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76" r:id="rId3"/>
    <p:sldId id="335" r:id="rId4"/>
    <p:sldId id="350" r:id="rId5"/>
    <p:sldId id="351" r:id="rId6"/>
    <p:sldId id="349" r:id="rId7"/>
    <p:sldId id="348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1E"/>
    <a:srgbClr val="1F2610"/>
    <a:srgbClr val="333E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11C936-75A7-4A47-B4D1-53F53F59F2CC}" type="datetimeFigureOut">
              <a:rPr lang="pt-BR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6891F9-2701-4E14-AC9A-08B7B3E489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20627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BFBBF7-A805-4EA9-936F-85B9E6A8061A}" type="datetimeFigureOut">
              <a:rPr lang="pt-BR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775231-5949-4A2F-B574-9766A720CC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80807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xmlns="" val="405008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xmlns="" val="387773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B1B11BE-0179-4C16-85CC-267D549D40B9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A28D41B-4353-42ED-A0F8-410380A20C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26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35F803-9A15-4438-B7DD-1F0A43638E5F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565E4F3-051C-4F7A-9C3E-06FC2BCFC4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980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B9C799D-09D2-4BB3-82C2-997E06EEAA23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3E2928-88CE-4A99-A7DA-8B40468F55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307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A5DDAF-5A5A-493C-A698-73B4DC789686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A6B0FD7-E6EE-4D36-9ECD-D4E15EEF22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70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2206E4-B4E5-49D4-82CE-D3F97023788F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5142B9-4BB5-4AC1-AAE9-B26B35986C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0521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69F103-4298-4A21-9BF6-82DAC8757FB7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756F9C-A1B7-4113-A805-9364274126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26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2F65F70-2E27-4E0B-B8FA-FDF06408538F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C108A79-915E-44D7-B345-CC370B6D97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77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5F99E3B-B1E4-430C-BE63-04249DA330A7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0500F7-9A10-4C05-9EDF-A91CC1C868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5790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7FF26D-BECB-42C9-8595-967057137132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35A8BB-A7A5-4F50-809F-69D64DD7F6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1937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F5CC363-EAA7-487D-9949-F443E267EE94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F66D31-8A09-4BBD-8C21-5477AB7350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133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1A2E79B-204B-426B-B34B-C78AA59FB676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4EA22B-A6D3-4656-8E85-27EF281C86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2942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 6" descr="Apresetação-UEA-2013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 bwMode="auto">
          <a:xfrm>
            <a:off x="395288" y="2781300"/>
            <a:ext cx="8497887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BR" sz="3000" b="1" dirty="0" smtClean="0">
                <a:latin typeface="Arial" charset="0"/>
                <a:cs typeface="Arial" charset="0"/>
              </a:rPr>
              <a:t>Wireless Sensor Network for Monitoring</a:t>
            </a:r>
            <a:br>
              <a:rPr lang="en-US" altLang="pt-BR" sz="3000" b="1" dirty="0" smtClean="0">
                <a:latin typeface="Arial" charset="0"/>
                <a:cs typeface="Arial" charset="0"/>
              </a:rPr>
            </a:br>
            <a:r>
              <a:rPr lang="en-US" altLang="pt-BR" sz="3000" b="1" dirty="0" smtClean="0">
                <a:latin typeface="Arial" charset="0"/>
                <a:cs typeface="Arial" charset="0"/>
              </a:rPr>
              <a:t>Environmental Factors in Industrial Installations</a:t>
            </a:r>
          </a:p>
        </p:txBody>
      </p:sp>
      <p:sp>
        <p:nvSpPr>
          <p:cNvPr id="13315" name="Subtítulo 2"/>
          <p:cNvSpPr>
            <a:spLocks noGrp="1"/>
          </p:cNvSpPr>
          <p:nvPr>
            <p:ph type="subTitle" idx="1"/>
          </p:nvPr>
        </p:nvSpPr>
        <p:spPr bwMode="auto">
          <a:xfrm>
            <a:off x="2563688" y="4292923"/>
            <a:ext cx="6400800" cy="208840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BR" altLang="pt-BR" sz="18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Authors</a:t>
            </a:r>
            <a:r>
              <a:rPr lang="pt-BR" alt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 </a:t>
            </a:r>
            <a:endParaRPr lang="pt-BR" altLang="pt-BR" sz="18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r" eaLnBrk="1" hangingPunct="1"/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La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uro 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Manoel Lima da 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Gama</a:t>
            </a:r>
          </a:p>
          <a:p>
            <a:pPr algn="r" eaLnBrk="1" hangingPunct="1"/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João 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Batista </a:t>
            </a:r>
            <a:r>
              <a:rPr lang="pt-BR" sz="18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Hidaka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de Oliveira </a:t>
            </a:r>
            <a:r>
              <a:rPr lang="pt-BR" sz="18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Gaia</a:t>
            </a:r>
            <a:endParaRPr lang="pt-BR" sz="18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algn="r" eaLnBrk="1" hangingPunct="1"/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Antonio 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 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Pádua 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Soares 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Junior</a:t>
            </a:r>
          </a:p>
          <a:p>
            <a:pPr algn="r" eaLnBrk="1" hangingPunct="1"/>
            <a:r>
              <a:rPr lang="pt-BR" sz="18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Msc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Almir </a:t>
            </a:r>
            <a:r>
              <a:rPr 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Kimura Junior</a:t>
            </a:r>
          </a:p>
          <a:p>
            <a:pPr eaLnBrk="1" hangingPunct="1"/>
            <a:r>
              <a:rPr lang="pt-BR" alt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Universidade </a:t>
            </a:r>
            <a:r>
              <a:rPr lang="pt-BR" altLang="pt-BR" sz="18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do Estado do Amazonas – UEA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 txBox="1">
            <a:spLocks/>
          </p:cNvSpPr>
          <p:nvPr/>
        </p:nvSpPr>
        <p:spPr bwMode="auto">
          <a:xfrm>
            <a:off x="763588" y="1989138"/>
            <a:ext cx="3240087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pt-BR" altLang="pt-BR" sz="3200">
              <a:latin typeface="Calibri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067175" y="1844675"/>
            <a:ext cx="4979988" cy="46291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	    METODOLOGIA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❷"/>
              <a:defRPr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Projeto de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Controlador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Analógico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Modelo Matemático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Controlador PID Analógico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Simulação do sistema contínuo </a:t>
            </a:r>
            <a:endParaRPr lang="pt-BR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❸"/>
              <a:defRPr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Controlador Digital via Transformação Bilinear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Discretização da Planta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Discretização do Controlador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>
                <a:solidFill>
                  <a:schemeClr val="bg1">
                    <a:lumMod val="75000"/>
                  </a:schemeClr>
                </a:solidFill>
              </a:rPr>
              <a:t>Apresentação </a:t>
            </a: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digital</a:t>
            </a:r>
            <a:endParaRPr lang="pt-B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❹"/>
              <a:defRPr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Implementação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Software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Integração do Sistema</a:t>
            </a:r>
            <a:endParaRPr lang="pt-B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 useBgFill="1">
        <p:nvSpPr>
          <p:cNvPr id="7" name="Espaço Reservado para Conteúdo 1"/>
          <p:cNvSpPr txBox="1">
            <a:spLocks/>
          </p:cNvSpPr>
          <p:nvPr/>
        </p:nvSpPr>
        <p:spPr>
          <a:xfrm>
            <a:off x="107950" y="1844675"/>
            <a:ext cx="3895725" cy="43211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pt-BR" sz="2400" dirty="0"/>
              <a:t> </a:t>
            </a:r>
            <a:r>
              <a:rPr lang="pt-BR" sz="2400" dirty="0" smtClean="0"/>
              <a:t>       PLANTA DIDÁTICA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❶"/>
              <a:defRPr/>
            </a:pPr>
            <a:r>
              <a:rPr lang="pt-BR" sz="2000" dirty="0" smtClean="0"/>
              <a:t>Introdução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Objetivo 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Geral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Modelo proposto</a:t>
            </a:r>
          </a:p>
          <a:p>
            <a:pPr marL="400050" lvl="1" indent="0">
              <a:lnSpc>
                <a:spcPct val="150000"/>
              </a:lnSpc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1557338"/>
            <a:ext cx="9144000" cy="358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981075"/>
            <a:ext cx="9144000" cy="287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pt-BR" sz="1600" dirty="0" smtClean="0">
                <a:solidFill>
                  <a:schemeClr val="bg1"/>
                </a:solidFill>
              </a:rPr>
              <a:t>Planta didática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0" y="1268413"/>
            <a:ext cx="9144000" cy="2889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pt-BR" sz="1600" b="1" dirty="0" smtClean="0">
                <a:solidFill>
                  <a:schemeClr val="bg1"/>
                </a:solidFill>
              </a:rPr>
              <a:t>Introdução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133600" cy="365125"/>
          </a:xfrm>
        </p:spPr>
        <p:txBody>
          <a:bodyPr/>
          <a:lstStyle/>
          <a:p>
            <a:pPr>
              <a:defRPr/>
            </a:pPr>
            <a:fld id="{D55A0E55-D33F-41D9-80B8-D9E4ED0B65E5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 txBox="1">
            <a:spLocks/>
          </p:cNvSpPr>
          <p:nvPr/>
        </p:nvSpPr>
        <p:spPr bwMode="auto">
          <a:xfrm>
            <a:off x="763588" y="1989138"/>
            <a:ext cx="3240087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pt-BR" altLang="pt-BR" sz="3200">
              <a:latin typeface="Calibri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067175" y="1844675"/>
            <a:ext cx="4979988" cy="462915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</a:rPr>
              <a:t>	    METODOLOGIA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❷"/>
              <a:defRPr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Projeto de 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Controlador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Analógico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Modelo Matemático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Controlador PID Analógico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  <a:p>
            <a:pPr marL="400050" lvl="1" indent="0">
              <a:buNone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>
              <a:buFont typeface="Calibri" panose="020F0502020204030204" pitchFamily="34" charset="0"/>
              <a:buChar char="❸"/>
              <a:defRPr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Controlador Digital via Transformação Bilinear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Discretização da Planta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Discretização do Controlador</a:t>
            </a:r>
          </a:p>
          <a:p>
            <a:pPr>
              <a:buFont typeface="Calibri" panose="020F0502020204030204" pitchFamily="34" charset="0"/>
              <a:buChar char="❹"/>
              <a:defRPr/>
            </a:pPr>
            <a:endParaRPr lang="pt-B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❹"/>
              <a:defRPr/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</a:rPr>
              <a:t>Implementação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Software</a:t>
            </a:r>
          </a:p>
          <a:p>
            <a:pPr lvl="1" indent="-342900">
              <a:buFont typeface="Calibri" panose="020F0502020204030204" pitchFamily="34" charset="0"/>
              <a:buChar char="●"/>
              <a:defRPr/>
            </a:pPr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Integração do Sistema</a:t>
            </a:r>
            <a:endParaRPr lang="pt-B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Font typeface="Arial" charset="0"/>
              <a:buNone/>
              <a:defRPr/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 useBgFill="1">
        <p:nvSpPr>
          <p:cNvPr id="7" name="Espaço Reservado para Conteúdo 1"/>
          <p:cNvSpPr txBox="1">
            <a:spLocks/>
          </p:cNvSpPr>
          <p:nvPr/>
        </p:nvSpPr>
        <p:spPr>
          <a:xfrm>
            <a:off x="107950" y="1844675"/>
            <a:ext cx="3895725" cy="43211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pt-BR" sz="2400" dirty="0"/>
              <a:t> </a:t>
            </a:r>
            <a:r>
              <a:rPr lang="pt-BR" sz="2400" dirty="0" smtClean="0"/>
              <a:t>       PLANTA DIDÁTICA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❶"/>
              <a:defRPr/>
            </a:pPr>
            <a:r>
              <a:rPr lang="pt-BR" sz="2000" dirty="0" smtClean="0"/>
              <a:t>Introdução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Objetivo 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Geral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●"/>
              <a:defRPr/>
            </a:pP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Modelo proposto</a:t>
            </a:r>
          </a:p>
          <a:p>
            <a:pPr marL="400050" lvl="1" indent="0">
              <a:lnSpc>
                <a:spcPct val="150000"/>
              </a:lnSpc>
              <a:buFont typeface="Arial" charset="0"/>
              <a:buNone/>
              <a:defRPr/>
            </a:pPr>
            <a:endParaRPr lang="pt-BR" sz="2000" dirty="0" smtClean="0"/>
          </a:p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1557338"/>
            <a:ext cx="9144000" cy="3587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pt-BR" sz="2000" b="1" dirty="0" smtClean="0">
                <a:solidFill>
                  <a:schemeClr val="bg1"/>
                </a:solidFill>
              </a:rPr>
              <a:t>Objetivo Geral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981075"/>
            <a:ext cx="9144000" cy="287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pt-BR" sz="1600" dirty="0" smtClean="0">
                <a:solidFill>
                  <a:schemeClr val="bg1"/>
                </a:solidFill>
              </a:rPr>
              <a:t>Planta didática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0" y="1268413"/>
            <a:ext cx="9144000" cy="2889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pt-BR" sz="1600" b="1" dirty="0" smtClean="0">
                <a:solidFill>
                  <a:schemeClr val="bg1"/>
                </a:solidFill>
              </a:rPr>
              <a:t>Introdução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133600" cy="365125"/>
          </a:xfrm>
        </p:spPr>
        <p:txBody>
          <a:bodyPr/>
          <a:lstStyle/>
          <a:p>
            <a:pPr>
              <a:defRPr/>
            </a:pPr>
            <a:fld id="{84FDDB1A-30B3-4E77-8667-5D6E485B748B}" type="datetime1">
              <a:rPr lang="pt-BR" smtClean="0"/>
              <a:pPr>
                <a:defRPr/>
              </a:pPr>
              <a:t>26/10/2015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591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133600" cy="365125"/>
          </a:xfrm>
        </p:spPr>
        <p:txBody>
          <a:bodyPr/>
          <a:lstStyle/>
          <a:p>
            <a:pPr>
              <a:defRPr/>
            </a:pPr>
            <a:fld id="{01A5DDAF-5A5A-493C-A698-73B4DC789686}" type="datetime1">
              <a:rPr lang="pt-BR" smtClean="0"/>
              <a:pPr>
                <a:defRPr/>
              </a:pPr>
              <a:t>26/10/2015</a:t>
            </a:fld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83568" y="980728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Diagram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client_diagram.png"/>
          <p:cNvPicPr>
            <a:picLocks noChangeAspect="1"/>
          </p:cNvPicPr>
          <p:nvPr/>
        </p:nvPicPr>
        <p:blipFill>
          <a:blip r:embed="rId2" cstate="print"/>
          <a:srcRect t="54200"/>
          <a:stretch>
            <a:fillRect/>
          </a:stretch>
        </p:blipFill>
        <p:spPr>
          <a:xfrm>
            <a:off x="1183313" y="1628800"/>
            <a:ext cx="6777375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133600" cy="365125"/>
          </a:xfrm>
        </p:spPr>
        <p:txBody>
          <a:bodyPr/>
          <a:lstStyle/>
          <a:p>
            <a:pPr>
              <a:defRPr/>
            </a:pPr>
            <a:fld id="{01A5DDAF-5A5A-493C-A698-73B4DC789686}" type="datetime1">
              <a:rPr lang="pt-BR" smtClean="0"/>
              <a:pPr>
                <a:defRPr/>
              </a:pPr>
              <a:t>26/10/2015</a:t>
            </a:fld>
            <a:endParaRPr lang="pt-BR" dirty="0"/>
          </a:p>
        </p:txBody>
      </p:sp>
      <p:pic>
        <p:nvPicPr>
          <p:cNvPr id="5" name="Espaço Reservado para Conteúdo 3" descr="system_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223" t="56317"/>
          <a:stretch>
            <a:fillRect/>
          </a:stretch>
        </p:blipFill>
        <p:spPr>
          <a:xfrm>
            <a:off x="1359145" y="1844824"/>
            <a:ext cx="6425710" cy="4281339"/>
          </a:xfrm>
        </p:spPr>
      </p:pic>
      <p:sp>
        <p:nvSpPr>
          <p:cNvPr id="6" name="Retângulo 5"/>
          <p:cNvSpPr/>
          <p:nvPr/>
        </p:nvSpPr>
        <p:spPr>
          <a:xfrm>
            <a:off x="2094142" y="1196752"/>
            <a:ext cx="49557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 err="1" smtClean="0">
                <a:latin typeface="+mj-lt"/>
                <a:ea typeface="+mj-ea"/>
                <a:cs typeface="+mj-cs"/>
              </a:rPr>
              <a:t>Central</a:t>
            </a:r>
            <a:r>
              <a:rPr lang="pt-BR" sz="4400" dirty="0" smtClean="0">
                <a:latin typeface="+mj-lt"/>
                <a:ea typeface="+mj-ea"/>
                <a:cs typeface="+mj-cs"/>
              </a:rPr>
              <a:t> Hub </a:t>
            </a:r>
            <a:r>
              <a:rPr lang="pt-BR" sz="4400" dirty="0" err="1" smtClean="0">
                <a:latin typeface="+mj-lt"/>
                <a:ea typeface="+mj-ea"/>
                <a:cs typeface="+mj-cs"/>
              </a:rPr>
              <a:t>Diagram</a:t>
            </a:r>
            <a:endParaRPr lang="pt-BR" sz="44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/>
          <a:lstStyle/>
          <a:p>
            <a:r>
              <a:rPr lang="pt-BR" dirty="0" err="1" smtClean="0"/>
              <a:t>Acknowledgements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496" y="6520259"/>
            <a:ext cx="2133600" cy="365125"/>
          </a:xfrm>
        </p:spPr>
        <p:txBody>
          <a:bodyPr/>
          <a:lstStyle/>
          <a:p>
            <a:pPr>
              <a:defRPr/>
            </a:pPr>
            <a:fld id="{01A5DDAF-5A5A-493C-A698-73B4DC789686}" type="datetime1">
              <a:rPr lang="pt-BR" smtClean="0"/>
              <a:pPr>
                <a:defRPr/>
              </a:pPr>
              <a:t>26/10/2015</a:t>
            </a:fld>
            <a:endParaRPr lang="pt-BR" dirty="0"/>
          </a:p>
        </p:txBody>
      </p:sp>
      <p:pic>
        <p:nvPicPr>
          <p:cNvPr id="5" name="Imagem 4" descr="Denso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3004" y="5589240"/>
            <a:ext cx="3737992" cy="747598"/>
          </a:xfrm>
          <a:prstGeom prst="rect">
            <a:avLst/>
          </a:prstGeom>
        </p:spPr>
      </p:pic>
      <p:pic>
        <p:nvPicPr>
          <p:cNvPr id="6" name="Imagem 5" descr="FAPEAM-Vertical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1271" y="3384376"/>
            <a:ext cx="1921458" cy="2060848"/>
          </a:xfrm>
          <a:prstGeom prst="rect">
            <a:avLst/>
          </a:prstGeom>
        </p:spPr>
      </p:pic>
      <p:pic>
        <p:nvPicPr>
          <p:cNvPr id="7" name="Imagem 6" descr="FPF_Tech20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6812" y="1556793"/>
            <a:ext cx="5670376" cy="1880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ctrTitle"/>
          </p:nvPr>
        </p:nvSpPr>
        <p:spPr bwMode="auto">
          <a:xfrm>
            <a:off x="395288" y="2781300"/>
            <a:ext cx="8497887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BR" sz="3000" b="1" dirty="0" smtClean="0">
                <a:latin typeface="Arial" charset="0"/>
                <a:cs typeface="Arial" charset="0"/>
              </a:rPr>
              <a:t>Wireless Sensor Network for Monitoring</a:t>
            </a:r>
            <a:br>
              <a:rPr lang="en-US" altLang="pt-BR" sz="3000" b="1" dirty="0" smtClean="0">
                <a:latin typeface="Arial" charset="0"/>
                <a:cs typeface="Arial" charset="0"/>
              </a:rPr>
            </a:br>
            <a:r>
              <a:rPr lang="en-US" altLang="pt-BR" sz="3000" b="1" dirty="0" smtClean="0">
                <a:latin typeface="Arial" charset="0"/>
                <a:cs typeface="Arial" charset="0"/>
              </a:rPr>
              <a:t>Environmental Factors in Industrial Installations</a:t>
            </a:r>
            <a:br>
              <a:rPr lang="en-US" altLang="pt-BR" sz="3000" b="1" dirty="0" smtClean="0">
                <a:latin typeface="Arial" charset="0"/>
                <a:cs typeface="Arial" charset="0"/>
              </a:rPr>
            </a:br>
            <a:endParaRPr lang="pt-BR" altLang="pt-BR" sz="3000" b="1" dirty="0" smtClean="0">
              <a:latin typeface="Arial" charset="0"/>
              <a:cs typeface="Arial" charset="0"/>
            </a:endParaRPr>
          </a:p>
        </p:txBody>
      </p:sp>
      <p:sp>
        <p:nvSpPr>
          <p:cNvPr id="29699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925638" y="4076700"/>
            <a:ext cx="5437187" cy="151288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pt-BR" altLang="pt-BR" sz="72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Thank</a:t>
            </a:r>
            <a:r>
              <a:rPr lang="pt-BR" altLang="pt-BR" sz="72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pt-BR" altLang="pt-BR" sz="72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you</a:t>
            </a:r>
            <a:r>
              <a:rPr lang="pt-BR" altLang="pt-BR" sz="72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!</a:t>
            </a:r>
            <a:endParaRPr lang="pt-BR" altLang="pt-BR" sz="72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2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15349</TotalTime>
  <Words>80</Words>
  <Application>Microsoft Office PowerPoint</Application>
  <PresentationFormat>Apresentação na tela (4:3)</PresentationFormat>
  <Paragraphs>62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Wireless Sensor Network for Monitoring Environmental Factors in Industrial Installations</vt:lpstr>
      <vt:lpstr>Slide 2</vt:lpstr>
      <vt:lpstr>Slide 3</vt:lpstr>
      <vt:lpstr>Slide 4</vt:lpstr>
      <vt:lpstr>Slide 5</vt:lpstr>
      <vt:lpstr>Acknowledgements</vt:lpstr>
      <vt:lpstr>Wireless Sensor Network for Monitoring Environmental Factors in Industrial Installations </vt:lpstr>
    </vt:vector>
  </TitlesOfParts>
  <Company>UEA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jnsena</dc:creator>
  <cp:lastModifiedBy>Lauro Gama</cp:lastModifiedBy>
  <cp:revision>220</cp:revision>
  <dcterms:created xsi:type="dcterms:W3CDTF">2013-02-04T19:44:59Z</dcterms:created>
  <dcterms:modified xsi:type="dcterms:W3CDTF">2015-10-26T23:55:04Z</dcterms:modified>
</cp:coreProperties>
</file>