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18.png" ContentType="image/png"/>
  <Override PartName="/ppt/media/image15.png" ContentType="image/png"/>
  <Override PartName="/ppt/media/image12.jpeg" ContentType="image/jpeg"/>
  <Override PartName="/ppt/media/image13.png" ContentType="image/png"/>
  <Override PartName="/ppt/media/image11.jpeg" ContentType="image/jpeg"/>
  <Override PartName="/ppt/media/image5.png" ContentType="image/png"/>
  <Override PartName="/ppt/media/image10.jpeg" ContentType="image/jpeg"/>
  <Override PartName="/ppt/media/image9.png" ContentType="image/png"/>
  <Override PartName="/ppt/media/image1.jpeg" ContentType="image/jpeg"/>
  <Override PartName="/ppt/media/image7.png" ContentType="image/png"/>
  <Override PartName="/ppt/media/image6.png" ContentType="image/png"/>
  <Override PartName="/ppt/media/image14.png" ContentType="image/png"/>
  <Override PartName="/ppt/media/image2.png" ContentType="image/png"/>
  <Override PartName="/ppt/media/image4.jpeg" ContentType="image/jpeg"/>
  <Override PartName="/ppt/media/image17.png" ContentType="image/png"/>
  <Override PartName="/ppt/media/image3.png" ContentType="image/png"/>
  <Override PartName="/ppt/media/image16.png" ContentType="image/png"/>
  <Override PartName="/ppt/media/image8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m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3240"/>
            <a:ext cx="9143640" cy="68608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Click to edit the title text formatClique para editar o estilo do título mestre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1400">
                <a:solidFill>
                  <a:srgbClr val="000000"/>
                </a:solidFill>
                <a:latin typeface="Calibri"/>
              </a:rPr>
              <a:t>28/10/15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1EFDF6E7-DA62-41AD-8259-52EC69BD9A55}" type="slidenum">
              <a:rPr lang="pt-BR" sz="1400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m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3240"/>
            <a:ext cx="9143640" cy="686088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Click to edit the title text formatClique para editar o estilo do título mestre</a:t>
            </a:r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Seventh Outline LevelClique para editar os estilos do texto mestre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>
                <a:solidFill>
                  <a:srgbClr val="000000"/>
                </a:solidFill>
                <a:latin typeface="Calibri"/>
              </a:rPr>
              <a:t>Segundo nível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Calibri"/>
              </a:rPr>
              <a:t>Terceiro nível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pt-BR" sz="2000">
                <a:solidFill>
                  <a:srgbClr val="000000"/>
                </a:solidFill>
                <a:latin typeface="Calibri"/>
              </a:rPr>
              <a:t>Quarto nível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pt-BR" sz="2000">
                <a:solidFill>
                  <a:srgbClr val="000000"/>
                </a:solidFill>
                <a:latin typeface="Calibri"/>
              </a:rPr>
              <a:t>Quinto nível</a:t>
            </a:r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1400">
                <a:solidFill>
                  <a:srgbClr val="000000"/>
                </a:solidFill>
                <a:latin typeface="Calibri"/>
              </a:rPr>
              <a:t>28/10/15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A9BED441-6F62-4161-850B-58A5A0510466}" type="slidenum">
              <a:rPr lang="pt-BR" sz="1400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95280" y="2781360"/>
            <a:ext cx="8497440" cy="1469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pt-BR" sz="3000">
                <a:solidFill>
                  <a:srgbClr val="000000"/>
                </a:solidFill>
                <a:latin typeface="Arial"/>
              </a:rPr>
              <a:t>Wireless Sensor Network for Monitoring</a:t>
            </a:r>
            <a:r>
              <a:rPr b="1" lang="pt-BR" sz="3000">
                <a:solidFill>
                  <a:srgbClr val="000000"/>
                </a:solidFill>
                <a:latin typeface="Arial"/>
              </a:rPr>
              <a:t>
</a:t>
            </a:r>
            <a:r>
              <a:rPr b="1" lang="pt-BR" sz="3000">
                <a:solidFill>
                  <a:srgbClr val="000000"/>
                </a:solidFill>
                <a:latin typeface="Arial"/>
              </a:rPr>
              <a:t>Environmental Factors in Industrial Installations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2563560" y="4293000"/>
            <a:ext cx="6400440" cy="2088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pt-BR">
                <a:solidFill>
                  <a:srgbClr val="000000"/>
                </a:solidFill>
                <a:latin typeface="Arial"/>
              </a:rPr>
              <a:t>Authors:  </a:t>
            </a:r>
            <a:endParaRPr/>
          </a:p>
          <a:p>
            <a:pPr algn="r">
              <a:lnSpc>
                <a:spcPct val="100000"/>
              </a:lnSpc>
            </a:pPr>
            <a:r>
              <a:rPr b="1" lang="pt-BR">
                <a:solidFill>
                  <a:srgbClr val="000000"/>
                </a:solidFill>
                <a:latin typeface="Arial"/>
              </a:rPr>
              <a:t>Lauro Manoel Lima da Gama</a:t>
            </a:r>
            <a:endParaRPr/>
          </a:p>
          <a:p>
            <a:pPr algn="r">
              <a:lnSpc>
                <a:spcPct val="100000"/>
              </a:lnSpc>
            </a:pPr>
            <a:r>
              <a:rPr b="1" lang="pt-BR">
                <a:solidFill>
                  <a:srgbClr val="000000"/>
                </a:solidFill>
                <a:latin typeface="Arial"/>
              </a:rPr>
              <a:t>João Batista Hidaka de Oliveira Gaia</a:t>
            </a:r>
            <a:endParaRPr/>
          </a:p>
          <a:p>
            <a:pPr algn="r">
              <a:lnSpc>
                <a:spcPct val="100000"/>
              </a:lnSpc>
            </a:pPr>
            <a:r>
              <a:rPr b="1" lang="pt-BR">
                <a:solidFill>
                  <a:srgbClr val="000000"/>
                </a:solidFill>
                <a:latin typeface="Arial"/>
              </a:rPr>
              <a:t>Antonio de Pádua Soares Junior</a:t>
            </a:r>
            <a:endParaRPr/>
          </a:p>
          <a:p>
            <a:pPr algn="r">
              <a:lnSpc>
                <a:spcPct val="100000"/>
              </a:lnSpc>
            </a:pPr>
            <a:r>
              <a:rPr b="1" lang="pt-BR">
                <a:solidFill>
                  <a:srgbClr val="000000"/>
                </a:solidFill>
                <a:latin typeface="Arial"/>
              </a:rPr>
              <a:t>Msc, Almir Kimura Junior</a:t>
            </a:r>
            <a:endParaRPr/>
          </a:p>
          <a:p>
            <a:pPr>
              <a:lnSpc>
                <a:spcPct val="100000"/>
              </a:lnSpc>
            </a:pPr>
            <a:r>
              <a:rPr b="1" lang="pt-BR">
                <a:solidFill>
                  <a:srgbClr val="000000"/>
                </a:solidFill>
                <a:latin typeface="Arial"/>
              </a:rPr>
              <a:t>Universidade do Estado do Amazonas – UEA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560" y="2857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Results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" descr=""/>
          <p:cNvPicPr/>
          <p:nvPr/>
        </p:nvPicPr>
        <p:blipFill>
          <a:blip r:embed="rId1"/>
          <a:srcRect l="5226" t="6614" r="8986" b="6614"/>
          <a:stretch>
            <a:fillRect/>
          </a:stretch>
        </p:blipFill>
        <p:spPr>
          <a:xfrm>
            <a:off x="1069560" y="1296000"/>
            <a:ext cx="7004880" cy="504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40000" y="1209960"/>
            <a:ext cx="6738840" cy="505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80000" y="1260000"/>
            <a:ext cx="7416000" cy="516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" descr=""/>
          <p:cNvPicPr/>
          <p:nvPr/>
        </p:nvPicPr>
        <p:blipFill>
          <a:blip r:embed="rId1"/>
          <a:srcRect l="5314" t="7093" r="8513" b="4960"/>
          <a:stretch>
            <a:fillRect/>
          </a:stretch>
        </p:blipFill>
        <p:spPr>
          <a:xfrm>
            <a:off x="1303200" y="1368000"/>
            <a:ext cx="6537600" cy="500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81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Possibilities of use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457200" y="2016000"/>
            <a:ext cx="8229240" cy="410976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Profiling of work conditions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Fast response in case of emergencies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Distributed control of air conditioning central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1134000"/>
            <a:ext cx="8229240" cy="114264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Acknowledgements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35640" y="6520320"/>
            <a:ext cx="213336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1400">
                <a:solidFill>
                  <a:srgbClr val="000000"/>
                </a:solidFill>
                <a:latin typeface="Calibri"/>
              </a:rPr>
              <a:t>28/10/15</a:t>
            </a:r>
            <a:endParaRPr/>
          </a:p>
        </p:txBody>
      </p:sp>
      <p:pic>
        <p:nvPicPr>
          <p:cNvPr id="111" name="Imagem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11160" y="3924360"/>
            <a:ext cx="1920960" cy="2060640"/>
          </a:xfrm>
          <a:prstGeom prst="rect">
            <a:avLst/>
          </a:prstGeom>
          <a:ln>
            <a:noFill/>
          </a:ln>
        </p:spPr>
      </p:pic>
      <p:pic>
        <p:nvPicPr>
          <p:cNvPr id="112" name="Imagem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6640" y="1952640"/>
            <a:ext cx="5670000" cy="188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95280" y="2781360"/>
            <a:ext cx="8497440" cy="1469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pt-BR" sz="3000">
                <a:solidFill>
                  <a:srgbClr val="000000"/>
                </a:solidFill>
                <a:latin typeface="Arial"/>
              </a:rPr>
              <a:t>Wireless Sensor Network for Monitoring</a:t>
            </a:r>
            <a:r>
              <a:rPr b="1" lang="pt-BR" sz="3000">
                <a:solidFill>
                  <a:srgbClr val="000000"/>
                </a:solidFill>
                <a:latin typeface="Arial"/>
              </a:rPr>
              <a:t>
</a:t>
            </a:r>
            <a:r>
              <a:rPr b="1" lang="pt-BR" sz="3000">
                <a:solidFill>
                  <a:srgbClr val="000000"/>
                </a:solidFill>
                <a:latin typeface="Arial"/>
              </a:rPr>
              <a:t>Environmental Factors in Industrial Installations</a:t>
            </a:r>
            <a:r>
              <a:rPr b="1" lang="pt-BR" sz="3000">
                <a:solidFill>
                  <a:srgbClr val="000000"/>
                </a:solidFill>
                <a:latin typeface="Arial"/>
              </a:rPr>
              <a:t>
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1925640" y="4076640"/>
            <a:ext cx="5436720" cy="1512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pt-BR" sz="7200">
                <a:solidFill>
                  <a:srgbClr val="000000"/>
                </a:solidFill>
                <a:latin typeface="Arial"/>
              </a:rPr>
              <a:t>Thank you!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1194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MQTT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457200" y="2808000"/>
            <a:ext cx="8229240" cy="2773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Calibri"/>
              </a:rPr>
              <a:t>Small code footprint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Calibri"/>
              </a:rPr>
              <a:t>Publish / Subscribe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Calibri"/>
              </a:rPr>
              <a:t>Avaiable in Various languages and devices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Calibri"/>
              </a:rPr>
              <a:t>Limited Bandwidth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Calibri"/>
              </a:rPr>
              <a:t>All messages pass through broker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74800" y="1906920"/>
            <a:ext cx="7394760" cy="424584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719640" y="101952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Publish/ Subscribe protocol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591120" y="6113160"/>
            <a:ext cx="7914960" cy="34632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pt-BR">
                <a:latin typeface="Arial"/>
              </a:rPr>
              <a:t>Source: http://www.hivemq.com/blog/mqtt-essentials-part2-publish-subscribe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5640" y="6520320"/>
            <a:ext cx="213336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1400">
                <a:solidFill>
                  <a:srgbClr val="000000"/>
                </a:solidFill>
                <a:latin typeface="Calibri"/>
              </a:rPr>
              <a:t>28/10/15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683640" y="98064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Node Diagram</a:t>
            </a:r>
            <a:endParaRPr/>
          </a:p>
        </p:txBody>
      </p:sp>
      <p:pic>
        <p:nvPicPr>
          <p:cNvPr id="89" name="Imagem 5" descr=""/>
          <p:cNvPicPr/>
          <p:nvPr/>
        </p:nvPicPr>
        <p:blipFill>
          <a:blip r:embed="rId1"/>
          <a:srcRect l="0" t="54196" r="0" b="0"/>
          <a:stretch>
            <a:fillRect/>
          </a:stretch>
        </p:blipFill>
        <p:spPr>
          <a:xfrm>
            <a:off x="1183320" y="1880640"/>
            <a:ext cx="6777000" cy="439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5640" y="6520320"/>
            <a:ext cx="213336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1400">
                <a:solidFill>
                  <a:srgbClr val="000000"/>
                </a:solidFill>
                <a:latin typeface="Calibri"/>
              </a:rPr>
              <a:t>28/10/15</a:t>
            </a:r>
            <a:endParaRPr/>
          </a:p>
        </p:txBody>
      </p:sp>
      <p:pic>
        <p:nvPicPr>
          <p:cNvPr id="91" name="Espaço Reservado para Conteúdo 3" descr=""/>
          <p:cNvPicPr/>
          <p:nvPr/>
        </p:nvPicPr>
        <p:blipFill>
          <a:blip r:embed="rId1"/>
          <a:srcRect l="7218" t="56314" r="0" b="0"/>
          <a:stretch>
            <a:fillRect/>
          </a:stretch>
        </p:blipFill>
        <p:spPr>
          <a:xfrm>
            <a:off x="1359000" y="1845000"/>
            <a:ext cx="6425280" cy="4281120"/>
          </a:xfrm>
          <a:prstGeom prst="rect">
            <a:avLst/>
          </a:prstGeom>
          <a:ln>
            <a:noFill/>
          </a:ln>
        </p:spPr>
      </p:pic>
      <p:sp>
        <p:nvSpPr>
          <p:cNvPr id="92" name="CustomShape 2"/>
          <p:cNvSpPr/>
          <p:nvPr/>
        </p:nvSpPr>
        <p:spPr>
          <a:xfrm>
            <a:off x="1517760" y="980640"/>
            <a:ext cx="6108120" cy="760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Central Hub Diagram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95840" y="1656000"/>
            <a:ext cx="3352680" cy="4644000"/>
          </a:xfrm>
          <a:prstGeom prst="rect">
            <a:avLst/>
          </a:prstGeom>
          <a:ln>
            <a:noFill/>
          </a:ln>
        </p:spPr>
      </p:pic>
      <p:sp>
        <p:nvSpPr>
          <p:cNvPr id="94" name="TextShape 1"/>
          <p:cNvSpPr txBox="1"/>
          <p:nvPr/>
        </p:nvSpPr>
        <p:spPr>
          <a:xfrm>
            <a:off x="457200" y="778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Collector Node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" descr=""/>
          <p:cNvPicPr/>
          <p:nvPr/>
        </p:nvPicPr>
        <p:blipFill>
          <a:blip r:embed="rId1"/>
          <a:srcRect l="0" t="9568" r="0" b="0"/>
          <a:stretch>
            <a:fillRect/>
          </a:stretch>
        </p:blipFill>
        <p:spPr>
          <a:xfrm>
            <a:off x="2777040" y="1800000"/>
            <a:ext cx="3715920" cy="4464000"/>
          </a:xfrm>
          <a:prstGeom prst="rect">
            <a:avLst/>
          </a:prstGeom>
          <a:ln>
            <a:noFill/>
          </a:ln>
        </p:spPr>
      </p:pic>
      <p:sp>
        <p:nvSpPr>
          <p:cNvPr id="96" name="TextShape 1"/>
          <p:cNvSpPr txBox="1"/>
          <p:nvPr/>
        </p:nvSpPr>
        <p:spPr>
          <a:xfrm>
            <a:off x="457560" y="778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View from above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79160" y="1872000"/>
            <a:ext cx="4585680" cy="4430520"/>
          </a:xfrm>
          <a:prstGeom prst="rect">
            <a:avLst/>
          </a:prstGeom>
          <a:ln>
            <a:noFill/>
          </a:ln>
        </p:spPr>
      </p:pic>
      <p:sp>
        <p:nvSpPr>
          <p:cNvPr id="98" name="TextShape 1"/>
          <p:cNvSpPr txBox="1"/>
          <p:nvPr/>
        </p:nvSpPr>
        <p:spPr>
          <a:xfrm>
            <a:off x="457920" y="778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Sensor details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82800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4400">
                <a:latin typeface="Arial"/>
              </a:rPr>
              <a:t>Technology utilized on prototype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1121040" y="1914120"/>
            <a:ext cx="2356920" cy="44967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pt-BR" sz="1600">
                <a:latin typeface="Arial"/>
              </a:rPr>
              <a:t>Programming Language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1600">
                <a:latin typeface="Arial"/>
              </a:rPr>
              <a:t>Python</a:t>
            </a:r>
            <a:endParaRPr/>
          </a:p>
          <a:p>
            <a:r>
              <a:rPr lang="pt-BR" sz="1600">
                <a:latin typeface="Arial"/>
              </a:rPr>
              <a:t>Http Server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1600">
                <a:latin typeface="Arial"/>
              </a:rPr>
              <a:t>Tornado</a:t>
            </a:r>
            <a:endParaRPr/>
          </a:p>
          <a:p>
            <a:r>
              <a:rPr lang="pt-BR" sz="1600">
                <a:latin typeface="Arial"/>
              </a:rPr>
              <a:t>Database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1600">
                <a:latin typeface="Arial"/>
              </a:rPr>
              <a:t>PostgreSQL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1600">
                <a:latin typeface="Arial"/>
              </a:rPr>
              <a:t>SQLite</a:t>
            </a:r>
            <a:endParaRPr/>
          </a:p>
          <a:p>
            <a:r>
              <a:rPr lang="pt-BR" sz="1600">
                <a:latin typeface="Arial"/>
              </a:rPr>
              <a:t>Packages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1600">
                <a:latin typeface="Arial"/>
              </a:rPr>
              <a:t>Pika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1600">
                <a:latin typeface="Arial"/>
              </a:rPr>
              <a:t>Flask</a:t>
            </a:r>
            <a:endParaRPr/>
          </a:p>
          <a:p>
            <a:r>
              <a:rPr lang="pt-BR" sz="1600">
                <a:latin typeface="Arial"/>
              </a:rPr>
              <a:t>Message format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1600">
                <a:latin typeface="Arial"/>
              </a:rPr>
              <a:t>Json</a:t>
            </a:r>
            <a:endParaRPr/>
          </a:p>
        </p:txBody>
      </p:sp>
      <p:sp>
        <p:nvSpPr>
          <p:cNvPr id="101" name="TextShape 3"/>
          <p:cNvSpPr txBox="1"/>
          <p:nvPr/>
        </p:nvSpPr>
        <p:spPr>
          <a:xfrm>
            <a:off x="4861440" y="1914120"/>
            <a:ext cx="3261960" cy="25977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pt-BR" sz="1600">
                <a:latin typeface="Arial"/>
              </a:rPr>
              <a:t>Devices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1600">
                <a:latin typeface="Arial"/>
              </a:rPr>
              <a:t>Raspberry Pi 1 B+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1600">
                <a:latin typeface="Arial"/>
              </a:rPr>
              <a:t>Atmel ATmega328</a:t>
            </a:r>
            <a:endParaRPr/>
          </a:p>
          <a:p>
            <a:r>
              <a:rPr lang="pt-BR" sz="1600">
                <a:latin typeface="Arial"/>
              </a:rPr>
              <a:t>Sensors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1600">
                <a:latin typeface="Arial"/>
              </a:rPr>
              <a:t>Temp &amp; humidity sensor DHT22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1600">
                <a:latin typeface="Arial"/>
              </a:rPr>
              <a:t>Gas presence Sensor MQ2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1600">
                <a:latin typeface="Arial"/>
              </a:rPr>
              <a:t>Luminance sensor TSL2561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