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4" r:id="rId6"/>
    <p:sldId id="265" r:id="rId7"/>
    <p:sldId id="260" r:id="rId8"/>
    <p:sldId id="261" r:id="rId9"/>
    <p:sldId id="262" r:id="rId10"/>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4" d="100"/>
          <a:sy n="74" d="100"/>
        </p:scale>
        <p:origin x="105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 [Senior Consultant],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0850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marL="0" marR="0" lvl="0" indent="0" algn="l" rtl="0">
              <a:lnSpc>
                <a:spcPct val="115000"/>
              </a:lnSpc>
              <a:spcBef>
                <a:spcPts val="0"/>
              </a:spcBef>
              <a:spcAft>
                <a:spcPts val="0"/>
              </a:spcAft>
              <a:buNone/>
            </a:pPr>
            <a:r>
              <a:rPr lang="en-US" sz="2000" dirty="0">
                <a:latin typeface="Lora"/>
                <a:ea typeface="Lora"/>
                <a:cs typeface="Lora"/>
                <a:sym typeface="Lora"/>
              </a:rPr>
              <a:t>Approach for New Customer Data analysis :</a:t>
            </a:r>
          </a:p>
        </p:txBody>
      </p:sp>
      <p:sp>
        <p:nvSpPr>
          <p:cNvPr id="124" name="Shape 73"/>
          <p:cNvSpPr/>
          <p:nvPr/>
        </p:nvSpPr>
        <p:spPr>
          <a:xfrm>
            <a:off x="137375" y="1854578"/>
            <a:ext cx="7199290" cy="278605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0" marR="0" lvl="0" indent="0" algn="l" rtl="0">
              <a:lnSpc>
                <a:spcPct val="115000"/>
              </a:lnSpc>
              <a:spcBef>
                <a:spcPts val="0"/>
              </a:spcBef>
              <a:spcAft>
                <a:spcPts val="0"/>
              </a:spcAft>
              <a:buNone/>
            </a:pPr>
            <a:r>
              <a:rPr lang="en-US" sz="1800" dirty="0">
                <a:latin typeface="Lora"/>
                <a:ea typeface="Lora"/>
                <a:cs typeface="Lora"/>
                <a:sym typeface="Lora"/>
              </a:rPr>
              <a:t>Approach for New Customer Data analysis :</a:t>
            </a:r>
          </a:p>
          <a:p>
            <a:pPr marL="457200" marR="0" lvl="0" indent="0" algn="l" rtl="0">
              <a:lnSpc>
                <a:spcPct val="115000"/>
              </a:lnSpc>
              <a:spcBef>
                <a:spcPts val="0"/>
              </a:spcBef>
              <a:spcAft>
                <a:spcPts val="0"/>
              </a:spcAft>
              <a:buNone/>
            </a:pPr>
            <a:r>
              <a:rPr lang="en-US" sz="1800" dirty="0">
                <a:latin typeface="Lora"/>
                <a:ea typeface="Lora"/>
                <a:cs typeface="Lora"/>
                <a:sym typeface="Lora"/>
              </a:rPr>
              <a:t> </a:t>
            </a:r>
          </a:p>
          <a:p>
            <a:pPr marL="457200" marR="0" lvl="0" indent="-355600" algn="l" rtl="0">
              <a:lnSpc>
                <a:spcPct val="115000"/>
              </a:lnSpc>
              <a:spcBef>
                <a:spcPts val="0"/>
              </a:spcBef>
              <a:spcAft>
                <a:spcPts val="0"/>
              </a:spcAft>
              <a:buSzPts val="2000"/>
              <a:buFont typeface="Open Sans"/>
              <a:buChar char="❏"/>
            </a:pPr>
            <a:r>
              <a:rPr lang="en-US" sz="1600" dirty="0">
                <a:latin typeface="Open Sans"/>
                <a:ea typeface="Open Sans"/>
                <a:cs typeface="Open Sans"/>
                <a:sym typeface="Open Sans"/>
              </a:rPr>
              <a:t>Age distribution </a:t>
            </a:r>
          </a:p>
          <a:p>
            <a:pPr marL="1371600" marR="0" lvl="0" indent="0" algn="l" rtl="0">
              <a:lnSpc>
                <a:spcPct val="115000"/>
              </a:lnSpc>
              <a:spcBef>
                <a:spcPts val="0"/>
              </a:spcBef>
              <a:spcAft>
                <a:spcPts val="0"/>
              </a:spcAft>
              <a:buNone/>
            </a:pPr>
            <a:endParaRPr lang="en-US" sz="1600" dirty="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US" sz="1600" dirty="0">
                <a:latin typeface="Open Sans"/>
                <a:ea typeface="Open Sans"/>
                <a:cs typeface="Open Sans"/>
                <a:sym typeface="Open Sans"/>
              </a:rPr>
              <a:t>Bike purchase </a:t>
            </a:r>
          </a:p>
          <a:p>
            <a:pPr marL="1371600" marR="0" lvl="0" indent="0" algn="l" rtl="0">
              <a:lnSpc>
                <a:spcPct val="115000"/>
              </a:lnSpc>
              <a:spcBef>
                <a:spcPts val="0"/>
              </a:spcBef>
              <a:spcAft>
                <a:spcPts val="0"/>
              </a:spcAft>
              <a:buNone/>
            </a:pPr>
            <a:endParaRPr lang="en-US" sz="1600" dirty="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US" sz="1600" dirty="0">
                <a:latin typeface="Open Sans"/>
                <a:ea typeface="Open Sans"/>
                <a:cs typeface="Open Sans"/>
                <a:sym typeface="Open Sans"/>
              </a:rPr>
              <a:t>Job industry</a:t>
            </a:r>
          </a:p>
          <a:p>
            <a:pPr marL="1371600" marR="0" lvl="0" indent="0" algn="l" rtl="0">
              <a:lnSpc>
                <a:spcPct val="115000"/>
              </a:lnSpc>
              <a:spcBef>
                <a:spcPts val="0"/>
              </a:spcBef>
              <a:spcAft>
                <a:spcPts val="0"/>
              </a:spcAft>
              <a:buNone/>
            </a:pPr>
            <a:endParaRPr lang="en-US" sz="1600" dirty="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US" sz="1600" dirty="0">
                <a:latin typeface="Open Sans"/>
                <a:ea typeface="Open Sans"/>
                <a:cs typeface="Open Sans"/>
                <a:sym typeface="Open Sans"/>
              </a:rPr>
              <a:t>Number of cars owned</a:t>
            </a: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49526"/>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Exploration</a:t>
            </a:r>
            <a:r>
              <a:rPr lang="en-CA" dirty="0"/>
              <a:t>: </a:t>
            </a:r>
            <a:r>
              <a:rPr lang="en" sz="2000" b="1" dirty="0">
                <a:solidFill>
                  <a:srgbClr val="FFFFFF"/>
                </a:solidFill>
              </a:rPr>
              <a:t>Age Distribution &amp; Bike Purchases</a:t>
            </a:r>
            <a:endParaRPr dirty="0"/>
          </a:p>
        </p:txBody>
      </p:sp>
      <p:sp>
        <p:nvSpPr>
          <p:cNvPr id="133" name="Shape 82"/>
          <p:cNvSpPr/>
          <p:nvPr/>
        </p:nvSpPr>
        <p:spPr>
          <a:xfrm>
            <a:off x="39428" y="1164465"/>
            <a:ext cx="4134600" cy="335338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marR="0" lvl="0" indent="-285750" algn="l" rtl="0">
              <a:lnSpc>
                <a:spcPct val="115000"/>
              </a:lnSpc>
              <a:spcBef>
                <a:spcPts val="0"/>
              </a:spcBef>
              <a:spcAft>
                <a:spcPts val="0"/>
              </a:spcAft>
              <a:buSzPts val="1500"/>
              <a:buFont typeface="Noto Sans Symbols"/>
              <a:buChar char="❑"/>
            </a:pPr>
            <a:r>
              <a:rPr lang="en-US" sz="1500" dirty="0">
                <a:latin typeface="Open Sans"/>
                <a:ea typeface="Open Sans"/>
                <a:cs typeface="Open Sans"/>
                <a:sym typeface="Open Sans"/>
              </a:rPr>
              <a:t>New customers are more from the age group of 40-50 , followed by 50-60 &amp; 60-70.</a:t>
            </a:r>
          </a:p>
          <a:p>
            <a:pPr marL="285750" indent="-285750">
              <a:buSzPts val="1500"/>
              <a:buFont typeface="Noto Sans Symbols"/>
              <a:buChar char="❑"/>
            </a:pPr>
            <a:r>
              <a:rPr lang="en-US" sz="1500" dirty="0">
                <a:latin typeface="Open Sans"/>
                <a:ea typeface="Open Sans"/>
                <a:cs typeface="Open Sans"/>
                <a:sym typeface="Open Sans"/>
              </a:rPr>
              <a:t>Fewer customer are from 10-20 &amp; 80-90 for obvious reasons.</a:t>
            </a:r>
          </a:p>
          <a:p>
            <a:pPr marL="285750" indent="-285750">
              <a:buSzPts val="1500"/>
              <a:buFont typeface="Noto Sans Symbols"/>
              <a:buChar char="❑"/>
            </a:pPr>
            <a:r>
              <a:rPr lang="en-US" sz="1500" dirty="0">
                <a:latin typeface="Open Sans"/>
                <a:ea typeface="Open Sans"/>
                <a:cs typeface="Open Sans"/>
                <a:sym typeface="Open Sans"/>
              </a:rPr>
              <a:t> </a:t>
            </a:r>
            <a:r>
              <a:rPr lang="en-US" sz="1500" b="0" i="0" u="none" strike="noStrike" cap="none" dirty="0">
                <a:solidFill>
                  <a:schemeClr val="dk1"/>
                </a:solidFill>
                <a:latin typeface="Open Sans"/>
                <a:ea typeface="Open Sans"/>
                <a:cs typeface="Open Sans"/>
                <a:sym typeface="Open Sans"/>
              </a:rPr>
              <a:t>Data shows high count in terms of bike purchased in last 3 years is</a:t>
            </a:r>
            <a:r>
              <a:rPr lang="en-US" sz="1500" dirty="0">
                <a:solidFill>
                  <a:schemeClr val="dk1"/>
                </a:solidFill>
                <a:latin typeface="Open Sans"/>
                <a:ea typeface="Open Sans"/>
                <a:cs typeface="Open Sans"/>
                <a:sym typeface="Open Sans"/>
              </a:rPr>
              <a:t> slightly greater for  female. </a:t>
            </a:r>
          </a:p>
          <a:p>
            <a:pPr marL="285750" indent="-285750">
              <a:buSzPts val="1500"/>
              <a:buFont typeface="Noto Sans Symbols"/>
              <a:buChar char="❑"/>
            </a:pPr>
            <a:r>
              <a:rPr lang="en-US" sz="1500" dirty="0">
                <a:solidFill>
                  <a:schemeClr val="dk1"/>
                </a:solidFill>
                <a:latin typeface="Open Sans"/>
                <a:ea typeface="Open Sans"/>
                <a:cs typeface="Open Sans"/>
                <a:sym typeface="Open Sans"/>
              </a:rPr>
              <a:t>The target audience for our marketing and advertising should be inclined to provide focus on females than males.</a:t>
            </a:r>
          </a:p>
          <a:p>
            <a:pPr marR="0" lvl="0" algn="l" rtl="0">
              <a:lnSpc>
                <a:spcPct val="115000"/>
              </a:lnSpc>
              <a:spcBef>
                <a:spcPts val="0"/>
              </a:spcBef>
              <a:spcAft>
                <a:spcPts val="0"/>
              </a:spcAft>
              <a:buSzPts val="1500"/>
            </a:pPr>
            <a:endParaRPr lang="en-US" sz="1500" dirty="0">
              <a:latin typeface="Open Sans"/>
              <a:ea typeface="Open Sans"/>
              <a:cs typeface="Open Sans"/>
              <a:sym typeface="Open Sans"/>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8EA704EE-2387-BA4C-A0D8-08478F0FF1F8}"/>
              </a:ext>
            </a:extLst>
          </p:cNvPr>
          <p:cNvPicPr>
            <a:picLocks noChangeAspect="1"/>
          </p:cNvPicPr>
          <p:nvPr/>
        </p:nvPicPr>
        <p:blipFill>
          <a:blip r:embed="rId2"/>
          <a:stretch>
            <a:fillRect/>
          </a:stretch>
        </p:blipFill>
        <p:spPr>
          <a:xfrm>
            <a:off x="5181599" y="788008"/>
            <a:ext cx="3876541" cy="2436004"/>
          </a:xfrm>
          <a:prstGeom prst="rect">
            <a:avLst/>
          </a:prstGeom>
        </p:spPr>
      </p:pic>
      <p:pic>
        <p:nvPicPr>
          <p:cNvPr id="4" name="Picture 3" descr="Chart, bar chart&#10;&#10;Description automatically generated">
            <a:extLst>
              <a:ext uri="{FF2B5EF4-FFF2-40B4-BE49-F238E27FC236}">
                <a16:creationId xmlns:a16="http://schemas.microsoft.com/office/drawing/2014/main" id="{DA5A5C86-2C58-D001-DF97-0117E9A12A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332" y="3146738"/>
            <a:ext cx="3754808" cy="2034862"/>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49526"/>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31" name="Shape 80"/>
          <p:cNvSpPr/>
          <p:nvPr/>
        </p:nvSpPr>
        <p:spPr>
          <a:xfrm>
            <a:off x="205025" y="263974"/>
            <a:ext cx="8565600" cy="80018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r>
              <a:rPr lang="en-CA" dirty="0"/>
              <a:t>: </a:t>
            </a:r>
            <a:r>
              <a:rPr lang="en-CA" sz="2000" b="1" i="0" u="none" strike="noStrike" cap="none" dirty="0">
                <a:solidFill>
                  <a:srgbClr val="FFFFFF"/>
                </a:solidFill>
                <a:latin typeface="Arial"/>
                <a:ea typeface="Arial"/>
                <a:cs typeface="Arial"/>
                <a:sym typeface="Arial"/>
              </a:rPr>
              <a:t>Job Industry</a:t>
            </a:r>
          </a:p>
          <a:p>
            <a:endParaRPr dirty="0"/>
          </a:p>
        </p:txBody>
      </p:sp>
      <p:sp>
        <p:nvSpPr>
          <p:cNvPr id="133" name="Shape 82"/>
          <p:cNvSpPr/>
          <p:nvPr/>
        </p:nvSpPr>
        <p:spPr>
          <a:xfrm>
            <a:off x="39428" y="1164465"/>
            <a:ext cx="4134600" cy="149518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457200" marR="0" lvl="0" indent="-323850" algn="l" rtl="0">
              <a:lnSpc>
                <a:spcPct val="115000"/>
              </a:lnSpc>
              <a:spcBef>
                <a:spcPts val="0"/>
              </a:spcBef>
              <a:spcAft>
                <a:spcPts val="0"/>
              </a:spcAft>
              <a:buSzPts val="1500"/>
              <a:buFont typeface="Open Sans"/>
              <a:buChar char="❏"/>
            </a:pPr>
            <a:r>
              <a:rPr lang="en-US" sz="1500" dirty="0">
                <a:latin typeface="Open Sans"/>
                <a:ea typeface="Open Sans"/>
                <a:cs typeface="Open Sans"/>
                <a:sym typeface="Open Sans"/>
              </a:rPr>
              <a:t>Financial Services, Manufacturing, and Health are the top three profit-generating industries, followed by retail and property.</a:t>
            </a:r>
          </a:p>
          <a:p>
            <a:pPr marR="0" lvl="0" algn="l" rtl="0">
              <a:lnSpc>
                <a:spcPct val="115000"/>
              </a:lnSpc>
              <a:spcBef>
                <a:spcPts val="0"/>
              </a:spcBef>
              <a:spcAft>
                <a:spcPts val="0"/>
              </a:spcAft>
              <a:buSzPts val="1500"/>
            </a:pPr>
            <a:endParaRPr lang="en-US" sz="1500" dirty="0">
              <a:latin typeface="Open Sans"/>
              <a:ea typeface="Open Sans"/>
              <a:cs typeface="Open Sans"/>
              <a:sym typeface="Open Sans"/>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5" name="Picture 4" descr="Chart, histogram&#10;&#10;Description automatically generated">
            <a:extLst>
              <a:ext uri="{FF2B5EF4-FFF2-40B4-BE49-F238E27FC236}">
                <a16:creationId xmlns:a16="http://schemas.microsoft.com/office/drawing/2014/main" id="{F809576F-8BED-B043-2E1D-6B07DEDDD0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7813" y="790474"/>
            <a:ext cx="3580327" cy="2387698"/>
          </a:xfrm>
          <a:prstGeom prst="rect">
            <a:avLst/>
          </a:prstGeom>
        </p:spPr>
      </p:pic>
    </p:spTree>
    <p:extLst>
      <p:ext uri="{BB962C8B-B14F-4D97-AF65-F5344CB8AC3E}">
        <p14:creationId xmlns:p14="http://schemas.microsoft.com/office/powerpoint/2010/main" val="50531701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49526"/>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Exploration</a:t>
            </a:r>
            <a:r>
              <a:rPr lang="en-CA" dirty="0"/>
              <a:t>: </a:t>
            </a:r>
            <a:r>
              <a:rPr lang="en" sz="2000" b="1" dirty="0">
                <a:solidFill>
                  <a:srgbClr val="FFFFFF"/>
                </a:solidFill>
              </a:rPr>
              <a:t>Number of cars owned</a:t>
            </a:r>
            <a:endParaRPr dirty="0"/>
          </a:p>
        </p:txBody>
      </p:sp>
      <p:sp>
        <p:nvSpPr>
          <p:cNvPr id="133" name="Shape 82"/>
          <p:cNvSpPr/>
          <p:nvPr/>
        </p:nvSpPr>
        <p:spPr>
          <a:xfrm>
            <a:off x="39427" y="1164466"/>
            <a:ext cx="5004797" cy="361884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457200" lvl="0" indent="-323850" algn="l" rtl="0">
              <a:lnSpc>
                <a:spcPct val="115000"/>
              </a:lnSpc>
              <a:spcBef>
                <a:spcPts val="0"/>
              </a:spcBef>
              <a:spcAft>
                <a:spcPts val="0"/>
              </a:spcAft>
              <a:buClr>
                <a:schemeClr val="dk1"/>
              </a:buClr>
              <a:buSzPts val="1500"/>
              <a:buFont typeface="Open Sans"/>
              <a:buChar char="❏"/>
            </a:pPr>
            <a:r>
              <a:rPr lang="en-US" sz="1500" dirty="0">
                <a:solidFill>
                  <a:schemeClr val="dk1"/>
                </a:solidFill>
                <a:latin typeface="Open Sans"/>
                <a:ea typeface="Open Sans"/>
                <a:cs typeface="Open Sans"/>
                <a:sym typeface="Open Sans"/>
              </a:rPr>
              <a:t>Out of three states, New South Wales, could be potential market opportunities for the company.</a:t>
            </a:r>
          </a:p>
          <a:p>
            <a:pPr marL="457200" lvl="0" indent="0" algn="l" rtl="0">
              <a:lnSpc>
                <a:spcPct val="115000"/>
              </a:lnSpc>
              <a:spcBef>
                <a:spcPts val="0"/>
              </a:spcBef>
              <a:spcAft>
                <a:spcPts val="0"/>
              </a:spcAft>
              <a:buNone/>
            </a:pPr>
            <a:endParaRPr lang="en-US" sz="1500" dirty="0">
              <a:solidFill>
                <a:schemeClr val="dk1"/>
              </a:solidFill>
              <a:latin typeface="Open Sans"/>
              <a:ea typeface="Open Sans"/>
              <a:cs typeface="Open Sans"/>
              <a:sym typeface="Open Sans"/>
            </a:endParaRPr>
          </a:p>
          <a:p>
            <a:pPr marL="457200" lvl="0" indent="-323850" algn="l" rtl="0">
              <a:lnSpc>
                <a:spcPct val="115000"/>
              </a:lnSpc>
              <a:spcBef>
                <a:spcPts val="0"/>
              </a:spcBef>
              <a:spcAft>
                <a:spcPts val="0"/>
              </a:spcAft>
              <a:buClr>
                <a:schemeClr val="dk1"/>
              </a:buClr>
              <a:buSzPts val="1500"/>
              <a:buFont typeface="Open Sans"/>
              <a:buChar char="❏"/>
            </a:pPr>
            <a:r>
              <a:rPr lang="en-US" sz="1500" dirty="0">
                <a:solidFill>
                  <a:schemeClr val="dk1"/>
                </a:solidFill>
                <a:latin typeface="Open Sans"/>
                <a:ea typeface="Open Sans"/>
                <a:cs typeface="Open Sans"/>
                <a:sym typeface="Open Sans"/>
              </a:rPr>
              <a:t>New South Wales has the biggest potential since the number of people who own vehicles is nearly equal to the number of individuals who do not own cars, indicating that there is room for value customers there.</a:t>
            </a:r>
          </a:p>
          <a:p>
            <a:pPr marL="0" marR="0" lvl="0" indent="0" algn="l" rtl="0">
              <a:lnSpc>
                <a:spcPct val="115000"/>
              </a:lnSpc>
              <a:spcBef>
                <a:spcPts val="0"/>
              </a:spcBef>
              <a:spcAft>
                <a:spcPts val="0"/>
              </a:spcAft>
              <a:buNone/>
            </a:pPr>
            <a:endParaRPr lang="en-US" sz="1500" dirty="0">
              <a:latin typeface="Open Sans"/>
              <a:ea typeface="Open Sans"/>
              <a:cs typeface="Open Sans"/>
              <a:sym typeface="Open Sans"/>
            </a:endParaRPr>
          </a:p>
          <a:p>
            <a:pPr marL="457200" marR="0" lvl="0" indent="-323850" algn="l" rtl="0">
              <a:lnSpc>
                <a:spcPct val="115000"/>
              </a:lnSpc>
              <a:spcBef>
                <a:spcPts val="0"/>
              </a:spcBef>
              <a:spcAft>
                <a:spcPts val="0"/>
              </a:spcAft>
              <a:buClr>
                <a:srgbClr val="000000"/>
              </a:buClr>
              <a:buSzPts val="1500"/>
              <a:buFont typeface="Open Sans"/>
              <a:buChar char="❏"/>
            </a:pPr>
            <a:r>
              <a:rPr lang="en-US" sz="1500" i="0" u="none" strike="noStrike" cap="none" dirty="0">
                <a:solidFill>
                  <a:srgbClr val="000000"/>
                </a:solidFill>
                <a:latin typeface="Open Sans"/>
                <a:ea typeface="Open Sans"/>
                <a:cs typeface="Open Sans"/>
                <a:sym typeface="Open Sans"/>
              </a:rPr>
              <a:t>VIC and QLD has more customers that own car that who don’t but we can try to have something so that those owns car will buy bikes.</a:t>
            </a:r>
            <a:endParaRPr lang="en-US" sz="1500" dirty="0">
              <a:latin typeface="Open Sans"/>
              <a:ea typeface="Open Sans"/>
              <a:cs typeface="Open Sans"/>
              <a:sym typeface="Open Sans"/>
            </a:endParaRPr>
          </a:p>
          <a:p>
            <a:pPr marR="0" lvl="0" algn="l" rtl="0">
              <a:lnSpc>
                <a:spcPct val="115000"/>
              </a:lnSpc>
              <a:spcBef>
                <a:spcPts val="0"/>
              </a:spcBef>
              <a:spcAft>
                <a:spcPts val="0"/>
              </a:spcAft>
              <a:buSzPts val="1500"/>
            </a:pPr>
            <a:endParaRPr lang="en-US" sz="1500" dirty="0">
              <a:latin typeface="Open Sans"/>
              <a:ea typeface="Open Sans"/>
              <a:cs typeface="Open Sans"/>
              <a:sym typeface="Open Sans"/>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descr="Chart, bar chart, histogram&#10;&#10;Description automatically generated">
            <a:extLst>
              <a:ext uri="{FF2B5EF4-FFF2-40B4-BE49-F238E27FC236}">
                <a16:creationId xmlns:a16="http://schemas.microsoft.com/office/drawing/2014/main" id="{2672492B-D7D7-23A4-643C-D845BB4179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8115" y="953860"/>
            <a:ext cx="3602905" cy="3151893"/>
          </a:xfrm>
          <a:prstGeom prst="rect">
            <a:avLst/>
          </a:prstGeom>
        </p:spPr>
      </p:pic>
    </p:spTree>
    <p:extLst>
      <p:ext uri="{BB962C8B-B14F-4D97-AF65-F5344CB8AC3E}">
        <p14:creationId xmlns:p14="http://schemas.microsoft.com/office/powerpoint/2010/main" val="268675627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440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marL="0" marR="0" lvl="0" indent="0" algn="l" rtl="0">
              <a:lnSpc>
                <a:spcPct val="115000"/>
              </a:lnSpc>
              <a:spcBef>
                <a:spcPts val="0"/>
              </a:spcBef>
              <a:spcAft>
                <a:spcPts val="0"/>
              </a:spcAft>
              <a:buClr>
                <a:srgbClr val="000000"/>
              </a:buClr>
              <a:buSzPts val="2000"/>
              <a:buFont typeface="Open Sans"/>
              <a:buNone/>
            </a:pPr>
            <a:r>
              <a:rPr lang="en-US" sz="2000" b="1" i="0" u="none" strike="noStrike" cap="none" dirty="0">
                <a:solidFill>
                  <a:srgbClr val="073763"/>
                </a:solidFill>
                <a:latin typeface="Lora"/>
                <a:ea typeface="Lora"/>
                <a:cs typeface="Lora"/>
                <a:sym typeface="Lora"/>
              </a:rPr>
              <a:t>C</a:t>
            </a:r>
            <a:r>
              <a:rPr lang="en-US" sz="2000" b="1" dirty="0">
                <a:solidFill>
                  <a:srgbClr val="073763"/>
                </a:solidFill>
                <a:latin typeface="Lora"/>
                <a:ea typeface="Lora"/>
                <a:cs typeface="Lora"/>
                <a:sym typeface="Lora"/>
              </a:rPr>
              <a:t>USTOMER CLASSIFICATION</a:t>
            </a:r>
            <a:r>
              <a:rPr lang="en-US" sz="2000" b="1" i="0" u="none" strike="noStrike" cap="none" dirty="0">
                <a:solidFill>
                  <a:srgbClr val="073763"/>
                </a:solidFill>
                <a:latin typeface="Lora"/>
                <a:ea typeface="Lora"/>
                <a:cs typeface="Lora"/>
                <a:sym typeface="Lora"/>
              </a:rPr>
              <a:t> – </a:t>
            </a:r>
            <a:r>
              <a:rPr lang="en-US" sz="2000" b="1" i="1" u="none" strike="noStrike" cap="none" dirty="0">
                <a:solidFill>
                  <a:srgbClr val="073763"/>
                </a:solidFill>
                <a:latin typeface="Lora"/>
                <a:ea typeface="Lora"/>
                <a:cs typeface="Lora"/>
                <a:sym typeface="Lora"/>
              </a:rPr>
              <a:t>Targeting High Value Customers</a:t>
            </a:r>
          </a:p>
        </p:txBody>
      </p:sp>
      <p:sp>
        <p:nvSpPr>
          <p:cNvPr id="142" name="Shape 91"/>
          <p:cNvSpPr/>
          <p:nvPr/>
        </p:nvSpPr>
        <p:spPr>
          <a:xfrm>
            <a:off x="205024" y="2164724"/>
            <a:ext cx="8857409" cy="259298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0" lvl="0" indent="0" algn="l" rtl="0">
              <a:lnSpc>
                <a:spcPct val="115000"/>
              </a:lnSpc>
              <a:spcBef>
                <a:spcPts val="0"/>
              </a:spcBef>
              <a:spcAft>
                <a:spcPts val="0"/>
              </a:spcAft>
              <a:buNone/>
            </a:pPr>
            <a:r>
              <a:rPr lang="en-US" sz="2000" b="1" dirty="0">
                <a:solidFill>
                  <a:srgbClr val="073763"/>
                </a:solidFill>
                <a:latin typeface="Open Sans"/>
                <a:ea typeface="Open Sans"/>
                <a:cs typeface="Open Sans"/>
                <a:sym typeface="Open Sans"/>
              </a:rPr>
              <a:t>The following are the high-value clients to target from the new list :</a:t>
            </a:r>
            <a:endParaRPr lang="en-US" sz="2000" dirty="0">
              <a:solidFill>
                <a:srgbClr val="073763"/>
              </a:solidFill>
              <a:latin typeface="Open Sans"/>
              <a:ea typeface="Open Sans"/>
              <a:cs typeface="Open Sans"/>
              <a:sym typeface="Open Sans"/>
            </a:endParaRPr>
          </a:p>
          <a:p>
            <a:pPr marL="139700" lvl="0" indent="0" algn="l" rtl="0">
              <a:lnSpc>
                <a:spcPct val="115000"/>
              </a:lnSpc>
              <a:spcBef>
                <a:spcPts val="0"/>
              </a:spcBef>
              <a:spcAft>
                <a:spcPts val="0"/>
              </a:spcAft>
              <a:buSzPts val="1400"/>
              <a:buNone/>
            </a:pPr>
            <a:endParaRPr lang="en-US" sz="1500" b="1" u="sng" dirty="0">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US" sz="1500" dirty="0">
                <a:solidFill>
                  <a:schemeClr val="dk1"/>
                </a:solidFill>
                <a:latin typeface="Open Sans"/>
                <a:ea typeface="Open Sans"/>
                <a:cs typeface="Open Sans"/>
                <a:sym typeface="Open Sans"/>
              </a:rPr>
              <a:t>Aged between </a:t>
            </a:r>
            <a:r>
              <a:rPr lang="en-US" sz="1500" dirty="0">
                <a:latin typeface="Open Sans"/>
                <a:ea typeface="Open Sans"/>
                <a:cs typeface="Open Sans"/>
                <a:sym typeface="Open Sans"/>
              </a:rPr>
              <a:t>40-50</a:t>
            </a:r>
            <a:r>
              <a:rPr lang="en-US" sz="1500" dirty="0">
                <a:solidFill>
                  <a:schemeClr val="dk1"/>
                </a:solidFill>
                <a:latin typeface="Open Sans"/>
                <a:ea typeface="Open Sans"/>
                <a:cs typeface="Open Sans"/>
                <a:sym typeface="Open Sans"/>
              </a:rPr>
              <a:t>.</a:t>
            </a:r>
          </a:p>
          <a:p>
            <a:pPr marL="965200" lvl="0" indent="0" algn="l" rtl="0">
              <a:lnSpc>
                <a:spcPct val="115000"/>
              </a:lnSpc>
              <a:spcBef>
                <a:spcPts val="0"/>
              </a:spcBef>
              <a:spcAft>
                <a:spcPts val="0"/>
              </a:spcAft>
              <a:buNone/>
            </a:pPr>
            <a:endParaRPr lang="en-US" sz="1500" dirty="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US" sz="1500" dirty="0">
                <a:solidFill>
                  <a:schemeClr val="dk1"/>
                </a:solidFill>
                <a:latin typeface="Open Sans"/>
                <a:ea typeface="Open Sans"/>
                <a:cs typeface="Open Sans"/>
                <a:sym typeface="Open Sans"/>
              </a:rPr>
              <a:t>Most of the high value customers are female compared to male</a:t>
            </a:r>
          </a:p>
          <a:p>
            <a:pPr marL="965200" lvl="0" indent="0" algn="l" rtl="0">
              <a:spcBef>
                <a:spcPts val="0"/>
              </a:spcBef>
              <a:spcAft>
                <a:spcPts val="0"/>
              </a:spcAft>
              <a:buNone/>
            </a:pPr>
            <a:endParaRPr lang="en-US" sz="1500" dirty="0">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US" sz="1500" dirty="0">
                <a:solidFill>
                  <a:schemeClr val="dk1"/>
                </a:solidFill>
                <a:latin typeface="Open Sans"/>
                <a:ea typeface="Open Sans"/>
                <a:cs typeface="Open Sans"/>
                <a:sym typeface="Open Sans"/>
              </a:rPr>
              <a:t>Working in Financial Service, Manufacturing and Health.</a:t>
            </a:r>
          </a:p>
          <a:p>
            <a:pPr marL="965200" lvl="0" indent="0" algn="l" rtl="0">
              <a:lnSpc>
                <a:spcPct val="115000"/>
              </a:lnSpc>
              <a:spcBef>
                <a:spcPts val="0"/>
              </a:spcBef>
              <a:spcAft>
                <a:spcPts val="0"/>
              </a:spcAft>
              <a:buNone/>
            </a:pPr>
            <a:endParaRPr lang="en-US" sz="1500" dirty="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US" sz="1500" dirty="0">
                <a:solidFill>
                  <a:schemeClr val="dk1"/>
                </a:solidFill>
                <a:latin typeface="Open Sans"/>
                <a:ea typeface="Open Sans"/>
                <a:cs typeface="Open Sans"/>
                <a:sym typeface="Open Sans"/>
              </a:rPr>
              <a:t>Who are currently living in New South Wales and Victoria.</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marL="0" marR="0" lvl="0" indent="0" algn="ctr" rtl="0">
              <a:lnSpc>
                <a:spcPct val="115000"/>
              </a:lnSpc>
              <a:spcBef>
                <a:spcPts val="0"/>
              </a:spcBef>
              <a:spcAft>
                <a:spcPts val="0"/>
              </a:spcAft>
              <a:buClr>
                <a:srgbClr val="000000"/>
              </a:buClr>
              <a:buSzPts val="2000"/>
              <a:buFont typeface="Open Sans"/>
              <a:buNone/>
            </a:pPr>
            <a:r>
              <a:rPr lang="en-CA" sz="2000" b="1" dirty="0">
                <a:solidFill>
                  <a:srgbClr val="073763"/>
                </a:solidFill>
                <a:latin typeface="Open Sans"/>
                <a:ea typeface="Open Sans"/>
                <a:cs typeface="Open Sans"/>
                <a:sym typeface="Open Sans"/>
              </a:rPr>
              <a:t>HIGH-VALUE CUSTOMER SUMMARY TABLE</a:t>
            </a:r>
            <a:endParaRPr lang="en-CA" sz="2000" b="1" i="0" u="none" strike="noStrike" cap="none" dirty="0">
              <a:solidFill>
                <a:srgbClr val="073763"/>
              </a:solidFill>
              <a:latin typeface="Open Sans"/>
              <a:ea typeface="Open Sans"/>
              <a:cs typeface="Open Sans"/>
              <a:sym typeface="Open Sans"/>
            </a:endParaRPr>
          </a:p>
        </p:txBody>
      </p:sp>
      <p:sp>
        <p:nvSpPr>
          <p:cNvPr id="151" name="Shape 100"/>
          <p:cNvSpPr/>
          <p:nvPr/>
        </p:nvSpPr>
        <p:spPr>
          <a:xfrm>
            <a:off x="205025" y="2164724"/>
            <a:ext cx="4134600" cy="4333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lang="en-CA"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descr="Table&#10;&#10;Description automatically generated">
            <a:extLst>
              <a:ext uri="{FF2B5EF4-FFF2-40B4-BE49-F238E27FC236}">
                <a16:creationId xmlns:a16="http://schemas.microsoft.com/office/drawing/2014/main" id="{6EFCD2E5-1CB1-7602-123F-B25034C921A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026" y="1676191"/>
            <a:ext cx="8733950" cy="3399938"/>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2324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CA" dirty="0"/>
              <a:t>Thank You</a:t>
            </a:r>
            <a:endParaRPr dirty="0"/>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105</TotalTime>
  <Words>601</Words>
  <Application>Microsoft Office PowerPoint</Application>
  <PresentationFormat>On-screen Show (16:9)</PresentationFormat>
  <Paragraphs>55</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Lora</vt:lpstr>
      <vt:lpstr>Noto Sans Symbols</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jean-marc koffi-kouakou</cp:lastModifiedBy>
  <cp:revision>2</cp:revision>
  <dcterms:modified xsi:type="dcterms:W3CDTF">2023-04-26T03:49:57Z</dcterms:modified>
</cp:coreProperties>
</file>