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43891200" cx="32918400"/>
  <p:notesSz cx="6953250" cy="9239250"/>
  <p:embeddedFontLst>
    <p:embeddedFont>
      <p:font typeface="Nunito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Nunito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59100" y="692925"/>
            <a:ext cx="4635725" cy="346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5325" y="4388625"/>
            <a:ext cx="5562600" cy="415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95325" y="4388625"/>
            <a:ext cx="5562600" cy="4157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59100" y="692925"/>
            <a:ext cx="4635725" cy="346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645445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645446" y="10240435"/>
            <a:ext cx="14756606" cy="14382752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16516352" y="10240435"/>
            <a:ext cx="14756606" cy="14382752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1645446" y="24826384"/>
            <a:ext cx="14756606" cy="14382748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16516352" y="24826384"/>
            <a:ext cx="14756606" cy="14382748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451999" y="30723424"/>
            <a:ext cx="19751280" cy="3627967"/>
          </a:xfrm>
          <a:prstGeom prst="rect">
            <a:avLst/>
          </a:prstGeom>
          <a:noFill/>
          <a:ln>
            <a:noFill/>
          </a:ln>
        </p:spPr>
        <p:txBody>
          <a:bodyPr anchorCtr="0" anchor="b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6451999" y="3922184"/>
            <a:ext cx="19751280" cy="2633345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451999" y="34351389"/>
            <a:ext cx="19751280" cy="5149849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974850" y="9911028"/>
            <a:ext cx="28968700" cy="296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8843370" y="16779545"/>
            <a:ext cx="37452300" cy="7406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-6027539" y="9429817"/>
            <a:ext cx="37452300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2469358" y="13635568"/>
            <a:ext cx="27979688" cy="940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4937523" y="24870834"/>
            <a:ext cx="23043356" cy="11218333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/>
            </a:lvl1pPr>
            <a:lvl2pPr lvl="1" algn="ctr"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None/>
              <a:defRPr/>
            </a:lvl2pPr>
            <a:lvl3pPr lvl="2" algn="ctr"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None/>
              <a:defRPr/>
            </a:lvl3pPr>
            <a:lvl4pPr lvl="3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4pPr>
            <a:lvl5pPr lvl="4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5pPr>
            <a:lvl6pPr lvl="5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6pPr>
            <a:lvl7pPr lvl="6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7pPr>
            <a:lvl8pPr lvl="7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8pPr>
            <a:lvl9pPr lvl="8" algn="ctr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645444" y="10240434"/>
            <a:ext cx="29627512" cy="28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2600325" y="28204589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600325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8100" lIns="376200" spcFirstLastPara="1" rIns="376200" wrap="square" tIns="1881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645446" y="10240434"/>
            <a:ext cx="14756606" cy="28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6516352" y="10240434"/>
            <a:ext cx="14756606" cy="28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645444" y="9825571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anchorCtr="0" anchor="b" bIns="188100" lIns="376200" spcFirstLastPara="1" rIns="376200" wrap="square" tIns="1881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1645444" y="13919200"/>
            <a:ext cx="14544675" cy="25287816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16722328" y="9825571"/>
            <a:ext cx="14550630" cy="4093633"/>
          </a:xfrm>
          <a:prstGeom prst="rect">
            <a:avLst/>
          </a:prstGeom>
          <a:noFill/>
          <a:ln>
            <a:noFill/>
          </a:ln>
        </p:spPr>
        <p:txBody>
          <a:bodyPr anchorCtr="0" anchor="b" bIns="188100" lIns="376200" spcFirstLastPara="1" rIns="376200" wrap="square" tIns="1881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16722328" y="13919200"/>
            <a:ext cx="14550630" cy="25287816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645444" y="1748367"/>
            <a:ext cx="10829925" cy="7435851"/>
          </a:xfrm>
          <a:prstGeom prst="rect">
            <a:avLst/>
          </a:prstGeom>
          <a:noFill/>
          <a:ln>
            <a:noFill/>
          </a:ln>
        </p:spPr>
        <p:txBody>
          <a:bodyPr anchorCtr="0" anchor="b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2870656" y="1748367"/>
            <a:ext cx="18402300" cy="3745865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1645444" y="9184217"/>
            <a:ext cx="10829925" cy="30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A9A9"/>
            </a:gs>
            <a:gs pos="50000">
              <a:srgbClr val="990000"/>
            </a:gs>
            <a:gs pos="100000">
              <a:srgbClr val="DDA9A9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45444" y="10240434"/>
            <a:ext cx="29627512" cy="28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-857250" lvl="0" marL="457200" marR="0" rtl="0" algn="l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b="0" i="0" sz="9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76287" lvl="1" marL="914400" marR="0" rtl="0" algn="l"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Char char="–"/>
              <a:defRPr b="0" i="0" sz="8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00087" lvl="2" marL="1371600" marR="0" rtl="0" algn="l"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Char char="•"/>
              <a:defRPr b="0" i="0" sz="7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19125" lvl="3" marL="1828800" marR="0" rtl="0" algn="l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–"/>
              <a:defRPr b="0" i="0" sz="6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19125" lvl="4" marL="2286000" marR="0" rtl="0" algn="l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b="0" i="0" sz="6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19125" lvl="5" marL="2743200" marR="0" rtl="0" algn="l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b="0" i="0" sz="6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19125" lvl="6" marL="3200400" marR="0" rtl="0" algn="l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b="0" i="0" sz="6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19125" lvl="7" marL="3657600" marR="0" rtl="0" algn="l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b="0" i="0" sz="6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19125" lvl="8" marL="4114800" marR="0" rtl="0" algn="l"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6150"/>
              <a:buFont typeface="Arial"/>
              <a:buChar char="»"/>
              <a:defRPr b="0" i="0" sz="6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100" lIns="376200" spcFirstLastPara="1" rIns="376200" wrap="square" tIns="1881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4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074400" y="219456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29718000" y="219456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0500" y="44399200"/>
            <a:ext cx="299974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6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perceptualpewter  Size: 36x48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C8C8C8"/>
            </a:gs>
          </a:gsLst>
          <a:lin ang="54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>
            <p:ph type="title"/>
          </p:nvPr>
        </p:nvSpPr>
        <p:spPr>
          <a:xfrm>
            <a:off x="514350" y="473200"/>
            <a:ext cx="31889700" cy="4670400"/>
          </a:xfrm>
          <a:prstGeom prst="roundRect">
            <a:avLst>
              <a:gd fmla="val 6990" name="adj"/>
            </a:avLst>
          </a:prstGeom>
          <a:solidFill>
            <a:srgbClr val="2D3C50"/>
          </a:solidFill>
          <a:ln>
            <a:noFill/>
          </a:ln>
        </p:spPr>
        <p:txBody>
          <a:bodyPr anchorCtr="0" anchor="ctr" bIns="188100" lIns="376200" spcFirstLastPara="1" rIns="376200" wrap="square" tIns="18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599000" y="1032125"/>
            <a:ext cx="247014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128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Mapeando el comportamiento económico: Redes de umbral geográfico y el modelo de Yard-Sale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743200" y="3344100"/>
            <a:ext cx="27432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L. </a:t>
            </a:r>
            <a:r>
              <a:rPr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Giordano</a:t>
            </a:r>
            <a:r>
              <a:rPr baseline="30000"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,2</a:t>
            </a:r>
            <a:r>
              <a:rPr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M. F. Laguna</a:t>
            </a:r>
            <a:r>
              <a:rPr baseline="30000"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I. Cortés</a:t>
            </a:r>
            <a:r>
              <a:rPr baseline="30000" lang="en-US" sz="4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aseline="30000" sz="4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30000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Instituto Balseiro	</a:t>
            </a:r>
            <a:r>
              <a:rPr baseline="30000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2 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CONICET - Centro Atómico Bariloche </a:t>
            </a:r>
            <a:r>
              <a:rPr baseline="30000"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3 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Centro Atómico Bariloche</a:t>
            </a:r>
            <a:endParaRPr baseline="30000" sz="400"/>
          </a:p>
        </p:txBody>
      </p:sp>
      <p:sp>
        <p:nvSpPr>
          <p:cNvPr id="100" name="Google Shape;100;p14"/>
          <p:cNvSpPr/>
          <p:nvPr/>
        </p:nvSpPr>
        <p:spPr>
          <a:xfrm>
            <a:off x="869841" y="13067754"/>
            <a:ext cx="15056100" cy="914400"/>
          </a:xfrm>
          <a:prstGeom prst="roundRect">
            <a:avLst>
              <a:gd fmla="val 16667" name="adj"/>
            </a:avLst>
          </a:prstGeom>
          <a:solidFill>
            <a:srgbClr val="E64B3C"/>
          </a:solidFill>
          <a:ln>
            <a:noFill/>
          </a:ln>
        </p:spPr>
        <p:txBody>
          <a:bodyPr anchorCtr="0" anchor="ctr" bIns="51425" lIns="102850" spcFirstLastPara="1" rIns="102850" wrap="square" tIns="5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068802" y="10934266"/>
            <a:ext cx="15056100" cy="914400"/>
          </a:xfrm>
          <a:prstGeom prst="roundRect">
            <a:avLst>
              <a:gd fmla="val 16667" name="adj"/>
            </a:avLst>
          </a:prstGeom>
          <a:solidFill>
            <a:srgbClr val="E64B3C"/>
          </a:solidFill>
          <a:ln>
            <a:noFill/>
          </a:ln>
        </p:spPr>
        <p:txBody>
          <a:bodyPr anchorCtr="0" anchor="ctr" bIns="51425" lIns="102850" spcFirstLastPara="1" rIns="102850" wrap="square" tIns="5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Calibrando redes con datos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869841" y="23139918"/>
            <a:ext cx="15055959" cy="914400"/>
          </a:xfrm>
          <a:prstGeom prst="roundRect">
            <a:avLst>
              <a:gd fmla="val 16667" name="adj"/>
            </a:avLst>
          </a:prstGeom>
          <a:solidFill>
            <a:srgbClr val="E64B3C"/>
          </a:solidFill>
          <a:ln>
            <a:noFill/>
          </a:ln>
        </p:spPr>
        <p:txBody>
          <a:bodyPr anchorCtr="0" anchor="ctr" bIns="51425" lIns="102850" spcFirstLastPara="1" rIns="102850" wrap="square" tIns="5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Redes de umbral geográfico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7068802" y="23139918"/>
            <a:ext cx="15055959" cy="914400"/>
          </a:xfrm>
          <a:prstGeom prst="roundRect">
            <a:avLst>
              <a:gd fmla="val 16667" name="adj"/>
            </a:avLst>
          </a:prstGeom>
          <a:solidFill>
            <a:srgbClr val="E64B3C"/>
          </a:solidFill>
          <a:ln>
            <a:noFill/>
          </a:ln>
        </p:spPr>
        <p:txBody>
          <a:bodyPr anchorCtr="0" anchor="ctr" bIns="51425" lIns="102850" spcFirstLastPara="1" rIns="102850" wrap="square" tIns="5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Resultados: Modelo de Yard-Sale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7068800" y="38287108"/>
            <a:ext cx="15055959" cy="914400"/>
          </a:xfrm>
          <a:prstGeom prst="roundRect">
            <a:avLst>
              <a:gd fmla="val 16667" name="adj"/>
            </a:avLst>
          </a:prstGeom>
          <a:solidFill>
            <a:srgbClr val="E64B3C"/>
          </a:solidFill>
          <a:ln>
            <a:noFill/>
          </a:ln>
        </p:spPr>
        <p:txBody>
          <a:bodyPr anchorCtr="0" anchor="ctr" bIns="51425" lIns="102850" spcFirstLastPara="1" rIns="102850" wrap="square" tIns="5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Bibliografía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7068800" y="39400144"/>
            <a:ext cx="15056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Masuda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FAO dataset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-"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69843" y="14215393"/>
            <a:ext cx="1505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Motivación de estudiar sistemas econofísicos embebidos en redes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Cómo modelar la incidencia de la distribución espacial? Mediante redes geográficas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869841" y="24243066"/>
            <a:ext cx="1505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Definición, tipos de red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Figura redes para distinto umbral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7068800" y="12301243"/>
            <a:ext cx="1505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Figura red de soja y red fiteada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Histogramas de Grado, Clustering y Asortatividad (definirla)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7068802" y="24268536"/>
            <a:ext cx="1505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Modelo de YS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Figura gini final (comparando otras redes)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1588" y="1388051"/>
            <a:ext cx="3143162" cy="2840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descr="Logo-Conicet.jpg" id="111" name="Google Shape;11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849" y="1706797"/>
            <a:ext cx="3909387" cy="2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514200" y="5600700"/>
            <a:ext cx="31889700" cy="388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Pushpin">
      <a:dk1>
        <a:srgbClr val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