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1e51a6f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1e51a6f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1de19f973_0_1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1de19f973_0_1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1e32589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1e32589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1e32589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1e32589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e32589a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e32589a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f0375eb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0f0375eb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1e51a6f9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1e51a6f9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e51a6f9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1e51a6f9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efd07c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efd07c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0f0375eb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0f0375eb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0f0375eb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0f0375eb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1e51a6f9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1e51a6f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1e51a6f9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1e51a6f9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0efd07c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0efd07c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0f0375eb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0f0375eb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0efd07c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0efd07c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efd07ce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efd07ce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de19f973_0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1de19f973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1de19f973_0_1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1de19f973_0_1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1de19f973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1de19f973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0f0375eb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0f0375eb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1de19f973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1de19f973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eec1f2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eec1f2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e51a6f9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1e51a6f9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675" y="367625"/>
            <a:ext cx="6040800" cy="8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00"/>
              <a:t>Filtros de ordenamiento y </a:t>
            </a:r>
            <a:r>
              <a:rPr lang="es" sz="3000"/>
              <a:t>búsqueda</a:t>
            </a:r>
            <a:r>
              <a:rPr lang="es" sz="3000"/>
              <a:t> en Tiendas Online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4675" y="1226225"/>
            <a:ext cx="5184900" cy="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1"/>
                </a:solidFill>
              </a:rPr>
              <a:t>Algoritmos de </a:t>
            </a:r>
            <a:r>
              <a:rPr lang="es" sz="2400">
                <a:solidFill>
                  <a:schemeClr val="dk1"/>
                </a:solidFill>
              </a:rPr>
              <a:t>Búsqueda</a:t>
            </a:r>
            <a:r>
              <a:rPr lang="es" sz="2400">
                <a:solidFill>
                  <a:schemeClr val="dk1"/>
                </a:solidFill>
              </a:rPr>
              <a:t> y Ordenamiento</a:t>
            </a:r>
            <a:endParaRPr sz="2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4675" y="2375800"/>
            <a:ext cx="22188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Materia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Programaci</a:t>
            </a:r>
            <a:r>
              <a:rPr lang="es" sz="2000">
                <a:solidFill>
                  <a:schemeClr val="dk1"/>
                </a:solidFill>
              </a:rPr>
              <a:t>ón 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583475" y="2375800"/>
            <a:ext cx="22188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Profesora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Cinthia Rigoni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64675" y="3537850"/>
            <a:ext cx="22188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Alumnos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Matias Luna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Lautaro Marin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583475" y="3537850"/>
            <a:ext cx="22188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Comisión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16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4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Ordenar por precio / Algoritmos</a:t>
            </a:r>
            <a:endParaRPr sz="2400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Para ordenar los productos basándonos en su precio se utiliza generalmente dos algoritmos de ordenamiento que son eficientes y capaces de manejar un gran volumen de datos: </a:t>
            </a:r>
            <a:r>
              <a:rPr b="1" lang="es" sz="2000">
                <a:solidFill>
                  <a:schemeClr val="dk1"/>
                </a:solidFill>
              </a:rPr>
              <a:t>Quick Sort</a:t>
            </a:r>
            <a:r>
              <a:rPr lang="es" sz="2000">
                <a:solidFill>
                  <a:schemeClr val="dk1"/>
                </a:solidFill>
              </a:rPr>
              <a:t> y </a:t>
            </a:r>
            <a:r>
              <a:rPr b="1" lang="es" sz="2000">
                <a:solidFill>
                  <a:schemeClr val="dk1"/>
                </a:solidFill>
              </a:rPr>
              <a:t>Merge Sort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Ambos algoritmos comparten el principio de </a:t>
            </a:r>
            <a:r>
              <a:rPr b="1" lang="es" sz="2000">
                <a:solidFill>
                  <a:schemeClr val="dk1"/>
                </a:solidFill>
              </a:rPr>
              <a:t>“Divide y Vencerás”</a:t>
            </a:r>
            <a:r>
              <a:rPr lang="es" sz="2000">
                <a:solidFill>
                  <a:schemeClr val="dk1"/>
                </a:solidFill>
              </a:rPr>
              <a:t>, lo que significa que dividen el problema en partes más pequeñas y resolviendolos de manera recursiva para posteriormente combinar los resultados para obtener la solución final.</a:t>
            </a:r>
            <a:br>
              <a:rPr lang="e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504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Ordenar por precio / Quick Sort</a:t>
            </a:r>
            <a:endParaRPr sz="24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4826400" cy="32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Se selecciona un producto como pivote, Luego, se divide la lista de productos en dos sublistas, una con los que tienen un precio menor que el producto pivote y  otra con los que tienen un precio mayor, Después, se ordena de forma recursiva cada sublista para finalmente combinar los resultados para obtener la lista ordenada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900" y="445025"/>
            <a:ext cx="3121725" cy="308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Ordenar por precio / Quick Sort / Complejidad</a:t>
            </a:r>
            <a:endParaRPr sz="24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El </a:t>
            </a:r>
            <a:r>
              <a:rPr b="1" lang="es" sz="2000">
                <a:solidFill>
                  <a:schemeClr val="dk1"/>
                </a:solidFill>
              </a:rPr>
              <a:t>mejor caso</a:t>
            </a:r>
            <a:r>
              <a:rPr lang="es" sz="2000">
                <a:solidFill>
                  <a:schemeClr val="dk1"/>
                </a:solidFill>
              </a:rPr>
              <a:t> tiene una complejidad de </a:t>
            </a:r>
            <a:r>
              <a:rPr i="1" lang="es" sz="2000">
                <a:solidFill>
                  <a:srgbClr val="1F1F1F"/>
                </a:solidFill>
                <a:highlight>
                  <a:srgbClr val="FFFFFF"/>
                </a:highlight>
              </a:rPr>
              <a:t>(Ω(n log n))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, que ocurre cuando el elemento pivote divide la matriz en dos mitades iguales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El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b="1" lang="es" sz="2000">
                <a:solidFill>
                  <a:srgbClr val="1F1F1F"/>
                </a:solidFill>
                <a:highlight>
                  <a:srgbClr val="FFFFFF"/>
                </a:highlight>
              </a:rPr>
              <a:t>caso promedio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 tiene una complejidad de </a:t>
            </a:r>
            <a:r>
              <a:rPr i="1" lang="es" sz="2000">
                <a:solidFill>
                  <a:srgbClr val="1F1F1F"/>
                </a:solidFill>
                <a:highlight>
                  <a:srgbClr val="FFFFFF"/>
                </a:highlight>
              </a:rPr>
              <a:t>((θ(n log n))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, que ocurre cuando el pivote divide la matriz en dos mitades pero no tienen la misma longitud</a:t>
            </a:r>
            <a:endParaRPr sz="20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El </a:t>
            </a:r>
            <a:r>
              <a:rPr b="1" lang="es" sz="2000">
                <a:solidFill>
                  <a:srgbClr val="1F1F1F"/>
                </a:solidFill>
                <a:highlight>
                  <a:schemeClr val="lt1"/>
                </a:highlight>
              </a:rPr>
              <a:t>peor caso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 tiene la complejidad de </a:t>
            </a:r>
            <a:r>
              <a:rPr i="1" lang="es" sz="2000">
                <a:solidFill>
                  <a:srgbClr val="1F1F1F"/>
                </a:solidFill>
                <a:highlight>
                  <a:srgbClr val="FFFFFF"/>
                </a:highlight>
              </a:rPr>
              <a:t>(O(n²))</a:t>
            </a:r>
            <a:r>
              <a:rPr lang="es" sz="2000">
                <a:solidFill>
                  <a:srgbClr val="1F1F1F"/>
                </a:solidFill>
                <a:highlight>
                  <a:srgbClr val="FFFFFF"/>
                </a:highlight>
              </a:rPr>
              <a:t> sucede cuando el elemento más grande o más pequeño se utiliza como pivote.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48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Ordenar por precio / Merge Sort</a:t>
            </a:r>
            <a:endParaRPr sz="2400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4826400" cy="18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La lista de productos se divide en dos mitades, que se ordenan recursivamente según el precio. Luego, ambas mitades se fusionan en una única lista ordenada utilizando el algoritmo de Merge.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8578" l="3159" r="14779" t="5812"/>
          <a:stretch/>
        </p:blipFill>
        <p:spPr>
          <a:xfrm>
            <a:off x="5433700" y="399225"/>
            <a:ext cx="3368001" cy="2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Ordenar por precio / Merge Sort / Complejidad</a:t>
            </a:r>
            <a:endParaRPr sz="24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 complejidad temporal del algoritmo Merge Sort es en </a:t>
            </a:r>
            <a:r>
              <a:rPr b="1" lang="es" sz="2000">
                <a:solidFill>
                  <a:schemeClr val="dk1"/>
                </a:solidFill>
              </a:rPr>
              <a:t>todos los casos</a:t>
            </a:r>
            <a:r>
              <a:rPr lang="es" sz="2000">
                <a:solidFill>
                  <a:schemeClr val="dk1"/>
                </a:solidFill>
              </a:rPr>
              <a:t> de </a:t>
            </a:r>
            <a:r>
              <a:rPr i="1" lang="es" sz="2000">
                <a:solidFill>
                  <a:schemeClr val="dk1"/>
                </a:solidFill>
              </a:rPr>
              <a:t>O(n log n) </a:t>
            </a:r>
            <a:r>
              <a:rPr lang="es" sz="2000">
                <a:solidFill>
                  <a:schemeClr val="dk1"/>
                </a:solidFill>
              </a:rPr>
              <a:t>debido a que el proceso de división y fusión se realiza de forma constante, sin depender del orden inicial de los elementos.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6AC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3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2256950"/>
            <a:ext cx="85206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Metodología</a:t>
            </a:r>
            <a:r>
              <a:rPr lang="es" sz="7200">
                <a:solidFill>
                  <a:schemeClr val="lt1"/>
                </a:solidFill>
              </a:rPr>
              <a:t> utilizada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Metodología utilizada / Diseño</a:t>
            </a:r>
            <a:endParaRPr sz="2400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Se </a:t>
            </a:r>
            <a:r>
              <a:rPr lang="es" sz="2000">
                <a:solidFill>
                  <a:schemeClr val="dk1"/>
                </a:solidFill>
              </a:rPr>
              <a:t>utilizó</a:t>
            </a:r>
            <a:r>
              <a:rPr lang="es" sz="2000">
                <a:solidFill>
                  <a:schemeClr val="dk1"/>
                </a:solidFill>
              </a:rPr>
              <a:t> Python para desarrollar e implementar los algoritmos de </a:t>
            </a: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y ordenamiento. El proyecto se </a:t>
            </a:r>
            <a:r>
              <a:rPr lang="es" sz="2000">
                <a:solidFill>
                  <a:schemeClr val="dk1"/>
                </a:solidFill>
              </a:rPr>
              <a:t>estructuró en manera modular,</a:t>
            </a:r>
            <a:r>
              <a:rPr lang="es" sz="2000">
                <a:solidFill>
                  <a:schemeClr val="dk1"/>
                </a:solidFill>
              </a:rPr>
              <a:t> con los siguientes archivos principales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productos.py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buscar_nombre.py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filtrar_categoria.py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ordenar_precio.py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Metodología utilizada / Pruebas</a:t>
            </a:r>
            <a:endParaRPr sz="2400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Las pruebas fueron realizadas a </a:t>
            </a:r>
            <a:r>
              <a:rPr lang="es" sz="2000">
                <a:solidFill>
                  <a:schemeClr val="dk1"/>
                </a:solidFill>
              </a:rPr>
              <a:t>través</a:t>
            </a:r>
            <a:r>
              <a:rPr lang="es" sz="2000">
                <a:solidFill>
                  <a:schemeClr val="dk1"/>
                </a:solidFill>
              </a:rPr>
              <a:t> de la consola, emulando la interacción de un usuario en una tienda online, con acciones como: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Buscar productos por nombre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Filtrar productos por </a:t>
            </a:r>
            <a:r>
              <a:rPr lang="es" sz="2000">
                <a:solidFill>
                  <a:schemeClr val="dk1"/>
                </a:solidFill>
              </a:rPr>
              <a:t>categoría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Ordenar productos por precios en forma ascendente.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Metodología utilizada / Documentaci</a:t>
            </a:r>
            <a:r>
              <a:rPr lang="es" sz="2400"/>
              <a:t>ón y uso de Git</a:t>
            </a:r>
            <a:endParaRPr sz="2400"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 implementación fue acompañada de una </a:t>
            </a:r>
            <a:r>
              <a:rPr lang="es" sz="2000">
                <a:solidFill>
                  <a:schemeClr val="dk1"/>
                </a:solidFill>
              </a:rPr>
              <a:t>documentación</a:t>
            </a:r>
            <a:r>
              <a:rPr lang="es" sz="2000">
                <a:solidFill>
                  <a:schemeClr val="dk1"/>
                </a:solidFill>
              </a:rPr>
              <a:t> básica mediante comentarios dentro del </a:t>
            </a:r>
            <a:r>
              <a:rPr lang="es" sz="2000">
                <a:solidFill>
                  <a:schemeClr val="dk1"/>
                </a:solidFill>
              </a:rPr>
              <a:t>código</a:t>
            </a:r>
            <a:r>
              <a:rPr lang="es" sz="2000">
                <a:solidFill>
                  <a:schemeClr val="dk1"/>
                </a:solidFill>
              </a:rPr>
              <a:t> para facilitar su comprensión y </a:t>
            </a:r>
            <a:r>
              <a:rPr lang="es" sz="2000">
                <a:solidFill>
                  <a:schemeClr val="dk1"/>
                </a:solidFill>
              </a:rPr>
              <a:t>legibilidad</a:t>
            </a:r>
            <a:r>
              <a:rPr lang="es" sz="2000">
                <a:solidFill>
                  <a:schemeClr val="dk1"/>
                </a:solidFill>
              </a:rPr>
              <a:t>, permitiendo observar el funcionamiento interno de los algoritmos implementados. </a:t>
            </a:r>
            <a:r>
              <a:rPr lang="es" sz="2000">
                <a:solidFill>
                  <a:schemeClr val="dk1"/>
                </a:solidFill>
              </a:rPr>
              <a:t>Además</a:t>
            </a:r>
            <a:r>
              <a:rPr lang="es" sz="2000">
                <a:solidFill>
                  <a:schemeClr val="dk1"/>
                </a:solidFill>
              </a:rPr>
              <a:t>, utilizamos Git a lo largo de todo el proceso de desarrollo para llevar un control de versiones, mantener el código actualizado y resguardardado en nuestro repositorio remoto.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6AC8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445025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4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2256950"/>
            <a:ext cx="8520600" cy="23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Resultados obtenidos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6AC8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1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3290850"/>
            <a:ext cx="85206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Introducción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 obtenidos / Logros</a:t>
            </a:r>
            <a:endParaRPr sz="2400"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0031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Los resultados obtenidos a partir de las pruebas demostraron que las funcionalidades implementadas simulan adecuadamente los filtros de </a:t>
            </a: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y ordenamiento presente en una tienda online </a:t>
            </a:r>
            <a:r>
              <a:rPr lang="es" sz="2000">
                <a:solidFill>
                  <a:schemeClr val="dk1"/>
                </a:solidFill>
              </a:rPr>
              <a:t>básica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 obtenidos / Capacidades del programa</a:t>
            </a:r>
            <a:endParaRPr sz="2400"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0031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Filtrado por categoría: La funcionalidad retorno los resultados esperados, mostrando solo los productos correspondientes a la categoría ingresada por el usuario.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Ordenamiento por precio: Se aplicaron exitosamente los algoritmos de Quick Sort y Merge Sort, logrando ordenar las listas de productos de forma ascendente y de manera ascendente.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por nombre: Tanto la </a:t>
            </a: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lineal como la binaria funcionaron correctamente, </a:t>
            </a:r>
            <a:r>
              <a:rPr lang="es" sz="2000">
                <a:solidFill>
                  <a:schemeClr val="dk1"/>
                </a:solidFill>
              </a:rPr>
              <a:t>destacándose</a:t>
            </a:r>
            <a:r>
              <a:rPr lang="es" sz="2000">
                <a:solidFill>
                  <a:schemeClr val="dk1"/>
                </a:solidFill>
              </a:rPr>
              <a:t> la velocidad de la </a:t>
            </a: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binaria en listas previamente ordenadas.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Resultados obtenidos / </a:t>
            </a:r>
            <a:r>
              <a:rPr lang="es" sz="2400"/>
              <a:t>Análisis</a:t>
            </a:r>
            <a:r>
              <a:rPr lang="es" sz="2400"/>
              <a:t> de pruebas</a:t>
            </a:r>
            <a:endParaRPr sz="2400"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0031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Las pruebas mostraron que los algoritmos funcionan correctamente con listas de tamaño medio. El ordenamiento y filtrado mejoran la </a:t>
            </a:r>
            <a:r>
              <a:rPr lang="es" sz="2000">
                <a:solidFill>
                  <a:schemeClr val="dk1"/>
                </a:solidFill>
              </a:rPr>
              <a:t>organización</a:t>
            </a:r>
            <a:r>
              <a:rPr lang="es" sz="2000">
                <a:solidFill>
                  <a:schemeClr val="dk1"/>
                </a:solidFill>
              </a:rPr>
              <a:t> de los datos y la búsqueda binaria resulto mucho mas rapida que la </a:t>
            </a:r>
            <a:r>
              <a:rPr lang="es" sz="2000">
                <a:solidFill>
                  <a:schemeClr val="dk1"/>
                </a:solidFill>
              </a:rPr>
              <a:t>lineal</a:t>
            </a:r>
            <a:r>
              <a:rPr lang="es" sz="2000">
                <a:solidFill>
                  <a:schemeClr val="dk1"/>
                </a:solidFill>
              </a:rPr>
              <a:t> en listas ordenadas.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6AC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5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3290850"/>
            <a:ext cx="85206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Conclusiones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Conclusiones del proyecto</a:t>
            </a:r>
            <a:endParaRPr sz="240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0031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Este trabajo </a:t>
            </a:r>
            <a:r>
              <a:rPr lang="es" sz="2000">
                <a:solidFill>
                  <a:schemeClr val="dk1"/>
                </a:solidFill>
              </a:rPr>
              <a:t>permitió</a:t>
            </a:r>
            <a:r>
              <a:rPr lang="es" sz="2000">
                <a:solidFill>
                  <a:schemeClr val="dk1"/>
                </a:solidFill>
              </a:rPr>
              <a:t> aplicar de manera practica los principales algoritmos de búsqueda y ordenamiento </a:t>
            </a:r>
            <a:r>
              <a:rPr lang="es" sz="2000">
                <a:solidFill>
                  <a:schemeClr val="dk1"/>
                </a:solidFill>
              </a:rPr>
              <a:t>utilizados</a:t>
            </a:r>
            <a:r>
              <a:rPr lang="es" sz="2000">
                <a:solidFill>
                  <a:schemeClr val="dk1"/>
                </a:solidFill>
              </a:rPr>
              <a:t> en plataformas de venta en </a:t>
            </a:r>
            <a:r>
              <a:rPr lang="es" sz="2000">
                <a:solidFill>
                  <a:schemeClr val="dk1"/>
                </a:solidFill>
              </a:rPr>
              <a:t>línea</a:t>
            </a:r>
            <a:r>
              <a:rPr lang="es" sz="2000">
                <a:solidFill>
                  <a:schemeClr val="dk1"/>
                </a:solidFill>
              </a:rPr>
              <a:t>. Se </a:t>
            </a:r>
            <a:r>
              <a:rPr lang="es" sz="2000">
                <a:solidFill>
                  <a:schemeClr val="dk1"/>
                </a:solidFill>
              </a:rPr>
              <a:t>comprobó</a:t>
            </a:r>
            <a:r>
              <a:rPr lang="es" sz="2000">
                <a:solidFill>
                  <a:schemeClr val="dk1"/>
                </a:solidFill>
              </a:rPr>
              <a:t> que algoritmos como Quick Sort o de búsqueda binaria no solo optimizan el rendimiento del sistema, sino que </a:t>
            </a:r>
            <a:r>
              <a:rPr lang="es" sz="2000">
                <a:solidFill>
                  <a:schemeClr val="dk1"/>
                </a:solidFill>
              </a:rPr>
              <a:t>también</a:t>
            </a:r>
            <a:r>
              <a:rPr lang="es" sz="2000">
                <a:solidFill>
                  <a:schemeClr val="dk1"/>
                </a:solidFill>
              </a:rPr>
              <a:t> mejoran significativamente la experiencia del usuario al facilitar el acceso a los productos de su interés y mejorando la organización de los mismos.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796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Conclusiones sobre el aporte a nuestro aprendizaje</a:t>
            </a:r>
            <a:endParaRPr sz="2400"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003100" cy="3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Además</a:t>
            </a:r>
            <a:r>
              <a:rPr lang="es" sz="2000">
                <a:solidFill>
                  <a:schemeClr val="dk1"/>
                </a:solidFill>
              </a:rPr>
              <a:t> de fortalecer los conocimientos teóricos sobre algoritmos, el proyecto reforzó nuestras habilidades en programación en Python en los siguientes aspectos: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Manejo de listas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Diseño modular de código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Simulación de casos reales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Concluyendo que la correcta elección e implementación de estos algoritmos es clave para el desarrollo de funcionalidades robustas en plataformas digitales donde la eficiencia y escalabilidad es fundamental.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59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</a:t>
            </a:r>
            <a:r>
              <a:rPr lang="es" sz="2400"/>
              <a:t>ón / Tema seleccionado</a:t>
            </a:r>
            <a:endParaRPr sz="2400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El tema seleccionado para esta investigaci</a:t>
            </a:r>
            <a:r>
              <a:rPr lang="es" sz="2000">
                <a:solidFill>
                  <a:schemeClr val="dk1"/>
                </a:solidFill>
              </a:rPr>
              <a:t>ón es sobre los Filtros de búsqueda y ordenamiento en tiendas online, el cual es un recurso </a:t>
            </a:r>
            <a:r>
              <a:rPr lang="es" sz="2000">
                <a:solidFill>
                  <a:schemeClr val="dk1"/>
                </a:solidFill>
              </a:rPr>
              <a:t>indispensable</a:t>
            </a:r>
            <a:r>
              <a:rPr lang="es" sz="2000">
                <a:solidFill>
                  <a:schemeClr val="dk1"/>
                </a:solidFill>
              </a:rPr>
              <a:t> en todas las plataformas en </a:t>
            </a:r>
            <a:r>
              <a:rPr lang="es" sz="2000">
                <a:solidFill>
                  <a:schemeClr val="dk1"/>
                </a:solidFill>
              </a:rPr>
              <a:t>línea, contribuyendo estos filtros de búsqueda y ordenamiento a optimizar el proceso de compra y mejorar la experiencia de usuario.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59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 / Importancia</a:t>
            </a:r>
            <a:endParaRPr sz="240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Estas herramientas permiten a los usuarios encontrar productos de manera rápida y precisa dentro de grandes catálogos, facilitando el proceso de decisión de compra. Por esto es fundamental entender los algoritmos de búsqueda y ordenamiento que hacen posible estas funcionalidades, ya que su correcta implementación mejora el rendimiento y la usabilidad de una tienda online.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59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Introducción / Objetivos</a:t>
            </a:r>
            <a:endParaRPr sz="24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</a:rPr>
              <a:t>El objetivo de este trabajo es investigar y comprender los algoritmos que sustentan los filtros de búsqueda y ordenamiento, analizando en profundidad su funcionamiento, ventajas, limitaciones y complejidad temporal. Asimismo, se busca evaluar su aplicación práctica en el contexto de una tienda online, simulando situaciones reales de interacción con el usuario.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6AC8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chemeClr val="lt1"/>
                </a:solidFill>
              </a:rPr>
              <a:t>2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290850"/>
            <a:ext cx="85206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200">
                <a:solidFill>
                  <a:schemeClr val="lt1"/>
                </a:solidFill>
              </a:rPr>
              <a:t>Marco teórico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4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Búsqueda</a:t>
            </a:r>
            <a:r>
              <a:rPr lang="es" sz="2500"/>
              <a:t> por nombre</a:t>
            </a:r>
            <a:r>
              <a:rPr lang="es" sz="2500"/>
              <a:t> / Algoritmos</a:t>
            </a:r>
            <a:endParaRPr sz="25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Una de las funcionalidades más utilizadas en las tiendas en línea es permitir al usuario buscar un producto por su nombre.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Búsqueda lineal</a:t>
            </a:r>
            <a:br>
              <a:rPr b="1"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Recorre cada producto uno por uno.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Se utiliza cuando los productos no están ordenados o hay pocos (una lista pequeña).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Búsqueda binaria</a:t>
            </a:r>
            <a:br>
              <a:rPr b="1"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Se aplica si los productos están ordenados alfabéticamente.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Divide la lista en mitades y compara en cada paso.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Mucho más rápida, ideal para listas grandes.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4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Búsqueda por nombre / Algoritmos / Complejidad</a:t>
            </a:r>
            <a:endParaRPr sz="2500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Búsqueda lineal</a:t>
            </a:r>
            <a:br>
              <a:rPr b="1"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Su complejidad temporal es de </a:t>
            </a:r>
            <a:r>
              <a:rPr i="1" lang="es" sz="2000">
                <a:solidFill>
                  <a:schemeClr val="dk1"/>
                </a:solidFill>
                <a:highlight>
                  <a:srgbClr val="FFFFFF"/>
                </a:highlight>
              </a:rPr>
              <a:t>O(n).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En el peor de los casos el algoritmo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tendrá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que</a:t>
            </a:r>
            <a:r>
              <a:rPr lang="es" sz="2000">
                <a:solidFill>
                  <a:schemeClr val="dk1"/>
                </a:solidFill>
                <a:highlight>
                  <a:srgbClr val="FFFFFF"/>
                </a:highlight>
              </a:rPr>
              <a:t> comprobar cada elemento de la lista hasta encontrar el deseado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2000">
                <a:solidFill>
                  <a:schemeClr val="dk1"/>
                </a:solidFill>
              </a:rPr>
            </a:br>
            <a:r>
              <a:rPr b="1" lang="es" sz="2000">
                <a:solidFill>
                  <a:schemeClr val="dk1"/>
                </a:solidFill>
              </a:rPr>
              <a:t>Búsqueda binaria</a:t>
            </a:r>
            <a:br>
              <a:rPr b="1"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Su </a:t>
            </a:r>
            <a:r>
              <a:rPr lang="es" sz="2000">
                <a:solidFill>
                  <a:schemeClr val="dk1"/>
                </a:solidFill>
              </a:rPr>
              <a:t>complejidad</a:t>
            </a:r>
            <a:r>
              <a:rPr lang="es" sz="2000">
                <a:solidFill>
                  <a:schemeClr val="dk1"/>
                </a:solidFill>
              </a:rPr>
              <a:t> temporal es de </a:t>
            </a:r>
            <a:r>
              <a:rPr i="1" lang="es" sz="2000">
                <a:solidFill>
                  <a:schemeClr val="dk1"/>
                </a:solidFill>
              </a:rPr>
              <a:t>O(log n),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chemeClr val="dk1"/>
                </a:solidFill>
              </a:rPr>
              <a:t>haciéndolo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chemeClr val="dk1"/>
                </a:solidFill>
              </a:rPr>
              <a:t>más</a:t>
            </a:r>
            <a:r>
              <a:rPr lang="es" sz="2000">
                <a:solidFill>
                  <a:schemeClr val="dk1"/>
                </a:solidFill>
              </a:rPr>
              <a:t> efectivo que el </a:t>
            </a:r>
            <a:r>
              <a:rPr lang="es" sz="2000">
                <a:solidFill>
                  <a:schemeClr val="dk1"/>
                </a:solidFill>
              </a:rPr>
              <a:t>algoritmo</a:t>
            </a:r>
            <a:r>
              <a:rPr lang="es" sz="2000">
                <a:solidFill>
                  <a:schemeClr val="dk1"/>
                </a:solidFill>
              </a:rPr>
              <a:t> de búsqueda lineal ya que reduce el espacio de </a:t>
            </a:r>
            <a:r>
              <a:rPr lang="es" sz="2000">
                <a:solidFill>
                  <a:schemeClr val="dk1"/>
                </a:solidFill>
              </a:rPr>
              <a:t>búsqueda</a:t>
            </a:r>
            <a:r>
              <a:rPr lang="es" sz="2000">
                <a:solidFill>
                  <a:schemeClr val="dk1"/>
                </a:solidFill>
              </a:rPr>
              <a:t> a la mitad en cada paso.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40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Filtrar por </a:t>
            </a:r>
            <a:r>
              <a:rPr lang="es" sz="2500"/>
              <a:t>categoría</a:t>
            </a:r>
            <a:r>
              <a:rPr lang="es" sz="2500"/>
              <a:t> / Algoritmos</a:t>
            </a:r>
            <a:endParaRPr sz="2500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Otra función esencial es permitir que el usuario filtre los productos según la categoría.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Filtrado lineal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Recorre todos los productos y compara su categoría.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Fácil de implementar.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Funciona bien con pocos productos, pero es menos eficiente en listas grandes.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Ejemplo en una tienda online</a:t>
            </a:r>
            <a:r>
              <a:rPr lang="es" sz="2000">
                <a:solidFill>
                  <a:schemeClr val="dk1"/>
                </a:solidFill>
              </a:rPr>
              <a:t>: Cuando el usuario selecciona una categoría la tienda muestra sólo esos productos.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