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25/10/2018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de.tila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Programación Distribuida y Tiempo Real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JADE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un Agente en JADE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1831446"/>
            <a:ext cx="6007418" cy="46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y Plataformas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 smtClean="0"/>
              <a:t>Contenedor</a:t>
            </a:r>
            <a:r>
              <a:rPr lang="es-AR" sz="3200" dirty="0"/>
              <a:t>: ambiente de ejecución inmediato del </a:t>
            </a:r>
            <a:r>
              <a:rPr lang="es-AR" sz="3200" dirty="0" smtClean="0"/>
              <a:t>agente.</a:t>
            </a:r>
          </a:p>
          <a:p>
            <a:pPr marL="201168" lvl="1" indent="0">
              <a:buNone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/>
              <a:t>Plataforma: conjunto de contenedores</a:t>
            </a: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05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Contenedores y Plataformas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s-AR" sz="32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1845734"/>
            <a:ext cx="8562975" cy="40270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29739" y="2057400"/>
            <a:ext cx="27003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LADT: Local </a:t>
            </a:r>
            <a:r>
              <a:rPr lang="es-AR" sz="2000" b="1" dirty="0" err="1"/>
              <a:t>Agent</a:t>
            </a:r>
            <a:r>
              <a:rPr lang="es-AR" sz="2000" b="1" dirty="0"/>
              <a:t> Descriptor </a:t>
            </a:r>
            <a:r>
              <a:rPr lang="es-AR" sz="2000" b="1" dirty="0" err="1"/>
              <a:t>Table</a:t>
            </a:r>
            <a:r>
              <a:rPr lang="es-AR" sz="2000" b="1" dirty="0"/>
              <a:t> </a:t>
            </a:r>
            <a:endParaRPr lang="es-AR" sz="2000" b="1" dirty="0" smtClean="0"/>
          </a:p>
          <a:p>
            <a:endParaRPr lang="es-AR" sz="2000" b="1" dirty="0" smtClean="0"/>
          </a:p>
          <a:p>
            <a:r>
              <a:rPr lang="es-AR" sz="2000" b="1" dirty="0" smtClean="0"/>
              <a:t>GADT</a:t>
            </a:r>
            <a:r>
              <a:rPr lang="es-AR" sz="2000" b="1" dirty="0"/>
              <a:t>: Global </a:t>
            </a:r>
            <a:r>
              <a:rPr lang="es-AR" sz="2000" b="1" dirty="0" err="1"/>
              <a:t>Agent</a:t>
            </a:r>
            <a:r>
              <a:rPr lang="es-AR" sz="2000" b="1" dirty="0"/>
              <a:t> Descriptor </a:t>
            </a:r>
            <a:r>
              <a:rPr lang="es-AR" sz="2000" b="1" dirty="0" err="1"/>
              <a:t>Table</a:t>
            </a:r>
            <a:r>
              <a:rPr lang="es-AR" sz="2000" b="1" dirty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DF</a:t>
            </a:r>
            <a:r>
              <a:rPr lang="en-US" sz="2000" b="1" dirty="0"/>
              <a:t>: Directory Facilitator 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AMS</a:t>
            </a:r>
            <a:r>
              <a:rPr lang="en-US" sz="2000" b="1" dirty="0"/>
              <a:t>: Agent Management System 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04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Instalación </a:t>
            </a:r>
            <a:r>
              <a:rPr lang="es-AR" dirty="0"/>
              <a:t>y </a:t>
            </a:r>
            <a:r>
              <a:rPr lang="es-AR" dirty="0" smtClean="0"/>
              <a:t>Ejecución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AR" sz="3200" dirty="0" smtClean="0"/>
              <a:t>JADE-all-4.3.0.zip</a:t>
            </a:r>
          </a:p>
          <a:p>
            <a:pPr marL="201168" lvl="1" indent="0">
              <a:buNone/>
            </a:pPr>
            <a:endParaRPr lang="es-AR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Prueba: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java -</a:t>
            </a:r>
            <a:r>
              <a:rPr lang="es-AR" sz="2800" dirty="0" err="1"/>
              <a:t>cp</a:t>
            </a:r>
            <a:r>
              <a:rPr lang="es-AR" sz="2800" dirty="0"/>
              <a:t> </a:t>
            </a:r>
            <a:r>
              <a:rPr lang="es-AR" sz="2800" dirty="0" err="1"/>
              <a:t>lib</a:t>
            </a:r>
            <a:r>
              <a:rPr lang="es-AR" sz="2800" dirty="0"/>
              <a:t>/jade.jar </a:t>
            </a:r>
            <a:r>
              <a:rPr lang="es-AR" sz="2800" dirty="0" err="1"/>
              <a:t>jade.Boot</a:t>
            </a:r>
            <a:r>
              <a:rPr lang="es-AR" sz="2800" dirty="0"/>
              <a:t> </a:t>
            </a:r>
            <a:r>
              <a:rPr lang="es-AR" sz="2800" dirty="0" smtClean="0"/>
              <a:t>–</a:t>
            </a:r>
            <a:r>
              <a:rPr lang="es-AR" sz="2800" dirty="0" err="1" smtClean="0"/>
              <a:t>gui</a:t>
            </a:r>
            <a:endParaRPr lang="es-AR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java -</a:t>
            </a:r>
            <a:r>
              <a:rPr lang="es-AR" sz="2800" dirty="0" err="1"/>
              <a:t>cp</a:t>
            </a:r>
            <a:r>
              <a:rPr lang="es-AR" sz="2800" dirty="0"/>
              <a:t> </a:t>
            </a:r>
            <a:r>
              <a:rPr lang="es-AR" sz="2800" dirty="0" err="1"/>
              <a:t>lib</a:t>
            </a:r>
            <a:r>
              <a:rPr lang="es-AR" sz="2800" dirty="0"/>
              <a:t>/jade.jar </a:t>
            </a:r>
            <a:r>
              <a:rPr lang="es-AR" sz="2800" dirty="0" err="1"/>
              <a:t>jade.Boot</a:t>
            </a:r>
            <a:r>
              <a:rPr lang="es-AR" sz="2800" dirty="0"/>
              <a:t> -</a:t>
            </a:r>
            <a:r>
              <a:rPr lang="es-AR" sz="2800" dirty="0" err="1"/>
              <a:t>gui</a:t>
            </a:r>
            <a:r>
              <a:rPr lang="es-AR" sz="2800" dirty="0"/>
              <a:t> -local-host 127.0.0.1</a:t>
            </a:r>
            <a:endParaRPr lang="es-AR" sz="28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226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39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javac</a:t>
            </a:r>
            <a:r>
              <a:rPr lang="es-ES" sz="2800" dirty="0" smtClean="0"/>
              <a:t> </a:t>
            </a:r>
            <a:r>
              <a:rPr lang="es-ES" sz="2800" dirty="0"/>
              <a:t>-</a:t>
            </a:r>
            <a:r>
              <a:rPr lang="es-ES" sz="2800" dirty="0" err="1"/>
              <a:t>classpath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/jade.jar -d </a:t>
            </a:r>
            <a:r>
              <a:rPr lang="es-ES" sz="2800" dirty="0" err="1"/>
              <a:t>classes</a:t>
            </a:r>
            <a:r>
              <a:rPr lang="es-ES" sz="2800" dirty="0"/>
              <a:t> </a:t>
            </a:r>
            <a:r>
              <a:rPr lang="es-ES" sz="2800" dirty="0" err="1" smtClean="0"/>
              <a:t>myexamples</a:t>
            </a:r>
            <a:r>
              <a:rPr lang="es-ES" sz="2800" dirty="0" smtClean="0"/>
              <a:t>/AgenteMovil.java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java -</a:t>
            </a:r>
            <a:r>
              <a:rPr lang="es-ES" sz="2800" dirty="0" err="1" smtClean="0"/>
              <a:t>cp</a:t>
            </a:r>
            <a:r>
              <a:rPr lang="es-ES" sz="2800" dirty="0" smtClean="0"/>
              <a:t> </a:t>
            </a:r>
            <a:r>
              <a:rPr lang="es-ES" sz="2800" dirty="0" err="1" smtClean="0"/>
              <a:t>lib</a:t>
            </a:r>
            <a:r>
              <a:rPr lang="es-ES" sz="2800" dirty="0" smtClean="0"/>
              <a:t>/</a:t>
            </a:r>
            <a:r>
              <a:rPr lang="es-ES" sz="2800" dirty="0" err="1" smtClean="0"/>
              <a:t>jade.jar:classes</a:t>
            </a:r>
            <a:r>
              <a:rPr lang="es-ES" sz="2800" dirty="0" smtClean="0"/>
              <a:t> </a:t>
            </a:r>
            <a:r>
              <a:rPr lang="es-ES" sz="2800" dirty="0" err="1" smtClean="0"/>
              <a:t>jade.Boot</a:t>
            </a:r>
            <a:r>
              <a:rPr lang="es-ES" sz="2800" dirty="0" smtClean="0"/>
              <a:t> -</a:t>
            </a:r>
            <a:r>
              <a:rPr lang="es-ES" sz="2800" dirty="0" err="1" smtClean="0"/>
              <a:t>gui</a:t>
            </a:r>
            <a:endParaRPr lang="es-ES" sz="2800" dirty="0" smtClean="0"/>
          </a:p>
          <a:p>
            <a:pPr marL="201168" lvl="1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java </a:t>
            </a:r>
            <a:r>
              <a:rPr lang="es-ES" sz="2800" dirty="0"/>
              <a:t>-</a:t>
            </a:r>
            <a:r>
              <a:rPr lang="es-ES" sz="2800" dirty="0" err="1"/>
              <a:t>cp</a:t>
            </a:r>
            <a:r>
              <a:rPr lang="es-ES" sz="2800" dirty="0"/>
              <a:t> </a:t>
            </a:r>
            <a:r>
              <a:rPr lang="es-ES" sz="2800" dirty="0" err="1"/>
              <a:t>lib</a:t>
            </a:r>
            <a:r>
              <a:rPr lang="es-ES" sz="2800" dirty="0"/>
              <a:t>/</a:t>
            </a:r>
            <a:r>
              <a:rPr lang="es-ES" sz="2800" dirty="0" err="1"/>
              <a:t>jade.jar:classes</a:t>
            </a:r>
            <a:r>
              <a:rPr lang="es-ES" sz="2800" dirty="0"/>
              <a:t> </a:t>
            </a:r>
            <a:r>
              <a:rPr lang="es-ES" sz="2800" dirty="0" err="1"/>
              <a:t>jade.Boot</a:t>
            </a:r>
            <a:r>
              <a:rPr lang="es-ES" sz="2800" dirty="0"/>
              <a:t> -</a:t>
            </a:r>
            <a:r>
              <a:rPr lang="es-ES" sz="2800" dirty="0" err="1"/>
              <a:t>gui</a:t>
            </a:r>
            <a:r>
              <a:rPr lang="es-ES" sz="2800" dirty="0"/>
              <a:t> -</a:t>
            </a:r>
            <a:r>
              <a:rPr lang="es-ES" sz="2800" dirty="0" err="1"/>
              <a:t>container</a:t>
            </a:r>
            <a:r>
              <a:rPr lang="es-ES" sz="2800" dirty="0"/>
              <a:t> -host </a:t>
            </a:r>
            <a:r>
              <a:rPr lang="es-ES" sz="2800" dirty="0" err="1" smtClean="0"/>
              <a:t>localhost</a:t>
            </a:r>
            <a:endParaRPr lang="es-ES" sz="2800" dirty="0" smtClean="0"/>
          </a:p>
          <a:p>
            <a:pPr marL="201168" lvl="1" indent="0">
              <a:buNone/>
            </a:pPr>
            <a:r>
              <a:rPr lang="es-ES" sz="2800" dirty="0" smtClean="0"/>
              <a:t> </a:t>
            </a:r>
            <a:r>
              <a:rPr lang="es-ES" sz="2800" dirty="0"/>
              <a:t>-</a:t>
            </a:r>
            <a:r>
              <a:rPr lang="es-ES" sz="2800" dirty="0" err="1"/>
              <a:t>agents</a:t>
            </a:r>
            <a:r>
              <a:rPr lang="es-ES" sz="2800" dirty="0"/>
              <a:t> </a:t>
            </a:r>
            <a:r>
              <a:rPr lang="es-ES" sz="2800" dirty="0" err="1" smtClean="0"/>
              <a:t>mol:AgenteMovil</a:t>
            </a:r>
            <a:endParaRPr lang="es-ES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23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Ejemplo Móvil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doMove</a:t>
            </a:r>
            <a:r>
              <a:rPr lang="es-ES" sz="2800" dirty="0" smtClean="0"/>
              <a:t>()</a:t>
            </a:r>
          </a:p>
          <a:p>
            <a:pPr marL="201168" lvl="1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err="1" smtClean="0"/>
              <a:t>afterMove</a:t>
            </a:r>
            <a:r>
              <a:rPr lang="es-ES" sz="2800" dirty="0" smtClean="0"/>
              <a:t>()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744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Mas…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Comportamientos (</a:t>
            </a:r>
            <a:r>
              <a:rPr lang="es-ES" sz="2800" dirty="0" err="1" smtClean="0"/>
              <a:t>Behaviour</a:t>
            </a:r>
            <a:r>
              <a:rPr lang="es-E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Comunicación entre agentes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48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dirty="0"/>
              <a:t> </a:t>
            </a:r>
            <a:br>
              <a:rPr lang="es-AR" dirty="0"/>
            </a:br>
            <a:r>
              <a:rPr lang="es-AR" dirty="0" smtClean="0"/>
              <a:t>Movilidad – Migración de Código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sz="2800" dirty="0" smtClean="0"/>
              <a:t>Hasta ahora vimos diferentes formas de pasar información/datos en un sistema distribuido.</a:t>
            </a:r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smtClean="0"/>
              <a:t>Movilidad: Transferir programas o código ejecutable</a:t>
            </a:r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smtClean="0"/>
              <a:t> Movilidad de código y Migración de código/procesos se usan como sinónimos, aunque necesariamente no lo son.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Razones para migrar código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Aumentar la eficiencia: repartir carga computacional y/o disminuir carga de la red de </a:t>
            </a:r>
            <a:r>
              <a:rPr lang="es-AR" sz="2800" dirty="0" smtClean="0"/>
              <a:t>comunicaciones</a:t>
            </a:r>
          </a:p>
          <a:p>
            <a:pPr marL="201168" lvl="1" indent="0">
              <a:buNone/>
            </a:pPr>
            <a:endParaRPr lang="es-A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Permitir la carga dinámica de código: código no conocido a priori o código por demanda y/o mejorar la distribución/instalación del código en sistemas grandes y/o muy </a:t>
            </a:r>
            <a:r>
              <a:rPr lang="es-AR" sz="2800" dirty="0" smtClean="0"/>
              <a:t>distribuidos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800" dirty="0"/>
              <a:t>Últimamente, más relacionado con la eficiencia: mejorar la capacidad o velocidad de respuesta para un usuario</a:t>
            </a:r>
            <a:endParaRPr lang="es-AR" sz="2800" dirty="0" smtClean="0"/>
          </a:p>
          <a:p>
            <a:pPr lvl="1"/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5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en ejecución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Código Binario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Estado: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Estado de ejecución: recursos no compartidos y propios de la </a:t>
            </a:r>
            <a:r>
              <a:rPr lang="es-AR" sz="2800" dirty="0" smtClean="0"/>
              <a:t>ejecución, como </a:t>
            </a:r>
            <a:r>
              <a:rPr lang="es-AR" sz="2800" dirty="0"/>
              <a:t>la pila, registros del procesador y puntero de </a:t>
            </a:r>
            <a:r>
              <a:rPr lang="es-AR" sz="2800" dirty="0" smtClean="0"/>
              <a:t>programa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Espacio de datos: recursos a los que se accede/utiliza </a:t>
            </a:r>
            <a:r>
              <a:rPr lang="es-AR" sz="2800" dirty="0" smtClean="0"/>
              <a:t>(en tiempo de ejecución), como </a:t>
            </a:r>
            <a:r>
              <a:rPr lang="es-AR" sz="2800" dirty="0"/>
              <a:t>archivos o impresoras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06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 de Movilidad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Según lo que transfiere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Débil: </a:t>
            </a:r>
            <a:r>
              <a:rPr lang="es-AR" sz="2800" dirty="0"/>
              <a:t>solamente el código de un proceso. No es un proceso en ejecución sino el código ejecutable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Fuerte: código y estado del proceso. Es un proceso en ejecución, es lo que tradicionalmente se llama migración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Según quien inicia la migración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Proactiva: el origen del código inicia la </a:t>
            </a:r>
            <a:r>
              <a:rPr lang="es-AR" sz="2800" dirty="0" smtClean="0"/>
              <a:t>transferencia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Reactiva: el destino del código inicia la transferencia</a:t>
            </a:r>
            <a:endParaRPr lang="es-ES" sz="2800" dirty="0"/>
          </a:p>
          <a:p>
            <a:pPr marL="174625" lvl="2" indent="0">
              <a:buNone/>
            </a:pPr>
            <a:endParaRPr lang="es-AR" sz="2000" dirty="0" smtClean="0"/>
          </a:p>
          <a:p>
            <a:pPr marL="384048" lvl="2" indent="0">
              <a:buNone/>
            </a:pPr>
            <a:endParaRPr lang="es-AR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20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 Débil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¿Dónde se ejecuta el código?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En el proceso receptor, se transfiere una porción del código. Ejemplo: JavaScript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 smtClean="0"/>
              <a:t>En un proceso separado. Ejemplo: </a:t>
            </a:r>
            <a:r>
              <a:rPr lang="es-ES" sz="2800" dirty="0" err="1" smtClean="0"/>
              <a:t>Applet</a:t>
            </a: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236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 Fuerte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¿Que se hace con el proceso original?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Migrar: el proceso literalmente se “mueve” y deja de existir en el </a:t>
            </a:r>
            <a:r>
              <a:rPr lang="es-AR" sz="2800" dirty="0" smtClean="0"/>
              <a:t>sistema inicial/original</a:t>
            </a:r>
          </a:p>
          <a:p>
            <a:pPr marL="384048" lvl="2" indent="0">
              <a:buNone/>
            </a:pPr>
            <a:endParaRPr lang="es-ES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800" dirty="0"/>
              <a:t>Clonar: se crea una copia exactamente igual en otro sistema y </a:t>
            </a:r>
            <a:r>
              <a:rPr lang="es-AR" sz="2800" dirty="0" smtClean="0"/>
              <a:t>ambos coexisten</a:t>
            </a: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96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75595" cy="1450757"/>
          </a:xfrm>
        </p:spPr>
        <p:txBody>
          <a:bodyPr>
            <a:normAutofit/>
          </a:bodyPr>
          <a:lstStyle/>
          <a:p>
            <a:r>
              <a:rPr lang="es-ES" dirty="0" smtClean="0"/>
              <a:t>Grafico Clásico (</a:t>
            </a:r>
            <a:r>
              <a:rPr lang="es-AR" dirty="0" err="1" smtClean="0"/>
              <a:t>Tanenbaum</a:t>
            </a:r>
            <a:r>
              <a:rPr lang="es-AR" dirty="0"/>
              <a:t>, </a:t>
            </a:r>
            <a:r>
              <a:rPr lang="es-AR" dirty="0" smtClean="0"/>
              <a:t>2Ed</a:t>
            </a:r>
            <a:r>
              <a:rPr lang="es-ES" dirty="0" smtClean="0"/>
              <a:t>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 smtClean="0"/>
          </a:p>
          <a:p>
            <a:pPr marL="201168" lvl="1" indent="0">
              <a:buNone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45734"/>
            <a:ext cx="7836217" cy="4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Agentes y JADE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Agente: </a:t>
            </a:r>
            <a:r>
              <a:rPr lang="es-AR" sz="3200" dirty="0"/>
              <a:t>Entidad autónoma, con capacidad de decisión y </a:t>
            </a:r>
            <a:r>
              <a:rPr lang="es-AR" sz="3200" dirty="0" smtClean="0"/>
              <a:t>comunicación</a:t>
            </a:r>
          </a:p>
          <a:p>
            <a:pPr marL="201168" lvl="1" indent="0">
              <a:buNone/>
            </a:pPr>
            <a:endParaRPr lang="es-E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200" dirty="0" smtClean="0"/>
              <a:t>JADE</a:t>
            </a:r>
            <a:r>
              <a:rPr lang="es-ES" sz="3200" dirty="0"/>
              <a:t>: Java </a:t>
            </a:r>
            <a:r>
              <a:rPr lang="es-ES" sz="3200" dirty="0" err="1"/>
              <a:t>Agent</a:t>
            </a:r>
            <a:r>
              <a:rPr lang="es-ES" sz="3200" dirty="0"/>
              <a:t> </a:t>
            </a:r>
            <a:r>
              <a:rPr lang="es-ES" sz="3200" dirty="0" err="1"/>
              <a:t>DEvelopment</a:t>
            </a:r>
            <a:r>
              <a:rPr lang="es-ES" sz="3200" dirty="0"/>
              <a:t> </a:t>
            </a:r>
            <a:r>
              <a:rPr lang="es-ES" sz="3200" dirty="0" smtClean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800" dirty="0">
                <a:hlinkClick r:id="rId2"/>
              </a:rPr>
              <a:t>http://jade.tilab.com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pPr marL="384048" lvl="2" indent="0">
              <a:buNone/>
            </a:pPr>
            <a:endParaRPr lang="es-ES" sz="2800" dirty="0" smtClean="0"/>
          </a:p>
          <a:p>
            <a:pPr marL="384048" lvl="2" indent="0">
              <a:buNone/>
            </a:pP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  <a:p>
            <a:endParaRPr lang="es-A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832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2726</TotalTime>
  <Words>446</Words>
  <Application>Microsoft Office PowerPoint</Application>
  <PresentationFormat>Panorámica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Retrospección</vt:lpstr>
      <vt:lpstr>Programación Distribuida y Tiempo Real  JADE</vt:lpstr>
      <vt:lpstr>   Movilidad – Migración de Código</vt:lpstr>
      <vt:lpstr>Razones para migrar código</vt:lpstr>
      <vt:lpstr>Proceso en ejecución </vt:lpstr>
      <vt:lpstr>Modelos de Movilidad</vt:lpstr>
      <vt:lpstr>Movilidad Débil</vt:lpstr>
      <vt:lpstr>Movilidad Fuerte</vt:lpstr>
      <vt:lpstr>Grafico Clásico (Tanenbaum, 2Ed)</vt:lpstr>
      <vt:lpstr>Agentes y JADE</vt:lpstr>
      <vt:lpstr>Ciclo de vida de un Agente en JADE</vt:lpstr>
      <vt:lpstr>Contenedores y Plataformas</vt:lpstr>
      <vt:lpstr>Contenedores y Plataformas</vt:lpstr>
      <vt:lpstr> Instalación y Ejecución </vt:lpstr>
      <vt:lpstr> Ejemplo</vt:lpstr>
      <vt:lpstr> Ejemplo </vt:lpstr>
      <vt:lpstr> Ejemplo Móvil</vt:lpstr>
      <vt:lpstr> Mas…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83</cp:revision>
  <dcterms:created xsi:type="dcterms:W3CDTF">2017-08-11T13:52:58Z</dcterms:created>
  <dcterms:modified xsi:type="dcterms:W3CDTF">2018-10-25T19:52:01Z</dcterms:modified>
</cp:coreProperties>
</file>