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swald Medium"/>
      <p:regular r:id="rId23"/>
      <p:bold r:id="rId24"/>
    </p:embeddedFont>
    <p:embeddedFont>
      <p:font typeface="Roboto"/>
      <p:regular r:id="rId25"/>
      <p:bold r:id="rId26"/>
      <p:italic r:id="rId27"/>
      <p:boldItalic r:id="rId28"/>
    </p:embeddedFont>
    <p:embeddedFont>
      <p:font typeface="Roboto Light"/>
      <p:regular r:id="rId29"/>
      <p:bold r:id="rId30"/>
      <p:italic r:id="rId31"/>
      <p:boldItalic r:id="rId32"/>
    </p:embeddedFont>
    <p:embeddedFont>
      <p:font typeface="Oswald"/>
      <p:regular r:id="rId33"/>
      <p:bold r:id="rId34"/>
    </p:embeddedFont>
    <p:embeddedFont>
      <p:font typeface="Nunito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Medium-bold.fntdata"/><Relationship Id="rId23" Type="http://schemas.openxmlformats.org/officeDocument/2006/relationships/font" Target="fonts/Oswal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RobotoLight-boldItalic.fntdata"/><Relationship Id="rId13" Type="http://schemas.openxmlformats.org/officeDocument/2006/relationships/slide" Target="slides/slide8.xml"/><Relationship Id="rId35" Type="http://schemas.openxmlformats.org/officeDocument/2006/relationships/font" Target="fonts/NunitoLight-regular.fntdata"/><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37" Type="http://schemas.openxmlformats.org/officeDocument/2006/relationships/font" Target="fonts/NunitoLight-italic.fntdata"/><Relationship Id="rId14" Type="http://schemas.openxmlformats.org/officeDocument/2006/relationships/slide" Target="slides/slide9.xml"/><Relationship Id="rId36" Type="http://schemas.openxmlformats.org/officeDocument/2006/relationships/font" Target="fonts/NunitoLigh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02bf4a4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02bf4a4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02bf4a44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02bf4a44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02bf4a44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02bf4a44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Lautaro Sorzoni</a:t>
            </a:r>
            <a:endParaRPr>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4b.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22" name="Google Shape;122;p22"/>
          <p:cNvSpPr txBox="1"/>
          <p:nvPr/>
        </p:nvSpPr>
        <p:spPr>
          <a:xfrm>
            <a:off x="311700" y="1611400"/>
            <a:ext cx="8242800" cy="3047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Analysis shows that the </a:t>
            </a:r>
            <a:r>
              <a:rPr b="1" lang="en" sz="1900">
                <a:solidFill>
                  <a:schemeClr val="dk1"/>
                </a:solidFill>
                <a:latin typeface="Roboto"/>
                <a:ea typeface="Roboto"/>
                <a:cs typeface="Roboto"/>
                <a:sym typeface="Roboto"/>
              </a:rPr>
              <a:t>long-term subscribers</a:t>
            </a:r>
            <a:r>
              <a:rPr lang="en" sz="1900">
                <a:solidFill>
                  <a:schemeClr val="dk1"/>
                </a:solidFill>
                <a:latin typeface="Roboto Light"/>
                <a:ea typeface="Roboto Light"/>
                <a:cs typeface="Roboto Light"/>
                <a:sym typeface="Roboto Light"/>
              </a:rPr>
              <a:t> rent the </a:t>
            </a:r>
            <a:r>
              <a:rPr b="1" lang="en" sz="1900">
                <a:solidFill>
                  <a:schemeClr val="dk1"/>
                </a:solidFill>
                <a:latin typeface="Roboto"/>
                <a:ea typeface="Roboto"/>
                <a:cs typeface="Roboto"/>
                <a:sym typeface="Roboto"/>
              </a:rPr>
              <a:t>most quantity</a:t>
            </a:r>
            <a:r>
              <a:rPr lang="en" sz="1900">
                <a:solidFill>
                  <a:schemeClr val="dk1"/>
                </a:solidFill>
                <a:latin typeface="Roboto Light"/>
                <a:ea typeface="Roboto Light"/>
                <a:cs typeface="Roboto Light"/>
                <a:sym typeface="Roboto Light"/>
              </a:rPr>
              <a:t> of bikes between </a:t>
            </a:r>
            <a:r>
              <a:rPr b="1" lang="en" sz="1900">
                <a:solidFill>
                  <a:schemeClr val="dk1"/>
                </a:solidFill>
                <a:latin typeface="Roboto"/>
                <a:ea typeface="Roboto"/>
                <a:cs typeface="Roboto"/>
                <a:sym typeface="Roboto"/>
              </a:rPr>
              <a:t>Thursday and Monday</a:t>
            </a:r>
            <a:r>
              <a:rPr lang="en" sz="1900">
                <a:solidFill>
                  <a:schemeClr val="dk1"/>
                </a:solidFill>
                <a:latin typeface="Roboto Light"/>
                <a:ea typeface="Roboto Light"/>
                <a:cs typeface="Roboto Light"/>
                <a:sym typeface="Roboto Light"/>
              </a:rPr>
              <a:t>, peaking on Thursday and Wednesday.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On the other hand, </a:t>
            </a:r>
            <a:r>
              <a:rPr b="1" lang="en" sz="1900">
                <a:solidFill>
                  <a:schemeClr val="dk1"/>
                </a:solidFill>
                <a:latin typeface="Roboto"/>
                <a:ea typeface="Roboto"/>
                <a:cs typeface="Roboto"/>
                <a:sym typeface="Roboto"/>
              </a:rPr>
              <a:t>one-time users</a:t>
            </a:r>
            <a:r>
              <a:rPr lang="en" sz="1900">
                <a:solidFill>
                  <a:schemeClr val="dk1"/>
                </a:solidFill>
                <a:latin typeface="Roboto Light"/>
                <a:ea typeface="Roboto Light"/>
                <a:cs typeface="Roboto Light"/>
                <a:sym typeface="Roboto Light"/>
              </a:rPr>
              <a:t> rent the </a:t>
            </a:r>
            <a:r>
              <a:rPr b="1" lang="en" sz="1900">
                <a:solidFill>
                  <a:schemeClr val="dk1"/>
                </a:solidFill>
                <a:latin typeface="Roboto"/>
                <a:ea typeface="Roboto"/>
                <a:cs typeface="Roboto"/>
                <a:sym typeface="Roboto"/>
              </a:rPr>
              <a:t>most quantity</a:t>
            </a:r>
            <a:r>
              <a:rPr lang="en" sz="1900">
                <a:solidFill>
                  <a:schemeClr val="dk1"/>
                </a:solidFill>
                <a:latin typeface="Roboto Light"/>
                <a:ea typeface="Roboto Light"/>
                <a:cs typeface="Roboto Light"/>
                <a:sym typeface="Roboto Light"/>
              </a:rPr>
              <a:t> of bikes on </a:t>
            </a:r>
            <a:r>
              <a:rPr b="1" lang="en" sz="1900">
                <a:solidFill>
                  <a:schemeClr val="dk1"/>
                </a:solidFill>
                <a:latin typeface="Roboto"/>
                <a:ea typeface="Roboto"/>
                <a:cs typeface="Roboto"/>
                <a:sym typeface="Roboto"/>
              </a:rPr>
              <a:t>Saturday and Sundays</a:t>
            </a:r>
            <a:r>
              <a:rPr lang="en" sz="1900">
                <a:solidFill>
                  <a:schemeClr val="dk1"/>
                </a:solidFill>
                <a:latin typeface="Roboto Light"/>
                <a:ea typeface="Roboto Light"/>
                <a:cs typeface="Roboto Light"/>
                <a:sym typeface="Roboto Light"/>
              </a:rPr>
              <a:t>, peaking on Sundays.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This graphic also illustrates that the </a:t>
            </a:r>
            <a:r>
              <a:rPr b="1" lang="en" sz="1900">
                <a:solidFill>
                  <a:schemeClr val="dk1"/>
                </a:solidFill>
                <a:latin typeface="Roboto"/>
                <a:ea typeface="Roboto"/>
                <a:cs typeface="Roboto"/>
                <a:sym typeface="Roboto"/>
              </a:rPr>
              <a:t>vast majority of users</a:t>
            </a:r>
            <a:r>
              <a:rPr lang="en" sz="1900">
                <a:solidFill>
                  <a:schemeClr val="dk1"/>
                </a:solidFill>
                <a:latin typeface="Roboto Light"/>
                <a:ea typeface="Roboto Light"/>
                <a:cs typeface="Roboto Light"/>
                <a:sym typeface="Roboto Light"/>
              </a:rPr>
              <a:t> of the service are </a:t>
            </a:r>
            <a:r>
              <a:rPr b="1" lang="en" sz="1900">
                <a:solidFill>
                  <a:schemeClr val="dk1"/>
                </a:solidFill>
                <a:latin typeface="Roboto"/>
                <a:ea typeface="Roboto"/>
                <a:cs typeface="Roboto"/>
                <a:sym typeface="Roboto"/>
              </a:rPr>
              <a:t>long-term subscribers</a:t>
            </a:r>
            <a:r>
              <a:rPr lang="en" sz="1900">
                <a:solidFill>
                  <a:schemeClr val="dk1"/>
                </a:solidFill>
                <a:latin typeface="Roboto Light"/>
                <a:ea typeface="Roboto Light"/>
                <a:cs typeface="Roboto Light"/>
                <a:sym typeface="Roboto Light"/>
              </a:rPr>
              <a:t>.</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500">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weather and age impact the average bike trip duration? *</a:t>
            </a:r>
            <a:r>
              <a:rPr lang="en" sz="2700">
                <a:latin typeface="Oswald"/>
                <a:ea typeface="Oswald"/>
                <a:cs typeface="Oswald"/>
                <a:sym typeface="Oswald"/>
              </a:rPr>
              <a:t> </a:t>
            </a:r>
            <a:endParaRPr sz="2700"/>
          </a:p>
        </p:txBody>
      </p:sp>
      <p:pic>
        <p:nvPicPr>
          <p:cNvPr id="128" name="Google Shape;128;p23"/>
          <p:cNvPicPr preferRelativeResize="0"/>
          <p:nvPr/>
        </p:nvPicPr>
        <p:blipFill>
          <a:blip r:embed="rId3">
            <a:alphaModFix/>
          </a:blip>
          <a:stretch>
            <a:fillRect/>
          </a:stretch>
        </p:blipFill>
        <p:spPr>
          <a:xfrm>
            <a:off x="311700" y="1089463"/>
            <a:ext cx="4107633" cy="2539911"/>
          </a:xfrm>
          <a:prstGeom prst="rect">
            <a:avLst/>
          </a:prstGeom>
          <a:noFill/>
          <a:ln>
            <a:noFill/>
          </a:ln>
        </p:spPr>
      </p:pic>
      <p:pic>
        <p:nvPicPr>
          <p:cNvPr id="129" name="Google Shape;129;p23"/>
          <p:cNvPicPr preferRelativeResize="0"/>
          <p:nvPr/>
        </p:nvPicPr>
        <p:blipFill>
          <a:blip r:embed="rId4">
            <a:alphaModFix/>
          </a:blip>
          <a:stretch>
            <a:fillRect/>
          </a:stretch>
        </p:blipFill>
        <p:spPr>
          <a:xfrm>
            <a:off x="4724666" y="1089475"/>
            <a:ext cx="4107633" cy="2539903"/>
          </a:xfrm>
          <a:prstGeom prst="rect">
            <a:avLst/>
          </a:prstGeom>
          <a:noFill/>
          <a:ln>
            <a:noFill/>
          </a:ln>
        </p:spPr>
      </p:pic>
      <p:sp>
        <p:nvSpPr>
          <p:cNvPr id="130" name="Google Shape;130;p23"/>
          <p:cNvSpPr txBox="1"/>
          <p:nvPr/>
        </p:nvSpPr>
        <p:spPr>
          <a:xfrm>
            <a:off x="710113" y="3611775"/>
            <a:ext cx="3158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Light"/>
                <a:ea typeface="Roboto Light"/>
                <a:cs typeface="Roboto Light"/>
                <a:sym typeface="Roboto Light"/>
              </a:rPr>
              <a:t>Correlation between </a:t>
            </a:r>
            <a:r>
              <a:rPr b="1" lang="en">
                <a:latin typeface="Roboto"/>
                <a:ea typeface="Roboto"/>
                <a:cs typeface="Roboto"/>
                <a:sym typeface="Roboto"/>
              </a:rPr>
              <a:t>Age Groups</a:t>
            </a:r>
            <a:r>
              <a:rPr lang="en">
                <a:latin typeface="Roboto Light"/>
                <a:ea typeface="Roboto Light"/>
                <a:cs typeface="Roboto Light"/>
                <a:sym typeface="Roboto Light"/>
              </a:rPr>
              <a:t> (horizontal axis) and </a:t>
            </a:r>
            <a:r>
              <a:rPr b="1" lang="en">
                <a:latin typeface="Roboto"/>
                <a:ea typeface="Roboto"/>
                <a:cs typeface="Roboto"/>
                <a:sym typeface="Roboto"/>
              </a:rPr>
              <a:t>Trip Duration</a:t>
            </a:r>
            <a:r>
              <a:rPr lang="en">
                <a:latin typeface="Roboto Light"/>
                <a:ea typeface="Roboto Light"/>
                <a:cs typeface="Roboto Light"/>
                <a:sym typeface="Roboto Light"/>
              </a:rPr>
              <a:t> </a:t>
            </a:r>
            <a:r>
              <a:rPr lang="en">
                <a:solidFill>
                  <a:schemeClr val="dk1"/>
                </a:solidFill>
                <a:latin typeface="Roboto Light"/>
                <a:ea typeface="Roboto Light"/>
                <a:cs typeface="Roboto Light"/>
                <a:sym typeface="Roboto Light"/>
              </a:rPr>
              <a:t>(in minutes)</a:t>
            </a:r>
            <a:r>
              <a:rPr lang="en">
                <a:latin typeface="Roboto Light"/>
                <a:ea typeface="Roboto Light"/>
                <a:cs typeface="Roboto Light"/>
                <a:sym typeface="Roboto Light"/>
              </a:rPr>
              <a:t> (vertical axis)</a:t>
            </a:r>
            <a:endParaRPr>
              <a:latin typeface="Roboto Light"/>
              <a:ea typeface="Roboto Light"/>
              <a:cs typeface="Roboto Light"/>
              <a:sym typeface="Roboto Light"/>
            </a:endParaRPr>
          </a:p>
        </p:txBody>
      </p:sp>
      <p:sp>
        <p:nvSpPr>
          <p:cNvPr id="131" name="Google Shape;131;p23"/>
          <p:cNvSpPr txBox="1"/>
          <p:nvPr/>
        </p:nvSpPr>
        <p:spPr>
          <a:xfrm>
            <a:off x="5199288" y="3624925"/>
            <a:ext cx="3158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Light"/>
                <a:ea typeface="Roboto Light"/>
                <a:cs typeface="Roboto Light"/>
                <a:sym typeface="Roboto Light"/>
              </a:rPr>
              <a:t>Correlation between </a:t>
            </a:r>
            <a:r>
              <a:rPr b="1" lang="en">
                <a:latin typeface="Roboto"/>
                <a:ea typeface="Roboto"/>
                <a:cs typeface="Roboto"/>
                <a:sym typeface="Roboto"/>
              </a:rPr>
              <a:t>Weather Temperature</a:t>
            </a:r>
            <a:r>
              <a:rPr lang="en">
                <a:latin typeface="Roboto Light"/>
                <a:ea typeface="Roboto Light"/>
                <a:cs typeface="Roboto Light"/>
                <a:sym typeface="Roboto Light"/>
              </a:rPr>
              <a:t> (in degrees) (horizontal axis) and </a:t>
            </a:r>
            <a:r>
              <a:rPr b="1" lang="en">
                <a:latin typeface="Roboto"/>
                <a:ea typeface="Roboto"/>
                <a:cs typeface="Roboto"/>
                <a:sym typeface="Roboto"/>
              </a:rPr>
              <a:t>Trip Duration</a:t>
            </a:r>
            <a:r>
              <a:rPr lang="en">
                <a:latin typeface="Roboto Light"/>
                <a:ea typeface="Roboto Light"/>
                <a:cs typeface="Roboto Light"/>
                <a:sym typeface="Roboto Light"/>
              </a:rPr>
              <a:t> (in minutes) (vertical axis)</a:t>
            </a:r>
            <a:endParaRPr>
              <a:latin typeface="Roboto Light"/>
              <a:ea typeface="Roboto Light"/>
              <a:cs typeface="Roboto Light"/>
              <a:sym typeface="Roboto Light"/>
            </a:endParaRPr>
          </a:p>
        </p:txBody>
      </p:sp>
      <p:sp>
        <p:nvSpPr>
          <p:cNvPr id="132" name="Google Shape;132;p23"/>
          <p:cNvSpPr txBox="1"/>
          <p:nvPr/>
        </p:nvSpPr>
        <p:spPr>
          <a:xfrm>
            <a:off x="192225" y="4671625"/>
            <a:ext cx="399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Roboto Light"/>
                <a:ea typeface="Roboto Light"/>
                <a:cs typeface="Roboto Light"/>
                <a:sym typeface="Roboto Light"/>
              </a:rPr>
              <a:t>* </a:t>
            </a:r>
            <a:r>
              <a:rPr i="1" lang="en">
                <a:solidFill>
                  <a:schemeClr val="dk1"/>
                </a:solidFill>
                <a:latin typeface="Roboto Light"/>
                <a:ea typeface="Roboto Light"/>
                <a:cs typeface="Roboto Light"/>
                <a:sym typeface="Roboto Light"/>
              </a:rPr>
              <a:t>Detailed explanation in the next slide. </a:t>
            </a:r>
            <a:endParaRPr i="1">
              <a:solidFill>
                <a:schemeClr val="dk1"/>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700">
                <a:latin typeface="Oswald"/>
                <a:ea typeface="Oswald"/>
                <a:cs typeface="Oswald"/>
                <a:sym typeface="Oswald"/>
              </a:rPr>
              <a:t>Do factors like weather and age impact the average bike trip duration? </a:t>
            </a:r>
            <a:endParaRPr sz="2700"/>
          </a:p>
        </p:txBody>
      </p:sp>
      <p:sp>
        <p:nvSpPr>
          <p:cNvPr id="138" name="Google Shape;138;p24"/>
          <p:cNvSpPr txBox="1"/>
          <p:nvPr/>
        </p:nvSpPr>
        <p:spPr>
          <a:xfrm>
            <a:off x="796050" y="1044154"/>
            <a:ext cx="7648800" cy="3486300"/>
          </a:xfrm>
          <a:prstGeom prst="rect">
            <a:avLst/>
          </a:prstGeom>
          <a:noFill/>
          <a:ln>
            <a:noFill/>
          </a:ln>
        </p:spPr>
        <p:txBody>
          <a:bodyPr anchorCtr="0" anchor="t" bIns="91425" lIns="91425" spcFirstLastPara="1" rIns="91425" wrap="square" tIns="91425">
            <a:spAutoFit/>
          </a:bodyPr>
          <a:lstStyle/>
          <a:p>
            <a:pPr indent="-333375" lvl="0" marL="457200" rtl="0" algn="l">
              <a:spcBef>
                <a:spcPts val="0"/>
              </a:spcBef>
              <a:spcAft>
                <a:spcPts val="0"/>
              </a:spcAft>
              <a:buSzPts val="1650"/>
              <a:buChar char="●"/>
            </a:pPr>
            <a:r>
              <a:rPr lang="en" sz="1650">
                <a:latin typeface="Roboto Light"/>
                <a:ea typeface="Roboto Light"/>
                <a:cs typeface="Roboto Light"/>
                <a:sym typeface="Roboto Light"/>
              </a:rPr>
              <a:t>Initially, analysis shows that there is little correlation between the </a:t>
            </a:r>
            <a:r>
              <a:rPr b="1" lang="en" sz="1650">
                <a:latin typeface="Roboto"/>
                <a:ea typeface="Roboto"/>
                <a:cs typeface="Roboto"/>
                <a:sym typeface="Roboto"/>
              </a:rPr>
              <a:t>Age factor</a:t>
            </a:r>
            <a:r>
              <a:rPr lang="en" sz="1650">
                <a:latin typeface="Roboto Light"/>
                <a:ea typeface="Roboto Light"/>
                <a:cs typeface="Roboto Light"/>
                <a:sym typeface="Roboto Light"/>
              </a:rPr>
              <a:t>, and the </a:t>
            </a:r>
            <a:r>
              <a:rPr b="1" lang="en" sz="1650">
                <a:latin typeface="Roboto"/>
                <a:ea typeface="Roboto"/>
                <a:cs typeface="Roboto"/>
                <a:sym typeface="Roboto"/>
              </a:rPr>
              <a:t>Average Bike Trip Duration factor</a:t>
            </a:r>
            <a:r>
              <a:rPr lang="en" sz="1650">
                <a:latin typeface="Roboto Light"/>
                <a:ea typeface="Roboto Light"/>
                <a:cs typeface="Roboto Light"/>
                <a:sym typeface="Roboto Light"/>
              </a:rPr>
              <a:t>. This means that the average bike trip duration is not much influenced by the age group factor. </a:t>
            </a:r>
            <a:br>
              <a:rPr lang="en" sz="1650">
                <a:latin typeface="Roboto Light"/>
                <a:ea typeface="Roboto Light"/>
                <a:cs typeface="Roboto Light"/>
                <a:sym typeface="Roboto Light"/>
              </a:rPr>
            </a:br>
            <a:r>
              <a:rPr lang="en" sz="1650">
                <a:latin typeface="Roboto Light"/>
                <a:ea typeface="Roboto Light"/>
                <a:cs typeface="Roboto Light"/>
                <a:sym typeface="Roboto Light"/>
              </a:rPr>
              <a:t>In fact, according to the research done, </a:t>
            </a:r>
            <a:r>
              <a:rPr b="1" lang="en" sz="1650">
                <a:latin typeface="Roboto"/>
                <a:ea typeface="Roboto"/>
                <a:cs typeface="Roboto"/>
                <a:sym typeface="Roboto"/>
              </a:rPr>
              <a:t>most trips</a:t>
            </a:r>
            <a:r>
              <a:rPr lang="en" sz="1650">
                <a:latin typeface="Roboto Light"/>
                <a:ea typeface="Roboto Light"/>
                <a:cs typeface="Roboto Light"/>
                <a:sym typeface="Roboto Light"/>
              </a:rPr>
              <a:t> made are rather </a:t>
            </a:r>
            <a:r>
              <a:rPr b="1" lang="en" sz="1650">
                <a:latin typeface="Roboto"/>
                <a:ea typeface="Roboto"/>
                <a:cs typeface="Roboto"/>
                <a:sym typeface="Roboto"/>
              </a:rPr>
              <a:t>short </a:t>
            </a:r>
            <a:r>
              <a:rPr lang="en" sz="1650">
                <a:latin typeface="Roboto Light"/>
                <a:ea typeface="Roboto Light"/>
                <a:cs typeface="Roboto Light"/>
                <a:sym typeface="Roboto Light"/>
              </a:rPr>
              <a:t>(measuring the trips in minutes), independently of age. </a:t>
            </a:r>
            <a:endParaRPr sz="1650">
              <a:latin typeface="Roboto Light"/>
              <a:ea typeface="Roboto Light"/>
              <a:cs typeface="Roboto Light"/>
              <a:sym typeface="Roboto Light"/>
            </a:endParaRPr>
          </a:p>
          <a:p>
            <a:pPr indent="0" lvl="0" marL="0" rtl="0" algn="l">
              <a:spcBef>
                <a:spcPts val="0"/>
              </a:spcBef>
              <a:spcAft>
                <a:spcPts val="0"/>
              </a:spcAft>
              <a:buNone/>
            </a:pPr>
            <a:r>
              <a:t/>
            </a:r>
            <a:endParaRPr sz="1650">
              <a:latin typeface="Roboto Light"/>
              <a:ea typeface="Roboto Light"/>
              <a:cs typeface="Roboto Light"/>
              <a:sym typeface="Roboto Light"/>
            </a:endParaRPr>
          </a:p>
          <a:p>
            <a:pPr indent="-333375" lvl="0" marL="457200" rtl="0" algn="l">
              <a:spcBef>
                <a:spcPts val="0"/>
              </a:spcBef>
              <a:spcAft>
                <a:spcPts val="0"/>
              </a:spcAft>
              <a:buSzPts val="1650"/>
              <a:buChar char="●"/>
            </a:pPr>
            <a:r>
              <a:rPr lang="en" sz="1650">
                <a:latin typeface="Roboto Light"/>
                <a:ea typeface="Roboto Light"/>
                <a:cs typeface="Roboto Light"/>
                <a:sym typeface="Roboto Light"/>
              </a:rPr>
              <a:t>On the other hand, we can see that there is, in fact, a high correlation between the </a:t>
            </a:r>
            <a:r>
              <a:rPr b="1" lang="en" sz="1650">
                <a:latin typeface="Roboto"/>
                <a:ea typeface="Roboto"/>
                <a:cs typeface="Roboto"/>
                <a:sym typeface="Roboto"/>
              </a:rPr>
              <a:t>Weather Temperature Factor</a:t>
            </a:r>
            <a:r>
              <a:rPr lang="en" sz="1650">
                <a:latin typeface="Roboto Light"/>
                <a:ea typeface="Roboto Light"/>
                <a:cs typeface="Roboto Light"/>
                <a:sym typeface="Roboto Light"/>
              </a:rPr>
              <a:t> and the </a:t>
            </a:r>
            <a:r>
              <a:rPr b="1" lang="en" sz="1650">
                <a:latin typeface="Roboto"/>
                <a:ea typeface="Roboto"/>
                <a:cs typeface="Roboto"/>
                <a:sym typeface="Roboto"/>
              </a:rPr>
              <a:t>Average Bike Trip Duration factor</a:t>
            </a:r>
            <a:r>
              <a:rPr lang="en" sz="1650">
                <a:latin typeface="Roboto Light"/>
                <a:ea typeface="Roboto Light"/>
                <a:cs typeface="Roboto Light"/>
                <a:sym typeface="Roboto Light"/>
              </a:rPr>
              <a:t>. We can conclude that the weather temperature directly affects the average bike trip duration of users. </a:t>
            </a:r>
            <a:endParaRPr sz="1650">
              <a:latin typeface="Roboto Light"/>
              <a:ea typeface="Roboto Light"/>
              <a:cs typeface="Roboto Light"/>
              <a:sym typeface="Roboto Light"/>
            </a:endParaRPr>
          </a:p>
          <a:p>
            <a:pPr indent="-333375" lvl="0" marL="457200" rtl="0" algn="l">
              <a:spcBef>
                <a:spcPts val="0"/>
              </a:spcBef>
              <a:spcAft>
                <a:spcPts val="0"/>
              </a:spcAft>
              <a:buClr>
                <a:schemeClr val="dk1"/>
              </a:buClr>
              <a:buSzPts val="1650"/>
              <a:buChar char="●"/>
            </a:pPr>
            <a:r>
              <a:rPr lang="en" sz="1650">
                <a:solidFill>
                  <a:schemeClr val="dk1"/>
                </a:solidFill>
                <a:latin typeface="Roboto Light"/>
                <a:ea typeface="Roboto Light"/>
                <a:cs typeface="Roboto Light"/>
                <a:sym typeface="Roboto Light"/>
              </a:rPr>
              <a:t>Analysis shows that the most extense trip durations happen during around </a:t>
            </a:r>
            <a:r>
              <a:rPr b="1" lang="en" sz="1650">
                <a:solidFill>
                  <a:schemeClr val="dk1"/>
                </a:solidFill>
                <a:latin typeface="Roboto"/>
                <a:ea typeface="Roboto"/>
                <a:cs typeface="Roboto"/>
                <a:sym typeface="Roboto"/>
              </a:rPr>
              <a:t>20 degrees weather (from 15°to 25°, approximately)</a:t>
            </a:r>
            <a:r>
              <a:rPr lang="en" sz="1650">
                <a:solidFill>
                  <a:schemeClr val="dk1"/>
                </a:solidFill>
                <a:latin typeface="Roboto Light"/>
                <a:ea typeface="Roboto Light"/>
                <a:cs typeface="Roboto Light"/>
                <a:sym typeface="Roboto Light"/>
              </a:rPr>
              <a:t>. So we can conclude that as the </a:t>
            </a:r>
            <a:r>
              <a:rPr b="1" lang="en" sz="1650">
                <a:solidFill>
                  <a:schemeClr val="dk1"/>
                </a:solidFill>
                <a:latin typeface="Roboto"/>
                <a:ea typeface="Roboto"/>
                <a:cs typeface="Roboto"/>
                <a:sym typeface="Roboto"/>
              </a:rPr>
              <a:t>weather temperature rises</a:t>
            </a:r>
            <a:r>
              <a:rPr lang="en" sz="1650">
                <a:solidFill>
                  <a:schemeClr val="dk1"/>
                </a:solidFill>
                <a:latin typeface="Roboto Light"/>
                <a:ea typeface="Roboto Light"/>
                <a:cs typeface="Roboto Light"/>
                <a:sym typeface="Roboto Light"/>
              </a:rPr>
              <a:t>, the users make </a:t>
            </a:r>
            <a:r>
              <a:rPr b="1" lang="en" sz="1650">
                <a:solidFill>
                  <a:schemeClr val="dk1"/>
                </a:solidFill>
                <a:latin typeface="Roboto"/>
                <a:ea typeface="Roboto"/>
                <a:cs typeface="Roboto"/>
                <a:sym typeface="Roboto"/>
              </a:rPr>
              <a:t>longer trips</a:t>
            </a:r>
            <a:r>
              <a:rPr lang="en" sz="1650">
                <a:solidFill>
                  <a:schemeClr val="dk1"/>
                </a:solidFill>
                <a:latin typeface="Roboto Light"/>
                <a:ea typeface="Roboto Light"/>
                <a:cs typeface="Roboto Light"/>
                <a:sym typeface="Roboto Light"/>
              </a:rPr>
              <a:t>. </a:t>
            </a:r>
            <a:endParaRPr sz="1650">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49" name="Google Shape;149;p26"/>
          <p:cNvSpPr txBox="1"/>
          <p:nvPr/>
        </p:nvSpPr>
        <p:spPr>
          <a:xfrm>
            <a:off x="159300" y="1185975"/>
            <a:ext cx="8924400" cy="3687900"/>
          </a:xfrm>
          <a:prstGeom prst="rect">
            <a:avLst/>
          </a:prstGeom>
          <a:noFill/>
          <a:ln>
            <a:noFill/>
          </a:ln>
        </p:spPr>
        <p:txBody>
          <a:bodyPr anchorCtr="0" anchor="t" bIns="91425" lIns="91425" spcFirstLastPara="1" rIns="91425" wrap="square" tIns="91425">
            <a:normAutofit fontScale="70000" lnSpcReduction="20000"/>
          </a:bodyPr>
          <a:lstStyle/>
          <a:p>
            <a:pPr indent="-308610" lvl="0" marL="457200" rtl="0" algn="l">
              <a:lnSpc>
                <a:spcPct val="115000"/>
              </a:lnSpc>
              <a:spcBef>
                <a:spcPts val="0"/>
              </a:spcBef>
              <a:spcAft>
                <a:spcPts val="0"/>
              </a:spcAft>
              <a:buClr>
                <a:srgbClr val="000000"/>
              </a:buClr>
              <a:buSzPct val="81693"/>
              <a:buFont typeface="Roboto Light"/>
              <a:buChar char="●"/>
            </a:pPr>
            <a:r>
              <a:rPr b="1" i="1" lang="en" sz="2203">
                <a:solidFill>
                  <a:srgbClr val="000000"/>
                </a:solidFill>
                <a:latin typeface="Roboto"/>
                <a:ea typeface="Roboto"/>
                <a:cs typeface="Roboto"/>
                <a:sym typeface="Roboto"/>
              </a:rPr>
              <a:t>Top 5 pick-up locations for bikes:</a:t>
            </a:r>
            <a:r>
              <a:rPr i="1" lang="en" sz="1917">
                <a:solidFill>
                  <a:srgbClr val="000000"/>
                </a:solidFill>
                <a:latin typeface="Roboto Light"/>
                <a:ea typeface="Roboto Light"/>
                <a:cs typeface="Roboto Light"/>
                <a:sym typeface="Roboto Light"/>
              </a:rPr>
              <a:t> </a:t>
            </a:r>
            <a:br>
              <a:rPr i="1" lang="en" sz="1800">
                <a:solidFill>
                  <a:srgbClr val="000000"/>
                </a:solidFill>
                <a:latin typeface="Roboto Light"/>
                <a:ea typeface="Roboto Light"/>
                <a:cs typeface="Roboto Light"/>
                <a:sym typeface="Roboto Light"/>
              </a:rPr>
            </a:br>
            <a:endParaRPr i="1" sz="1800">
              <a:solidFill>
                <a:srgbClr val="000000"/>
              </a:solidFill>
              <a:latin typeface="Roboto Light"/>
              <a:ea typeface="Roboto Light"/>
              <a:cs typeface="Roboto Light"/>
              <a:sym typeface="Roboto Light"/>
            </a:endParaRPr>
          </a:p>
          <a:p>
            <a:pPr indent="-290830" lvl="1" marL="914400" rtl="0" algn="l">
              <a:lnSpc>
                <a:spcPct val="115000"/>
              </a:lnSpc>
              <a:spcBef>
                <a:spcPts val="0"/>
              </a:spcBef>
              <a:spcAft>
                <a:spcPts val="0"/>
              </a:spcAft>
              <a:buClr>
                <a:srgbClr val="000000"/>
              </a:buClr>
              <a:buSzPct val="67834"/>
              <a:buFont typeface="Roboto Light"/>
              <a:buChar char="○"/>
            </a:pPr>
            <a:r>
              <a:rPr i="1" lang="en" sz="2063">
                <a:solidFill>
                  <a:srgbClr val="000000"/>
                </a:solidFill>
                <a:latin typeface="Roboto Light"/>
                <a:ea typeface="Roboto Light"/>
                <a:cs typeface="Roboto Light"/>
                <a:sym typeface="Roboto Light"/>
              </a:rPr>
              <a:t>Grove St Path, Sip Ave, Newport Path, Newark Ave, Van Vorst Park</a:t>
            </a:r>
            <a:r>
              <a:rPr i="1" lang="en" sz="2063">
                <a:latin typeface="Roboto Light"/>
                <a:ea typeface="Roboto Light"/>
                <a:cs typeface="Roboto Light"/>
                <a:sym typeface="Roboto Light"/>
              </a:rPr>
              <a:t>.</a:t>
            </a: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08610" lvl="0" marL="457200" rtl="0" algn="l">
              <a:lnSpc>
                <a:spcPct val="115000"/>
              </a:lnSpc>
              <a:spcBef>
                <a:spcPts val="0"/>
              </a:spcBef>
              <a:spcAft>
                <a:spcPts val="0"/>
              </a:spcAft>
              <a:buClr>
                <a:srgbClr val="000000"/>
              </a:buClr>
              <a:buSzPct val="80254"/>
              <a:buFont typeface="Roboto Light"/>
              <a:buChar char="●"/>
            </a:pPr>
            <a:r>
              <a:rPr b="1" i="1" lang="en" sz="2242">
                <a:solidFill>
                  <a:srgbClr val="000000"/>
                </a:solidFill>
                <a:latin typeface="Roboto"/>
                <a:ea typeface="Roboto"/>
                <a:cs typeface="Roboto"/>
                <a:sym typeface="Roboto"/>
              </a:rPr>
              <a:t>Customer base: </a:t>
            </a:r>
            <a:br>
              <a:rPr b="1" i="1" lang="en" sz="1800">
                <a:solidFill>
                  <a:srgbClr val="000000"/>
                </a:solidFill>
                <a:latin typeface="Roboto"/>
                <a:ea typeface="Roboto"/>
                <a:cs typeface="Roboto"/>
                <a:sym typeface="Roboto"/>
              </a:rPr>
            </a:br>
            <a:endParaRPr b="1" i="1" sz="1800">
              <a:solidFill>
                <a:srgbClr val="000000"/>
              </a:solidFill>
              <a:latin typeface="Roboto"/>
              <a:ea typeface="Roboto"/>
              <a:cs typeface="Roboto"/>
              <a:sym typeface="Roboto"/>
            </a:endParaRPr>
          </a:p>
          <a:p>
            <a:pPr indent="-310832" lvl="1" marL="914400" rtl="0" algn="l">
              <a:lnSpc>
                <a:spcPct val="115000"/>
              </a:lnSpc>
              <a:spcBef>
                <a:spcPts val="0"/>
              </a:spcBef>
              <a:spcAft>
                <a:spcPts val="0"/>
              </a:spcAft>
              <a:buClr>
                <a:srgbClr val="000000"/>
              </a:buClr>
              <a:buSzPct val="92831"/>
              <a:buFont typeface="Roboto Light"/>
              <a:buChar char="○"/>
            </a:pPr>
            <a:r>
              <a:rPr i="1" lang="en" sz="1992">
                <a:latin typeface="Roboto Light"/>
                <a:ea typeface="Roboto Light"/>
                <a:cs typeface="Roboto Light"/>
                <a:sym typeface="Roboto Light"/>
              </a:rPr>
              <a:t>The average users of Citi Bikes are long-term users, that are mostly between </a:t>
            </a:r>
            <a:r>
              <a:rPr i="1" lang="en" sz="1992">
                <a:solidFill>
                  <a:schemeClr val="dk1"/>
                </a:solidFill>
                <a:latin typeface="Roboto Light"/>
                <a:ea typeface="Roboto Light"/>
                <a:cs typeface="Roboto Light"/>
                <a:sym typeface="Roboto Light"/>
              </a:rPr>
              <a:t>35 to 44 years old</a:t>
            </a:r>
            <a:r>
              <a:rPr i="1" lang="en" sz="1992">
                <a:latin typeface="Roboto Light"/>
                <a:ea typeface="Roboto Light"/>
                <a:cs typeface="Roboto Light"/>
                <a:sym typeface="Roboto Light"/>
              </a:rPr>
              <a:t>.</a:t>
            </a:r>
            <a:br>
              <a:rPr i="1" lang="en" sz="1850">
                <a:solidFill>
                  <a:srgbClr val="000000"/>
                </a:solidFill>
                <a:latin typeface="Roboto Light"/>
                <a:ea typeface="Roboto Light"/>
                <a:cs typeface="Roboto Light"/>
                <a:sym typeface="Roboto Light"/>
              </a:rPr>
            </a:br>
            <a:endParaRPr i="1" sz="1850">
              <a:solidFill>
                <a:srgbClr val="000000"/>
              </a:solidFill>
              <a:latin typeface="Roboto Light"/>
              <a:ea typeface="Roboto Light"/>
              <a:cs typeface="Roboto Light"/>
              <a:sym typeface="Roboto Light"/>
            </a:endParaRPr>
          </a:p>
          <a:p>
            <a:pPr indent="-314345" lvl="0" marL="457200" rtl="0" algn="l">
              <a:lnSpc>
                <a:spcPct val="115000"/>
              </a:lnSpc>
              <a:spcBef>
                <a:spcPts val="0"/>
              </a:spcBef>
              <a:spcAft>
                <a:spcPts val="0"/>
              </a:spcAft>
              <a:buClr>
                <a:srgbClr val="000000"/>
              </a:buClr>
              <a:buSzPct val="100000"/>
              <a:buFont typeface="Roboto Light"/>
              <a:buChar char="●"/>
            </a:pPr>
            <a:r>
              <a:rPr i="1" lang="en" sz="1929">
                <a:solidFill>
                  <a:srgbClr val="000000"/>
                </a:solidFill>
                <a:latin typeface="Roboto Light"/>
                <a:ea typeface="Roboto Light"/>
                <a:cs typeface="Roboto Light"/>
                <a:sym typeface="Roboto Light"/>
              </a:rPr>
              <a:t> </a:t>
            </a:r>
            <a:r>
              <a:rPr b="1" i="1" lang="en" sz="2135">
                <a:solidFill>
                  <a:srgbClr val="000000"/>
                </a:solidFill>
                <a:latin typeface="Roboto"/>
                <a:ea typeface="Roboto"/>
                <a:cs typeface="Roboto"/>
                <a:sym typeface="Roboto"/>
              </a:rPr>
              <a:t>Citi Bike customer behavior:</a:t>
            </a:r>
            <a:br>
              <a:rPr b="1" i="1" lang="en" sz="1929">
                <a:solidFill>
                  <a:srgbClr val="000000"/>
                </a:solidFill>
                <a:latin typeface="Roboto"/>
                <a:ea typeface="Roboto"/>
                <a:cs typeface="Roboto"/>
                <a:sym typeface="Roboto"/>
              </a:rPr>
            </a:br>
            <a:endParaRPr b="1" i="1" sz="1929">
              <a:solidFill>
                <a:srgbClr val="000000"/>
              </a:solidFill>
              <a:latin typeface="Roboto"/>
              <a:ea typeface="Roboto"/>
              <a:cs typeface="Roboto"/>
              <a:sym typeface="Roboto"/>
            </a:endParaRPr>
          </a:p>
          <a:p>
            <a:pPr indent="-317182" lvl="1" marL="914400" rtl="0" algn="l">
              <a:lnSpc>
                <a:spcPct val="115000"/>
              </a:lnSpc>
              <a:spcBef>
                <a:spcPts val="0"/>
              </a:spcBef>
              <a:spcAft>
                <a:spcPts val="0"/>
              </a:spcAft>
              <a:buClr>
                <a:srgbClr val="000000"/>
              </a:buClr>
              <a:buSzPct val="100000"/>
              <a:buFont typeface="Roboto Light"/>
              <a:buChar char="○"/>
            </a:pPr>
            <a:r>
              <a:rPr i="1" lang="en" sz="1992">
                <a:latin typeface="Roboto Light"/>
                <a:ea typeface="Roboto Light"/>
                <a:cs typeface="Roboto Light"/>
                <a:sym typeface="Roboto Light"/>
              </a:rPr>
              <a:t>Longest trips durations are made by the 75+ Age Group. </a:t>
            </a:r>
            <a:br>
              <a:rPr i="1" lang="en" sz="1992">
                <a:latin typeface="Roboto Light"/>
                <a:ea typeface="Roboto Light"/>
                <a:cs typeface="Roboto Light"/>
                <a:sym typeface="Roboto Light"/>
              </a:rPr>
            </a:br>
            <a:r>
              <a:rPr i="1" lang="en" sz="1992">
                <a:latin typeface="Roboto Light"/>
                <a:ea typeface="Roboto Light"/>
                <a:cs typeface="Roboto Light"/>
                <a:sym typeface="Roboto Light"/>
              </a:rPr>
              <a:t>On the other hand, the shortest trips are almost equal between the 65-74 and the 25-34 Ages Groups.</a:t>
            </a:r>
            <a:endParaRPr i="1" sz="1992">
              <a:solidFill>
                <a:srgbClr val="000000"/>
              </a:solidFill>
              <a:latin typeface="Roboto Light"/>
              <a:ea typeface="Roboto Light"/>
              <a:cs typeface="Roboto Light"/>
              <a:sym typeface="Roboto Light"/>
            </a:endParaRPr>
          </a:p>
          <a:p>
            <a:pPr indent="-317182" lvl="1" marL="914400" rtl="0" algn="l">
              <a:lnSpc>
                <a:spcPct val="115000"/>
              </a:lnSpc>
              <a:spcBef>
                <a:spcPts val="0"/>
              </a:spcBef>
              <a:spcAft>
                <a:spcPts val="0"/>
              </a:spcAft>
              <a:buClr>
                <a:srgbClr val="000000"/>
              </a:buClr>
              <a:buSzPct val="100000"/>
              <a:buFont typeface="Roboto Light"/>
              <a:buChar char="○"/>
            </a:pPr>
            <a:r>
              <a:rPr i="1" lang="en" sz="1992">
                <a:latin typeface="Roboto Light"/>
                <a:ea typeface="Roboto Light"/>
                <a:cs typeface="Roboto Light"/>
                <a:sym typeface="Roboto Light"/>
              </a:rPr>
              <a:t>Users rent a higher number of bikes, and make the longest trips between August and March (descending on December). Correspondingly, the highest number of rents and the longest trips happen</a:t>
            </a:r>
            <a:br>
              <a:rPr i="1" lang="en" sz="1992">
                <a:latin typeface="Roboto Light"/>
                <a:ea typeface="Roboto Light"/>
                <a:cs typeface="Roboto Light"/>
                <a:sym typeface="Roboto Light"/>
              </a:rPr>
            </a:br>
            <a:r>
              <a:rPr i="1" lang="en" sz="1992">
                <a:latin typeface="Roboto Light"/>
                <a:ea typeface="Roboto Light"/>
                <a:cs typeface="Roboto Light"/>
                <a:sym typeface="Roboto Light"/>
              </a:rPr>
              <a:t>when the temperature weather is around 20 degrees. </a:t>
            </a:r>
            <a:endParaRPr i="1" sz="1992">
              <a:solidFill>
                <a:srgbClr val="000000"/>
              </a:solidFill>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60" name="Google Shape;160;p28"/>
          <p:cNvSpPr txBox="1"/>
          <p:nvPr>
            <p:ph idx="1" type="body"/>
          </p:nvPr>
        </p:nvSpPr>
        <p:spPr>
          <a:xfrm>
            <a:off x="311700" y="1391000"/>
            <a:ext cx="8520600" cy="3559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25755" lvl="0" marL="457200" rtl="0" algn="l">
              <a:spcBef>
                <a:spcPts val="1200"/>
              </a:spcBef>
              <a:spcAft>
                <a:spcPts val="0"/>
              </a:spcAft>
              <a:buSzPct val="93864"/>
              <a:buChar char="●"/>
            </a:pPr>
            <a:r>
              <a:rPr i="1" lang="en" sz="1917"/>
              <a:t>Install more bikes at </a:t>
            </a:r>
            <a:r>
              <a:rPr i="1" lang="en" sz="1867"/>
              <a:t>Grove St Path, Sip Ave, Newport Path, Newark Ave, Van Vorst Park</a:t>
            </a:r>
            <a:endParaRPr i="1" sz="1867"/>
          </a:p>
          <a:p>
            <a:pPr indent="-332105" lvl="0" marL="457200" rtl="0" algn="l">
              <a:spcBef>
                <a:spcPts val="0"/>
              </a:spcBef>
              <a:spcAft>
                <a:spcPts val="0"/>
              </a:spcAft>
              <a:buSzPct val="109396"/>
              <a:buChar char="●"/>
            </a:pPr>
            <a:r>
              <a:rPr i="1" lang="en" sz="1752"/>
              <a:t>Make more bikes available in August to early December, and from January to March, as this is when Citi Bike users take the longest trips (which means bikes will be unavailable for longer)</a:t>
            </a:r>
            <a:endParaRPr i="1" sz="1752"/>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25755" lvl="0" marL="457200" rtl="0" algn="l">
              <a:spcBef>
                <a:spcPts val="1200"/>
              </a:spcBef>
              <a:spcAft>
                <a:spcPts val="0"/>
              </a:spcAft>
              <a:buSzPct val="100000"/>
              <a:buChar char="●"/>
            </a:pPr>
            <a:r>
              <a:rPr i="1" lang="en"/>
              <a:t>The Citi Bike customer base is mostly long-term users, aged between 35 to 44 years old, who are most active during the weekdays. This tells us that they are probably people who live in New York and use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34327" lvl="0" marL="457200" rtl="0" algn="l">
              <a:spcBef>
                <a:spcPts val="0"/>
              </a:spcBef>
              <a:spcAft>
                <a:spcPts val="0"/>
              </a:spcAft>
              <a:buSzPct val="100000"/>
              <a:buFont typeface="Roboto"/>
              <a:buChar char="●"/>
            </a:pPr>
            <a:r>
              <a:rPr lang="en">
                <a:latin typeface="Roboto"/>
                <a:ea typeface="Roboto"/>
                <a:cs typeface="Roboto"/>
                <a:sym typeface="Roboto"/>
              </a:rPr>
              <a:t>How does the average trip duration vary across different age groups, and over time?</a:t>
            </a:r>
            <a:br>
              <a:rPr lang="en">
                <a:latin typeface="Roboto"/>
                <a:ea typeface="Roboto"/>
                <a:cs typeface="Roboto"/>
                <a:sym typeface="Roboto"/>
              </a:rPr>
            </a:br>
            <a:endParaRPr>
              <a:latin typeface="Roboto"/>
              <a:ea typeface="Roboto"/>
              <a:cs typeface="Roboto"/>
              <a:sym typeface="Roboto"/>
            </a:endParaRPr>
          </a:p>
          <a:p>
            <a:pPr indent="-334327" lvl="0" marL="457200" rtl="0" algn="l">
              <a:spcBef>
                <a:spcPts val="0"/>
              </a:spcBef>
              <a:spcAft>
                <a:spcPts val="0"/>
              </a:spcAft>
              <a:buSzPct val="1000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34327" lvl="0" marL="457200" rtl="0" algn="l">
              <a:spcBef>
                <a:spcPts val="0"/>
              </a:spcBef>
              <a:spcAft>
                <a:spcPts val="0"/>
              </a:spcAft>
              <a:buSzPct val="1000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34327" lvl="0" marL="457200" rtl="0" algn="l">
              <a:spcBef>
                <a:spcPts val="0"/>
              </a:spcBef>
              <a:spcAft>
                <a:spcPts val="0"/>
              </a:spcAft>
              <a:buSzPct val="100000"/>
              <a:buFont typeface="Roboto"/>
              <a:buChar char="●"/>
            </a:pPr>
            <a:r>
              <a:rPr lang="en">
                <a:latin typeface="Roboto"/>
                <a:ea typeface="Roboto"/>
                <a:cs typeface="Roboto"/>
                <a:sym typeface="Roboto"/>
              </a:rPr>
              <a:t>Do factors like weather and user age impact the average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pic>
        <p:nvPicPr>
          <p:cNvPr id="87" name="Google Shape;87;p17"/>
          <p:cNvPicPr preferRelativeResize="0"/>
          <p:nvPr/>
        </p:nvPicPr>
        <p:blipFill>
          <a:blip r:embed="rId3">
            <a:alphaModFix/>
          </a:blip>
          <a:stretch>
            <a:fillRect/>
          </a:stretch>
        </p:blipFill>
        <p:spPr>
          <a:xfrm>
            <a:off x="311688" y="1170125"/>
            <a:ext cx="5724525" cy="3543300"/>
          </a:xfrm>
          <a:prstGeom prst="rect">
            <a:avLst/>
          </a:prstGeom>
          <a:noFill/>
          <a:ln>
            <a:noFill/>
          </a:ln>
        </p:spPr>
      </p:pic>
      <p:sp>
        <p:nvSpPr>
          <p:cNvPr id="88" name="Google Shape;88;p17"/>
          <p:cNvSpPr txBox="1"/>
          <p:nvPr/>
        </p:nvSpPr>
        <p:spPr>
          <a:xfrm>
            <a:off x="6303675" y="1749575"/>
            <a:ext cx="2243100" cy="223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Roboto Light"/>
                <a:ea typeface="Roboto Light"/>
                <a:cs typeface="Roboto Light"/>
                <a:sym typeface="Roboto Light"/>
              </a:rPr>
              <a:t>As we can see in this diagram, the </a:t>
            </a:r>
            <a:r>
              <a:rPr b="1" lang="en" sz="1900">
                <a:latin typeface="Roboto"/>
                <a:ea typeface="Roboto"/>
                <a:cs typeface="Roboto"/>
                <a:sym typeface="Roboto"/>
              </a:rPr>
              <a:t>top pick-up station</a:t>
            </a:r>
            <a:r>
              <a:rPr lang="en" sz="1900">
                <a:latin typeface="Roboto Light"/>
                <a:ea typeface="Roboto Light"/>
                <a:cs typeface="Roboto Light"/>
                <a:sym typeface="Roboto Light"/>
              </a:rPr>
              <a:t> is </a:t>
            </a:r>
            <a:r>
              <a:rPr b="1" lang="en" sz="1900">
                <a:latin typeface="Roboto"/>
                <a:ea typeface="Roboto"/>
                <a:cs typeface="Roboto"/>
                <a:sym typeface="Roboto"/>
              </a:rPr>
              <a:t>Grove St. PATH</a:t>
            </a:r>
            <a:r>
              <a:rPr lang="en" sz="1900">
                <a:latin typeface="Roboto Light"/>
                <a:ea typeface="Roboto Light"/>
                <a:cs typeface="Roboto Light"/>
                <a:sym typeface="Roboto Light"/>
              </a:rPr>
              <a:t>.</a:t>
            </a:r>
            <a:endParaRPr sz="1900">
              <a:latin typeface="Roboto Light"/>
              <a:ea typeface="Roboto Light"/>
              <a:cs typeface="Roboto Light"/>
              <a:sym typeface="Roboto Light"/>
            </a:endParaRPr>
          </a:p>
          <a:p>
            <a:pPr indent="0" lvl="0" marL="0" rtl="0" algn="ctr">
              <a:spcBef>
                <a:spcPts val="0"/>
              </a:spcBef>
              <a:spcAft>
                <a:spcPts val="0"/>
              </a:spcAft>
              <a:buNone/>
            </a:pPr>
            <a:r>
              <a:rPr lang="en" sz="1900">
                <a:latin typeface="Roboto Light"/>
                <a:ea typeface="Roboto Light"/>
                <a:cs typeface="Roboto Light"/>
                <a:sym typeface="Roboto Light"/>
              </a:rPr>
              <a:t>Followed by </a:t>
            </a:r>
            <a:r>
              <a:rPr b="1" lang="en" sz="1900">
                <a:latin typeface="Roboto"/>
                <a:ea typeface="Roboto"/>
                <a:cs typeface="Roboto"/>
                <a:sym typeface="Roboto"/>
              </a:rPr>
              <a:t>Sip Ave</a:t>
            </a:r>
            <a:r>
              <a:rPr lang="en" sz="1900">
                <a:latin typeface="Roboto Light"/>
                <a:ea typeface="Roboto Light"/>
                <a:cs typeface="Roboto Light"/>
                <a:sym typeface="Roboto Light"/>
              </a:rPr>
              <a:t> and </a:t>
            </a:r>
            <a:r>
              <a:rPr b="1" lang="en" sz="1900">
                <a:latin typeface="Roboto"/>
                <a:ea typeface="Roboto"/>
                <a:cs typeface="Roboto"/>
                <a:sym typeface="Roboto"/>
              </a:rPr>
              <a:t>Newport PATH.</a:t>
            </a:r>
            <a:r>
              <a:rPr lang="en" sz="1900">
                <a:latin typeface="Roboto Light"/>
                <a:ea typeface="Roboto Light"/>
                <a:cs typeface="Roboto Light"/>
                <a:sym typeface="Roboto Light"/>
              </a:rPr>
              <a:t> </a:t>
            </a:r>
            <a:endParaRPr sz="2000">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 How does the average trip duration vary across different age groups, and over time? *</a:t>
            </a:r>
            <a:endParaRPr/>
          </a:p>
        </p:txBody>
      </p:sp>
      <p:pic>
        <p:nvPicPr>
          <p:cNvPr id="94" name="Google Shape;94;p18"/>
          <p:cNvPicPr preferRelativeResize="0"/>
          <p:nvPr/>
        </p:nvPicPr>
        <p:blipFill>
          <a:blip r:embed="rId3">
            <a:alphaModFix/>
          </a:blip>
          <a:stretch>
            <a:fillRect/>
          </a:stretch>
        </p:blipFill>
        <p:spPr>
          <a:xfrm>
            <a:off x="323400" y="1610925"/>
            <a:ext cx="4192581" cy="2592375"/>
          </a:xfrm>
          <a:prstGeom prst="rect">
            <a:avLst/>
          </a:prstGeom>
          <a:noFill/>
          <a:ln>
            <a:noFill/>
          </a:ln>
        </p:spPr>
      </p:pic>
      <p:pic>
        <p:nvPicPr>
          <p:cNvPr id="95" name="Google Shape;95;p18"/>
          <p:cNvPicPr preferRelativeResize="0"/>
          <p:nvPr/>
        </p:nvPicPr>
        <p:blipFill>
          <a:blip r:embed="rId4">
            <a:alphaModFix/>
          </a:blip>
          <a:stretch>
            <a:fillRect/>
          </a:stretch>
        </p:blipFill>
        <p:spPr>
          <a:xfrm>
            <a:off x="4725722" y="1610925"/>
            <a:ext cx="4192552" cy="2592375"/>
          </a:xfrm>
          <a:prstGeom prst="rect">
            <a:avLst/>
          </a:prstGeom>
          <a:noFill/>
          <a:ln>
            <a:noFill/>
          </a:ln>
        </p:spPr>
      </p:pic>
      <p:sp>
        <p:nvSpPr>
          <p:cNvPr id="96" name="Google Shape;96;p18"/>
          <p:cNvSpPr txBox="1"/>
          <p:nvPr/>
        </p:nvSpPr>
        <p:spPr>
          <a:xfrm>
            <a:off x="311700" y="4331375"/>
            <a:ext cx="46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Roboto Light"/>
                <a:ea typeface="Roboto Light"/>
                <a:cs typeface="Roboto Light"/>
                <a:sym typeface="Roboto Light"/>
              </a:rPr>
              <a:t>* </a:t>
            </a:r>
            <a:r>
              <a:rPr i="1" lang="en">
                <a:latin typeface="Roboto Light"/>
                <a:ea typeface="Roboto Light"/>
                <a:cs typeface="Roboto Light"/>
                <a:sym typeface="Roboto Light"/>
              </a:rPr>
              <a:t>Detailed explanation in the next slide. </a:t>
            </a:r>
            <a:endParaRPr i="1">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2b. How does the average trip duration vary across different age groups, and over time?</a:t>
            </a:r>
            <a:endParaRPr/>
          </a:p>
        </p:txBody>
      </p:sp>
      <p:sp>
        <p:nvSpPr>
          <p:cNvPr id="102" name="Google Shape;102;p19"/>
          <p:cNvSpPr txBox="1"/>
          <p:nvPr/>
        </p:nvSpPr>
        <p:spPr>
          <a:xfrm>
            <a:off x="426450" y="1812600"/>
            <a:ext cx="8004300" cy="30939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The </a:t>
            </a:r>
            <a:r>
              <a:rPr b="1" lang="en" sz="1900">
                <a:solidFill>
                  <a:schemeClr val="dk1"/>
                </a:solidFill>
                <a:latin typeface="Roboto"/>
                <a:ea typeface="Roboto"/>
                <a:cs typeface="Roboto"/>
                <a:sym typeface="Roboto"/>
              </a:rPr>
              <a:t>Age Group</a:t>
            </a:r>
            <a:r>
              <a:rPr lang="en" sz="1900">
                <a:solidFill>
                  <a:schemeClr val="dk1"/>
                </a:solidFill>
                <a:latin typeface="Roboto Light"/>
                <a:ea typeface="Roboto Light"/>
                <a:cs typeface="Roboto Light"/>
                <a:sym typeface="Roboto Light"/>
              </a:rPr>
              <a:t> that takes the </a:t>
            </a:r>
            <a:r>
              <a:rPr b="1" lang="en" sz="1900">
                <a:solidFill>
                  <a:schemeClr val="dk1"/>
                </a:solidFill>
                <a:latin typeface="Roboto"/>
                <a:ea typeface="Roboto"/>
                <a:cs typeface="Roboto"/>
                <a:sym typeface="Roboto"/>
              </a:rPr>
              <a:t>longest trips (in minutes)</a:t>
            </a:r>
            <a:r>
              <a:rPr lang="en" sz="1900">
                <a:solidFill>
                  <a:schemeClr val="dk1"/>
                </a:solidFill>
                <a:latin typeface="Roboto Light"/>
                <a:ea typeface="Roboto Light"/>
                <a:cs typeface="Roboto Light"/>
                <a:sym typeface="Roboto Light"/>
              </a:rPr>
              <a:t> is the people that is </a:t>
            </a:r>
            <a:r>
              <a:rPr b="1" lang="en" sz="1900">
                <a:solidFill>
                  <a:schemeClr val="dk1"/>
                </a:solidFill>
                <a:latin typeface="Roboto"/>
                <a:ea typeface="Roboto"/>
                <a:cs typeface="Roboto"/>
                <a:sym typeface="Roboto"/>
              </a:rPr>
              <a:t>over 75 years</a:t>
            </a:r>
            <a:r>
              <a:rPr lang="en" sz="1900">
                <a:solidFill>
                  <a:schemeClr val="dk1"/>
                </a:solidFill>
                <a:latin typeface="Roboto Light"/>
                <a:ea typeface="Roboto Light"/>
                <a:cs typeface="Roboto Light"/>
                <a:sym typeface="Roboto Light"/>
              </a:rPr>
              <a:t>, with an </a:t>
            </a:r>
            <a:r>
              <a:rPr b="1" lang="en" sz="1900">
                <a:solidFill>
                  <a:schemeClr val="dk1"/>
                </a:solidFill>
                <a:latin typeface="Roboto"/>
                <a:ea typeface="Roboto"/>
                <a:cs typeface="Roboto"/>
                <a:sym typeface="Roboto"/>
              </a:rPr>
              <a:t>average time of 23 minutes per trip</a:t>
            </a:r>
            <a:r>
              <a:rPr lang="en" sz="1900">
                <a:solidFill>
                  <a:schemeClr val="dk1"/>
                </a:solidFill>
                <a:latin typeface="Roboto Light"/>
                <a:ea typeface="Roboto Light"/>
                <a:cs typeface="Roboto Light"/>
                <a:sym typeface="Roboto Light"/>
              </a:rPr>
              <a:t>. Followed by the age group of people that is between </a:t>
            </a:r>
            <a:r>
              <a:rPr b="1" lang="en" sz="1900">
                <a:solidFill>
                  <a:schemeClr val="dk1"/>
                </a:solidFill>
                <a:latin typeface="Roboto"/>
                <a:ea typeface="Roboto"/>
                <a:cs typeface="Roboto"/>
                <a:sym typeface="Roboto"/>
              </a:rPr>
              <a:t>35 to 45 years old</a:t>
            </a:r>
            <a:r>
              <a:rPr lang="en" sz="1900">
                <a:solidFill>
                  <a:schemeClr val="dk1"/>
                </a:solidFill>
                <a:latin typeface="Roboto Light"/>
                <a:ea typeface="Roboto Light"/>
                <a:cs typeface="Roboto Light"/>
                <a:sym typeface="Roboto Light"/>
              </a:rPr>
              <a:t>.  </a:t>
            </a:r>
            <a:endParaRPr sz="19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900">
              <a:solidFill>
                <a:schemeClr val="dk1"/>
              </a:solidFill>
              <a:latin typeface="Roboto Light"/>
              <a:ea typeface="Roboto Light"/>
              <a:cs typeface="Roboto Light"/>
              <a:sym typeface="Roboto Light"/>
            </a:endParaRPr>
          </a:p>
          <a:p>
            <a:pPr indent="-349250" lvl="0" marL="457200" rtl="0" algn="l">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The </a:t>
            </a:r>
            <a:r>
              <a:rPr b="1" lang="en" sz="1900">
                <a:solidFill>
                  <a:schemeClr val="dk1"/>
                </a:solidFill>
                <a:latin typeface="Roboto"/>
                <a:ea typeface="Roboto"/>
                <a:cs typeface="Roboto"/>
                <a:sym typeface="Roboto"/>
              </a:rPr>
              <a:t>months </a:t>
            </a:r>
            <a:r>
              <a:rPr lang="en" sz="1900">
                <a:solidFill>
                  <a:schemeClr val="dk1"/>
                </a:solidFill>
                <a:latin typeface="Roboto Light"/>
                <a:ea typeface="Roboto Light"/>
                <a:cs typeface="Roboto Light"/>
                <a:sym typeface="Roboto Light"/>
              </a:rPr>
              <a:t>that have reflected the </a:t>
            </a:r>
            <a:r>
              <a:rPr b="1" lang="en" sz="1900">
                <a:solidFill>
                  <a:schemeClr val="dk1"/>
                </a:solidFill>
                <a:latin typeface="Roboto"/>
                <a:ea typeface="Roboto"/>
                <a:cs typeface="Roboto"/>
                <a:sym typeface="Roboto"/>
              </a:rPr>
              <a:t>highest average trip duration</a:t>
            </a:r>
            <a:r>
              <a:rPr lang="en" sz="1900">
                <a:solidFill>
                  <a:schemeClr val="dk1"/>
                </a:solidFill>
                <a:latin typeface="Roboto Light"/>
                <a:ea typeface="Roboto Light"/>
                <a:cs typeface="Roboto Light"/>
                <a:sym typeface="Roboto Light"/>
              </a:rPr>
              <a:t> are between </a:t>
            </a:r>
            <a:r>
              <a:rPr b="1" lang="en" sz="1900">
                <a:solidFill>
                  <a:schemeClr val="dk1"/>
                </a:solidFill>
                <a:latin typeface="Roboto"/>
                <a:ea typeface="Roboto"/>
                <a:cs typeface="Roboto"/>
                <a:sym typeface="Roboto"/>
              </a:rPr>
              <a:t>August to March</a:t>
            </a:r>
            <a:r>
              <a:rPr lang="en" sz="1900">
                <a:solidFill>
                  <a:schemeClr val="dk1"/>
                </a:solidFill>
                <a:latin typeface="Roboto Light"/>
                <a:ea typeface="Roboto Light"/>
                <a:cs typeface="Roboto Light"/>
                <a:sym typeface="Roboto Light"/>
              </a:rPr>
              <a:t>. The average drops around the end of December, and has a new rising at January, with a new </a:t>
            </a:r>
            <a:r>
              <a:rPr b="1" lang="en" sz="1900">
                <a:solidFill>
                  <a:schemeClr val="dk1"/>
                </a:solidFill>
                <a:latin typeface="Roboto"/>
                <a:ea typeface="Roboto"/>
                <a:cs typeface="Roboto"/>
                <a:sym typeface="Roboto"/>
              </a:rPr>
              <a:t>peak </a:t>
            </a:r>
            <a:r>
              <a:rPr lang="en" sz="1900">
                <a:solidFill>
                  <a:schemeClr val="dk1"/>
                </a:solidFill>
                <a:latin typeface="Roboto Light"/>
                <a:ea typeface="Roboto Light"/>
                <a:cs typeface="Roboto Light"/>
                <a:sym typeface="Roboto Light"/>
              </a:rPr>
              <a:t>in </a:t>
            </a:r>
            <a:r>
              <a:rPr b="1" lang="en" sz="1900">
                <a:solidFill>
                  <a:schemeClr val="dk1"/>
                </a:solidFill>
                <a:latin typeface="Roboto"/>
                <a:ea typeface="Roboto"/>
                <a:cs typeface="Roboto"/>
                <a:sym typeface="Roboto"/>
              </a:rPr>
              <a:t>February</a:t>
            </a:r>
            <a:r>
              <a:rPr lang="en" sz="1900">
                <a:solidFill>
                  <a:schemeClr val="dk1"/>
                </a:solidFill>
                <a:latin typeface="Roboto Light"/>
                <a:ea typeface="Roboto Light"/>
                <a:cs typeface="Roboto Light"/>
                <a:sym typeface="Roboto Light"/>
              </a:rPr>
              <a:t>.</a:t>
            </a:r>
            <a:endParaRPr sz="1900">
              <a:solidFill>
                <a:schemeClr val="dk1"/>
              </a:solidFill>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pic>
        <p:nvPicPr>
          <p:cNvPr id="108" name="Google Shape;108;p20"/>
          <p:cNvPicPr preferRelativeResize="0"/>
          <p:nvPr/>
        </p:nvPicPr>
        <p:blipFill>
          <a:blip r:embed="rId3">
            <a:alphaModFix/>
          </a:blip>
          <a:stretch>
            <a:fillRect/>
          </a:stretch>
        </p:blipFill>
        <p:spPr>
          <a:xfrm>
            <a:off x="311700" y="1145525"/>
            <a:ext cx="5715000" cy="3533775"/>
          </a:xfrm>
          <a:prstGeom prst="rect">
            <a:avLst/>
          </a:prstGeom>
          <a:noFill/>
          <a:ln>
            <a:noFill/>
          </a:ln>
        </p:spPr>
      </p:pic>
      <p:sp>
        <p:nvSpPr>
          <p:cNvPr id="109" name="Google Shape;109;p20"/>
          <p:cNvSpPr txBox="1"/>
          <p:nvPr/>
        </p:nvSpPr>
        <p:spPr>
          <a:xfrm>
            <a:off x="6241200" y="1170125"/>
            <a:ext cx="2591100" cy="332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Roboto Light"/>
                <a:ea typeface="Roboto Light"/>
                <a:cs typeface="Roboto Light"/>
                <a:sym typeface="Roboto Light"/>
              </a:rPr>
              <a:t>The</a:t>
            </a:r>
            <a:r>
              <a:rPr b="1" lang="en" sz="1700">
                <a:latin typeface="Roboto"/>
                <a:ea typeface="Roboto"/>
                <a:cs typeface="Roboto"/>
                <a:sym typeface="Roboto"/>
              </a:rPr>
              <a:t> age group</a:t>
            </a:r>
            <a:r>
              <a:rPr lang="en" sz="1700">
                <a:latin typeface="Roboto Light"/>
                <a:ea typeface="Roboto Light"/>
                <a:cs typeface="Roboto Light"/>
                <a:sym typeface="Roboto Light"/>
              </a:rPr>
              <a:t> that rents the most bikes is the people that is between </a:t>
            </a:r>
            <a:r>
              <a:rPr b="1" lang="en" sz="1700">
                <a:latin typeface="Roboto"/>
                <a:ea typeface="Roboto"/>
                <a:cs typeface="Roboto"/>
                <a:sym typeface="Roboto"/>
              </a:rPr>
              <a:t>35 to 44 years old</a:t>
            </a:r>
            <a:r>
              <a:rPr lang="en" sz="1700">
                <a:latin typeface="Roboto Light"/>
                <a:ea typeface="Roboto Light"/>
                <a:cs typeface="Roboto Light"/>
                <a:sym typeface="Roboto Light"/>
              </a:rPr>
              <a:t>, with an average of over </a:t>
            </a:r>
            <a:r>
              <a:rPr b="1" lang="en" sz="1700">
                <a:latin typeface="Roboto"/>
                <a:ea typeface="Roboto"/>
                <a:cs typeface="Roboto"/>
                <a:sym typeface="Roboto"/>
              </a:rPr>
              <a:t>63.500</a:t>
            </a:r>
            <a:r>
              <a:rPr lang="en" sz="1700">
                <a:latin typeface="Roboto Light"/>
                <a:ea typeface="Roboto Light"/>
                <a:cs typeface="Roboto Light"/>
                <a:sym typeface="Roboto Light"/>
              </a:rPr>
              <a:t> rents. </a:t>
            </a:r>
            <a:endParaRPr sz="1700">
              <a:latin typeface="Roboto Light"/>
              <a:ea typeface="Roboto Light"/>
              <a:cs typeface="Roboto Light"/>
              <a:sym typeface="Roboto Light"/>
            </a:endParaRPr>
          </a:p>
          <a:p>
            <a:pPr indent="0" lvl="0" marL="0" rtl="0" algn="ctr">
              <a:spcBef>
                <a:spcPts val="0"/>
              </a:spcBef>
              <a:spcAft>
                <a:spcPts val="0"/>
              </a:spcAft>
              <a:buNone/>
            </a:pPr>
            <a:r>
              <a:t/>
            </a:r>
            <a:endParaRPr sz="1700">
              <a:latin typeface="Roboto Light"/>
              <a:ea typeface="Roboto Light"/>
              <a:cs typeface="Roboto Light"/>
              <a:sym typeface="Roboto Light"/>
            </a:endParaRPr>
          </a:p>
          <a:p>
            <a:pPr indent="0" lvl="0" marL="0" rtl="0" algn="ctr">
              <a:spcBef>
                <a:spcPts val="0"/>
              </a:spcBef>
              <a:spcAft>
                <a:spcPts val="0"/>
              </a:spcAft>
              <a:buNone/>
            </a:pPr>
            <a:r>
              <a:rPr lang="en" sz="1700">
                <a:latin typeface="Roboto Light"/>
                <a:ea typeface="Roboto Light"/>
                <a:cs typeface="Roboto Light"/>
                <a:sym typeface="Roboto Light"/>
              </a:rPr>
              <a:t>This group is followed by the people that has between </a:t>
            </a:r>
            <a:r>
              <a:rPr b="1" lang="en" sz="1700">
                <a:latin typeface="Roboto"/>
                <a:ea typeface="Roboto"/>
                <a:cs typeface="Roboto"/>
                <a:sym typeface="Roboto"/>
              </a:rPr>
              <a:t>25 to 34 years old</a:t>
            </a:r>
            <a:r>
              <a:rPr lang="en" sz="1700">
                <a:latin typeface="Roboto Light"/>
                <a:ea typeface="Roboto Light"/>
                <a:cs typeface="Roboto Light"/>
                <a:sym typeface="Roboto Light"/>
              </a:rPr>
              <a:t>, with an average rents of over </a:t>
            </a:r>
            <a:r>
              <a:rPr b="1" lang="en" sz="1700">
                <a:latin typeface="Roboto"/>
                <a:ea typeface="Roboto"/>
                <a:cs typeface="Roboto"/>
                <a:sym typeface="Roboto"/>
              </a:rPr>
              <a:t>27.000</a:t>
            </a:r>
            <a:r>
              <a:rPr lang="en" sz="1700">
                <a:latin typeface="Roboto Light"/>
                <a:ea typeface="Roboto Light"/>
                <a:cs typeface="Roboto Light"/>
                <a:sym typeface="Roboto Light"/>
              </a:rPr>
              <a:t>.</a:t>
            </a:r>
            <a:r>
              <a:rPr lang="en">
                <a:latin typeface="Roboto Light"/>
                <a:ea typeface="Roboto Light"/>
                <a:cs typeface="Roboto Light"/>
                <a:sym typeface="Roboto Light"/>
              </a:rPr>
              <a:t> </a:t>
            </a:r>
            <a:endParaRPr>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a:t>
            </a:r>
            <a:r>
              <a:rPr lang="en"/>
              <a:t>. </a:t>
            </a:r>
            <a:r>
              <a:rPr lang="en" sz="2700">
                <a:latin typeface="Oswald"/>
                <a:ea typeface="Oswald"/>
                <a:cs typeface="Oswald"/>
                <a:sym typeface="Oswald"/>
              </a:rPr>
              <a:t>How does bike rental vary across the two user groups (one-time users vs long-term subscribers) on different days of the week? * </a:t>
            </a:r>
            <a:endParaRPr sz="2700"/>
          </a:p>
        </p:txBody>
      </p:sp>
      <p:pic>
        <p:nvPicPr>
          <p:cNvPr id="115" name="Google Shape;115;p21"/>
          <p:cNvPicPr preferRelativeResize="0"/>
          <p:nvPr/>
        </p:nvPicPr>
        <p:blipFill>
          <a:blip r:embed="rId3">
            <a:alphaModFix/>
          </a:blip>
          <a:stretch>
            <a:fillRect/>
          </a:stretch>
        </p:blipFill>
        <p:spPr>
          <a:xfrm>
            <a:off x="2007700" y="1469575"/>
            <a:ext cx="5128575" cy="3171175"/>
          </a:xfrm>
          <a:prstGeom prst="rect">
            <a:avLst/>
          </a:prstGeom>
          <a:noFill/>
          <a:ln>
            <a:noFill/>
          </a:ln>
        </p:spPr>
      </p:pic>
      <p:sp>
        <p:nvSpPr>
          <p:cNvPr id="116" name="Google Shape;116;p21"/>
          <p:cNvSpPr txBox="1"/>
          <p:nvPr/>
        </p:nvSpPr>
        <p:spPr>
          <a:xfrm>
            <a:off x="3066738" y="4667100"/>
            <a:ext cx="36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Roboto Light"/>
                <a:ea typeface="Roboto Light"/>
                <a:cs typeface="Roboto Light"/>
                <a:sym typeface="Roboto Light"/>
              </a:rPr>
              <a:t>* Detailed explanation in the next slide. </a:t>
            </a:r>
            <a:endParaRPr i="1">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