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64" r:id="rId16"/>
    <p:sldId id="265" r:id="rId17"/>
    <p:sldId id="266" r:id="rId18"/>
    <p:sldId id="26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59968"/>
            <a:ext cx="120345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357" y="3071431"/>
            <a:ext cx="11805284" cy="2045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testng.org/doc/documentation-main.html#logging-listeners" TargetMode="External"/><Relationship Id="rId3" Type="http://schemas.openxmlformats.org/officeDocument/2006/relationships/hyperlink" Target="http://testng.org/doc/documentation-main.html#ihookable" TargetMode="External"/><Relationship Id="rId7" Type="http://schemas.openxmlformats.org/officeDocument/2006/relationships/hyperlink" Target="https://jitpack.io/com/github/cbeust/testng/master-6.11-g2b8a811-89/javadoc/org/testng/ISuiteListener.html" TargetMode="External"/><Relationship Id="rId2" Type="http://schemas.openxmlformats.org/officeDocument/2006/relationships/hyperlink" Target="http://testng.org/doc/documentation-main.html#annotationtransfor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ng.org/doc/documentation-main.html#logging-reporters" TargetMode="External"/><Relationship Id="rId5" Type="http://schemas.openxmlformats.org/officeDocument/2006/relationships/hyperlink" Target="http://testng.org/doc/documentation-main.html#methodinterceptors" TargetMode="External"/><Relationship Id="rId4" Type="http://schemas.openxmlformats.org/officeDocument/2006/relationships/hyperlink" Target="https://jitpack.io/com/github/cbeust/testng/master-6.11-g2b8a811-89/javadoc/org/testng/IInvokedMethodListene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tpack.io/com/github/cbeust/testng/master-6.11-g2b8a811-89/javadoc/org/testng/IReporter.html" TargetMode="External"/><Relationship Id="rId2" Type="http://schemas.openxmlformats.org/officeDocument/2006/relationships/hyperlink" Target="https://jitpack.io/com/github/cbeust/testng/master-6.11-g2b8a811-89/javadoc/org/testng/ITestListen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itpack.io/com/github/cbeust/testng/master-SNAPSHOT/javadoc/org/testng/Report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Material.</a:t>
            </a:r>
            <a:r>
              <a:rPr sz="95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77" y="931862"/>
            <a:ext cx="34607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550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634" y="1737677"/>
            <a:ext cx="335787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65" dirty="0">
                <a:solidFill>
                  <a:srgbClr val="FFFFFF"/>
                </a:solidFill>
                <a:latin typeface="Calibri"/>
                <a:cs typeface="Calibri"/>
              </a:rPr>
              <a:t>TestNG</a:t>
            </a:r>
            <a:r>
              <a:rPr sz="39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4091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80" dirty="0">
                <a:latin typeface="Calibri"/>
                <a:cs typeface="Calibri"/>
              </a:rPr>
              <a:t>P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-60" dirty="0">
                <a:latin typeface="Calibri"/>
                <a:cs typeface="Calibri"/>
              </a:rPr>
              <a:t>r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20" dirty="0">
                <a:latin typeface="Calibri"/>
                <a:cs typeface="Calibri"/>
              </a:rPr>
              <a:t>m</a:t>
            </a:r>
            <a:r>
              <a:rPr sz="3950" spc="25" dirty="0">
                <a:latin typeface="Calibri"/>
                <a:cs typeface="Calibri"/>
              </a:rPr>
              <a:t>e</a:t>
            </a:r>
            <a:r>
              <a:rPr sz="3950" spc="-100" dirty="0">
                <a:latin typeface="Calibri"/>
                <a:cs typeface="Calibri"/>
              </a:rPr>
              <a:t>t</a:t>
            </a:r>
            <a:r>
              <a:rPr sz="3950" spc="30" dirty="0">
                <a:latin typeface="Calibri"/>
                <a:cs typeface="Calibri"/>
              </a:rPr>
              <a:t>e</a:t>
            </a:r>
            <a:r>
              <a:rPr sz="3950" spc="-60" dirty="0">
                <a:latin typeface="Calibri"/>
                <a:cs typeface="Calibri"/>
              </a:rPr>
              <a:t>r</a:t>
            </a:r>
            <a:r>
              <a:rPr sz="3950" spc="10" dirty="0"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073213"/>
            <a:ext cx="4624070" cy="7696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Parameters </a:t>
            </a:r>
            <a:r>
              <a:rPr sz="1800" b="1" spc="15" dirty="0">
                <a:solidFill>
                  <a:srgbClr val="333E50"/>
                </a:solidFill>
                <a:latin typeface="Calibri"/>
                <a:cs typeface="Calibri"/>
              </a:rPr>
              <a:t>from</a:t>
            </a:r>
            <a:r>
              <a:rPr sz="1800" b="1" spc="-3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testng.xml: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Simple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r>
              <a:rPr sz="1800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specified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your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testng.xml: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4" y="3784282"/>
            <a:ext cx="10844530" cy="5480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given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code,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first-name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the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XML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parameter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mapped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 the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firstName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r>
              <a:rPr sz="1800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the 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above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6225" y="2009775"/>
            <a:ext cx="4014851" cy="138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2425" y="2085975"/>
            <a:ext cx="3810000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3375" y="2066925"/>
            <a:ext cx="3848100" cy="1219200"/>
          </a:xfrm>
          <a:custGeom>
            <a:avLst/>
            <a:gdLst/>
            <a:ahLst/>
            <a:cxnLst/>
            <a:rect l="l" t="t" r="r" b="b"/>
            <a:pathLst>
              <a:path w="3848100" h="1219200">
                <a:moveTo>
                  <a:pt x="0" y="1219200"/>
                </a:moveTo>
                <a:lnTo>
                  <a:pt x="3848100" y="1219200"/>
                </a:lnTo>
                <a:lnTo>
                  <a:pt x="38481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6225" y="4381563"/>
            <a:ext cx="4072001" cy="15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2425" y="4457700"/>
            <a:ext cx="3867150" cy="136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3375" y="4438650"/>
            <a:ext cx="3905250" cy="1400175"/>
          </a:xfrm>
          <a:custGeom>
            <a:avLst/>
            <a:gdLst/>
            <a:ahLst/>
            <a:cxnLst/>
            <a:rect l="l" t="t" r="r" b="b"/>
            <a:pathLst>
              <a:path w="3905250" h="1400175">
                <a:moveTo>
                  <a:pt x="0" y="1400175"/>
                </a:moveTo>
                <a:lnTo>
                  <a:pt x="3905250" y="1400175"/>
                </a:lnTo>
                <a:lnTo>
                  <a:pt x="3905250" y="0"/>
                </a:lnTo>
                <a:lnTo>
                  <a:pt x="0" y="0"/>
                </a:lnTo>
                <a:lnTo>
                  <a:pt x="0" y="14001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4091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80" dirty="0">
                <a:latin typeface="Calibri"/>
                <a:cs typeface="Calibri"/>
              </a:rPr>
              <a:t>P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-60" dirty="0">
                <a:latin typeface="Calibri"/>
                <a:cs typeface="Calibri"/>
              </a:rPr>
              <a:t>r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20" dirty="0">
                <a:latin typeface="Calibri"/>
                <a:cs typeface="Calibri"/>
              </a:rPr>
              <a:t>m</a:t>
            </a:r>
            <a:r>
              <a:rPr sz="3950" spc="25" dirty="0">
                <a:latin typeface="Calibri"/>
                <a:cs typeface="Calibri"/>
              </a:rPr>
              <a:t>e</a:t>
            </a:r>
            <a:r>
              <a:rPr sz="3950" spc="-100" dirty="0">
                <a:latin typeface="Calibri"/>
                <a:cs typeface="Calibri"/>
              </a:rPr>
              <a:t>t</a:t>
            </a:r>
            <a:r>
              <a:rPr sz="3950" spc="30" dirty="0">
                <a:latin typeface="Calibri"/>
                <a:cs typeface="Calibri"/>
              </a:rPr>
              <a:t>e</a:t>
            </a:r>
            <a:r>
              <a:rPr sz="3950" spc="-60" dirty="0">
                <a:latin typeface="Calibri"/>
                <a:cs typeface="Calibri"/>
              </a:rPr>
              <a:t>r</a:t>
            </a:r>
            <a:r>
              <a:rPr sz="3950" spc="10" dirty="0"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2" y="1443100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373"/>
                </a:lnTo>
                <a:lnTo>
                  <a:pt x="7122" y="742565"/>
                </a:lnTo>
                <a:lnTo>
                  <a:pt x="26954" y="780949"/>
                </a:lnTo>
                <a:lnTo>
                  <a:pt x="57195" y="811219"/>
                </a:lnTo>
                <a:lnTo>
                  <a:pt x="95544" y="831070"/>
                </a:lnTo>
                <a:lnTo>
                  <a:pt x="139700" y="838200"/>
                </a:lnTo>
                <a:lnTo>
                  <a:pt x="11375961" y="838200"/>
                </a:lnTo>
                <a:lnTo>
                  <a:pt x="11420141" y="831070"/>
                </a:lnTo>
                <a:lnTo>
                  <a:pt x="11458493" y="811219"/>
                </a:lnTo>
                <a:lnTo>
                  <a:pt x="11488725" y="780949"/>
                </a:lnTo>
                <a:lnTo>
                  <a:pt x="11508545" y="742565"/>
                </a:lnTo>
                <a:lnTo>
                  <a:pt x="11515661" y="698373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62" y="3586226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373"/>
                </a:lnTo>
                <a:lnTo>
                  <a:pt x="7122" y="742565"/>
                </a:lnTo>
                <a:lnTo>
                  <a:pt x="26954" y="780949"/>
                </a:lnTo>
                <a:lnTo>
                  <a:pt x="57195" y="811219"/>
                </a:lnTo>
                <a:lnTo>
                  <a:pt x="95544" y="831070"/>
                </a:lnTo>
                <a:lnTo>
                  <a:pt x="139700" y="838200"/>
                </a:lnTo>
                <a:lnTo>
                  <a:pt x="11375961" y="838200"/>
                </a:lnTo>
                <a:lnTo>
                  <a:pt x="11420141" y="831070"/>
                </a:lnTo>
                <a:lnTo>
                  <a:pt x="11458493" y="811219"/>
                </a:lnTo>
                <a:lnTo>
                  <a:pt x="11488725" y="780949"/>
                </a:lnTo>
                <a:lnTo>
                  <a:pt x="11508545" y="742565"/>
                </a:lnTo>
                <a:lnTo>
                  <a:pt x="11515661" y="698373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532" y="1274676"/>
            <a:ext cx="10835005" cy="477266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500" spc="2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500" b="1" spc="-15" dirty="0">
                <a:solidFill>
                  <a:srgbClr val="FFFFFF"/>
                </a:solidFill>
                <a:latin typeface="Calibri"/>
                <a:cs typeface="Calibri"/>
              </a:rPr>
              <a:t>@Parameters </a:t>
            </a: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35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locations:</a:t>
            </a:r>
            <a:endParaRPr sz="3500">
              <a:latin typeface="Calibri"/>
              <a:cs typeface="Calibri"/>
            </a:endParaRPr>
          </a:p>
          <a:p>
            <a:pPr marL="433070" indent="-229235">
              <a:lnSpc>
                <a:spcPct val="100000"/>
              </a:lnSpc>
              <a:spcBef>
                <a:spcPts val="1510"/>
              </a:spcBef>
              <a:buChar char="•"/>
              <a:tabLst>
                <a:tab pos="433070" algn="l"/>
              </a:tabLst>
            </a:pPr>
            <a:r>
              <a:rPr sz="2700" spc="5" dirty="0">
                <a:latin typeface="Calibri"/>
                <a:cs typeface="Calibri"/>
              </a:rPr>
              <a:t>On </a:t>
            </a:r>
            <a:r>
              <a:rPr sz="2700" spc="-35" dirty="0">
                <a:latin typeface="Calibri"/>
                <a:cs typeface="Calibri"/>
              </a:rPr>
              <a:t>any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method </a:t>
            </a:r>
            <a:r>
              <a:rPr sz="2700" spc="-25" dirty="0">
                <a:latin typeface="Calibri"/>
                <a:cs typeface="Calibri"/>
              </a:rPr>
              <a:t>having </a:t>
            </a:r>
            <a:r>
              <a:rPr sz="2700" spc="-10" dirty="0">
                <a:latin typeface="Calibri"/>
                <a:cs typeface="Calibri"/>
              </a:rPr>
              <a:t>annotation </a:t>
            </a:r>
            <a:r>
              <a:rPr sz="2700" spc="-40" dirty="0">
                <a:latin typeface="Calibri"/>
                <a:cs typeface="Calibri"/>
              </a:rPr>
              <a:t>@Test,</a:t>
            </a:r>
            <a:r>
              <a:rPr sz="2700" spc="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@Before/@After.</a:t>
            </a:r>
            <a:endParaRPr sz="2700">
              <a:latin typeface="Calibri"/>
              <a:cs typeface="Calibri"/>
            </a:endParaRPr>
          </a:p>
          <a:p>
            <a:pPr marL="433070" marR="5080" indent="-229235">
              <a:lnSpc>
                <a:spcPts val="3010"/>
              </a:lnSpc>
              <a:spcBef>
                <a:spcPts val="655"/>
              </a:spcBef>
              <a:buChar char="•"/>
              <a:tabLst>
                <a:tab pos="433070" algn="l"/>
              </a:tabLst>
            </a:pPr>
            <a:r>
              <a:rPr sz="2700" spc="-10" dirty="0">
                <a:latin typeface="Calibri"/>
                <a:cs typeface="Calibri"/>
              </a:rPr>
              <a:t>Using </a:t>
            </a:r>
            <a:r>
              <a:rPr sz="2700" spc="-5" dirty="0">
                <a:latin typeface="Calibri"/>
                <a:cs typeface="Calibri"/>
              </a:rPr>
              <a:t>constructor 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test </a:t>
            </a:r>
            <a:r>
              <a:rPr sz="2700" spc="-15" dirty="0">
                <a:latin typeface="Calibri"/>
                <a:cs typeface="Calibri"/>
              </a:rPr>
              <a:t>class, </a:t>
            </a:r>
            <a:r>
              <a:rPr sz="2700" spc="-40" dirty="0">
                <a:latin typeface="Calibri"/>
                <a:cs typeface="Calibri"/>
              </a:rPr>
              <a:t>TestNG </a:t>
            </a:r>
            <a:r>
              <a:rPr sz="2700" spc="-20" dirty="0">
                <a:latin typeface="Calibri"/>
                <a:cs typeface="Calibri"/>
              </a:rPr>
              <a:t>calls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particular </a:t>
            </a:r>
            <a:r>
              <a:rPr sz="2700" spc="-5" dirty="0">
                <a:latin typeface="Calibri"/>
                <a:cs typeface="Calibri"/>
              </a:rPr>
              <a:t>constructor  with </a:t>
            </a:r>
            <a:r>
              <a:rPr sz="2700" spc="-15" dirty="0">
                <a:latin typeface="Calibri"/>
                <a:cs typeface="Calibri"/>
              </a:rPr>
              <a:t>parameters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-25" dirty="0">
                <a:latin typeface="Calibri"/>
                <a:cs typeface="Calibri"/>
              </a:rPr>
              <a:t>initialize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25" dirty="0">
                <a:latin typeface="Calibri"/>
                <a:cs typeface="Calibri"/>
              </a:rPr>
              <a:t>values </a:t>
            </a:r>
            <a:r>
              <a:rPr sz="2700" spc="-5" dirty="0">
                <a:latin typeface="Calibri"/>
                <a:cs typeface="Calibri"/>
              </a:rPr>
              <a:t>which </a:t>
            </a:r>
            <a:r>
              <a:rPr sz="2700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mentioned </a:t>
            </a:r>
            <a:r>
              <a:rPr sz="2700" spc="-15" dirty="0">
                <a:latin typeface="Calibri"/>
                <a:cs typeface="Calibri"/>
              </a:rPr>
              <a:t>in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testng.xml.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Notes: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433070" marR="266700" indent="-229235">
              <a:lnSpc>
                <a:spcPct val="91600"/>
              </a:lnSpc>
              <a:buChar char="•"/>
              <a:tabLst>
                <a:tab pos="433070" algn="l"/>
              </a:tabLst>
            </a:pPr>
            <a:r>
              <a:rPr sz="2700" spc="5" dirty="0">
                <a:latin typeface="Calibri"/>
                <a:cs typeface="Calibri"/>
              </a:rPr>
              <a:t>The XML </a:t>
            </a:r>
            <a:r>
              <a:rPr sz="2700" spc="-15" dirty="0">
                <a:latin typeface="Calibri"/>
                <a:cs typeface="Calibri"/>
              </a:rPr>
              <a:t>parameters </a:t>
            </a:r>
            <a:r>
              <a:rPr sz="2700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mapped with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60" dirty="0">
                <a:latin typeface="Calibri"/>
                <a:cs typeface="Calibri"/>
              </a:rPr>
              <a:t>Java </a:t>
            </a:r>
            <a:r>
              <a:rPr sz="2700" spc="-15" dirty="0">
                <a:latin typeface="Calibri"/>
                <a:cs typeface="Calibri"/>
              </a:rPr>
              <a:t>parameters in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same  </a:t>
            </a:r>
            <a:r>
              <a:rPr sz="2700" spc="5" dirty="0">
                <a:latin typeface="Calibri"/>
                <a:cs typeface="Calibri"/>
              </a:rPr>
              <a:t>order </a:t>
            </a:r>
            <a:r>
              <a:rPr sz="2700" spc="-10" dirty="0">
                <a:latin typeface="Calibri"/>
                <a:cs typeface="Calibri"/>
              </a:rPr>
              <a:t>as </a:t>
            </a:r>
            <a:r>
              <a:rPr sz="2700" dirty="0">
                <a:latin typeface="Calibri"/>
                <a:cs typeface="Calibri"/>
              </a:rPr>
              <a:t>they are </a:t>
            </a:r>
            <a:r>
              <a:rPr sz="2700" spc="-5" dirty="0">
                <a:latin typeface="Calibri"/>
                <a:cs typeface="Calibri"/>
              </a:rPr>
              <a:t>mentioned </a:t>
            </a:r>
            <a:r>
              <a:rPr sz="2700" spc="-15" dirty="0">
                <a:latin typeface="Calibri"/>
                <a:cs typeface="Calibri"/>
              </a:rPr>
              <a:t>in </a:t>
            </a:r>
            <a:r>
              <a:rPr sz="2700" spc="-10" dirty="0">
                <a:latin typeface="Calibri"/>
                <a:cs typeface="Calibri"/>
              </a:rPr>
              <a:t>the annotation, else </a:t>
            </a:r>
            <a:r>
              <a:rPr sz="2700" spc="-40" dirty="0">
                <a:latin typeface="Calibri"/>
                <a:cs typeface="Calibri"/>
              </a:rPr>
              <a:t>TestNG </a:t>
            </a:r>
            <a:r>
              <a:rPr sz="2700" spc="-10" dirty="0">
                <a:latin typeface="Calibri"/>
                <a:cs typeface="Calibri"/>
              </a:rPr>
              <a:t>will throw an  </a:t>
            </a:r>
            <a:r>
              <a:rPr sz="2700" spc="-20" dirty="0">
                <a:latin typeface="Calibri"/>
                <a:cs typeface="Calibri"/>
              </a:rPr>
              <a:t>exception.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79902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latin typeface="Calibri"/>
                <a:cs typeface="Calibri"/>
              </a:rPr>
              <a:t>Parallel </a:t>
            </a:r>
            <a:r>
              <a:rPr sz="3950" spc="-10" dirty="0">
                <a:latin typeface="Calibri"/>
                <a:cs typeface="Calibri"/>
              </a:rPr>
              <a:t>execution </a:t>
            </a:r>
            <a:r>
              <a:rPr sz="3950" spc="-5" dirty="0">
                <a:latin typeface="Calibri"/>
                <a:cs typeface="Calibri"/>
              </a:rPr>
              <a:t>using </a:t>
            </a:r>
            <a:r>
              <a:rPr sz="3950" spc="-25" dirty="0">
                <a:latin typeface="Calibri"/>
                <a:cs typeface="Calibri"/>
              </a:rPr>
              <a:t>Data</a:t>
            </a:r>
            <a:r>
              <a:rPr sz="3950" spc="47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Provider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108392"/>
            <a:ext cx="6560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parallel</a:t>
            </a:r>
            <a:r>
              <a:rPr sz="1800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attribute,</a:t>
            </a:r>
            <a:r>
              <a:rPr sz="1800" spc="-1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providers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executed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parallel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4" y="3349561"/>
            <a:ext cx="3318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Parallel execution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from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XML</a:t>
            </a:r>
            <a:r>
              <a:rPr sz="1800" spc="-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9125" y="1971611"/>
            <a:ext cx="3386201" cy="985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5325" y="2047875"/>
            <a:ext cx="318135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6275" y="2028825"/>
            <a:ext cx="3219450" cy="819150"/>
          </a:xfrm>
          <a:custGeom>
            <a:avLst/>
            <a:gdLst/>
            <a:ahLst/>
            <a:cxnLst/>
            <a:rect l="l" t="t" r="r" b="b"/>
            <a:pathLst>
              <a:path w="3219450" h="819150">
                <a:moveTo>
                  <a:pt x="0" y="819150"/>
                </a:moveTo>
                <a:lnTo>
                  <a:pt x="3219450" y="819150"/>
                </a:lnTo>
                <a:lnTo>
                  <a:pt x="3219450" y="0"/>
                </a:lnTo>
                <a:lnTo>
                  <a:pt x="0" y="0"/>
                </a:lnTo>
                <a:lnTo>
                  <a:pt x="0" y="8191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7175" y="4143438"/>
            <a:ext cx="4110101" cy="1128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375" y="4219575"/>
            <a:ext cx="3905250" cy="923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4325" y="4200525"/>
            <a:ext cx="3943350" cy="962025"/>
          </a:xfrm>
          <a:custGeom>
            <a:avLst/>
            <a:gdLst/>
            <a:ahLst/>
            <a:cxnLst/>
            <a:rect l="l" t="t" r="r" b="b"/>
            <a:pathLst>
              <a:path w="3943350" h="962025">
                <a:moveTo>
                  <a:pt x="0" y="962025"/>
                </a:moveTo>
                <a:lnTo>
                  <a:pt x="3943350" y="962025"/>
                </a:lnTo>
                <a:lnTo>
                  <a:pt x="3943350" y="0"/>
                </a:lnTo>
                <a:lnTo>
                  <a:pt x="0" y="0"/>
                </a:lnTo>
                <a:lnTo>
                  <a:pt x="0" y="9620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37477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latin typeface="Calibri"/>
                <a:cs typeface="Calibri"/>
              </a:rPr>
              <a:t>Parallel</a:t>
            </a:r>
            <a:r>
              <a:rPr sz="3950" spc="50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Execution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79" y="1146881"/>
            <a:ext cx="9149080" cy="26384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Parallelism and</a:t>
            </a:r>
            <a:r>
              <a:rPr sz="1800" b="1" spc="-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time-outs: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tell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separate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ways.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33E50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Parallel</a:t>
            </a:r>
            <a:r>
              <a:rPr sz="1800" b="1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suites: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It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useful 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running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several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suite files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(e.g.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"java 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org.testng.TestNG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testng1.xml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testng2.xml")</a:t>
            </a:r>
            <a:r>
              <a:rPr sz="1800" spc="-2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3650" y="4514913"/>
            <a:ext cx="6758051" cy="102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9850" y="4591050"/>
            <a:ext cx="6553200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572000"/>
            <a:ext cx="6591300" cy="857250"/>
          </a:xfrm>
          <a:custGeom>
            <a:avLst/>
            <a:gdLst/>
            <a:ahLst/>
            <a:cxnLst/>
            <a:rect l="l" t="t" r="r" b="b"/>
            <a:pathLst>
              <a:path w="6591300" h="857250">
                <a:moveTo>
                  <a:pt x="0" y="857250"/>
                </a:moveTo>
                <a:lnTo>
                  <a:pt x="6591300" y="857250"/>
                </a:lnTo>
                <a:lnTo>
                  <a:pt x="6591300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9822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latin typeface="Calibri"/>
                <a:cs typeface="Calibri"/>
              </a:rPr>
              <a:t>Parallel </a:t>
            </a:r>
            <a:r>
              <a:rPr sz="3950" spc="-90" dirty="0">
                <a:latin typeface="Calibri"/>
                <a:cs typeface="Calibri"/>
              </a:rPr>
              <a:t>Tests </a:t>
            </a:r>
            <a:r>
              <a:rPr sz="3950" spc="5" dirty="0">
                <a:latin typeface="Calibri"/>
                <a:cs typeface="Calibri"/>
              </a:rPr>
              <a:t>,</a:t>
            </a:r>
            <a:r>
              <a:rPr sz="3950" spc="3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Methods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20" y="1053020"/>
            <a:ext cx="10730865" cy="23812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parallel="methods":</a:t>
            </a:r>
            <a:endParaRPr sz="1800">
              <a:latin typeface="Calibri"/>
              <a:cs typeface="Calibri"/>
            </a:endParaRPr>
          </a:p>
          <a:p>
            <a:pPr marL="241300" marR="196850" indent="-228600">
              <a:lnSpc>
                <a:spcPts val="195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separate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threads.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Dependentmethods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also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separate 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threads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however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they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follow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order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specified.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33E50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parallel="tests":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1880"/>
              </a:lnSpc>
              <a:spcBef>
                <a:spcPts val="11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executes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all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&lt;test&gt;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tag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thread,</a:t>
            </a:r>
            <a:r>
              <a:rPr sz="18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however,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&lt;test&gt;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tag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 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executed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separate</a:t>
            </a:r>
            <a:r>
              <a:rPr sz="1800" spc="-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333E50"/>
                </a:solidFill>
                <a:latin typeface="Calibri"/>
                <a:cs typeface="Calibri"/>
              </a:rPr>
              <a:t>allowsto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group</a:t>
            </a:r>
            <a:r>
              <a:rPr sz="1800" spc="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classes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are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 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safe</a:t>
            </a:r>
            <a:r>
              <a:rPr sz="1800" spc="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&lt;test&gt;.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6150" y="4162361"/>
            <a:ext cx="5272151" cy="1681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2350" y="4238625"/>
            <a:ext cx="5067300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3300" y="4219575"/>
            <a:ext cx="5105400" cy="1514475"/>
          </a:xfrm>
          <a:custGeom>
            <a:avLst/>
            <a:gdLst/>
            <a:ahLst/>
            <a:cxnLst/>
            <a:rect l="l" t="t" r="r" b="b"/>
            <a:pathLst>
              <a:path w="5105400" h="1514475">
                <a:moveTo>
                  <a:pt x="0" y="1514475"/>
                </a:moveTo>
                <a:lnTo>
                  <a:pt x="5105400" y="1514475"/>
                </a:lnTo>
                <a:lnTo>
                  <a:pt x="5105400" y="0"/>
                </a:lnTo>
                <a:lnTo>
                  <a:pt x="0" y="0"/>
                </a:lnTo>
                <a:lnTo>
                  <a:pt x="0" y="15144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3352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latin typeface="Calibri"/>
                <a:cs typeface="Calibri"/>
              </a:rPr>
              <a:t>Parallel </a:t>
            </a:r>
            <a:r>
              <a:rPr sz="3950" spc="5" dirty="0">
                <a:latin typeface="Calibri"/>
                <a:cs typeface="Calibri"/>
              </a:rPr>
              <a:t>classes,</a:t>
            </a:r>
            <a:r>
              <a:rPr sz="3950" spc="220" dirty="0">
                <a:latin typeface="Calibri"/>
                <a:cs typeface="Calibri"/>
              </a:rPr>
              <a:t> </a:t>
            </a:r>
            <a:r>
              <a:rPr sz="3950" spc="-20" dirty="0">
                <a:latin typeface="Calibri"/>
                <a:cs typeface="Calibri"/>
              </a:rPr>
              <a:t>instances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77" y="1110043"/>
            <a:ext cx="10965815" cy="23818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parallel="classes":</a:t>
            </a:r>
            <a:endParaRPr sz="1800">
              <a:latin typeface="Calibri"/>
              <a:cs typeface="Calibri"/>
            </a:endParaRPr>
          </a:p>
          <a:p>
            <a:pPr marL="241300" marR="359410" indent="-228600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thread,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however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each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executes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 separate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thread.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parallel="instances":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880"/>
              </a:lnSpc>
              <a:spcBef>
                <a:spcPts val="1140"/>
              </a:spcBef>
            </a:pP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executes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instance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thread,</a:t>
            </a:r>
            <a:r>
              <a:rPr sz="18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however,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two</a:t>
            </a:r>
            <a:r>
              <a:rPr sz="1800" spc="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two 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different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instances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will be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executing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sz="1800" spc="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77" y="5070411"/>
            <a:ext cx="9973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@Test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specify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threads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threadPoolSize,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invocation</a:t>
            </a:r>
            <a:r>
              <a:rPr sz="1800" spc="-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count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timeout: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4275" y="3495675"/>
            <a:ext cx="4795901" cy="129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3571875"/>
            <a:ext cx="4591050" cy="108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3552825"/>
            <a:ext cx="4629150" cy="1123950"/>
          </a:xfrm>
          <a:custGeom>
            <a:avLst/>
            <a:gdLst/>
            <a:ahLst/>
            <a:cxnLst/>
            <a:rect l="l" t="t" r="r" b="b"/>
            <a:pathLst>
              <a:path w="4629150" h="1123950">
                <a:moveTo>
                  <a:pt x="0" y="1123950"/>
                </a:moveTo>
                <a:lnTo>
                  <a:pt x="4629150" y="1123950"/>
                </a:lnTo>
                <a:lnTo>
                  <a:pt x="4629150" y="0"/>
                </a:lnTo>
                <a:lnTo>
                  <a:pt x="0" y="0"/>
                </a:lnTo>
                <a:lnTo>
                  <a:pt x="0" y="11239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4275" y="5600700"/>
            <a:ext cx="4748276" cy="776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0475" y="5676900"/>
            <a:ext cx="4543425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1425" y="5657850"/>
            <a:ext cx="4581525" cy="609600"/>
          </a:xfrm>
          <a:custGeom>
            <a:avLst/>
            <a:gdLst/>
            <a:ahLst/>
            <a:cxnLst/>
            <a:rect l="l" t="t" r="r" b="b"/>
            <a:pathLst>
              <a:path w="4581525" h="609600">
                <a:moveTo>
                  <a:pt x="0" y="609600"/>
                </a:moveTo>
                <a:lnTo>
                  <a:pt x="4581525" y="609600"/>
                </a:lnTo>
                <a:lnTo>
                  <a:pt x="458152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86626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Listeners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2" y="1214500"/>
            <a:ext cx="11439525" cy="1438275"/>
          </a:xfrm>
          <a:custGeom>
            <a:avLst/>
            <a:gdLst/>
            <a:ahLst/>
            <a:cxnLst/>
            <a:rect l="l" t="t" r="r" b="b"/>
            <a:pathLst>
              <a:path w="11439525" h="1438275">
                <a:moveTo>
                  <a:pt x="11199812" y="0"/>
                </a:moveTo>
                <a:lnTo>
                  <a:pt x="239712" y="0"/>
                </a:lnTo>
                <a:lnTo>
                  <a:pt x="191403" y="4869"/>
                </a:lnTo>
                <a:lnTo>
                  <a:pt x="146407" y="18835"/>
                </a:lnTo>
                <a:lnTo>
                  <a:pt x="105689" y="40933"/>
                </a:lnTo>
                <a:lnTo>
                  <a:pt x="70211" y="70199"/>
                </a:lnTo>
                <a:lnTo>
                  <a:pt x="40940" y="105667"/>
                </a:lnTo>
                <a:lnTo>
                  <a:pt x="18838" y="146375"/>
                </a:lnTo>
                <a:lnTo>
                  <a:pt x="4870" y="191357"/>
                </a:lnTo>
                <a:lnTo>
                  <a:pt x="0" y="239649"/>
                </a:lnTo>
                <a:lnTo>
                  <a:pt x="0" y="1198499"/>
                </a:lnTo>
                <a:lnTo>
                  <a:pt x="4870" y="1246796"/>
                </a:lnTo>
                <a:lnTo>
                  <a:pt x="18838" y="1291792"/>
                </a:lnTo>
                <a:lnTo>
                  <a:pt x="40940" y="1332520"/>
                </a:lnTo>
                <a:lnTo>
                  <a:pt x="70211" y="1368012"/>
                </a:lnTo>
                <a:lnTo>
                  <a:pt x="105689" y="1397301"/>
                </a:lnTo>
                <a:lnTo>
                  <a:pt x="146407" y="1419419"/>
                </a:lnTo>
                <a:lnTo>
                  <a:pt x="191403" y="1433399"/>
                </a:lnTo>
                <a:lnTo>
                  <a:pt x="239712" y="1438275"/>
                </a:lnTo>
                <a:lnTo>
                  <a:pt x="11199812" y="1438275"/>
                </a:lnTo>
                <a:lnTo>
                  <a:pt x="11248104" y="1433399"/>
                </a:lnTo>
                <a:lnTo>
                  <a:pt x="11293086" y="1419419"/>
                </a:lnTo>
                <a:lnTo>
                  <a:pt x="11333793" y="1397301"/>
                </a:lnTo>
                <a:lnTo>
                  <a:pt x="11369262" y="1368012"/>
                </a:lnTo>
                <a:lnTo>
                  <a:pt x="11398527" y="1332520"/>
                </a:lnTo>
                <a:lnTo>
                  <a:pt x="11420625" y="1291792"/>
                </a:lnTo>
                <a:lnTo>
                  <a:pt x="11434591" y="1246796"/>
                </a:lnTo>
                <a:lnTo>
                  <a:pt x="11439461" y="1198499"/>
                </a:lnTo>
                <a:lnTo>
                  <a:pt x="11439461" y="239649"/>
                </a:lnTo>
                <a:lnTo>
                  <a:pt x="11434591" y="191357"/>
                </a:lnTo>
                <a:lnTo>
                  <a:pt x="11420625" y="146375"/>
                </a:lnTo>
                <a:lnTo>
                  <a:pt x="11398527" y="105667"/>
                </a:lnTo>
                <a:lnTo>
                  <a:pt x="11369262" y="70199"/>
                </a:lnTo>
                <a:lnTo>
                  <a:pt x="11333793" y="40933"/>
                </a:lnTo>
                <a:lnTo>
                  <a:pt x="11293086" y="18835"/>
                </a:lnTo>
                <a:lnTo>
                  <a:pt x="11248104" y="4869"/>
                </a:lnTo>
                <a:lnTo>
                  <a:pt x="1119981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402" y="1230566"/>
            <a:ext cx="88207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modify 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TestNG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behavior there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are interfaces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broadly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"TestNG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Listeners". 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Below are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Listeners: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5762" y="3157664"/>
            <a:ext cx="3653154" cy="22098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Font typeface="Calibri"/>
              <a:buChar char="•"/>
              <a:tabLst>
                <a:tab pos="184150" algn="l"/>
                <a:tab pos="2319655" algn="l"/>
              </a:tabLst>
            </a:pPr>
            <a:r>
              <a:rPr sz="1550" b="1" spc="-5" dirty="0">
                <a:latin typeface="Calibri"/>
                <a:cs typeface="Calibri"/>
              </a:rPr>
              <a:t>IAnnotationTransformer	</a:t>
            </a:r>
            <a:r>
              <a:rPr sz="1550" b="1" spc="5" dirty="0">
                <a:latin typeface="Calibri"/>
                <a:cs typeface="Calibri"/>
              </a:rPr>
              <a:t>- (</a:t>
            </a:r>
            <a:r>
              <a:rPr sz="155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doc,</a:t>
            </a:r>
            <a:r>
              <a:rPr sz="1550" b="1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spc="-5" dirty="0">
                <a:latin typeface="Calibri"/>
                <a:cs typeface="Calibri"/>
              </a:rPr>
              <a:t>IAnnotationTransformer2 </a:t>
            </a:r>
            <a:r>
              <a:rPr sz="1550" b="1" spc="5" dirty="0">
                <a:latin typeface="Calibri"/>
                <a:cs typeface="Calibri"/>
              </a:rPr>
              <a:t>- </a:t>
            </a:r>
            <a:r>
              <a:rPr sz="1550" b="1" spc="10" dirty="0">
                <a:latin typeface="Calibri"/>
                <a:cs typeface="Calibri"/>
              </a:rPr>
              <a:t>(</a:t>
            </a:r>
            <a:r>
              <a:rPr sz="1550" b="1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doc,</a:t>
            </a:r>
            <a:r>
              <a:rPr sz="1550" b="1" u="sng" spc="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dirty="0">
                <a:latin typeface="Calibri"/>
                <a:cs typeface="Calibri"/>
              </a:rPr>
              <a:t>Ihookable </a:t>
            </a:r>
            <a:r>
              <a:rPr sz="1550" b="1" spc="5" dirty="0">
                <a:latin typeface="Calibri"/>
                <a:cs typeface="Calibri"/>
              </a:rPr>
              <a:t>- (</a:t>
            </a:r>
            <a:r>
              <a:rPr sz="155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doc,</a:t>
            </a:r>
            <a:r>
              <a:rPr sz="1550" b="1" u="sng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spc="5" dirty="0">
                <a:latin typeface="Calibri"/>
                <a:cs typeface="Calibri"/>
              </a:rPr>
              <a:t>IInvokedMethodListener - (</a:t>
            </a:r>
            <a:r>
              <a:rPr sz="155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doc,</a:t>
            </a:r>
            <a:r>
              <a:rPr sz="1550" b="1" u="sng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spc="5" dirty="0">
                <a:latin typeface="Calibri"/>
                <a:cs typeface="Calibri"/>
              </a:rPr>
              <a:t>IMethodInterceptor - (</a:t>
            </a:r>
            <a:r>
              <a:rPr sz="155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doc,</a:t>
            </a:r>
            <a:r>
              <a:rPr sz="1550" b="1" u="sng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spc="10" dirty="0">
                <a:latin typeface="Calibri"/>
                <a:cs typeface="Calibri"/>
              </a:rPr>
              <a:t>IReporter </a:t>
            </a:r>
            <a:r>
              <a:rPr sz="1550" b="1" spc="5" dirty="0">
                <a:latin typeface="Calibri"/>
                <a:cs typeface="Calibri"/>
              </a:rPr>
              <a:t>- </a:t>
            </a:r>
            <a:r>
              <a:rPr sz="1550" b="1" spc="10" dirty="0">
                <a:latin typeface="Calibri"/>
                <a:cs typeface="Calibri"/>
              </a:rPr>
              <a:t>(</a:t>
            </a:r>
            <a:r>
              <a:rPr sz="1550" b="1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doc,</a:t>
            </a:r>
            <a:r>
              <a:rPr sz="1550" b="1" u="sng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spc="10" dirty="0">
                <a:latin typeface="Calibri"/>
                <a:cs typeface="Calibri"/>
              </a:rPr>
              <a:t>ISuiteListener </a:t>
            </a:r>
            <a:r>
              <a:rPr sz="1550" b="1" spc="5" dirty="0">
                <a:latin typeface="Calibri"/>
                <a:cs typeface="Calibri"/>
              </a:rPr>
              <a:t>- (</a:t>
            </a:r>
            <a:r>
              <a:rPr sz="155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doc,</a:t>
            </a:r>
            <a:r>
              <a:rPr sz="1550" b="1" u="sng" spc="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Calibri"/>
              <a:buChar char="•"/>
              <a:tabLst>
                <a:tab pos="184150" algn="l"/>
              </a:tabLst>
            </a:pPr>
            <a:r>
              <a:rPr sz="1550" b="1" spc="-5" dirty="0">
                <a:latin typeface="Calibri"/>
                <a:cs typeface="Calibri"/>
              </a:rPr>
              <a:t>ITestListener </a:t>
            </a:r>
            <a:r>
              <a:rPr sz="1550" b="1" dirty="0">
                <a:latin typeface="Calibri"/>
                <a:cs typeface="Calibri"/>
              </a:rPr>
              <a:t>-(</a:t>
            </a:r>
            <a:r>
              <a:rPr sz="155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doc,</a:t>
            </a:r>
            <a:r>
              <a:rPr sz="1550" b="1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55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javadoc</a:t>
            </a:r>
            <a:r>
              <a:rPr sz="1550" b="1" spc="-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86626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Listeners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083500"/>
            <a:ext cx="6374765" cy="22675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These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following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ways</a:t>
            </a:r>
            <a:r>
              <a:rPr sz="1800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let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know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about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listeners: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-listener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 command</a:t>
            </a:r>
            <a:r>
              <a:rPr sz="1800" spc="-1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&lt;listeners&gt;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testng.xml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Using @Listeners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classes.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listeners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with testng.xml </a:t>
            </a: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b="1" spc="-2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Java: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300" y="3943286"/>
            <a:ext cx="4395851" cy="1652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0500" y="4019550"/>
            <a:ext cx="41910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1450" y="4000500"/>
            <a:ext cx="4229100" cy="1485900"/>
          </a:xfrm>
          <a:custGeom>
            <a:avLst/>
            <a:gdLst/>
            <a:ahLst/>
            <a:cxnLst/>
            <a:rect l="l" t="t" r="r" b="b"/>
            <a:pathLst>
              <a:path w="4229100" h="1485900">
                <a:moveTo>
                  <a:pt x="0" y="1485900"/>
                </a:moveTo>
                <a:lnTo>
                  <a:pt x="4229100" y="1485900"/>
                </a:lnTo>
                <a:lnTo>
                  <a:pt x="422910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86626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Listeners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128966"/>
            <a:ext cx="1576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listeners in</a:t>
            </a:r>
            <a:r>
              <a:rPr sz="1800" b="1" spc="-2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Java: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4" y="2998406"/>
            <a:ext cx="10967720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Note: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@Listeners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annotation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-1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applied</a:t>
            </a:r>
            <a:r>
              <a:rPr sz="18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your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entire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suite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file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like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they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specified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testng.xml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results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Assert,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Success,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failure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successful</a:t>
            </a:r>
            <a:r>
              <a:rPr sz="1800" spc="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if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completed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without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any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exception,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if</a:t>
            </a:r>
            <a:r>
              <a:rPr sz="1800" spc="3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throw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expected</a:t>
            </a:r>
            <a:r>
              <a:rPr sz="18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exception.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cases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333E50"/>
                </a:solidFill>
                <a:latin typeface="Calibri"/>
                <a:cs typeface="Calibri"/>
              </a:rPr>
              <a:t>containsthe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calls</a:t>
            </a:r>
            <a:r>
              <a:rPr sz="1800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throw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exception/error,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else</a:t>
            </a:r>
            <a:r>
              <a:rPr sz="1800" spc="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many</a:t>
            </a:r>
            <a:r>
              <a:rPr sz="1800" spc="-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assertions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(like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"assert"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keyword).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Assert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failure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triggers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“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AssertionErrorException”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,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makes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case</a:t>
            </a:r>
            <a:r>
              <a:rPr sz="1800" spc="-25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failure.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0" y="1714436"/>
            <a:ext cx="5767451" cy="118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4700" y="1790700"/>
            <a:ext cx="5562600" cy="98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5650" y="1771650"/>
            <a:ext cx="5600700" cy="1019175"/>
          </a:xfrm>
          <a:custGeom>
            <a:avLst/>
            <a:gdLst/>
            <a:ahLst/>
            <a:cxnLst/>
            <a:rect l="l" t="t" r="r" b="b"/>
            <a:pathLst>
              <a:path w="5600700" h="1019175">
                <a:moveTo>
                  <a:pt x="0" y="1019175"/>
                </a:moveTo>
                <a:lnTo>
                  <a:pt x="5600700" y="1019175"/>
                </a:lnTo>
                <a:lnTo>
                  <a:pt x="5600700" y="0"/>
                </a:lnTo>
                <a:lnTo>
                  <a:pt x="0" y="0"/>
                </a:lnTo>
                <a:lnTo>
                  <a:pt x="0" y="10191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86626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Listeners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191577"/>
            <a:ext cx="2096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4" y="3433127"/>
            <a:ext cx="7665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also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JUnit's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Assert,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 can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perform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assertions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complex</a:t>
            </a:r>
            <a:r>
              <a:rPr sz="1800" spc="-2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objects: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3750" y="1714500"/>
            <a:ext cx="5576951" cy="12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950" y="1790700"/>
            <a:ext cx="53721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0900" y="1771650"/>
            <a:ext cx="5410200" cy="1104900"/>
          </a:xfrm>
          <a:custGeom>
            <a:avLst/>
            <a:gdLst/>
            <a:ahLst/>
            <a:cxnLst/>
            <a:rect l="l" t="t" r="r" b="b"/>
            <a:pathLst>
              <a:path w="5410200" h="1104900">
                <a:moveTo>
                  <a:pt x="0" y="1104900"/>
                </a:moveTo>
                <a:lnTo>
                  <a:pt x="5410200" y="1104900"/>
                </a:lnTo>
                <a:lnTo>
                  <a:pt x="5410200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6125" y="4010152"/>
            <a:ext cx="5672201" cy="1471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2325" y="4086225"/>
            <a:ext cx="5467350" cy="1266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3275" y="4067175"/>
            <a:ext cx="5505450" cy="1304925"/>
          </a:xfrm>
          <a:custGeom>
            <a:avLst/>
            <a:gdLst/>
            <a:ahLst/>
            <a:cxnLst/>
            <a:rect l="l" t="t" r="r" b="b"/>
            <a:pathLst>
              <a:path w="5505450" h="1304925">
                <a:moveTo>
                  <a:pt x="0" y="1304925"/>
                </a:moveTo>
                <a:lnTo>
                  <a:pt x="5505450" y="1304925"/>
                </a:lnTo>
                <a:lnTo>
                  <a:pt x="5505450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9400" y="1128077"/>
            <a:ext cx="10741660" cy="2795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For a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successful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class,</a:t>
            </a:r>
            <a:r>
              <a:rPr sz="2150" b="1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please: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699135" indent="-229235">
              <a:lnSpc>
                <a:spcPct val="10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Arrive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45" dirty="0">
                <a:solidFill>
                  <a:srgbClr val="333E50"/>
                </a:solidFill>
                <a:latin typeface="Calibri"/>
                <a:cs typeface="Calibri"/>
              </a:rPr>
              <a:t>Turn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cell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phones</a:t>
            </a:r>
            <a:r>
              <a:rPr sz="2000" spc="1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Wear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business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formal</a:t>
            </a:r>
            <a:r>
              <a:rPr sz="20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attire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25" dirty="0">
                <a:solidFill>
                  <a:srgbClr val="333E50"/>
                </a:solidFill>
                <a:latin typeface="Calibri"/>
                <a:cs typeface="Calibri"/>
              </a:rPr>
              <a:t>Assist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your colleagues;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show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respect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individuals regardless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their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skill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knowledge</a:t>
            </a:r>
            <a:r>
              <a:rPr sz="2000" spc="-25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25" dirty="0">
                <a:solidFill>
                  <a:srgbClr val="333E50"/>
                </a:solidFill>
                <a:latin typeface="Calibri"/>
                <a:cs typeface="Calibri"/>
              </a:rPr>
              <a:t>Do</a:t>
            </a:r>
            <a:r>
              <a:rPr sz="20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sz="20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20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time</a:t>
            </a:r>
            <a:r>
              <a:rPr sz="20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surf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net,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check</a:t>
            </a:r>
            <a:r>
              <a:rPr sz="20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e-mail,</a:t>
            </a:r>
            <a:r>
              <a:rPr sz="20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instant</a:t>
            </a:r>
            <a:r>
              <a:rPr sz="20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333E50"/>
                </a:solidFill>
                <a:latin typeface="Calibri"/>
                <a:cs typeface="Calibri"/>
              </a:rPr>
              <a:t>messaging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Adhere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attendance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policy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directed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your local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training</a:t>
            </a:r>
            <a:r>
              <a:rPr sz="2000" spc="-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coordinator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28663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latin typeface="Calibri"/>
                <a:cs typeface="Calibri"/>
              </a:rPr>
              <a:t>Ground</a:t>
            </a:r>
            <a:r>
              <a:rPr sz="3950" spc="60" dirty="0">
                <a:latin typeface="Calibri"/>
                <a:cs typeface="Calibri"/>
              </a:rPr>
              <a:t> </a:t>
            </a:r>
            <a:r>
              <a:rPr sz="3950" spc="10" dirty="0">
                <a:latin typeface="Calibri"/>
                <a:cs typeface="Calibri"/>
              </a:rPr>
              <a:t>Rules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87" y="6642417"/>
            <a:ext cx="19818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20" dirty="0">
                <a:latin typeface="Arial"/>
                <a:cs typeface="Arial"/>
              </a:rPr>
              <a:t>Copy </a:t>
            </a:r>
            <a:r>
              <a:rPr sz="650" spc="5" dirty="0">
                <a:latin typeface="Arial"/>
                <a:cs typeface="Arial"/>
              </a:rPr>
              <a:t>right </a:t>
            </a:r>
            <a:r>
              <a:rPr sz="650" spc="20" dirty="0">
                <a:latin typeface="Arial"/>
                <a:cs typeface="Arial"/>
              </a:rPr>
              <a:t>© </a:t>
            </a:r>
            <a:r>
              <a:rPr sz="650" spc="10" dirty="0">
                <a:latin typeface="Arial"/>
                <a:cs typeface="Arial"/>
              </a:rPr>
              <a:t>2017 </a:t>
            </a:r>
            <a:r>
              <a:rPr sz="650" spc="20" dirty="0">
                <a:latin typeface="Arial"/>
                <a:cs typeface="Arial"/>
              </a:rPr>
              <a:t>Accenture </a:t>
            </a:r>
            <a:r>
              <a:rPr sz="650" spc="5" dirty="0">
                <a:latin typeface="Arial"/>
                <a:cs typeface="Arial"/>
              </a:rPr>
              <a:t>All </a:t>
            </a:r>
            <a:r>
              <a:rPr sz="650" spc="20" dirty="0">
                <a:latin typeface="Arial"/>
                <a:cs typeface="Arial"/>
              </a:rPr>
              <a:t>Rights Reserv</a:t>
            </a:r>
            <a:r>
              <a:rPr sz="650" spc="-9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ed.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71837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Logging and </a:t>
            </a:r>
            <a:r>
              <a:rPr sz="3950" spc="-10" dirty="0">
                <a:latin typeface="Calibri"/>
                <a:cs typeface="Calibri"/>
              </a:rPr>
              <a:t>results </a:t>
            </a:r>
            <a:r>
              <a:rPr sz="3950" spc="-5" dirty="0">
                <a:latin typeface="Calibri"/>
                <a:cs typeface="Calibri"/>
              </a:rPr>
              <a:t>using</a:t>
            </a:r>
            <a:r>
              <a:rPr sz="3950" spc="595" dirty="0">
                <a:latin typeface="Calibri"/>
                <a:cs typeface="Calibri"/>
              </a:rPr>
              <a:t> </a:t>
            </a:r>
            <a:r>
              <a:rPr sz="3950" spc="-20" dirty="0">
                <a:latin typeface="Calibri"/>
                <a:cs typeface="Calibri"/>
              </a:rPr>
              <a:t>listeners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2" y="1252600"/>
            <a:ext cx="11515725" cy="1266825"/>
          </a:xfrm>
          <a:custGeom>
            <a:avLst/>
            <a:gdLst/>
            <a:ahLst/>
            <a:cxnLst/>
            <a:rect l="l" t="t" r="r" b="b"/>
            <a:pathLst>
              <a:path w="11515725" h="1266825">
                <a:moveTo>
                  <a:pt x="11304587" y="0"/>
                </a:moveTo>
                <a:lnTo>
                  <a:pt x="211150" y="0"/>
                </a:lnTo>
                <a:lnTo>
                  <a:pt x="162736" y="5573"/>
                </a:lnTo>
                <a:lnTo>
                  <a:pt x="118293" y="21451"/>
                </a:lnTo>
                <a:lnTo>
                  <a:pt x="79088" y="46366"/>
                </a:lnTo>
                <a:lnTo>
                  <a:pt x="46388" y="79052"/>
                </a:lnTo>
                <a:lnTo>
                  <a:pt x="21462" y="118243"/>
                </a:lnTo>
                <a:lnTo>
                  <a:pt x="5576" y="162672"/>
                </a:lnTo>
                <a:lnTo>
                  <a:pt x="0" y="211074"/>
                </a:lnTo>
                <a:lnTo>
                  <a:pt x="0" y="1055624"/>
                </a:lnTo>
                <a:lnTo>
                  <a:pt x="5576" y="1104025"/>
                </a:lnTo>
                <a:lnTo>
                  <a:pt x="21462" y="1148454"/>
                </a:lnTo>
                <a:lnTo>
                  <a:pt x="46388" y="1187645"/>
                </a:lnTo>
                <a:lnTo>
                  <a:pt x="79088" y="1220331"/>
                </a:lnTo>
                <a:lnTo>
                  <a:pt x="118293" y="1245246"/>
                </a:lnTo>
                <a:lnTo>
                  <a:pt x="162736" y="1261124"/>
                </a:lnTo>
                <a:lnTo>
                  <a:pt x="211150" y="1266698"/>
                </a:lnTo>
                <a:lnTo>
                  <a:pt x="11304587" y="1266698"/>
                </a:lnTo>
                <a:lnTo>
                  <a:pt x="11352988" y="1261124"/>
                </a:lnTo>
                <a:lnTo>
                  <a:pt x="11397418" y="1245246"/>
                </a:lnTo>
                <a:lnTo>
                  <a:pt x="11436608" y="1220331"/>
                </a:lnTo>
                <a:lnTo>
                  <a:pt x="11469295" y="1187645"/>
                </a:lnTo>
                <a:lnTo>
                  <a:pt x="11494209" y="1148454"/>
                </a:lnTo>
                <a:lnTo>
                  <a:pt x="11510087" y="1104025"/>
                </a:lnTo>
                <a:lnTo>
                  <a:pt x="11515661" y="1055624"/>
                </a:lnTo>
                <a:lnTo>
                  <a:pt x="11515661" y="211074"/>
                </a:lnTo>
                <a:lnTo>
                  <a:pt x="11510087" y="162672"/>
                </a:lnTo>
                <a:lnTo>
                  <a:pt x="11494209" y="118243"/>
                </a:lnTo>
                <a:lnTo>
                  <a:pt x="11469295" y="79052"/>
                </a:lnTo>
                <a:lnTo>
                  <a:pt x="11436608" y="46366"/>
                </a:lnTo>
                <a:lnTo>
                  <a:pt x="11397418" y="21451"/>
                </a:lnTo>
                <a:lnTo>
                  <a:pt x="11352988" y="5573"/>
                </a:lnTo>
                <a:lnTo>
                  <a:pt x="1130458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62" y="2538476"/>
            <a:ext cx="11515725" cy="1266825"/>
          </a:xfrm>
          <a:custGeom>
            <a:avLst/>
            <a:gdLst/>
            <a:ahLst/>
            <a:cxnLst/>
            <a:rect l="l" t="t" r="r" b="b"/>
            <a:pathLst>
              <a:path w="11515725" h="1266825">
                <a:moveTo>
                  <a:pt x="11304587" y="0"/>
                </a:moveTo>
                <a:lnTo>
                  <a:pt x="211150" y="0"/>
                </a:lnTo>
                <a:lnTo>
                  <a:pt x="162736" y="5573"/>
                </a:lnTo>
                <a:lnTo>
                  <a:pt x="118293" y="21451"/>
                </a:lnTo>
                <a:lnTo>
                  <a:pt x="79088" y="46366"/>
                </a:lnTo>
                <a:lnTo>
                  <a:pt x="46388" y="79052"/>
                </a:lnTo>
                <a:lnTo>
                  <a:pt x="21462" y="118243"/>
                </a:lnTo>
                <a:lnTo>
                  <a:pt x="5576" y="162672"/>
                </a:lnTo>
                <a:lnTo>
                  <a:pt x="0" y="211074"/>
                </a:lnTo>
                <a:lnTo>
                  <a:pt x="0" y="1055624"/>
                </a:lnTo>
                <a:lnTo>
                  <a:pt x="5576" y="1104032"/>
                </a:lnTo>
                <a:lnTo>
                  <a:pt x="21462" y="1148479"/>
                </a:lnTo>
                <a:lnTo>
                  <a:pt x="46388" y="1187695"/>
                </a:lnTo>
                <a:lnTo>
                  <a:pt x="79088" y="1220408"/>
                </a:lnTo>
                <a:lnTo>
                  <a:pt x="118293" y="1245348"/>
                </a:lnTo>
                <a:lnTo>
                  <a:pt x="162736" y="1261244"/>
                </a:lnTo>
                <a:lnTo>
                  <a:pt x="211150" y="1266825"/>
                </a:lnTo>
                <a:lnTo>
                  <a:pt x="11304587" y="1266825"/>
                </a:lnTo>
                <a:lnTo>
                  <a:pt x="11352988" y="1261244"/>
                </a:lnTo>
                <a:lnTo>
                  <a:pt x="11397418" y="1245348"/>
                </a:lnTo>
                <a:lnTo>
                  <a:pt x="11436608" y="1220408"/>
                </a:lnTo>
                <a:lnTo>
                  <a:pt x="11469295" y="1187695"/>
                </a:lnTo>
                <a:lnTo>
                  <a:pt x="11494209" y="1148479"/>
                </a:lnTo>
                <a:lnTo>
                  <a:pt x="11510087" y="1104032"/>
                </a:lnTo>
                <a:lnTo>
                  <a:pt x="11515661" y="1055624"/>
                </a:lnTo>
                <a:lnTo>
                  <a:pt x="11515661" y="211074"/>
                </a:lnTo>
                <a:lnTo>
                  <a:pt x="11510087" y="162672"/>
                </a:lnTo>
                <a:lnTo>
                  <a:pt x="11494209" y="118243"/>
                </a:lnTo>
                <a:lnTo>
                  <a:pt x="11469295" y="79052"/>
                </a:lnTo>
                <a:lnTo>
                  <a:pt x="11436608" y="46366"/>
                </a:lnTo>
                <a:lnTo>
                  <a:pt x="11397418" y="21451"/>
                </a:lnTo>
                <a:lnTo>
                  <a:pt x="11352988" y="5573"/>
                </a:lnTo>
                <a:lnTo>
                  <a:pt x="113045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767" y="1332928"/>
            <a:ext cx="11192510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385"/>
              </a:spcBef>
            </a:pP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Results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tests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produced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index.html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the specified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directory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launching 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SuiteRunner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this file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points to many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files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results of 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suite.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It's simple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to generate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reports with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TestNG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Listeners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Reporters: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62" y="4995926"/>
            <a:ext cx="11515725" cy="1257300"/>
          </a:xfrm>
          <a:custGeom>
            <a:avLst/>
            <a:gdLst/>
            <a:ahLst/>
            <a:cxnLst/>
            <a:rect l="l" t="t" r="r" b="b"/>
            <a:pathLst>
              <a:path w="11515725" h="1257300">
                <a:moveTo>
                  <a:pt x="11306238" y="0"/>
                </a:moveTo>
                <a:lnTo>
                  <a:pt x="209550" y="0"/>
                </a:lnTo>
                <a:lnTo>
                  <a:pt x="161500" y="5529"/>
                </a:lnTo>
                <a:lnTo>
                  <a:pt x="117393" y="21279"/>
                </a:lnTo>
                <a:lnTo>
                  <a:pt x="78485" y="45996"/>
                </a:lnTo>
                <a:lnTo>
                  <a:pt x="46034" y="78424"/>
                </a:lnTo>
                <a:lnTo>
                  <a:pt x="21298" y="117308"/>
                </a:lnTo>
                <a:lnTo>
                  <a:pt x="5534" y="161392"/>
                </a:lnTo>
                <a:lnTo>
                  <a:pt x="0" y="209423"/>
                </a:lnTo>
                <a:lnTo>
                  <a:pt x="0" y="1047686"/>
                </a:lnTo>
                <a:lnTo>
                  <a:pt x="5534" y="1095735"/>
                </a:lnTo>
                <a:lnTo>
                  <a:pt x="21298" y="1139842"/>
                </a:lnTo>
                <a:lnTo>
                  <a:pt x="46034" y="1178750"/>
                </a:lnTo>
                <a:lnTo>
                  <a:pt x="78485" y="1211201"/>
                </a:lnTo>
                <a:lnTo>
                  <a:pt x="117393" y="1235938"/>
                </a:lnTo>
                <a:lnTo>
                  <a:pt x="161500" y="1251702"/>
                </a:lnTo>
                <a:lnTo>
                  <a:pt x="209550" y="1257236"/>
                </a:lnTo>
                <a:lnTo>
                  <a:pt x="11306238" y="1257236"/>
                </a:lnTo>
                <a:lnTo>
                  <a:pt x="11354268" y="1251702"/>
                </a:lnTo>
                <a:lnTo>
                  <a:pt x="11398353" y="1235938"/>
                </a:lnTo>
                <a:lnTo>
                  <a:pt x="11437236" y="1211201"/>
                </a:lnTo>
                <a:lnTo>
                  <a:pt x="11469664" y="1178750"/>
                </a:lnTo>
                <a:lnTo>
                  <a:pt x="11494381" y="1139842"/>
                </a:lnTo>
                <a:lnTo>
                  <a:pt x="11510132" y="1095735"/>
                </a:lnTo>
                <a:lnTo>
                  <a:pt x="11515661" y="1047686"/>
                </a:lnTo>
                <a:lnTo>
                  <a:pt x="11515661" y="209423"/>
                </a:lnTo>
                <a:lnTo>
                  <a:pt x="11510132" y="161392"/>
                </a:lnTo>
                <a:lnTo>
                  <a:pt x="11494381" y="117308"/>
                </a:lnTo>
                <a:lnTo>
                  <a:pt x="11469664" y="78424"/>
                </a:lnTo>
                <a:lnTo>
                  <a:pt x="11437236" y="45996"/>
                </a:lnTo>
                <a:lnTo>
                  <a:pt x="11398353" y="21279"/>
                </a:lnTo>
                <a:lnTo>
                  <a:pt x="11354268" y="5529"/>
                </a:lnTo>
                <a:lnTo>
                  <a:pt x="1130623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767" y="3828986"/>
            <a:ext cx="11125835" cy="2276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00685" marR="83185" indent="-172085">
              <a:lnSpc>
                <a:spcPts val="1950"/>
              </a:lnSpc>
              <a:spcBef>
                <a:spcPts val="340"/>
              </a:spcBef>
              <a:buChar char="•"/>
              <a:tabLst>
                <a:tab pos="400685" algn="l"/>
              </a:tabLst>
            </a:pPr>
            <a:r>
              <a:rPr sz="1800" spc="-5" dirty="0">
                <a:latin typeface="Calibri"/>
                <a:cs typeface="Calibri"/>
              </a:rPr>
              <a:t>Listeners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implements</a:t>
            </a:r>
            <a:r>
              <a:rPr sz="1800" spc="-1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org.testng.ITestListener</a:t>
            </a:r>
            <a:r>
              <a:rPr sz="1800" spc="-3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dirty="0">
                <a:latin typeface="Calibri"/>
                <a:cs typeface="Calibri"/>
              </a:rPr>
              <a:t>interface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notifies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start,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failure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many  </a:t>
            </a:r>
            <a:r>
              <a:rPr sz="1800" spc="-5" dirty="0">
                <a:latin typeface="Calibri"/>
                <a:cs typeface="Calibri"/>
              </a:rPr>
              <a:t>more.</a:t>
            </a:r>
            <a:endParaRPr sz="1800">
              <a:latin typeface="Calibri"/>
              <a:cs typeface="Calibri"/>
            </a:endParaRPr>
          </a:p>
          <a:p>
            <a:pPr marL="400685" marR="5080" indent="-172085">
              <a:lnSpc>
                <a:spcPts val="1950"/>
              </a:lnSpc>
              <a:spcBef>
                <a:spcPts val="535"/>
              </a:spcBef>
              <a:buChar char="•"/>
              <a:tabLst>
                <a:tab pos="400685" algn="l"/>
              </a:tabLst>
            </a:pPr>
            <a:r>
              <a:rPr sz="1800" spc="-5" dirty="0">
                <a:latin typeface="Calibri"/>
                <a:cs typeface="Calibri"/>
              </a:rPr>
              <a:t>Reporters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implements</a:t>
            </a:r>
            <a:r>
              <a:rPr sz="1800" spc="-114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org.testng.IReporter</a:t>
            </a:r>
            <a:r>
              <a:rPr sz="1800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dirty="0">
                <a:latin typeface="Calibri"/>
                <a:cs typeface="Calibri"/>
              </a:rPr>
              <a:t>interface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notifies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will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suites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have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been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 </a:t>
            </a:r>
            <a:r>
              <a:rPr sz="1800" spc="-20" dirty="0">
                <a:latin typeface="Calibri"/>
                <a:cs typeface="Calibri"/>
              </a:rPr>
              <a:t>TestNG.</a:t>
            </a:r>
            <a:endParaRPr sz="1800">
              <a:latin typeface="Calibri"/>
              <a:cs typeface="Calibri"/>
            </a:endParaRPr>
          </a:p>
          <a:p>
            <a:pPr marL="12700" marR="282575" algn="just">
              <a:lnSpc>
                <a:spcPts val="2550"/>
              </a:lnSpc>
              <a:spcBef>
                <a:spcPts val="153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example,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generate 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PDF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report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run, it is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needed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informed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real 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the test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execution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IReporter.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real-time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reporting of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cases, 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UI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progress bar 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ITestListener 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2300" spc="-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choice.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664" y="272351"/>
            <a:ext cx="3591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333E50"/>
                </a:solidFill>
                <a:latin typeface="Calibri"/>
                <a:cs typeface="Calibri"/>
              </a:rPr>
              <a:t>Logging</a:t>
            </a:r>
            <a:r>
              <a:rPr sz="3950" b="1" spc="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3950" b="1" spc="-25" dirty="0">
                <a:solidFill>
                  <a:srgbClr val="333E50"/>
                </a:solidFill>
                <a:latin typeface="Calibri"/>
                <a:cs typeface="Calibri"/>
              </a:rPr>
              <a:t>Listeners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3995" y="1150048"/>
            <a:ext cx="5280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Below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image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depicts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logging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listeners.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81175" y="1838261"/>
            <a:ext cx="8310626" cy="4243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7375" y="1914525"/>
            <a:ext cx="8105775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38325" y="1895475"/>
            <a:ext cx="8143875" cy="4076700"/>
          </a:xfrm>
          <a:custGeom>
            <a:avLst/>
            <a:gdLst/>
            <a:ahLst/>
            <a:cxnLst/>
            <a:rect l="l" t="t" r="r" b="b"/>
            <a:pathLst>
              <a:path w="8143875" h="4076700">
                <a:moveTo>
                  <a:pt x="0" y="4076700"/>
                </a:moveTo>
                <a:lnTo>
                  <a:pt x="8143875" y="4076700"/>
                </a:lnTo>
                <a:lnTo>
                  <a:pt x="8143875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3275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Logging</a:t>
            </a:r>
            <a:r>
              <a:rPr sz="3950" spc="8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reports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57" y="1201991"/>
            <a:ext cx="315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org.testng.IReporter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57" y="3071431"/>
            <a:ext cx="10825480" cy="2045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invoked</a:t>
            </a:r>
            <a:r>
              <a:rPr sz="1800" spc="-1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after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suites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executes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examine</a:t>
            </a:r>
            <a:r>
              <a:rPr sz="1800" spc="-1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parameters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information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about</a:t>
            </a:r>
            <a:r>
              <a:rPr sz="1800" spc="-3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completed run.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u="heavy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Calibri"/>
                <a:cs typeface="Calibri"/>
              </a:rPr>
              <a:t>Reporter</a:t>
            </a:r>
            <a:r>
              <a:rPr sz="1800" b="1" u="heavy" spc="-155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333E50"/>
                </a:solidFill>
                <a:uFill>
                  <a:solidFill>
                    <a:srgbClr val="333E50"/>
                  </a:solidFill>
                </a:uFill>
                <a:latin typeface="Calibri"/>
                <a:cs typeface="Calibri"/>
              </a:rPr>
              <a:t>API:</a:t>
            </a:r>
            <a:endParaRPr sz="1800">
              <a:latin typeface="Calibri"/>
              <a:cs typeface="Calibri"/>
            </a:endParaRPr>
          </a:p>
          <a:p>
            <a:pPr marL="222250" marR="2068830" indent="-209550">
              <a:lnSpc>
                <a:spcPct val="135600"/>
              </a:lnSpc>
              <a:spcBef>
                <a:spcPts val="75"/>
              </a:spcBef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logging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messages</a:t>
            </a:r>
            <a:r>
              <a:rPr sz="1800" spc="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should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appear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HTML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reports,</a:t>
            </a:r>
            <a:r>
              <a:rPr sz="1800" spc="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org.testng.Reporter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:  Reporter.log("M3 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WAS</a:t>
            </a:r>
            <a:r>
              <a:rPr sz="18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CALLED")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1875" y="1885886"/>
            <a:ext cx="5100701" cy="909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8075" y="1962150"/>
            <a:ext cx="4895850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9025" y="1943100"/>
            <a:ext cx="4933950" cy="742950"/>
          </a:xfrm>
          <a:custGeom>
            <a:avLst/>
            <a:gdLst/>
            <a:ahLst/>
            <a:cxnLst/>
            <a:rect l="l" t="t" r="r" b="b"/>
            <a:pathLst>
              <a:path w="4933950" h="742950">
                <a:moveTo>
                  <a:pt x="0" y="742950"/>
                </a:moveTo>
                <a:lnTo>
                  <a:pt x="4933950" y="742950"/>
                </a:lnTo>
                <a:lnTo>
                  <a:pt x="4933950" y="0"/>
                </a:lnTo>
                <a:lnTo>
                  <a:pt x="0" y="0"/>
                </a:lnTo>
                <a:lnTo>
                  <a:pt x="0" y="7429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100" y="4819713"/>
            <a:ext cx="5862701" cy="157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0762" y="2780567"/>
            <a:ext cx="1759788" cy="18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Module</a:t>
            </a:r>
            <a:r>
              <a:rPr sz="3950" spc="15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5315585" cy="7702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150" b="1" spc="30" dirty="0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2000" spc="-1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29617" y="3074376"/>
            <a:ext cx="1595886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Module</a:t>
            </a:r>
            <a:r>
              <a:rPr sz="3950" spc="120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3249930" cy="7766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b="1" spc="-15" dirty="0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2000" spc="-1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7100" y="1533525"/>
            <a:ext cx="695325" cy="1285875"/>
          </a:xfrm>
          <a:custGeom>
            <a:avLst/>
            <a:gdLst/>
            <a:ahLst/>
            <a:cxnLst/>
            <a:rect l="l" t="t" r="r" b="b"/>
            <a:pathLst>
              <a:path w="695325" h="1285875">
                <a:moveTo>
                  <a:pt x="600964" y="0"/>
                </a:moveTo>
                <a:lnTo>
                  <a:pt x="0" y="0"/>
                </a:lnTo>
                <a:lnTo>
                  <a:pt x="0" y="1285875"/>
                </a:lnTo>
                <a:lnTo>
                  <a:pt x="560577" y="1285875"/>
                </a:lnTo>
                <a:lnTo>
                  <a:pt x="560577" y="752221"/>
                </a:lnTo>
                <a:lnTo>
                  <a:pt x="570626" y="704185"/>
                </a:lnTo>
                <a:lnTo>
                  <a:pt x="594582" y="664257"/>
                </a:lnTo>
                <a:lnTo>
                  <a:pt x="629157" y="636974"/>
                </a:lnTo>
                <a:lnTo>
                  <a:pt x="671068" y="626872"/>
                </a:lnTo>
                <a:lnTo>
                  <a:pt x="695325" y="626872"/>
                </a:lnTo>
                <a:lnTo>
                  <a:pt x="695325" y="109347"/>
                </a:lnTo>
                <a:lnTo>
                  <a:pt x="687778" y="66490"/>
                </a:lnTo>
                <a:lnTo>
                  <a:pt x="667337" y="31765"/>
                </a:lnTo>
                <a:lnTo>
                  <a:pt x="637299" y="8495"/>
                </a:lnTo>
                <a:lnTo>
                  <a:pt x="600964" y="0"/>
                </a:lnTo>
                <a:close/>
              </a:path>
              <a:path w="695325" h="1285875">
                <a:moveTo>
                  <a:pt x="695325" y="1157224"/>
                </a:moveTo>
                <a:lnTo>
                  <a:pt x="592963" y="1157224"/>
                </a:lnTo>
                <a:lnTo>
                  <a:pt x="592963" y="1285875"/>
                </a:lnTo>
                <a:lnTo>
                  <a:pt x="600964" y="1285875"/>
                </a:lnTo>
                <a:lnTo>
                  <a:pt x="637299" y="1276883"/>
                </a:lnTo>
                <a:lnTo>
                  <a:pt x="667337" y="1252521"/>
                </a:lnTo>
                <a:lnTo>
                  <a:pt x="687778" y="1216705"/>
                </a:lnTo>
                <a:lnTo>
                  <a:pt x="695325" y="1173352"/>
                </a:lnTo>
                <a:lnTo>
                  <a:pt x="695325" y="1157224"/>
                </a:lnTo>
                <a:close/>
              </a:path>
              <a:path w="695325" h="1285875">
                <a:moveTo>
                  <a:pt x="695325" y="996569"/>
                </a:moveTo>
                <a:lnTo>
                  <a:pt x="592963" y="996569"/>
                </a:lnTo>
                <a:lnTo>
                  <a:pt x="592963" y="1118742"/>
                </a:lnTo>
                <a:lnTo>
                  <a:pt x="695325" y="1118742"/>
                </a:lnTo>
                <a:lnTo>
                  <a:pt x="695325" y="996569"/>
                </a:lnTo>
                <a:close/>
              </a:path>
              <a:path w="695325" h="1285875">
                <a:moveTo>
                  <a:pt x="695325" y="835787"/>
                </a:moveTo>
                <a:lnTo>
                  <a:pt x="592963" y="835787"/>
                </a:lnTo>
                <a:lnTo>
                  <a:pt x="592963" y="957961"/>
                </a:lnTo>
                <a:lnTo>
                  <a:pt x="695325" y="957961"/>
                </a:lnTo>
                <a:lnTo>
                  <a:pt x="695325" y="835787"/>
                </a:lnTo>
                <a:close/>
              </a:path>
              <a:path w="695325" h="1285875">
                <a:moveTo>
                  <a:pt x="695325" y="665479"/>
                </a:moveTo>
                <a:lnTo>
                  <a:pt x="671068" y="665479"/>
                </a:lnTo>
                <a:lnTo>
                  <a:pt x="640647" y="672812"/>
                </a:lnTo>
                <a:lnTo>
                  <a:pt x="615823" y="692800"/>
                </a:lnTo>
                <a:lnTo>
                  <a:pt x="599094" y="722433"/>
                </a:lnTo>
                <a:lnTo>
                  <a:pt x="592963" y="758698"/>
                </a:lnTo>
                <a:lnTo>
                  <a:pt x="592963" y="797178"/>
                </a:lnTo>
                <a:lnTo>
                  <a:pt x="695325" y="797178"/>
                </a:lnTo>
                <a:lnTo>
                  <a:pt x="695325" y="665479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1825" y="1533525"/>
            <a:ext cx="257175" cy="1285875"/>
          </a:xfrm>
          <a:custGeom>
            <a:avLst/>
            <a:gdLst/>
            <a:ahLst/>
            <a:cxnLst/>
            <a:rect l="l" t="t" r="r" b="b"/>
            <a:pathLst>
              <a:path w="257175" h="1285875">
                <a:moveTo>
                  <a:pt x="54736" y="1035176"/>
                </a:moveTo>
                <a:lnTo>
                  <a:pt x="0" y="1035176"/>
                </a:lnTo>
                <a:lnTo>
                  <a:pt x="0" y="1173352"/>
                </a:lnTo>
                <a:lnTo>
                  <a:pt x="7701" y="1216705"/>
                </a:lnTo>
                <a:lnTo>
                  <a:pt x="28749" y="1252521"/>
                </a:lnTo>
                <a:lnTo>
                  <a:pt x="60061" y="1276883"/>
                </a:lnTo>
                <a:lnTo>
                  <a:pt x="98551" y="1285875"/>
                </a:lnTo>
                <a:lnTo>
                  <a:pt x="257175" y="1285875"/>
                </a:lnTo>
                <a:lnTo>
                  <a:pt x="257175" y="1067308"/>
                </a:lnTo>
                <a:lnTo>
                  <a:pt x="120396" y="1067308"/>
                </a:lnTo>
                <a:lnTo>
                  <a:pt x="100867" y="1064984"/>
                </a:lnTo>
                <a:lnTo>
                  <a:pt x="83423" y="1058433"/>
                </a:lnTo>
                <a:lnTo>
                  <a:pt x="68050" y="1048287"/>
                </a:lnTo>
                <a:lnTo>
                  <a:pt x="54736" y="1035176"/>
                </a:lnTo>
                <a:close/>
              </a:path>
              <a:path w="257175" h="1285875">
                <a:moveTo>
                  <a:pt x="257175" y="861567"/>
                </a:moveTo>
                <a:lnTo>
                  <a:pt x="120396" y="861567"/>
                </a:lnTo>
                <a:lnTo>
                  <a:pt x="154856" y="869497"/>
                </a:lnTo>
                <a:lnTo>
                  <a:pt x="182625" y="891285"/>
                </a:lnTo>
                <a:lnTo>
                  <a:pt x="201156" y="923932"/>
                </a:lnTo>
                <a:lnTo>
                  <a:pt x="207899" y="964438"/>
                </a:lnTo>
                <a:lnTo>
                  <a:pt x="201156" y="1004889"/>
                </a:lnTo>
                <a:lnTo>
                  <a:pt x="182625" y="1037542"/>
                </a:lnTo>
                <a:lnTo>
                  <a:pt x="154856" y="1059360"/>
                </a:lnTo>
                <a:lnTo>
                  <a:pt x="120396" y="1067308"/>
                </a:lnTo>
                <a:lnTo>
                  <a:pt x="257175" y="1067308"/>
                </a:lnTo>
                <a:lnTo>
                  <a:pt x="257175" y="861567"/>
                </a:lnTo>
                <a:close/>
              </a:path>
              <a:path w="257175" h="1285875">
                <a:moveTo>
                  <a:pt x="54736" y="819785"/>
                </a:moveTo>
                <a:lnTo>
                  <a:pt x="0" y="819785"/>
                </a:lnTo>
                <a:lnTo>
                  <a:pt x="0" y="893699"/>
                </a:lnTo>
                <a:lnTo>
                  <a:pt x="54736" y="893699"/>
                </a:lnTo>
                <a:lnTo>
                  <a:pt x="68050" y="880534"/>
                </a:lnTo>
                <a:lnTo>
                  <a:pt x="83423" y="870394"/>
                </a:lnTo>
                <a:lnTo>
                  <a:pt x="100867" y="863873"/>
                </a:lnTo>
                <a:lnTo>
                  <a:pt x="120396" y="861567"/>
                </a:lnTo>
                <a:lnTo>
                  <a:pt x="257175" y="861567"/>
                </a:lnTo>
                <a:lnTo>
                  <a:pt x="257175" y="851915"/>
                </a:lnTo>
                <a:lnTo>
                  <a:pt x="120396" y="851915"/>
                </a:lnTo>
                <a:lnTo>
                  <a:pt x="100867" y="849610"/>
                </a:lnTo>
                <a:lnTo>
                  <a:pt x="83423" y="843089"/>
                </a:lnTo>
                <a:lnTo>
                  <a:pt x="68050" y="832949"/>
                </a:lnTo>
                <a:lnTo>
                  <a:pt x="54736" y="819785"/>
                </a:lnTo>
                <a:close/>
              </a:path>
              <a:path w="257175" h="1285875">
                <a:moveTo>
                  <a:pt x="257175" y="642874"/>
                </a:moveTo>
                <a:lnTo>
                  <a:pt x="120396" y="642874"/>
                </a:lnTo>
                <a:lnTo>
                  <a:pt x="154856" y="651319"/>
                </a:lnTo>
                <a:lnTo>
                  <a:pt x="182625" y="674243"/>
                </a:lnTo>
                <a:lnTo>
                  <a:pt x="201156" y="708025"/>
                </a:lnTo>
                <a:lnTo>
                  <a:pt x="207899" y="749046"/>
                </a:lnTo>
                <a:lnTo>
                  <a:pt x="201156" y="789497"/>
                </a:lnTo>
                <a:lnTo>
                  <a:pt x="182625" y="822150"/>
                </a:lnTo>
                <a:lnTo>
                  <a:pt x="154856" y="843968"/>
                </a:lnTo>
                <a:lnTo>
                  <a:pt x="120396" y="851915"/>
                </a:lnTo>
                <a:lnTo>
                  <a:pt x="257175" y="851915"/>
                </a:lnTo>
                <a:lnTo>
                  <a:pt x="257175" y="642874"/>
                </a:lnTo>
                <a:close/>
              </a:path>
              <a:path w="257175" h="1285875">
                <a:moveTo>
                  <a:pt x="54736" y="604392"/>
                </a:moveTo>
                <a:lnTo>
                  <a:pt x="0" y="604392"/>
                </a:lnTo>
                <a:lnTo>
                  <a:pt x="0" y="678307"/>
                </a:lnTo>
                <a:lnTo>
                  <a:pt x="51943" y="678307"/>
                </a:lnTo>
                <a:lnTo>
                  <a:pt x="65746" y="664626"/>
                </a:lnTo>
                <a:lnTo>
                  <a:pt x="82073" y="653351"/>
                </a:lnTo>
                <a:lnTo>
                  <a:pt x="100449" y="645695"/>
                </a:lnTo>
                <a:lnTo>
                  <a:pt x="120396" y="642874"/>
                </a:lnTo>
                <a:lnTo>
                  <a:pt x="257175" y="642874"/>
                </a:lnTo>
                <a:lnTo>
                  <a:pt x="257175" y="636524"/>
                </a:lnTo>
                <a:lnTo>
                  <a:pt x="120396" y="636524"/>
                </a:lnTo>
                <a:lnTo>
                  <a:pt x="100867" y="634218"/>
                </a:lnTo>
                <a:lnTo>
                  <a:pt x="83423" y="627697"/>
                </a:lnTo>
                <a:lnTo>
                  <a:pt x="68050" y="617557"/>
                </a:lnTo>
                <a:lnTo>
                  <a:pt x="54736" y="604392"/>
                </a:lnTo>
                <a:close/>
              </a:path>
              <a:path w="257175" h="1285875">
                <a:moveTo>
                  <a:pt x="257175" y="427609"/>
                </a:moveTo>
                <a:lnTo>
                  <a:pt x="120396" y="427609"/>
                </a:lnTo>
                <a:lnTo>
                  <a:pt x="154856" y="435985"/>
                </a:lnTo>
                <a:lnTo>
                  <a:pt x="182625" y="458517"/>
                </a:lnTo>
                <a:lnTo>
                  <a:pt x="201156" y="491313"/>
                </a:lnTo>
                <a:lnTo>
                  <a:pt x="207899" y="530478"/>
                </a:lnTo>
                <a:lnTo>
                  <a:pt x="201156" y="571426"/>
                </a:lnTo>
                <a:lnTo>
                  <a:pt x="182625" y="605170"/>
                </a:lnTo>
                <a:lnTo>
                  <a:pt x="154856" y="628080"/>
                </a:lnTo>
                <a:lnTo>
                  <a:pt x="120396" y="636524"/>
                </a:lnTo>
                <a:lnTo>
                  <a:pt x="257175" y="636524"/>
                </a:lnTo>
                <a:lnTo>
                  <a:pt x="257175" y="427609"/>
                </a:lnTo>
                <a:close/>
              </a:path>
              <a:path w="257175" h="1285875">
                <a:moveTo>
                  <a:pt x="57403" y="389000"/>
                </a:moveTo>
                <a:lnTo>
                  <a:pt x="0" y="389000"/>
                </a:lnTo>
                <a:lnTo>
                  <a:pt x="0" y="462914"/>
                </a:lnTo>
                <a:lnTo>
                  <a:pt x="51943" y="462914"/>
                </a:lnTo>
                <a:lnTo>
                  <a:pt x="65746" y="447915"/>
                </a:lnTo>
                <a:lnTo>
                  <a:pt x="82073" y="436832"/>
                </a:lnTo>
                <a:lnTo>
                  <a:pt x="100449" y="429964"/>
                </a:lnTo>
                <a:lnTo>
                  <a:pt x="120396" y="427609"/>
                </a:lnTo>
                <a:lnTo>
                  <a:pt x="257175" y="427609"/>
                </a:lnTo>
                <a:lnTo>
                  <a:pt x="257175" y="417957"/>
                </a:lnTo>
                <a:lnTo>
                  <a:pt x="120396" y="417957"/>
                </a:lnTo>
                <a:lnTo>
                  <a:pt x="102088" y="416147"/>
                </a:lnTo>
                <a:lnTo>
                  <a:pt x="84804" y="410718"/>
                </a:lnTo>
                <a:lnTo>
                  <a:pt x="69568" y="401669"/>
                </a:lnTo>
                <a:lnTo>
                  <a:pt x="57403" y="389000"/>
                </a:lnTo>
                <a:close/>
              </a:path>
              <a:path w="257175" h="1285875">
                <a:moveTo>
                  <a:pt x="257175" y="212216"/>
                </a:moveTo>
                <a:lnTo>
                  <a:pt x="120396" y="212216"/>
                </a:lnTo>
                <a:lnTo>
                  <a:pt x="154856" y="220146"/>
                </a:lnTo>
                <a:lnTo>
                  <a:pt x="182625" y="241934"/>
                </a:lnTo>
                <a:lnTo>
                  <a:pt x="201156" y="274581"/>
                </a:lnTo>
                <a:lnTo>
                  <a:pt x="207899" y="315087"/>
                </a:lnTo>
                <a:lnTo>
                  <a:pt x="201156" y="355538"/>
                </a:lnTo>
                <a:lnTo>
                  <a:pt x="182625" y="388191"/>
                </a:lnTo>
                <a:lnTo>
                  <a:pt x="154856" y="410009"/>
                </a:lnTo>
                <a:lnTo>
                  <a:pt x="120396" y="417957"/>
                </a:lnTo>
                <a:lnTo>
                  <a:pt x="257175" y="417957"/>
                </a:lnTo>
                <a:lnTo>
                  <a:pt x="257175" y="212216"/>
                </a:lnTo>
                <a:close/>
              </a:path>
              <a:path w="257175" h="1285875">
                <a:moveTo>
                  <a:pt x="257175" y="0"/>
                </a:moveTo>
                <a:lnTo>
                  <a:pt x="98551" y="0"/>
                </a:lnTo>
                <a:lnTo>
                  <a:pt x="60061" y="8495"/>
                </a:lnTo>
                <a:lnTo>
                  <a:pt x="28749" y="31765"/>
                </a:lnTo>
                <a:lnTo>
                  <a:pt x="7701" y="66490"/>
                </a:lnTo>
                <a:lnTo>
                  <a:pt x="0" y="109347"/>
                </a:lnTo>
                <a:lnTo>
                  <a:pt x="0" y="247523"/>
                </a:lnTo>
                <a:lnTo>
                  <a:pt x="51943" y="247523"/>
                </a:lnTo>
                <a:lnTo>
                  <a:pt x="65746" y="232523"/>
                </a:lnTo>
                <a:lnTo>
                  <a:pt x="82073" y="221440"/>
                </a:lnTo>
                <a:lnTo>
                  <a:pt x="100449" y="214572"/>
                </a:lnTo>
                <a:lnTo>
                  <a:pt x="120396" y="212216"/>
                </a:lnTo>
                <a:lnTo>
                  <a:pt x="257175" y="212216"/>
                </a:lnTo>
                <a:lnTo>
                  <a:pt x="257175" y="0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06100" y="1809750"/>
            <a:ext cx="238125" cy="733425"/>
          </a:xfrm>
          <a:custGeom>
            <a:avLst/>
            <a:gdLst/>
            <a:ahLst/>
            <a:cxnLst/>
            <a:rect l="l" t="t" r="r" b="b"/>
            <a:pathLst>
              <a:path w="238125" h="733425">
                <a:moveTo>
                  <a:pt x="201041" y="643763"/>
                </a:moveTo>
                <a:lnTo>
                  <a:pt x="39750" y="643763"/>
                </a:lnTo>
                <a:lnTo>
                  <a:pt x="24592" y="647160"/>
                </a:lnTo>
                <a:lnTo>
                  <a:pt x="11922" y="656558"/>
                </a:lnTo>
                <a:lnTo>
                  <a:pt x="3228" y="670766"/>
                </a:lnTo>
                <a:lnTo>
                  <a:pt x="0" y="688594"/>
                </a:lnTo>
                <a:lnTo>
                  <a:pt x="3228" y="706421"/>
                </a:lnTo>
                <a:lnTo>
                  <a:pt x="11922" y="720629"/>
                </a:lnTo>
                <a:lnTo>
                  <a:pt x="24592" y="730027"/>
                </a:lnTo>
                <a:lnTo>
                  <a:pt x="39750" y="733425"/>
                </a:lnTo>
                <a:lnTo>
                  <a:pt x="201041" y="733425"/>
                </a:lnTo>
                <a:lnTo>
                  <a:pt x="215782" y="730027"/>
                </a:lnTo>
                <a:lnTo>
                  <a:pt x="227536" y="720629"/>
                </a:lnTo>
                <a:lnTo>
                  <a:pt x="235313" y="706421"/>
                </a:lnTo>
                <a:lnTo>
                  <a:pt x="238125" y="688594"/>
                </a:lnTo>
                <a:lnTo>
                  <a:pt x="235313" y="670766"/>
                </a:lnTo>
                <a:lnTo>
                  <a:pt x="227536" y="656558"/>
                </a:lnTo>
                <a:lnTo>
                  <a:pt x="215782" y="647160"/>
                </a:lnTo>
                <a:lnTo>
                  <a:pt x="201041" y="643763"/>
                </a:lnTo>
                <a:close/>
              </a:path>
              <a:path w="238125" h="733425">
                <a:moveTo>
                  <a:pt x="201041" y="429133"/>
                </a:moveTo>
                <a:lnTo>
                  <a:pt x="39750" y="429133"/>
                </a:lnTo>
                <a:lnTo>
                  <a:pt x="24592" y="432548"/>
                </a:lnTo>
                <a:lnTo>
                  <a:pt x="11922" y="441975"/>
                </a:lnTo>
                <a:lnTo>
                  <a:pt x="3228" y="456189"/>
                </a:lnTo>
                <a:lnTo>
                  <a:pt x="0" y="473963"/>
                </a:lnTo>
                <a:lnTo>
                  <a:pt x="3228" y="491791"/>
                </a:lnTo>
                <a:lnTo>
                  <a:pt x="11922" y="505999"/>
                </a:lnTo>
                <a:lnTo>
                  <a:pt x="24592" y="515397"/>
                </a:lnTo>
                <a:lnTo>
                  <a:pt x="39750" y="518795"/>
                </a:lnTo>
                <a:lnTo>
                  <a:pt x="201041" y="518795"/>
                </a:lnTo>
                <a:lnTo>
                  <a:pt x="215782" y="515397"/>
                </a:lnTo>
                <a:lnTo>
                  <a:pt x="227536" y="505999"/>
                </a:lnTo>
                <a:lnTo>
                  <a:pt x="235313" y="491791"/>
                </a:lnTo>
                <a:lnTo>
                  <a:pt x="238125" y="473963"/>
                </a:lnTo>
                <a:lnTo>
                  <a:pt x="235313" y="456189"/>
                </a:lnTo>
                <a:lnTo>
                  <a:pt x="227536" y="441975"/>
                </a:lnTo>
                <a:lnTo>
                  <a:pt x="215782" y="432548"/>
                </a:lnTo>
                <a:lnTo>
                  <a:pt x="201041" y="429133"/>
                </a:lnTo>
                <a:close/>
              </a:path>
              <a:path w="238125" h="733425">
                <a:moveTo>
                  <a:pt x="201041" y="214629"/>
                </a:moveTo>
                <a:lnTo>
                  <a:pt x="39750" y="214629"/>
                </a:lnTo>
                <a:lnTo>
                  <a:pt x="24592" y="218027"/>
                </a:lnTo>
                <a:lnTo>
                  <a:pt x="11922" y="227425"/>
                </a:lnTo>
                <a:lnTo>
                  <a:pt x="3228" y="241633"/>
                </a:lnTo>
                <a:lnTo>
                  <a:pt x="0" y="259461"/>
                </a:lnTo>
                <a:lnTo>
                  <a:pt x="3228" y="277235"/>
                </a:lnTo>
                <a:lnTo>
                  <a:pt x="11922" y="291449"/>
                </a:lnTo>
                <a:lnTo>
                  <a:pt x="24592" y="300876"/>
                </a:lnTo>
                <a:lnTo>
                  <a:pt x="39750" y="304291"/>
                </a:lnTo>
                <a:lnTo>
                  <a:pt x="201041" y="304291"/>
                </a:lnTo>
                <a:lnTo>
                  <a:pt x="215782" y="300876"/>
                </a:lnTo>
                <a:lnTo>
                  <a:pt x="227536" y="291449"/>
                </a:lnTo>
                <a:lnTo>
                  <a:pt x="235313" y="277235"/>
                </a:lnTo>
                <a:lnTo>
                  <a:pt x="238125" y="259461"/>
                </a:lnTo>
                <a:lnTo>
                  <a:pt x="235313" y="241633"/>
                </a:lnTo>
                <a:lnTo>
                  <a:pt x="227536" y="227425"/>
                </a:lnTo>
                <a:lnTo>
                  <a:pt x="215782" y="218027"/>
                </a:lnTo>
                <a:lnTo>
                  <a:pt x="201041" y="214629"/>
                </a:lnTo>
                <a:close/>
              </a:path>
              <a:path w="238125" h="733425">
                <a:moveTo>
                  <a:pt x="201041" y="0"/>
                </a:moveTo>
                <a:lnTo>
                  <a:pt x="39750" y="0"/>
                </a:lnTo>
                <a:lnTo>
                  <a:pt x="24592" y="3397"/>
                </a:lnTo>
                <a:lnTo>
                  <a:pt x="11922" y="12795"/>
                </a:lnTo>
                <a:lnTo>
                  <a:pt x="3228" y="27003"/>
                </a:lnTo>
                <a:lnTo>
                  <a:pt x="0" y="44830"/>
                </a:lnTo>
                <a:lnTo>
                  <a:pt x="3228" y="62658"/>
                </a:lnTo>
                <a:lnTo>
                  <a:pt x="11922" y="76866"/>
                </a:lnTo>
                <a:lnTo>
                  <a:pt x="24592" y="86264"/>
                </a:lnTo>
                <a:lnTo>
                  <a:pt x="39750" y="89662"/>
                </a:lnTo>
                <a:lnTo>
                  <a:pt x="201041" y="89662"/>
                </a:lnTo>
                <a:lnTo>
                  <a:pt x="215782" y="86264"/>
                </a:lnTo>
                <a:lnTo>
                  <a:pt x="227536" y="76866"/>
                </a:lnTo>
                <a:lnTo>
                  <a:pt x="235313" y="62658"/>
                </a:lnTo>
                <a:lnTo>
                  <a:pt x="238125" y="44830"/>
                </a:lnTo>
                <a:lnTo>
                  <a:pt x="235313" y="27003"/>
                </a:lnTo>
                <a:lnTo>
                  <a:pt x="227536" y="12795"/>
                </a:lnTo>
                <a:lnTo>
                  <a:pt x="215782" y="3397"/>
                </a:lnTo>
                <a:lnTo>
                  <a:pt x="2010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0925" y="1819275"/>
            <a:ext cx="457200" cy="57150"/>
          </a:xfrm>
          <a:custGeom>
            <a:avLst/>
            <a:gdLst/>
            <a:ahLst/>
            <a:cxnLst/>
            <a:rect l="l" t="t" r="r" b="b"/>
            <a:pathLst>
              <a:path w="457200" h="57150">
                <a:moveTo>
                  <a:pt x="435736" y="0"/>
                </a:moveTo>
                <a:lnTo>
                  <a:pt x="21463" y="0"/>
                </a:lnTo>
                <a:lnTo>
                  <a:pt x="13608" y="1946"/>
                </a:lnTo>
                <a:lnTo>
                  <a:pt x="6731" y="7572"/>
                </a:lnTo>
                <a:lnTo>
                  <a:pt x="1853" y="16555"/>
                </a:lnTo>
                <a:lnTo>
                  <a:pt x="0" y="28575"/>
                </a:lnTo>
                <a:lnTo>
                  <a:pt x="1853" y="39040"/>
                </a:lnTo>
                <a:lnTo>
                  <a:pt x="6730" y="48196"/>
                </a:lnTo>
                <a:lnTo>
                  <a:pt x="13608" y="54685"/>
                </a:lnTo>
                <a:lnTo>
                  <a:pt x="21463" y="57150"/>
                </a:lnTo>
                <a:lnTo>
                  <a:pt x="435736" y="57150"/>
                </a:lnTo>
                <a:lnTo>
                  <a:pt x="443591" y="54685"/>
                </a:lnTo>
                <a:lnTo>
                  <a:pt x="450468" y="48196"/>
                </a:lnTo>
                <a:lnTo>
                  <a:pt x="455346" y="39040"/>
                </a:lnTo>
                <a:lnTo>
                  <a:pt x="457200" y="28575"/>
                </a:lnTo>
                <a:lnTo>
                  <a:pt x="455346" y="16555"/>
                </a:lnTo>
                <a:lnTo>
                  <a:pt x="450469" y="7572"/>
                </a:lnTo>
                <a:lnTo>
                  <a:pt x="443591" y="1946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10925" y="2000250"/>
            <a:ext cx="457200" cy="47625"/>
          </a:xfrm>
          <a:custGeom>
            <a:avLst/>
            <a:gdLst/>
            <a:ahLst/>
            <a:cxnLst/>
            <a:rect l="l" t="t" r="r" b="b"/>
            <a:pathLst>
              <a:path w="457200" h="47625">
                <a:moveTo>
                  <a:pt x="435736" y="0"/>
                </a:moveTo>
                <a:lnTo>
                  <a:pt x="21463" y="0"/>
                </a:lnTo>
                <a:lnTo>
                  <a:pt x="13608" y="1621"/>
                </a:lnTo>
                <a:lnTo>
                  <a:pt x="6731" y="6302"/>
                </a:lnTo>
                <a:lnTo>
                  <a:pt x="1853" y="13769"/>
                </a:lnTo>
                <a:lnTo>
                  <a:pt x="0" y="23749"/>
                </a:lnTo>
                <a:lnTo>
                  <a:pt x="1853" y="32515"/>
                </a:lnTo>
                <a:lnTo>
                  <a:pt x="6730" y="40163"/>
                </a:lnTo>
                <a:lnTo>
                  <a:pt x="13608" y="45573"/>
                </a:lnTo>
                <a:lnTo>
                  <a:pt x="21463" y="47625"/>
                </a:lnTo>
                <a:lnTo>
                  <a:pt x="435736" y="47625"/>
                </a:lnTo>
                <a:lnTo>
                  <a:pt x="443591" y="45573"/>
                </a:lnTo>
                <a:lnTo>
                  <a:pt x="450468" y="40163"/>
                </a:lnTo>
                <a:lnTo>
                  <a:pt x="455346" y="32515"/>
                </a:lnTo>
                <a:lnTo>
                  <a:pt x="457200" y="23749"/>
                </a:lnTo>
                <a:lnTo>
                  <a:pt x="455346" y="13769"/>
                </a:lnTo>
                <a:lnTo>
                  <a:pt x="450469" y="6302"/>
                </a:lnTo>
                <a:lnTo>
                  <a:pt x="443591" y="1621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9360" y="2912451"/>
            <a:ext cx="1362973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59968"/>
            <a:ext cx="21291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0" dirty="0">
                <a:solidFill>
                  <a:srgbClr val="333E50"/>
                </a:solidFill>
                <a:latin typeface="Calibri"/>
                <a:cs typeface="Calibri"/>
              </a:rPr>
              <a:t>Reference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764" y="1241742"/>
            <a:ext cx="2122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  <a:hlinkClick r:id="rId3"/>
              </a:rPr>
              <a:t>http://testng.org/doc/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Thank</a:t>
            </a:r>
            <a:r>
              <a:rPr spc="-235" dirty="0"/>
              <a:t> </a:t>
            </a:r>
            <a:r>
              <a:rPr spc="-190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Material.</a:t>
            </a:r>
            <a:r>
              <a:rPr sz="95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77" y="931862"/>
            <a:ext cx="34607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550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4629" y="1783016"/>
            <a:ext cx="52463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Module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3950" spc="-65" dirty="0">
                <a:solidFill>
                  <a:srgbClr val="FFFFFF"/>
                </a:solidFill>
                <a:latin typeface="Calibri"/>
                <a:cs typeface="Calibri"/>
              </a:rPr>
              <a:t>TestNg</a:t>
            </a:r>
            <a:r>
              <a:rPr sz="39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9108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Data</a:t>
            </a:r>
            <a:r>
              <a:rPr sz="3950" spc="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Provider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62" y="1204975"/>
            <a:ext cx="11601450" cy="1162050"/>
          </a:xfrm>
          <a:custGeom>
            <a:avLst/>
            <a:gdLst/>
            <a:ahLst/>
            <a:cxnLst/>
            <a:rect l="l" t="t" r="r" b="b"/>
            <a:pathLst>
              <a:path w="11601450" h="1162050">
                <a:moveTo>
                  <a:pt x="11407838" y="0"/>
                </a:moveTo>
                <a:lnTo>
                  <a:pt x="193675" y="0"/>
                </a:lnTo>
                <a:lnTo>
                  <a:pt x="149268" y="5109"/>
                </a:lnTo>
                <a:lnTo>
                  <a:pt x="108503" y="19668"/>
                </a:lnTo>
                <a:lnTo>
                  <a:pt x="72542" y="42517"/>
                </a:lnTo>
                <a:lnTo>
                  <a:pt x="42549" y="72500"/>
                </a:lnTo>
                <a:lnTo>
                  <a:pt x="19686" y="108459"/>
                </a:lnTo>
                <a:lnTo>
                  <a:pt x="5115" y="149236"/>
                </a:lnTo>
                <a:lnTo>
                  <a:pt x="0" y="193675"/>
                </a:lnTo>
                <a:lnTo>
                  <a:pt x="0" y="968375"/>
                </a:lnTo>
                <a:lnTo>
                  <a:pt x="5115" y="1012773"/>
                </a:lnTo>
                <a:lnTo>
                  <a:pt x="19686" y="1053535"/>
                </a:lnTo>
                <a:lnTo>
                  <a:pt x="42549" y="1089496"/>
                </a:lnTo>
                <a:lnTo>
                  <a:pt x="72542" y="1119492"/>
                </a:lnTo>
                <a:lnTo>
                  <a:pt x="108503" y="1142359"/>
                </a:lnTo>
                <a:lnTo>
                  <a:pt x="149268" y="1156933"/>
                </a:lnTo>
                <a:lnTo>
                  <a:pt x="193675" y="1162050"/>
                </a:lnTo>
                <a:lnTo>
                  <a:pt x="11407838" y="1162050"/>
                </a:lnTo>
                <a:lnTo>
                  <a:pt x="11452229" y="1156933"/>
                </a:lnTo>
                <a:lnTo>
                  <a:pt x="11492973" y="1142359"/>
                </a:lnTo>
                <a:lnTo>
                  <a:pt x="11528909" y="1119492"/>
                </a:lnTo>
                <a:lnTo>
                  <a:pt x="11558878" y="1089496"/>
                </a:lnTo>
                <a:lnTo>
                  <a:pt x="11581721" y="1053535"/>
                </a:lnTo>
                <a:lnTo>
                  <a:pt x="11596276" y="1012773"/>
                </a:lnTo>
                <a:lnTo>
                  <a:pt x="11601386" y="968375"/>
                </a:lnTo>
                <a:lnTo>
                  <a:pt x="11601386" y="193675"/>
                </a:lnTo>
                <a:lnTo>
                  <a:pt x="11596276" y="149236"/>
                </a:lnTo>
                <a:lnTo>
                  <a:pt x="11581721" y="108459"/>
                </a:lnTo>
                <a:lnTo>
                  <a:pt x="11558878" y="72500"/>
                </a:lnTo>
                <a:lnTo>
                  <a:pt x="11528909" y="42517"/>
                </a:lnTo>
                <a:lnTo>
                  <a:pt x="11492973" y="19668"/>
                </a:lnTo>
                <a:lnTo>
                  <a:pt x="11452229" y="5109"/>
                </a:lnTo>
                <a:lnTo>
                  <a:pt x="1140783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62" y="2471801"/>
            <a:ext cx="11601450" cy="1171575"/>
          </a:xfrm>
          <a:custGeom>
            <a:avLst/>
            <a:gdLst/>
            <a:ahLst/>
            <a:cxnLst/>
            <a:rect l="l" t="t" r="r" b="b"/>
            <a:pathLst>
              <a:path w="11601450" h="1171575">
                <a:moveTo>
                  <a:pt x="11406187" y="0"/>
                </a:moveTo>
                <a:lnTo>
                  <a:pt x="195262" y="0"/>
                </a:lnTo>
                <a:lnTo>
                  <a:pt x="150492" y="5154"/>
                </a:lnTo>
                <a:lnTo>
                  <a:pt x="109393" y="19837"/>
                </a:lnTo>
                <a:lnTo>
                  <a:pt x="73137" y="42877"/>
                </a:lnTo>
                <a:lnTo>
                  <a:pt x="42898" y="73104"/>
                </a:lnTo>
                <a:lnTo>
                  <a:pt x="19847" y="109347"/>
                </a:lnTo>
                <a:lnTo>
                  <a:pt x="5157" y="150436"/>
                </a:lnTo>
                <a:lnTo>
                  <a:pt x="0" y="195199"/>
                </a:lnTo>
                <a:lnTo>
                  <a:pt x="0" y="976249"/>
                </a:lnTo>
                <a:lnTo>
                  <a:pt x="5157" y="1021018"/>
                </a:lnTo>
                <a:lnTo>
                  <a:pt x="19847" y="1062125"/>
                </a:lnTo>
                <a:lnTo>
                  <a:pt x="42898" y="1098393"/>
                </a:lnTo>
                <a:lnTo>
                  <a:pt x="73137" y="1128647"/>
                </a:lnTo>
                <a:lnTo>
                  <a:pt x="109393" y="1151712"/>
                </a:lnTo>
                <a:lnTo>
                  <a:pt x="150492" y="1166413"/>
                </a:lnTo>
                <a:lnTo>
                  <a:pt x="195262" y="1171575"/>
                </a:lnTo>
                <a:lnTo>
                  <a:pt x="11406187" y="1171575"/>
                </a:lnTo>
                <a:lnTo>
                  <a:pt x="11450950" y="1166413"/>
                </a:lnTo>
                <a:lnTo>
                  <a:pt x="11492038" y="1151712"/>
                </a:lnTo>
                <a:lnTo>
                  <a:pt x="11528281" y="1128647"/>
                </a:lnTo>
                <a:lnTo>
                  <a:pt x="11558509" y="1098393"/>
                </a:lnTo>
                <a:lnTo>
                  <a:pt x="11581549" y="1062125"/>
                </a:lnTo>
                <a:lnTo>
                  <a:pt x="11596232" y="1021018"/>
                </a:lnTo>
                <a:lnTo>
                  <a:pt x="11601386" y="976249"/>
                </a:lnTo>
                <a:lnTo>
                  <a:pt x="11601386" y="195199"/>
                </a:lnTo>
                <a:lnTo>
                  <a:pt x="11596232" y="150436"/>
                </a:lnTo>
                <a:lnTo>
                  <a:pt x="11581549" y="109347"/>
                </a:lnTo>
                <a:lnTo>
                  <a:pt x="11558509" y="73104"/>
                </a:lnTo>
                <a:lnTo>
                  <a:pt x="11528281" y="42877"/>
                </a:lnTo>
                <a:lnTo>
                  <a:pt x="11492038" y="19837"/>
                </a:lnTo>
                <a:lnTo>
                  <a:pt x="11450950" y="5154"/>
                </a:lnTo>
                <a:lnTo>
                  <a:pt x="114061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912" y="1577911"/>
            <a:ext cx="11221720" cy="191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@DataProvider</a:t>
            </a:r>
            <a:r>
              <a:rPr sz="21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330"/>
              </a:lnSpc>
              <a:tabLst>
                <a:tab pos="3100705" algn="l"/>
              </a:tabLst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symbols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providing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data for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method.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annotated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Object[][] 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Object[]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assigned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as parameter list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test case.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@Test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method which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receives 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1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DataProvider	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dataProvider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same as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annotation.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262" y="3919601"/>
            <a:ext cx="11601450" cy="1171575"/>
          </a:xfrm>
          <a:custGeom>
            <a:avLst/>
            <a:gdLst/>
            <a:ahLst/>
            <a:cxnLst/>
            <a:rect l="l" t="t" r="r" b="b"/>
            <a:pathLst>
              <a:path w="11601450" h="1171575">
                <a:moveTo>
                  <a:pt x="11406187" y="0"/>
                </a:moveTo>
                <a:lnTo>
                  <a:pt x="195262" y="0"/>
                </a:lnTo>
                <a:lnTo>
                  <a:pt x="150492" y="5154"/>
                </a:lnTo>
                <a:lnTo>
                  <a:pt x="109393" y="19837"/>
                </a:lnTo>
                <a:lnTo>
                  <a:pt x="73137" y="42877"/>
                </a:lnTo>
                <a:lnTo>
                  <a:pt x="42898" y="73104"/>
                </a:lnTo>
                <a:lnTo>
                  <a:pt x="19847" y="109347"/>
                </a:lnTo>
                <a:lnTo>
                  <a:pt x="5157" y="150436"/>
                </a:lnTo>
                <a:lnTo>
                  <a:pt x="0" y="195199"/>
                </a:lnTo>
                <a:lnTo>
                  <a:pt x="0" y="976249"/>
                </a:lnTo>
                <a:lnTo>
                  <a:pt x="5157" y="1021018"/>
                </a:lnTo>
                <a:lnTo>
                  <a:pt x="19847" y="1062125"/>
                </a:lnTo>
                <a:lnTo>
                  <a:pt x="42898" y="1098393"/>
                </a:lnTo>
                <a:lnTo>
                  <a:pt x="73137" y="1128647"/>
                </a:lnTo>
                <a:lnTo>
                  <a:pt x="109393" y="1151712"/>
                </a:lnTo>
                <a:lnTo>
                  <a:pt x="150492" y="1166413"/>
                </a:lnTo>
                <a:lnTo>
                  <a:pt x="195262" y="1171575"/>
                </a:lnTo>
                <a:lnTo>
                  <a:pt x="11406187" y="1171575"/>
                </a:lnTo>
                <a:lnTo>
                  <a:pt x="11450950" y="1166413"/>
                </a:lnTo>
                <a:lnTo>
                  <a:pt x="11492038" y="1151712"/>
                </a:lnTo>
                <a:lnTo>
                  <a:pt x="11528281" y="1128647"/>
                </a:lnTo>
                <a:lnTo>
                  <a:pt x="11558509" y="1098393"/>
                </a:lnTo>
                <a:lnTo>
                  <a:pt x="11581549" y="1062125"/>
                </a:lnTo>
                <a:lnTo>
                  <a:pt x="11596232" y="1021018"/>
                </a:lnTo>
                <a:lnTo>
                  <a:pt x="11601386" y="976249"/>
                </a:lnTo>
                <a:lnTo>
                  <a:pt x="11601386" y="195199"/>
                </a:lnTo>
                <a:lnTo>
                  <a:pt x="11596232" y="150436"/>
                </a:lnTo>
                <a:lnTo>
                  <a:pt x="11581549" y="109347"/>
                </a:lnTo>
                <a:lnTo>
                  <a:pt x="11558509" y="73104"/>
                </a:lnTo>
                <a:lnTo>
                  <a:pt x="11528281" y="42877"/>
                </a:lnTo>
                <a:lnTo>
                  <a:pt x="11492038" y="19837"/>
                </a:lnTo>
                <a:lnTo>
                  <a:pt x="11450950" y="5154"/>
                </a:lnTo>
                <a:lnTo>
                  <a:pt x="114061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912" y="4299902"/>
            <a:ext cx="12217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b="1" spc="1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100" b="1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369" y="5179314"/>
            <a:ext cx="10687050" cy="762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ts val="1795"/>
              </a:lnSpc>
              <a:spcBef>
                <a:spcPts val="125"/>
              </a:spcBef>
              <a:buFont typeface="Calibri"/>
              <a:buChar char="•"/>
              <a:tabLst>
                <a:tab pos="184785" algn="l"/>
              </a:tabLst>
            </a:pPr>
            <a:r>
              <a:rPr sz="1550" b="1" spc="5" dirty="0">
                <a:latin typeface="Calibri"/>
                <a:cs typeface="Calibri"/>
              </a:rPr>
              <a:t>Name - </a:t>
            </a:r>
            <a:r>
              <a:rPr sz="1550" spc="5" dirty="0">
                <a:latin typeface="Calibri"/>
                <a:cs typeface="Calibri"/>
              </a:rPr>
              <a:t>The </a:t>
            </a:r>
            <a:r>
              <a:rPr sz="1550" spc="15" dirty="0">
                <a:latin typeface="Calibri"/>
                <a:cs typeface="Calibri"/>
              </a:rPr>
              <a:t>name </a:t>
            </a:r>
            <a:r>
              <a:rPr sz="1550" spc="5" dirty="0">
                <a:latin typeface="Calibri"/>
                <a:cs typeface="Calibri"/>
              </a:rPr>
              <a:t>of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5" dirty="0">
                <a:latin typeface="Calibri"/>
                <a:cs typeface="Calibri"/>
              </a:rPr>
              <a:t>data </a:t>
            </a:r>
            <a:r>
              <a:rPr sz="1550" spc="-25" dirty="0">
                <a:latin typeface="Calibri"/>
                <a:cs typeface="Calibri"/>
              </a:rPr>
              <a:t>provider. </a:t>
            </a:r>
            <a:r>
              <a:rPr sz="1550" spc="-10" dirty="0">
                <a:latin typeface="Calibri"/>
                <a:cs typeface="Calibri"/>
              </a:rPr>
              <a:t>If </a:t>
            </a:r>
            <a:r>
              <a:rPr sz="1550" spc="5" dirty="0">
                <a:latin typeface="Calibri"/>
                <a:cs typeface="Calibri"/>
              </a:rPr>
              <a:t>not </a:t>
            </a:r>
            <a:r>
              <a:rPr sz="1550" dirty="0">
                <a:latin typeface="Calibri"/>
                <a:cs typeface="Calibri"/>
              </a:rPr>
              <a:t>mentioned,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15" dirty="0">
                <a:latin typeface="Calibri"/>
                <a:cs typeface="Calibri"/>
              </a:rPr>
              <a:t>name </a:t>
            </a:r>
            <a:r>
              <a:rPr sz="1550" spc="5" dirty="0">
                <a:latin typeface="Calibri"/>
                <a:cs typeface="Calibri"/>
              </a:rPr>
              <a:t>of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5" dirty="0">
                <a:latin typeface="Calibri"/>
                <a:cs typeface="Calibri"/>
              </a:rPr>
              <a:t>data </a:t>
            </a:r>
            <a:r>
              <a:rPr sz="1550" spc="-5" dirty="0">
                <a:latin typeface="Calibri"/>
                <a:cs typeface="Calibri"/>
              </a:rPr>
              <a:t>provider </a:t>
            </a:r>
            <a:r>
              <a:rPr sz="1550" spc="10" dirty="0">
                <a:latin typeface="Calibri"/>
                <a:cs typeface="Calibri"/>
              </a:rPr>
              <a:t>will be automatically </a:t>
            </a:r>
            <a:r>
              <a:rPr sz="1550" spc="-10" dirty="0">
                <a:latin typeface="Calibri"/>
                <a:cs typeface="Calibri"/>
              </a:rPr>
              <a:t>set </a:t>
            </a:r>
            <a:r>
              <a:rPr sz="1550" spc="10" dirty="0">
                <a:latin typeface="Calibri"/>
                <a:cs typeface="Calibri"/>
              </a:rPr>
              <a:t>to the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method</a:t>
            </a:r>
            <a:endParaRPr sz="1550">
              <a:latin typeface="Calibri"/>
              <a:cs typeface="Calibri"/>
            </a:endParaRPr>
          </a:p>
          <a:p>
            <a:pPr marL="184150">
              <a:lnSpc>
                <a:spcPts val="1795"/>
              </a:lnSpc>
            </a:pPr>
            <a:r>
              <a:rPr sz="1550" dirty="0">
                <a:latin typeface="Calibri"/>
                <a:cs typeface="Calibri"/>
              </a:rPr>
              <a:t>name.</a:t>
            </a:r>
            <a:endParaRPr sz="15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Calibri"/>
              <a:buChar char="•"/>
              <a:tabLst>
                <a:tab pos="184785" algn="l"/>
              </a:tabLst>
            </a:pPr>
            <a:r>
              <a:rPr sz="1550" b="1" spc="-5" dirty="0">
                <a:latin typeface="Calibri"/>
                <a:cs typeface="Calibri"/>
              </a:rPr>
              <a:t>Parallel </a:t>
            </a:r>
            <a:r>
              <a:rPr sz="1550" b="1" spc="-15" dirty="0">
                <a:latin typeface="Calibri"/>
                <a:cs typeface="Calibri"/>
              </a:rPr>
              <a:t>-</a:t>
            </a:r>
            <a:r>
              <a:rPr sz="1550" spc="-15" dirty="0">
                <a:latin typeface="Calibri"/>
                <a:cs typeface="Calibri"/>
              </a:rPr>
              <a:t>If </a:t>
            </a:r>
            <a:r>
              <a:rPr sz="1550" spc="-10" dirty="0">
                <a:latin typeface="Calibri"/>
                <a:cs typeface="Calibri"/>
              </a:rPr>
              <a:t>set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b="1" dirty="0">
                <a:latin typeface="Calibri"/>
                <a:cs typeface="Calibri"/>
              </a:rPr>
              <a:t>true</a:t>
            </a:r>
            <a:r>
              <a:rPr sz="1550" dirty="0">
                <a:latin typeface="Calibri"/>
                <a:cs typeface="Calibri"/>
              </a:rPr>
              <a:t>, </a:t>
            </a:r>
            <a:r>
              <a:rPr sz="1550" spc="-10" dirty="0">
                <a:latin typeface="Calibri"/>
                <a:cs typeface="Calibri"/>
              </a:rPr>
              <a:t>test </a:t>
            </a:r>
            <a:r>
              <a:rPr sz="1550" spc="-5" dirty="0">
                <a:latin typeface="Calibri"/>
                <a:cs typeface="Calibri"/>
              </a:rPr>
              <a:t>cases generated </a:t>
            </a:r>
            <a:r>
              <a:rPr sz="1550" spc="5" dirty="0">
                <a:latin typeface="Calibri"/>
                <a:cs typeface="Calibri"/>
              </a:rPr>
              <a:t>by data </a:t>
            </a:r>
            <a:r>
              <a:rPr sz="1550" spc="-5" dirty="0">
                <a:latin typeface="Calibri"/>
                <a:cs typeface="Calibri"/>
              </a:rPr>
              <a:t>provider </a:t>
            </a:r>
            <a:r>
              <a:rPr sz="1550" dirty="0">
                <a:latin typeface="Calibri"/>
                <a:cs typeface="Calibri"/>
              </a:rPr>
              <a:t>runs </a:t>
            </a:r>
            <a:r>
              <a:rPr sz="1550" spc="10" dirty="0">
                <a:latin typeface="Calibri"/>
                <a:cs typeface="Calibri"/>
              </a:rPr>
              <a:t>in </a:t>
            </a:r>
            <a:r>
              <a:rPr sz="1550" dirty="0">
                <a:latin typeface="Calibri"/>
                <a:cs typeface="Calibri"/>
              </a:rPr>
              <a:t>parallel. Default value </a:t>
            </a:r>
            <a:r>
              <a:rPr sz="1550" spc="10" dirty="0">
                <a:latin typeface="Calibri"/>
                <a:cs typeface="Calibri"/>
              </a:rPr>
              <a:t>is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false</a:t>
            </a:r>
            <a:r>
              <a:rPr sz="1550" spc="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66884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Calibri"/>
                <a:cs typeface="Calibri"/>
              </a:rPr>
              <a:t>Parameters </a:t>
            </a:r>
            <a:r>
              <a:rPr sz="3950" spc="-5" dirty="0">
                <a:latin typeface="Calibri"/>
                <a:cs typeface="Calibri"/>
              </a:rPr>
              <a:t>with </a:t>
            </a:r>
            <a:r>
              <a:rPr sz="3950" spc="-25" dirty="0">
                <a:latin typeface="Calibri"/>
                <a:cs typeface="Calibri"/>
              </a:rPr>
              <a:t>Data</a:t>
            </a:r>
            <a:r>
              <a:rPr sz="3950" spc="38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Providers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128966"/>
            <a:ext cx="2472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r>
              <a:rPr sz="1800" spc="-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example</a:t>
            </a:r>
            <a:r>
              <a:rPr sz="1800" spc="-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4" y="5240083"/>
            <a:ext cx="11129645" cy="7962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ts val="195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1800" b="1" spc="-20" dirty="0">
                <a:solidFill>
                  <a:srgbClr val="333E50"/>
                </a:solidFill>
                <a:latin typeface="Calibri"/>
                <a:cs typeface="Calibri"/>
              </a:rPr>
              <a:t>@Test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 mention the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Provider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dataProvider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attribute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method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parameter.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The name should 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corresponds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annotated</a:t>
            </a:r>
            <a:r>
              <a:rPr sz="18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annonation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@DataProvider(name="...")</a:t>
            </a:r>
            <a:r>
              <a:rPr sz="180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a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name 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shown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above</a:t>
            </a:r>
            <a:r>
              <a:rPr sz="1800" spc="-2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example.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6575" y="1514347"/>
            <a:ext cx="6091301" cy="3205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2775" y="1590675"/>
            <a:ext cx="5886450" cy="300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725" y="1571625"/>
            <a:ext cx="5924550" cy="3038475"/>
          </a:xfrm>
          <a:custGeom>
            <a:avLst/>
            <a:gdLst/>
            <a:ahLst/>
            <a:cxnLst/>
            <a:rect l="l" t="t" r="r" b="b"/>
            <a:pathLst>
              <a:path w="5924550" h="3038475">
                <a:moveTo>
                  <a:pt x="0" y="3038475"/>
                </a:moveTo>
                <a:lnTo>
                  <a:pt x="5924550" y="3038475"/>
                </a:lnTo>
                <a:lnTo>
                  <a:pt x="5924550" y="0"/>
                </a:lnTo>
                <a:lnTo>
                  <a:pt x="0" y="0"/>
                </a:lnTo>
                <a:lnTo>
                  <a:pt x="0" y="30384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64877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Data </a:t>
            </a:r>
            <a:r>
              <a:rPr sz="3950" spc="-5" dirty="0">
                <a:latin typeface="Calibri"/>
                <a:cs typeface="Calibri"/>
              </a:rPr>
              <a:t>provider </a:t>
            </a:r>
            <a:r>
              <a:rPr sz="3950" spc="10" dirty="0">
                <a:latin typeface="Calibri"/>
                <a:cs typeface="Calibri"/>
              </a:rPr>
              <a:t>in </a:t>
            </a:r>
            <a:r>
              <a:rPr sz="3950" spc="-5" dirty="0">
                <a:latin typeface="Calibri"/>
                <a:cs typeface="Calibri"/>
              </a:rPr>
              <a:t>different</a:t>
            </a:r>
            <a:r>
              <a:rPr sz="3950" spc="270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class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073213"/>
            <a:ext cx="10730865" cy="13900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default,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8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looked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else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base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classes.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any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other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class,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it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should be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static</a:t>
            </a:r>
            <a:r>
              <a:rPr sz="1800" spc="-3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or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class with non-arg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constructor,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you can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give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class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name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where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it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 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searched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dataProviderClassattribute: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8475" y="2647886"/>
            <a:ext cx="6234176" cy="310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4675" y="2724150"/>
            <a:ext cx="6029325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5625" y="2705100"/>
            <a:ext cx="6067425" cy="2933700"/>
          </a:xfrm>
          <a:custGeom>
            <a:avLst/>
            <a:gdLst/>
            <a:ahLst/>
            <a:cxnLst/>
            <a:rect l="l" t="t" r="r" b="b"/>
            <a:pathLst>
              <a:path w="6067425" h="2933700">
                <a:moveTo>
                  <a:pt x="0" y="2933700"/>
                </a:moveTo>
                <a:lnTo>
                  <a:pt x="6067425" y="2933700"/>
                </a:lnTo>
                <a:lnTo>
                  <a:pt x="6067425" y="0"/>
                </a:lnTo>
                <a:lnTo>
                  <a:pt x="0" y="0"/>
                </a:lnTo>
                <a:lnTo>
                  <a:pt x="0" y="2933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5822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Data </a:t>
            </a:r>
            <a:r>
              <a:rPr sz="3950" dirty="0">
                <a:latin typeface="Calibri"/>
                <a:cs typeface="Calibri"/>
              </a:rPr>
              <a:t>Provider </a:t>
            </a:r>
            <a:r>
              <a:rPr sz="3950" spc="5" dirty="0">
                <a:latin typeface="Calibri"/>
                <a:cs typeface="Calibri"/>
              </a:rPr>
              <a:t>Injection</a:t>
            </a:r>
            <a:r>
              <a:rPr sz="3950" spc="320" dirty="0">
                <a:latin typeface="Calibri"/>
                <a:cs typeface="Calibri"/>
              </a:rPr>
              <a:t> </a:t>
            </a:r>
            <a:r>
              <a:rPr sz="3950" spc="20" dirty="0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517" y="1042098"/>
            <a:ext cx="11523345" cy="354520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uses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context 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r>
              <a:rPr sz="1800" spc="-25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injection.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returns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any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following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two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types: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array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array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objects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(Object[][])</a:t>
            </a:r>
            <a:endParaRPr sz="1800">
              <a:latin typeface="Calibri"/>
              <a:cs typeface="Calibri"/>
            </a:endParaRPr>
          </a:p>
          <a:p>
            <a:pPr marL="603885">
              <a:lnSpc>
                <a:spcPct val="100000"/>
              </a:lnSpc>
              <a:spcBef>
                <a:spcPts val="320"/>
              </a:spcBef>
            </a:pP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-</a:t>
            </a:r>
            <a:r>
              <a:rPr sz="1550" spc="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333E50"/>
                </a:solidFill>
                <a:latin typeface="Calibri"/>
                <a:cs typeface="Calibri"/>
              </a:rPr>
              <a:t>first</a:t>
            </a:r>
            <a:r>
              <a:rPr sz="180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333E50"/>
                </a:solidFill>
                <a:latin typeface="Calibri"/>
                <a:cs typeface="Calibri"/>
              </a:rPr>
              <a:t>dimension's</a:t>
            </a:r>
            <a:r>
              <a:rPr sz="1800" b="1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333E50"/>
                </a:solidFill>
                <a:latin typeface="Calibri"/>
                <a:cs typeface="Calibri"/>
              </a:rPr>
              <a:t>size</a:t>
            </a:r>
            <a:r>
              <a:rPr sz="1800" b="1" spc="-1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tells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b="1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count</a:t>
            </a:r>
            <a:r>
              <a:rPr sz="1800" b="1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b="1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b="1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b="1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sz="1800" b="1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b="1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called.</a:t>
            </a:r>
            <a:endParaRPr sz="1800">
              <a:latin typeface="Calibri"/>
              <a:cs typeface="Calibri"/>
            </a:endParaRPr>
          </a:p>
          <a:p>
            <a:pPr marL="469900" marR="5080" indent="152400">
              <a:lnSpc>
                <a:spcPts val="1950"/>
              </a:lnSpc>
              <a:spcBef>
                <a:spcPts val="484"/>
              </a:spcBef>
            </a:pP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-</a:t>
            </a:r>
            <a:r>
              <a:rPr sz="1800" b="1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b="1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second</a:t>
            </a:r>
            <a:r>
              <a:rPr sz="1800" b="1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dimension</a:t>
            </a:r>
            <a:r>
              <a:rPr sz="1800" b="1" spc="-1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333E50"/>
                </a:solidFill>
                <a:latin typeface="Calibri"/>
                <a:cs typeface="Calibri"/>
              </a:rPr>
              <a:t>size</a:t>
            </a:r>
            <a:r>
              <a:rPr sz="1800" b="1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holds</a:t>
            </a:r>
            <a:r>
              <a:rPr sz="1800" b="1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sz="1800" b="1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array</a:t>
            </a:r>
            <a:r>
              <a:rPr sz="180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b="1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b="1" spc="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objects</a:t>
            </a: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333E50"/>
                </a:solidFill>
                <a:latin typeface="Calibri"/>
                <a:cs typeface="Calibri"/>
              </a:rPr>
              <a:t>must</a:t>
            </a:r>
            <a:r>
              <a:rPr sz="1800" b="1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b="1" spc="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compatible</a:t>
            </a:r>
            <a:r>
              <a:rPr sz="1800" b="1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33E50"/>
                </a:solidFill>
                <a:latin typeface="Calibri"/>
                <a:cs typeface="Calibri"/>
              </a:rPr>
              <a:t>number</a:t>
            </a:r>
            <a:r>
              <a:rPr sz="1800" b="1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b="1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b="1" spc="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parameter 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types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b="1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E50"/>
                </a:solidFill>
                <a:latin typeface="Calibri"/>
                <a:cs typeface="Calibri"/>
              </a:rPr>
              <a:t>signature.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1795"/>
              </a:lnSpc>
              <a:spcBef>
                <a:spcPts val="5"/>
              </a:spcBef>
            </a:pP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When the </a:t>
            </a:r>
            <a:r>
              <a:rPr sz="1550" spc="-5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method </a:t>
            </a:r>
            <a:r>
              <a:rPr sz="1550" spc="-5" dirty="0">
                <a:solidFill>
                  <a:srgbClr val="333E50"/>
                </a:solidFill>
                <a:latin typeface="Calibri"/>
                <a:cs typeface="Calibri"/>
              </a:rPr>
              <a:t>have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lot </a:t>
            </a: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1550" spc="-5" dirty="0">
                <a:solidFill>
                  <a:srgbClr val="333E50"/>
                </a:solidFill>
                <a:latin typeface="Calibri"/>
                <a:cs typeface="Calibri"/>
              </a:rPr>
              <a:t>parameters,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the good </a:t>
            </a: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approach </a:t>
            </a:r>
            <a:r>
              <a:rPr sz="1550" spc="15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use </a:t>
            </a:r>
            <a:r>
              <a:rPr sz="1550" spc="-5" dirty="0">
                <a:solidFill>
                  <a:srgbClr val="333E50"/>
                </a:solidFill>
                <a:latin typeface="Calibri"/>
                <a:cs typeface="Calibri"/>
              </a:rPr>
              <a:t>Iterator&lt;Object&gt; </a:t>
            </a:r>
            <a:r>
              <a:rPr sz="1550" spc="15" dirty="0">
                <a:solidFill>
                  <a:srgbClr val="333E50"/>
                </a:solidFill>
                <a:latin typeface="Calibri"/>
                <a:cs typeface="Calibri"/>
              </a:rPr>
              <a:t>which </a:t>
            </a: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550" spc="-5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550" spc="2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lazily.TestNG</a:t>
            </a:r>
            <a:endParaRPr sz="1550">
              <a:latin typeface="Calibri"/>
              <a:cs typeface="Calibri"/>
            </a:endParaRPr>
          </a:p>
          <a:p>
            <a:pPr marL="469900">
              <a:lnSpc>
                <a:spcPts val="1789"/>
              </a:lnSpc>
            </a:pPr>
            <a:r>
              <a:rPr sz="1550" spc="-10" dirty="0">
                <a:solidFill>
                  <a:srgbClr val="333E50"/>
                </a:solidFill>
                <a:latin typeface="Calibri"/>
                <a:cs typeface="Calibri"/>
              </a:rPr>
              <a:t>invokes</a:t>
            </a:r>
            <a:r>
              <a:rPr sz="1550" spc="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550" spc="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iterator</a:t>
            </a:r>
            <a:r>
              <a:rPr sz="1550" spc="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550" spc="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iterator</a:t>
            </a:r>
            <a:r>
              <a:rPr sz="1550" spc="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sz="155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pass</a:t>
            </a:r>
            <a:r>
              <a:rPr sz="1550" spc="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550" spc="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55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one</a:t>
            </a:r>
            <a:r>
              <a:rPr sz="1550" spc="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sz="1550" spc="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333E50"/>
                </a:solidFill>
                <a:latin typeface="Calibri"/>
                <a:cs typeface="Calibri"/>
              </a:rPr>
              <a:t>one.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For example</a:t>
            </a:r>
            <a:r>
              <a:rPr sz="1800" spc="-1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175" y="4486211"/>
            <a:ext cx="4186301" cy="186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3375" y="4562475"/>
            <a:ext cx="3981450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4325" y="4543425"/>
            <a:ext cx="4019550" cy="1695450"/>
          </a:xfrm>
          <a:custGeom>
            <a:avLst/>
            <a:gdLst/>
            <a:ahLst/>
            <a:cxnLst/>
            <a:rect l="l" t="t" r="r" b="b"/>
            <a:pathLst>
              <a:path w="4019550" h="1695450">
                <a:moveTo>
                  <a:pt x="0" y="1695450"/>
                </a:moveTo>
                <a:lnTo>
                  <a:pt x="4019550" y="1695450"/>
                </a:lnTo>
                <a:lnTo>
                  <a:pt x="4019550" y="0"/>
                </a:lnTo>
                <a:lnTo>
                  <a:pt x="0" y="0"/>
                </a:lnTo>
                <a:lnTo>
                  <a:pt x="0" y="1695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5829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>
                <a:latin typeface="Calibri"/>
                <a:cs typeface="Calibri"/>
              </a:rPr>
              <a:t>Data </a:t>
            </a:r>
            <a:r>
              <a:rPr sz="3950" dirty="0">
                <a:latin typeface="Calibri"/>
                <a:cs typeface="Calibri"/>
              </a:rPr>
              <a:t>Provider </a:t>
            </a:r>
            <a:r>
              <a:rPr sz="3950" spc="5" dirty="0">
                <a:latin typeface="Calibri"/>
                <a:cs typeface="Calibri"/>
              </a:rPr>
              <a:t>Injection</a:t>
            </a:r>
            <a:r>
              <a:rPr sz="3950" spc="325" dirty="0">
                <a:latin typeface="Calibri"/>
                <a:cs typeface="Calibri"/>
              </a:rPr>
              <a:t> </a:t>
            </a:r>
            <a:r>
              <a:rPr sz="3950" spc="20" dirty="0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472" y="1233106"/>
            <a:ext cx="11030585" cy="15405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88700"/>
              </a:lnSpc>
              <a:spcBef>
                <a:spcPts val="345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If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@DataProvidertakes</a:t>
            </a:r>
            <a:r>
              <a:rPr sz="1800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java.lang.reflect.Method</a:t>
            </a:r>
            <a:r>
              <a:rPr sz="1800" spc="-1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first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parameter,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passes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current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first parameter.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This is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useful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several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methods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uses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@DataProviderand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you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are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returning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different 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depending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upon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spc="3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particular</a:t>
            </a:r>
            <a:r>
              <a:rPr sz="1800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sz="1800" spc="-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@DataProvider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supplying</a:t>
            </a:r>
            <a:r>
              <a:rPr sz="1800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for.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72" y="5467984"/>
            <a:ext cx="1125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display: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2943098"/>
            <a:ext cx="5072126" cy="2252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8950" y="3019425"/>
            <a:ext cx="4867275" cy="204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9900" y="3000375"/>
            <a:ext cx="4905375" cy="2085975"/>
          </a:xfrm>
          <a:custGeom>
            <a:avLst/>
            <a:gdLst/>
            <a:ahLst/>
            <a:cxnLst/>
            <a:rect l="l" t="t" r="r" b="b"/>
            <a:pathLst>
              <a:path w="4905375" h="2085975">
                <a:moveTo>
                  <a:pt x="0" y="2085975"/>
                </a:moveTo>
                <a:lnTo>
                  <a:pt x="4905375" y="2085975"/>
                </a:lnTo>
                <a:lnTo>
                  <a:pt x="4905375" y="0"/>
                </a:lnTo>
                <a:lnTo>
                  <a:pt x="0" y="0"/>
                </a:lnTo>
                <a:lnTo>
                  <a:pt x="0" y="20859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5600700"/>
            <a:ext cx="1462024" cy="833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0" y="5676900"/>
            <a:ext cx="1257300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7750" y="5657850"/>
            <a:ext cx="1295400" cy="666750"/>
          </a:xfrm>
          <a:custGeom>
            <a:avLst/>
            <a:gdLst/>
            <a:ahLst/>
            <a:cxnLst/>
            <a:rect l="l" t="t" r="r" b="b"/>
            <a:pathLst>
              <a:path w="1295400" h="666750">
                <a:moveTo>
                  <a:pt x="0" y="666750"/>
                </a:moveTo>
                <a:lnTo>
                  <a:pt x="1295400" y="666750"/>
                </a:lnTo>
                <a:lnTo>
                  <a:pt x="1295400" y="0"/>
                </a:lnTo>
                <a:lnTo>
                  <a:pt x="0" y="0"/>
                </a:lnTo>
                <a:lnTo>
                  <a:pt x="0" y="6667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4091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80" dirty="0">
                <a:latin typeface="Calibri"/>
                <a:cs typeface="Calibri"/>
              </a:rPr>
              <a:t>P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-60" dirty="0">
                <a:latin typeface="Calibri"/>
                <a:cs typeface="Calibri"/>
              </a:rPr>
              <a:t>r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20" dirty="0">
                <a:latin typeface="Calibri"/>
                <a:cs typeface="Calibri"/>
              </a:rPr>
              <a:t>m</a:t>
            </a:r>
            <a:r>
              <a:rPr sz="3950" spc="25" dirty="0">
                <a:latin typeface="Calibri"/>
                <a:cs typeface="Calibri"/>
              </a:rPr>
              <a:t>e</a:t>
            </a:r>
            <a:r>
              <a:rPr sz="3950" spc="-100" dirty="0">
                <a:latin typeface="Calibri"/>
                <a:cs typeface="Calibri"/>
              </a:rPr>
              <a:t>t</a:t>
            </a:r>
            <a:r>
              <a:rPr sz="3950" spc="30" dirty="0">
                <a:latin typeface="Calibri"/>
                <a:cs typeface="Calibri"/>
              </a:rPr>
              <a:t>e</a:t>
            </a:r>
            <a:r>
              <a:rPr sz="3950" spc="-60" dirty="0">
                <a:latin typeface="Calibri"/>
                <a:cs typeface="Calibri"/>
              </a:rPr>
              <a:t>r</a:t>
            </a:r>
            <a:r>
              <a:rPr sz="3950" spc="10" dirty="0">
                <a:latin typeface="Calibri"/>
                <a:cs typeface="Calibri"/>
              </a:rPr>
              <a:t>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87" y="1481200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373"/>
                </a:lnTo>
                <a:lnTo>
                  <a:pt x="7122" y="742565"/>
                </a:lnTo>
                <a:lnTo>
                  <a:pt x="26954" y="780949"/>
                </a:lnTo>
                <a:lnTo>
                  <a:pt x="57195" y="811219"/>
                </a:lnTo>
                <a:lnTo>
                  <a:pt x="95544" y="831070"/>
                </a:lnTo>
                <a:lnTo>
                  <a:pt x="139700" y="838200"/>
                </a:lnTo>
                <a:lnTo>
                  <a:pt x="11375961" y="838200"/>
                </a:lnTo>
                <a:lnTo>
                  <a:pt x="11420141" y="831070"/>
                </a:lnTo>
                <a:lnTo>
                  <a:pt x="11458493" y="811219"/>
                </a:lnTo>
                <a:lnTo>
                  <a:pt x="11488725" y="780949"/>
                </a:lnTo>
                <a:lnTo>
                  <a:pt x="11508545" y="742565"/>
                </a:lnTo>
                <a:lnTo>
                  <a:pt x="11515661" y="698373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87" y="2376551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373"/>
                </a:lnTo>
                <a:lnTo>
                  <a:pt x="7122" y="742565"/>
                </a:lnTo>
                <a:lnTo>
                  <a:pt x="26954" y="780949"/>
                </a:lnTo>
                <a:lnTo>
                  <a:pt x="57195" y="811219"/>
                </a:lnTo>
                <a:lnTo>
                  <a:pt x="95544" y="831070"/>
                </a:lnTo>
                <a:lnTo>
                  <a:pt x="139700" y="838200"/>
                </a:lnTo>
                <a:lnTo>
                  <a:pt x="11375961" y="838200"/>
                </a:lnTo>
                <a:lnTo>
                  <a:pt x="11420141" y="831070"/>
                </a:lnTo>
                <a:lnTo>
                  <a:pt x="11458493" y="811219"/>
                </a:lnTo>
                <a:lnTo>
                  <a:pt x="11488725" y="780949"/>
                </a:lnTo>
                <a:lnTo>
                  <a:pt x="11508545" y="742565"/>
                </a:lnTo>
                <a:lnTo>
                  <a:pt x="11515661" y="698373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7" y="3567176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373"/>
                </a:lnTo>
                <a:lnTo>
                  <a:pt x="7122" y="742565"/>
                </a:lnTo>
                <a:lnTo>
                  <a:pt x="26954" y="780949"/>
                </a:lnTo>
                <a:lnTo>
                  <a:pt x="57195" y="811219"/>
                </a:lnTo>
                <a:lnTo>
                  <a:pt x="95544" y="831070"/>
                </a:lnTo>
                <a:lnTo>
                  <a:pt x="139700" y="838200"/>
                </a:lnTo>
                <a:lnTo>
                  <a:pt x="11375961" y="838200"/>
                </a:lnTo>
                <a:lnTo>
                  <a:pt x="11420141" y="831070"/>
                </a:lnTo>
                <a:lnTo>
                  <a:pt x="11458493" y="811219"/>
                </a:lnTo>
                <a:lnTo>
                  <a:pt x="11488725" y="780949"/>
                </a:lnTo>
                <a:lnTo>
                  <a:pt x="11508545" y="742565"/>
                </a:lnTo>
                <a:lnTo>
                  <a:pt x="11515661" y="698373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7" y="4453001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373"/>
                </a:lnTo>
                <a:lnTo>
                  <a:pt x="7122" y="742565"/>
                </a:lnTo>
                <a:lnTo>
                  <a:pt x="26954" y="780949"/>
                </a:lnTo>
                <a:lnTo>
                  <a:pt x="57195" y="811219"/>
                </a:lnTo>
                <a:lnTo>
                  <a:pt x="95544" y="831070"/>
                </a:lnTo>
                <a:lnTo>
                  <a:pt x="139700" y="838200"/>
                </a:lnTo>
                <a:lnTo>
                  <a:pt x="11375961" y="838200"/>
                </a:lnTo>
                <a:lnTo>
                  <a:pt x="11420141" y="831070"/>
                </a:lnTo>
                <a:lnTo>
                  <a:pt x="11458493" y="811219"/>
                </a:lnTo>
                <a:lnTo>
                  <a:pt x="11488725" y="780949"/>
                </a:lnTo>
                <a:lnTo>
                  <a:pt x="11508545" y="742565"/>
                </a:lnTo>
                <a:lnTo>
                  <a:pt x="11515661" y="698373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87" y="5348351"/>
            <a:ext cx="11515725" cy="838200"/>
          </a:xfrm>
          <a:custGeom>
            <a:avLst/>
            <a:gdLst/>
            <a:ahLst/>
            <a:cxnLst/>
            <a:rect l="l" t="t" r="r" b="b"/>
            <a:pathLst>
              <a:path w="11515725" h="838200">
                <a:moveTo>
                  <a:pt x="11375961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436"/>
                </a:lnTo>
                <a:lnTo>
                  <a:pt x="7122" y="742591"/>
                </a:lnTo>
                <a:lnTo>
                  <a:pt x="26954" y="780940"/>
                </a:lnTo>
                <a:lnTo>
                  <a:pt x="57195" y="811182"/>
                </a:lnTo>
                <a:lnTo>
                  <a:pt x="95544" y="831014"/>
                </a:lnTo>
                <a:lnTo>
                  <a:pt x="139700" y="838136"/>
                </a:lnTo>
                <a:lnTo>
                  <a:pt x="11375961" y="838136"/>
                </a:lnTo>
                <a:lnTo>
                  <a:pt x="11420141" y="831014"/>
                </a:lnTo>
                <a:lnTo>
                  <a:pt x="11458493" y="811182"/>
                </a:lnTo>
                <a:lnTo>
                  <a:pt x="11488725" y="780940"/>
                </a:lnTo>
                <a:lnTo>
                  <a:pt x="11508545" y="742591"/>
                </a:lnTo>
                <a:lnTo>
                  <a:pt x="11515661" y="698436"/>
                </a:lnTo>
                <a:lnTo>
                  <a:pt x="11515661" y="139700"/>
                </a:lnTo>
                <a:lnTo>
                  <a:pt x="11508545" y="95520"/>
                </a:lnTo>
                <a:lnTo>
                  <a:pt x="11488725" y="57168"/>
                </a:lnTo>
                <a:lnTo>
                  <a:pt x="11458493" y="26936"/>
                </a:lnTo>
                <a:lnTo>
                  <a:pt x="11420141" y="7116"/>
                </a:lnTo>
                <a:lnTo>
                  <a:pt x="1137596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162" y="1542732"/>
            <a:ext cx="11165205" cy="4368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335"/>
              </a:spcBef>
            </a:pP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methods can’t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parameter-less. 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arbitrary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parameters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method,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tell 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TestNG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pass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correct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parameters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100" b="1" spc="-15" dirty="0">
                <a:solidFill>
                  <a:srgbClr val="FFFFFF"/>
                </a:solidFill>
                <a:latin typeface="Calibri"/>
                <a:cs typeface="Calibri"/>
              </a:rPr>
              <a:t>@Parameters</a:t>
            </a:r>
            <a:r>
              <a:rPr sz="2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annotation.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5" dirty="0">
                <a:solidFill>
                  <a:srgbClr val="FFFFFF"/>
                </a:solidFill>
                <a:latin typeface="Calibri"/>
                <a:cs typeface="Calibri"/>
              </a:rPr>
              <a:t>@Parameters: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429259" indent="-171450">
              <a:lnSpc>
                <a:spcPct val="100000"/>
              </a:lnSpc>
              <a:buChar char="•"/>
              <a:tabLst>
                <a:tab pos="429259" algn="l"/>
              </a:tabLst>
            </a:pPr>
            <a:r>
              <a:rPr sz="1550" spc="-5" dirty="0">
                <a:latin typeface="Calibri"/>
                <a:cs typeface="Calibri"/>
              </a:rPr>
              <a:t>It passes parameters </a:t>
            </a:r>
            <a:r>
              <a:rPr sz="1550" spc="10" dirty="0">
                <a:latin typeface="Calibri"/>
                <a:cs typeface="Calibri"/>
              </a:rPr>
              <a:t>to </a:t>
            </a:r>
            <a:r>
              <a:rPr sz="1550" spc="-30" dirty="0">
                <a:latin typeface="Calibri"/>
                <a:cs typeface="Calibri"/>
              </a:rPr>
              <a:t>@Test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method.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20" dirty="0">
                <a:solidFill>
                  <a:srgbClr val="FFFFFF"/>
                </a:solidFill>
                <a:latin typeface="Calibri"/>
                <a:cs typeface="Calibri"/>
              </a:rPr>
              <a:t>Value:</a:t>
            </a:r>
            <a:endParaRPr sz="2100">
              <a:latin typeface="Calibri"/>
              <a:cs typeface="Calibri"/>
            </a:endParaRPr>
          </a:p>
          <a:p>
            <a:pPr marL="12700" marR="3397250">
              <a:lnSpc>
                <a:spcPts val="7059"/>
              </a:lnSpc>
              <a:spcBef>
                <a:spcPts val="915"/>
              </a:spcBef>
              <a:tabLst>
                <a:tab pos="3220085" algn="l"/>
              </a:tabLst>
            </a:pP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list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variables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fill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parameters within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the method. 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ways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parameters:	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testng.xml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programmatically.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2FE21D-F139-4E9B-B77A-F7741EB117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E76E37-B866-44F6-BE2D-1C5E8823B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aa0b7-4d93-48ba-b8da-68960f2ffd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A4AB71-64AA-4E5A-83F5-FF64B8D318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1651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Ground Rules</vt:lpstr>
      <vt:lpstr>PowerPoint Presentation</vt:lpstr>
      <vt:lpstr>Data Provider</vt:lpstr>
      <vt:lpstr>Parameters with Data Providers</vt:lpstr>
      <vt:lpstr>Data provider in different class</vt:lpstr>
      <vt:lpstr>Data Provider Injection (1)</vt:lpstr>
      <vt:lpstr>Data Provider Injection (2)</vt:lpstr>
      <vt:lpstr>Parameters</vt:lpstr>
      <vt:lpstr>Parameters</vt:lpstr>
      <vt:lpstr>Parameters</vt:lpstr>
      <vt:lpstr>Parallel execution using Data Provider</vt:lpstr>
      <vt:lpstr>Parallel Execution</vt:lpstr>
      <vt:lpstr>Parallel Tests , Methods</vt:lpstr>
      <vt:lpstr>Parallel classes, instances</vt:lpstr>
      <vt:lpstr>Listeners</vt:lpstr>
      <vt:lpstr>Listeners</vt:lpstr>
      <vt:lpstr>Listeners</vt:lpstr>
      <vt:lpstr>Listeners</vt:lpstr>
      <vt:lpstr>Logging and results using listeners</vt:lpstr>
      <vt:lpstr>PowerPoint Presentation</vt:lpstr>
      <vt:lpstr>Logging reports</vt:lpstr>
      <vt:lpstr>Module Objectives</vt:lpstr>
      <vt:lpstr>Module Summary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cp:lastModifiedBy>Manglani, Hemant</cp:lastModifiedBy>
  <cp:revision>1</cp:revision>
  <dcterms:created xsi:type="dcterms:W3CDTF">2018-04-19T22:33:31Z</dcterms:created>
  <dcterms:modified xsi:type="dcterms:W3CDTF">2018-05-08T06:26:06Z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