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277" y="931862"/>
            <a:ext cx="11815445" cy="26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301" y="2709926"/>
            <a:ext cx="4835397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862" y="1061040"/>
            <a:ext cx="11598275" cy="3590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dirty="0" sz="950" spc="1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Material.</a:t>
            </a:r>
            <a:r>
              <a:rPr dirty="0" sz="950" spc="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950" spc="1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95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8277" y="931862"/>
            <a:ext cx="34607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55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50" spc="-1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5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794255"/>
            <a:ext cx="852487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0">
                <a:solidFill>
                  <a:srgbClr val="FFFFFF"/>
                </a:solidFill>
                <a:latin typeface="Calibri"/>
                <a:cs typeface="Calibri"/>
              </a:rPr>
              <a:t>Module 6: </a:t>
            </a:r>
            <a:r>
              <a:rPr dirty="0" sz="3950" spc="-5">
                <a:solidFill>
                  <a:srgbClr val="FFFFFF"/>
                </a:solidFill>
                <a:latin typeface="Calibri"/>
                <a:cs typeface="Calibri"/>
              </a:rPr>
              <a:t>Switching </a:t>
            </a:r>
            <a:r>
              <a:rPr dirty="0" sz="3950" spc="-17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95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-5">
                <a:solidFill>
                  <a:srgbClr val="FFFFFF"/>
                </a:solidFill>
                <a:latin typeface="Calibri"/>
                <a:cs typeface="Calibri"/>
              </a:rPr>
              <a:t>Windows/Frames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448373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Calibri"/>
                <a:cs typeface="Calibri"/>
              </a:rPr>
              <a:t>Switching </a:t>
            </a:r>
            <a:r>
              <a:rPr dirty="0" sz="3600" spc="-140">
                <a:latin typeface="Calibri"/>
                <a:cs typeface="Calibri"/>
              </a:rPr>
              <a:t>To </a:t>
            </a:r>
            <a:r>
              <a:rPr dirty="0" sz="3600" spc="-15">
                <a:latin typeface="Calibri"/>
                <a:cs typeface="Calibri"/>
              </a:rPr>
              <a:t>Frames</a:t>
            </a:r>
            <a:r>
              <a:rPr dirty="0" sz="3600" spc="-9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1059160" cy="43541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Identifying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handling</a:t>
            </a:r>
            <a:r>
              <a:rPr dirty="0" sz="2150" spc="-8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frames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provides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driver.swtichTo().frame()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switch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page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248285">
              <a:lnSpc>
                <a:spcPts val="2055"/>
              </a:lnSpc>
            </a:pP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perform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operations using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drivers</a:t>
            </a:r>
            <a:r>
              <a:rPr dirty="0" sz="1800" spc="-2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frame() takes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three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arguments</a:t>
            </a:r>
            <a:endParaRPr sz="180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Index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of the</a:t>
            </a:r>
            <a:r>
              <a:rPr dirty="0" sz="1550" spc="20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frame</a:t>
            </a:r>
            <a:endParaRPr sz="155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25">
                <a:solidFill>
                  <a:srgbClr val="333E50"/>
                </a:solidFill>
                <a:latin typeface="Calibri"/>
                <a:cs typeface="Calibri"/>
              </a:rPr>
              <a:t>Name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1550" spc="1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550" spc="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frame</a:t>
            </a:r>
            <a:endParaRPr sz="155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Instance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1550" spc="1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WebElement </a:t>
            </a:r>
            <a:r>
              <a:rPr dirty="0" sz="1550" spc="10">
                <a:solidFill>
                  <a:srgbClr val="333E50"/>
                </a:solidFill>
                <a:latin typeface="Calibri"/>
                <a:cs typeface="Calibri"/>
              </a:rPr>
              <a:t>–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&lt;frame&gt; </a:t>
            </a: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element </a:t>
            </a:r>
            <a:r>
              <a:rPr dirty="0" sz="1550" spc="10">
                <a:solidFill>
                  <a:srgbClr val="333E50"/>
                </a:solidFill>
                <a:latin typeface="Calibri"/>
                <a:cs typeface="Calibri"/>
              </a:rPr>
              <a:t>can be </a:t>
            </a:r>
            <a:r>
              <a:rPr dirty="0" sz="1550" spc="5">
                <a:solidFill>
                  <a:srgbClr val="333E50"/>
                </a:solidFill>
                <a:latin typeface="Calibri"/>
                <a:cs typeface="Calibri"/>
              </a:rPr>
              <a:t>located using</a:t>
            </a:r>
            <a:r>
              <a:rPr dirty="0" sz="155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15">
                <a:solidFill>
                  <a:srgbClr val="333E50"/>
                </a:solidFill>
                <a:latin typeface="Calibri"/>
                <a:cs typeface="Calibri"/>
              </a:rPr>
              <a:t>driver.findElement()</a:t>
            </a:r>
            <a:endParaRPr sz="15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333E50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48285" marR="5080" indent="-228600">
              <a:lnSpc>
                <a:spcPts val="1950"/>
              </a:lnSpc>
              <a:spcBef>
                <a:spcPts val="117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While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working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frames,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find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that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or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name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attributesare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defined.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Still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frames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identified  by using their</a:t>
            </a:r>
            <a:r>
              <a:rPr dirty="0" sz="1800" spc="-1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index.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Example</a:t>
            </a:r>
            <a:r>
              <a:rPr dirty="0" sz="1800" spc="-3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1800" spc="-20" b="1">
                <a:latin typeface="Calibri"/>
                <a:cs typeface="Calibri"/>
              </a:rPr>
              <a:t>driver.switchTo().frame(1) </a:t>
            </a:r>
            <a:r>
              <a:rPr dirty="0" sz="1800" b="1">
                <a:solidFill>
                  <a:srgbClr val="92D050"/>
                </a:solidFill>
                <a:latin typeface="Calibri"/>
                <a:cs typeface="Calibri"/>
              </a:rPr>
              <a:t>;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//Index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Once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activated,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drivers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instance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allow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operationson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document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loaded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return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main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document,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1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driver.switchTo().defaultContent()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9853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>
                <a:latin typeface="Calibri"/>
                <a:cs typeface="Calibri"/>
              </a:rPr>
              <a:t>Switching </a:t>
            </a:r>
            <a:r>
              <a:rPr dirty="0" sz="3950" spc="-185">
                <a:latin typeface="Calibri"/>
                <a:cs typeface="Calibri"/>
              </a:rPr>
              <a:t>To </a:t>
            </a:r>
            <a:r>
              <a:rPr dirty="0" sz="3950" spc="-5">
                <a:latin typeface="Calibri"/>
                <a:cs typeface="Calibri"/>
              </a:rPr>
              <a:t>Frames</a:t>
            </a:r>
            <a:r>
              <a:rPr dirty="0" sz="3950" spc="-165">
                <a:latin typeface="Calibri"/>
                <a:cs typeface="Calibri"/>
              </a:rPr>
              <a:t> </a:t>
            </a:r>
            <a:r>
              <a:rPr dirty="0" sz="3950" spc="20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1176635" cy="297180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Identifying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handling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frames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WebElement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Handling</a:t>
            </a:r>
            <a:r>
              <a:rPr dirty="0" sz="1800" spc="-20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frames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Index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may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not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reliable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way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applicationsare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dynamic</a:t>
            </a:r>
            <a:r>
              <a:rPr dirty="0" sz="1800" spc="-11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there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need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ensure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48285">
              <a:lnSpc>
                <a:spcPts val="2055"/>
              </a:lnSpc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correct frame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activated.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Alternative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way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handlingframes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by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identifyingframe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WebElement.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70"/>
              </a:spcBef>
            </a:pPr>
            <a:r>
              <a:rPr dirty="0" sz="1800" spc="10" b="1">
                <a:solidFill>
                  <a:srgbClr val="333E50"/>
                </a:solidFill>
                <a:latin typeface="Calibri"/>
                <a:cs typeface="Calibri"/>
              </a:rPr>
              <a:t>Example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-1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driver.switchTo().frame(driver.findElement(By.name(“loginFrame”)));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48285" indent="-228600">
              <a:lnSpc>
                <a:spcPct val="100000"/>
              </a:lnSpc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latin typeface="Calibri"/>
                <a:cs typeface="Calibri"/>
              </a:rPr>
              <a:t>Get </a:t>
            </a:r>
            <a:r>
              <a:rPr dirty="0" sz="1800" spc="20">
                <a:latin typeface="Calibri"/>
                <a:cs typeface="Calibri"/>
              </a:rPr>
              <a:t>all </a:t>
            </a:r>
            <a:r>
              <a:rPr dirty="0" sz="1800" spc="-10">
                <a:latin typeface="Calibri"/>
                <a:cs typeface="Calibri"/>
              </a:rPr>
              <a:t>frames </a:t>
            </a:r>
            <a:r>
              <a:rPr dirty="0" sz="1800" spc="10">
                <a:latin typeface="Calibri"/>
                <a:cs typeface="Calibri"/>
              </a:rPr>
              <a:t>on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Page, </a:t>
            </a:r>
            <a:r>
              <a:rPr dirty="0" sz="1800" spc="-5">
                <a:latin typeface="Calibri"/>
                <a:cs typeface="Calibri"/>
              </a:rPr>
              <a:t>created </a:t>
            </a:r>
            <a:r>
              <a:rPr dirty="0" sz="1800" spc="5">
                <a:latin typeface="Calibri"/>
                <a:cs typeface="Calibri"/>
              </a:rPr>
              <a:t>with </a:t>
            </a:r>
            <a:r>
              <a:rPr dirty="0" sz="1800" spc="-10">
                <a:latin typeface="Calibri"/>
                <a:cs typeface="Calibri"/>
              </a:rPr>
              <a:t>&lt;frame&gt;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tag.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70"/>
              </a:spcBef>
            </a:pPr>
            <a:r>
              <a:rPr dirty="0" sz="1800" spc="10" b="1">
                <a:latin typeface="Calibri"/>
                <a:cs typeface="Calibri"/>
              </a:rPr>
              <a:t>Example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5" b="1">
                <a:latin typeface="Calibri"/>
                <a:cs typeface="Calibri"/>
              </a:rPr>
              <a:t>List&lt;WebElement&gt;</a:t>
            </a:r>
            <a:r>
              <a:rPr dirty="0" sz="1800" spc="-24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frames=driver.findElements(By.tagName(“frame”));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1133792"/>
            <a:ext cx="561848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How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Switch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 Multiple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Windows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And</a:t>
            </a:r>
            <a:r>
              <a:rPr dirty="0" sz="215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Frames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20770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Calibri"/>
                <a:cs typeface="Calibri"/>
              </a:rPr>
              <a:t>Demo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10.1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019" y="1893146"/>
            <a:ext cx="11940184" cy="3939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1133792"/>
            <a:ext cx="1631314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Demo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 Contd..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20770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Calibri"/>
                <a:cs typeface="Calibri"/>
              </a:rPr>
              <a:t>Demo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10.2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631" y="1924050"/>
            <a:ext cx="8254801" cy="84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29617" y="3074376"/>
            <a:ext cx="1595886" cy="1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20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4484370" cy="15773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switching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windows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Describe how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handle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java script</a:t>
            </a:r>
            <a:r>
              <a:rPr dirty="0" sz="2000" spc="-1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alerts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2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frames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29617" y="3074376"/>
            <a:ext cx="1595886" cy="168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1095375"/>
          </a:xfrm>
          <a:custGeom>
            <a:avLst/>
            <a:gdLst/>
            <a:ahLst/>
            <a:cxnLst/>
            <a:rect l="l" t="t" r="r" b="b"/>
            <a:pathLst>
              <a:path w="12192000" h="1095375">
                <a:moveTo>
                  <a:pt x="0" y="1095375"/>
                </a:moveTo>
                <a:lnTo>
                  <a:pt x="12192000" y="1095375"/>
                </a:lnTo>
                <a:lnTo>
                  <a:pt x="12192000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18186"/>
            <a:ext cx="35820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dirty="0" sz="39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5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6153785" cy="35902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Introduction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Use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IDE.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Explore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Driver</a:t>
            </a:r>
            <a:r>
              <a:rPr dirty="0" sz="20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Identification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objects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using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locators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Illustrate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WebDriver</a:t>
            </a:r>
            <a:r>
              <a:rPr dirty="0" sz="2000" spc="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Concepts.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Apply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windows/frames.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cases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by using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000" spc="-2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annotations.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Integrate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WebDriver</a:t>
            </a:r>
            <a:r>
              <a:rPr dirty="0" sz="20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commands.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301" y="2709926"/>
            <a:ext cx="4224655" cy="10331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Thank</a:t>
            </a:r>
            <a:r>
              <a:rPr dirty="0" spc="-235"/>
              <a:t> </a:t>
            </a:r>
            <a:r>
              <a:rPr dirty="0" spc="-19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0762" y="2780567"/>
            <a:ext cx="1759788" cy="18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5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5315585" cy="157162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windows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Describe how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handle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java script</a:t>
            </a:r>
            <a:r>
              <a:rPr dirty="0" sz="2000" spc="-1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alerts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000" spc="1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2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frames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3200" y="1715452"/>
            <a:ext cx="2394585" cy="9791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000" spc="-80" b="1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Windows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000" spc="-80" b="1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1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Frames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">
                <a:latin typeface="Calibri"/>
                <a:cs typeface="Calibri"/>
              </a:rPr>
              <a:t>Topic</a:t>
            </a:r>
            <a:r>
              <a:rPr dirty="0" sz="3600" spc="-15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3200" y="1715452"/>
            <a:ext cx="2394585" cy="9791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000" spc="-80" b="1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2000" spc="-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Windows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Switching </a:t>
            </a:r>
            <a:r>
              <a:rPr dirty="0" sz="2000" spc="-80" b="1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dirty="0" sz="2000" spc="-13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6A6A6"/>
                </a:solidFill>
                <a:latin typeface="Calibri"/>
                <a:cs typeface="Calibri"/>
              </a:rPr>
              <a:t>Frames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">
                <a:latin typeface="Calibri"/>
                <a:cs typeface="Calibri"/>
              </a:rPr>
              <a:t>Topic</a:t>
            </a:r>
            <a:r>
              <a:rPr dirty="0" sz="3600" spc="-15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419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>
                <a:latin typeface="Calibri"/>
                <a:cs typeface="Calibri"/>
              </a:rPr>
              <a:t>Switching </a:t>
            </a:r>
            <a:r>
              <a:rPr dirty="0" sz="3950" spc="-185">
                <a:latin typeface="Calibri"/>
                <a:cs typeface="Calibri"/>
              </a:rPr>
              <a:t>To </a:t>
            </a:r>
            <a:r>
              <a:rPr dirty="0" sz="3950">
                <a:latin typeface="Calibri"/>
                <a:cs typeface="Calibri"/>
              </a:rPr>
              <a:t>Windows</a:t>
            </a:r>
            <a:r>
              <a:rPr dirty="0" sz="3950" spc="-95">
                <a:latin typeface="Calibri"/>
                <a:cs typeface="Calibri"/>
              </a:rPr>
              <a:t> </a:t>
            </a:r>
            <a:r>
              <a:rPr dirty="0" sz="3950" spc="20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1090910" cy="209423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Requirement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 spc="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applicationshave</a:t>
            </a:r>
            <a:r>
              <a:rPr dirty="0" sz="1800" spc="-1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multiple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windows.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1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creates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unique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String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each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248285">
              <a:lnSpc>
                <a:spcPts val="2055"/>
              </a:lnSpc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instance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2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unique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String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called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handle.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uses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String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switch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control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between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windows.</a:t>
            </a:r>
            <a:endParaRPr sz="1800">
              <a:latin typeface="Calibri"/>
              <a:cs typeface="Calibri"/>
            </a:endParaRPr>
          </a:p>
          <a:p>
            <a:pPr marL="248285" marR="385445" indent="-228600">
              <a:lnSpc>
                <a:spcPts val="1950"/>
              </a:lnSpc>
              <a:spcBef>
                <a:spcPts val="101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differentiatewindows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based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unique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String</a:t>
            </a:r>
            <a:r>
              <a:rPr dirty="0" sz="1800" spc="-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ID</a:t>
            </a:r>
            <a:r>
              <a:rPr dirty="0" sz="1800" spc="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when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switching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from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one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 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other.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419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>
                <a:latin typeface="Calibri"/>
                <a:cs typeface="Calibri"/>
              </a:rPr>
              <a:t>Switching </a:t>
            </a:r>
            <a:r>
              <a:rPr dirty="0" sz="3950" spc="-185">
                <a:latin typeface="Calibri"/>
                <a:cs typeface="Calibri"/>
              </a:rPr>
              <a:t>To </a:t>
            </a:r>
            <a:r>
              <a:rPr dirty="0" sz="3950">
                <a:latin typeface="Calibri"/>
                <a:cs typeface="Calibri"/>
              </a:rPr>
              <a:t>Windows</a:t>
            </a:r>
            <a:r>
              <a:rPr dirty="0" sz="3950" spc="-95">
                <a:latin typeface="Calibri"/>
                <a:cs typeface="Calibri"/>
              </a:rPr>
              <a:t> </a:t>
            </a:r>
            <a:r>
              <a:rPr dirty="0" sz="3950" spc="20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10994390" cy="3956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20" b="1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r>
              <a:rPr dirty="0" sz="2150" spc="-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Scenarios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1700"/>
              </a:spcBef>
              <a:buClr>
                <a:srgbClr val="44536A"/>
              </a:buClr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Pass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“window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handle”</a:t>
            </a:r>
            <a:r>
              <a:rPr dirty="0" sz="1800" spc="-1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“switchTo().window()”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argument.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Its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also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possible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iterateover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every</a:t>
            </a:r>
            <a:endParaRPr sz="18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145"/>
              </a:spcBef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open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window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like shown</a:t>
            </a:r>
            <a:r>
              <a:rPr dirty="0" sz="1800" spc="-2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below</a:t>
            </a:r>
            <a:endParaRPr sz="1800">
              <a:latin typeface="Calibri"/>
              <a:cs typeface="Calibri"/>
            </a:endParaRPr>
          </a:p>
          <a:p>
            <a:pPr marL="972819">
              <a:lnSpc>
                <a:spcPct val="100000"/>
              </a:lnSpc>
              <a:spcBef>
                <a:spcPts val="1520"/>
              </a:spcBef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spc="5" b="1">
                <a:latin typeface="Calibri"/>
                <a:cs typeface="Calibri"/>
              </a:rPr>
              <a:t>for </a:t>
            </a:r>
            <a:r>
              <a:rPr dirty="0" sz="1800" spc="-10" b="1">
                <a:latin typeface="Calibri"/>
                <a:cs typeface="Calibri"/>
              </a:rPr>
              <a:t>(String </a:t>
            </a:r>
            <a:r>
              <a:rPr dirty="0" sz="1800" spc="5" b="1">
                <a:latin typeface="Calibri"/>
                <a:cs typeface="Calibri"/>
              </a:rPr>
              <a:t>handle 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-2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driver.getWindowHandles())</a:t>
            </a:r>
            <a:endParaRPr sz="1800">
              <a:latin typeface="Calibri"/>
              <a:cs typeface="Calibri"/>
            </a:endParaRPr>
          </a:p>
          <a:p>
            <a:pPr marL="1897380">
              <a:lnSpc>
                <a:spcPct val="100000"/>
              </a:lnSpc>
              <a:spcBef>
                <a:spcPts val="1595"/>
              </a:spcBef>
            </a:pPr>
            <a:r>
              <a:rPr dirty="0" sz="180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954530">
              <a:lnSpc>
                <a:spcPct val="100000"/>
              </a:lnSpc>
              <a:spcBef>
                <a:spcPts val="1595"/>
              </a:spcBef>
            </a:pPr>
            <a:r>
              <a:rPr dirty="0" sz="1800" spc="-15" b="1">
                <a:latin typeface="Calibri"/>
                <a:cs typeface="Calibri"/>
              </a:rPr>
              <a:t>driver.switchTo().window(handle);</a:t>
            </a:r>
            <a:endParaRPr sz="1800">
              <a:latin typeface="Calibri"/>
              <a:cs typeface="Calibri"/>
            </a:endParaRPr>
          </a:p>
          <a:p>
            <a:pPr marL="1849755">
              <a:lnSpc>
                <a:spcPct val="100000"/>
              </a:lnSpc>
              <a:spcBef>
                <a:spcPts val="1595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know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current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instance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getWindowHandle()</a:t>
            </a:r>
            <a:endParaRPr sz="1800">
              <a:latin typeface="Calibri"/>
              <a:cs typeface="Calibri"/>
            </a:endParaRPr>
          </a:p>
          <a:p>
            <a:pPr marL="982344">
              <a:lnSpc>
                <a:spcPct val="100000"/>
              </a:lnSpc>
              <a:spcBef>
                <a:spcPts val="770"/>
              </a:spcBef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Example: </a:t>
            </a:r>
            <a:r>
              <a:rPr dirty="0" sz="1800" spc="-5" b="1">
                <a:latin typeface="Calibri"/>
                <a:cs typeface="Calibri"/>
              </a:rPr>
              <a:t>String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windowName=driver.getWindowHandle();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419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>
                <a:latin typeface="Calibri"/>
                <a:cs typeface="Calibri"/>
              </a:rPr>
              <a:t>Switching </a:t>
            </a:r>
            <a:r>
              <a:rPr dirty="0" sz="3950" spc="-185">
                <a:latin typeface="Calibri"/>
                <a:cs typeface="Calibri"/>
              </a:rPr>
              <a:t>To </a:t>
            </a:r>
            <a:r>
              <a:rPr dirty="0" sz="3950">
                <a:latin typeface="Calibri"/>
                <a:cs typeface="Calibri"/>
              </a:rPr>
              <a:t>Windows</a:t>
            </a:r>
            <a:r>
              <a:rPr dirty="0" sz="3950" spc="-95">
                <a:latin typeface="Calibri"/>
                <a:cs typeface="Calibri"/>
              </a:rPr>
              <a:t> </a:t>
            </a:r>
            <a:r>
              <a:rPr dirty="0" sz="3950" spc="20">
                <a:latin typeface="Calibri"/>
                <a:cs typeface="Calibri"/>
              </a:rPr>
              <a:t>(3)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7907655" cy="309499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 a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script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pop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up</a:t>
            </a:r>
            <a:r>
              <a:rPr dirty="0" sz="2150" spc="-8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provides</a:t>
            </a:r>
            <a:r>
              <a:rPr dirty="0" sz="1800" spc="-11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an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Alert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working</a:t>
            </a:r>
            <a:r>
              <a:rPr dirty="0" sz="1800" spc="-11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java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script</a:t>
            </a:r>
            <a:r>
              <a:rPr dirty="0" sz="1800" spc="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alerts.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Example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-11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if(ExpectedConditions.alertIsPresent()!=null)</a:t>
            </a:r>
            <a:endParaRPr sz="1800">
              <a:latin typeface="Calibri"/>
              <a:cs typeface="Calibri"/>
            </a:endParaRPr>
          </a:p>
          <a:p>
            <a:pPr marL="1296670">
              <a:lnSpc>
                <a:spcPct val="100000"/>
              </a:lnSpc>
              <a:spcBef>
                <a:spcPts val="770"/>
              </a:spcBef>
            </a:pPr>
            <a:r>
              <a:rPr dirty="0" sz="180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9755" marR="2678430">
              <a:lnSpc>
                <a:spcPts val="3000"/>
              </a:lnSpc>
              <a:spcBef>
                <a:spcPts val="170"/>
              </a:spcBef>
            </a:pPr>
            <a:r>
              <a:rPr dirty="0" sz="1800" spc="10" b="1">
                <a:latin typeface="Calibri"/>
                <a:cs typeface="Calibri"/>
              </a:rPr>
              <a:t>Alert </a:t>
            </a:r>
            <a:r>
              <a:rPr dirty="0" sz="1800" spc="-15" b="1">
                <a:latin typeface="Calibri"/>
                <a:cs typeface="Calibri"/>
              </a:rPr>
              <a:t>alert=driver.switchTo().alert();  </a:t>
            </a:r>
            <a:r>
              <a:rPr dirty="0" sz="1800" spc="-5" b="1">
                <a:latin typeface="Calibri"/>
                <a:cs typeface="Calibri"/>
              </a:rPr>
              <a:t>String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textOnAlert=alert.getText();</a:t>
            </a:r>
            <a:endParaRPr sz="1800">
              <a:latin typeface="Calibri"/>
              <a:cs typeface="Calibri"/>
            </a:endParaRPr>
          </a:p>
          <a:p>
            <a:pPr marL="1849755">
              <a:lnSpc>
                <a:spcPct val="100000"/>
              </a:lnSpc>
              <a:spcBef>
                <a:spcPts val="535"/>
              </a:spcBef>
            </a:pPr>
            <a:r>
              <a:rPr dirty="0" sz="1800" b="1">
                <a:latin typeface="Calibri"/>
                <a:cs typeface="Calibri"/>
              </a:rPr>
              <a:t>assertEquals(“Hello! I </a:t>
            </a:r>
            <a:r>
              <a:rPr dirty="0" sz="1800" spc="5" b="1">
                <a:latin typeface="Calibri"/>
                <a:cs typeface="Calibri"/>
              </a:rPr>
              <a:t>am </a:t>
            </a:r>
            <a:r>
              <a:rPr dirty="0" sz="1800" spc="10" b="1">
                <a:latin typeface="Calibri"/>
                <a:cs typeface="Calibri"/>
              </a:rPr>
              <a:t>Alert </a:t>
            </a:r>
            <a:r>
              <a:rPr dirty="0" sz="1800" spc="-10" b="1">
                <a:latin typeface="Calibri"/>
                <a:cs typeface="Calibri"/>
              </a:rPr>
              <a:t>Box”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2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textOnAlert);</a:t>
            </a:r>
            <a:endParaRPr sz="1800">
              <a:latin typeface="Calibri"/>
              <a:cs typeface="Calibri"/>
            </a:endParaRPr>
          </a:p>
          <a:p>
            <a:pPr marL="1296670">
              <a:lnSpc>
                <a:spcPct val="100000"/>
              </a:lnSpc>
              <a:spcBef>
                <a:spcPts val="765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419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>
                <a:latin typeface="Calibri"/>
                <a:cs typeface="Calibri"/>
              </a:rPr>
              <a:t>Switching </a:t>
            </a:r>
            <a:r>
              <a:rPr dirty="0" sz="3950" spc="-185">
                <a:latin typeface="Calibri"/>
                <a:cs typeface="Calibri"/>
              </a:rPr>
              <a:t>To </a:t>
            </a:r>
            <a:r>
              <a:rPr dirty="0" sz="3950">
                <a:latin typeface="Calibri"/>
                <a:cs typeface="Calibri"/>
              </a:rPr>
              <a:t>Windows</a:t>
            </a:r>
            <a:r>
              <a:rPr dirty="0" sz="3950" spc="-95">
                <a:latin typeface="Calibri"/>
                <a:cs typeface="Calibri"/>
              </a:rPr>
              <a:t> </a:t>
            </a:r>
            <a:r>
              <a:rPr dirty="0" sz="3950" spc="20">
                <a:latin typeface="Calibri"/>
                <a:cs typeface="Calibri"/>
              </a:rPr>
              <a:t>(4)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6706234" cy="496443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Switching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 a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script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pop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up</a:t>
            </a:r>
            <a:r>
              <a:rPr dirty="0" sz="2150" spc="-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Clicks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OK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button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callingaccept()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Alert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Example </a:t>
            </a:r>
            <a:r>
              <a:rPr dirty="0" sz="1800" b="1">
                <a:solidFill>
                  <a:srgbClr val="333E50"/>
                </a:solidFill>
                <a:latin typeface="Calibri"/>
                <a:cs typeface="Calibri"/>
              </a:rPr>
              <a:t>:</a:t>
            </a:r>
            <a:r>
              <a:rPr dirty="0" sz="1800" spc="-10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if(ExpectedConditions.alertIsPresent()!=null)</a:t>
            </a:r>
            <a:endParaRPr sz="1800">
              <a:latin typeface="Calibri"/>
              <a:cs typeface="Calibri"/>
            </a:endParaRPr>
          </a:p>
          <a:p>
            <a:pPr marL="1296670">
              <a:lnSpc>
                <a:spcPct val="100000"/>
              </a:lnSpc>
              <a:spcBef>
                <a:spcPts val="770"/>
              </a:spcBef>
            </a:pPr>
            <a:r>
              <a:rPr dirty="0" sz="180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9755" marR="1477010">
              <a:lnSpc>
                <a:spcPts val="3000"/>
              </a:lnSpc>
              <a:spcBef>
                <a:spcPts val="170"/>
              </a:spcBef>
            </a:pPr>
            <a:r>
              <a:rPr dirty="0" sz="1800" spc="10" b="1">
                <a:latin typeface="Calibri"/>
                <a:cs typeface="Calibri"/>
              </a:rPr>
              <a:t>Alert </a:t>
            </a:r>
            <a:r>
              <a:rPr dirty="0" sz="1800" spc="-15" b="1">
                <a:latin typeface="Calibri"/>
                <a:cs typeface="Calibri"/>
              </a:rPr>
              <a:t>alert=driver.switchTo().alert();  </a:t>
            </a:r>
            <a:r>
              <a:rPr dirty="0" sz="1800" spc="-10" b="1">
                <a:latin typeface="Calibri"/>
                <a:cs typeface="Calibri"/>
              </a:rPr>
              <a:t>alert.accept();</a:t>
            </a:r>
            <a:endParaRPr sz="1800">
              <a:latin typeface="Calibri"/>
              <a:cs typeface="Calibri"/>
            </a:endParaRPr>
          </a:p>
          <a:p>
            <a:pPr marL="1296670">
              <a:lnSpc>
                <a:spcPct val="100000"/>
              </a:lnSpc>
              <a:spcBef>
                <a:spcPts val="535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Cancels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pop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up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window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by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33E50"/>
                </a:solidFill>
                <a:latin typeface="Calibri"/>
                <a:cs typeface="Calibri"/>
              </a:rPr>
              <a:t>calling</a:t>
            </a:r>
            <a:r>
              <a:rPr dirty="0" sz="1800" spc="-11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dismiss()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dirty="0" sz="1800" spc="-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Alert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 b="1">
                <a:solidFill>
                  <a:srgbClr val="333E50"/>
                </a:solidFill>
                <a:latin typeface="Calibri"/>
                <a:cs typeface="Calibri"/>
              </a:rPr>
              <a:t>Example 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if(ExpectedConditions.alertIsPresent()!=null)</a:t>
            </a:r>
            <a:endParaRPr sz="1800">
              <a:latin typeface="Calibri"/>
              <a:cs typeface="Calibri"/>
            </a:endParaRPr>
          </a:p>
          <a:p>
            <a:pPr marL="1296670">
              <a:lnSpc>
                <a:spcPct val="100000"/>
              </a:lnSpc>
              <a:spcBef>
                <a:spcPts val="844"/>
              </a:spcBef>
            </a:pPr>
            <a:r>
              <a:rPr dirty="0" sz="180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9755" marR="1477010">
              <a:lnSpc>
                <a:spcPct val="135600"/>
              </a:lnSpc>
            </a:pPr>
            <a:r>
              <a:rPr dirty="0" sz="1800" spc="10" b="1">
                <a:latin typeface="Calibri"/>
                <a:cs typeface="Calibri"/>
              </a:rPr>
              <a:t>Alert </a:t>
            </a:r>
            <a:r>
              <a:rPr dirty="0" sz="1800" spc="-15" b="1">
                <a:latin typeface="Calibri"/>
                <a:cs typeface="Calibri"/>
              </a:rPr>
              <a:t>alert=driver.switchTo().alert();  </a:t>
            </a:r>
            <a:r>
              <a:rPr dirty="0" sz="1800" b="1">
                <a:latin typeface="Calibri"/>
                <a:cs typeface="Calibri"/>
              </a:rPr>
              <a:t>alert.dismiss();</a:t>
            </a:r>
            <a:endParaRPr sz="1800">
              <a:latin typeface="Calibri"/>
              <a:cs typeface="Calibri"/>
            </a:endParaRPr>
          </a:p>
          <a:p>
            <a:pPr marL="1296670">
              <a:lnSpc>
                <a:spcPct val="100000"/>
              </a:lnSpc>
              <a:spcBef>
                <a:spcPts val="770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73200" y="1715452"/>
            <a:ext cx="2394585" cy="9791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Switching </a:t>
            </a:r>
            <a:r>
              <a:rPr dirty="0" sz="2000" spc="-80" b="1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dirty="0" sz="2000" spc="-15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Windows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Switching </a:t>
            </a:r>
            <a:r>
              <a:rPr dirty="0" sz="2000" spc="-80" b="1">
                <a:latin typeface="Calibri"/>
                <a:cs typeface="Calibri"/>
              </a:rPr>
              <a:t>To</a:t>
            </a:r>
            <a:r>
              <a:rPr dirty="0" sz="2000" spc="-13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Frames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Copy </a:t>
            </a:r>
            <a:r>
              <a:rPr dirty="0" spc="5"/>
              <a:t>right </a:t>
            </a:r>
            <a:r>
              <a:rPr dirty="0" spc="20"/>
              <a:t>© </a:t>
            </a:r>
            <a:r>
              <a:rPr dirty="0" spc="10"/>
              <a:t>2017 </a:t>
            </a:r>
            <a:r>
              <a:rPr dirty="0" spc="20"/>
              <a:t>Accenture </a:t>
            </a:r>
            <a:r>
              <a:rPr dirty="0" spc="5"/>
              <a:t>All </a:t>
            </a:r>
            <a:r>
              <a:rPr dirty="0" spc="20"/>
              <a:t>Rights Reserv</a:t>
            </a:r>
            <a:r>
              <a:rPr dirty="0" spc="-95"/>
              <a:t> </a:t>
            </a:r>
            <a:r>
              <a:rPr dirty="0" spc="10"/>
              <a:t>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">
                <a:latin typeface="Calibri"/>
                <a:cs typeface="Calibri"/>
              </a:rPr>
              <a:t>Topic</a:t>
            </a:r>
            <a:r>
              <a:rPr dirty="0" sz="3600" spc="-15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76F7C1-4BF9-4E0D-8842-E441636EFE9B}"/>
</file>

<file path=customXml/itemProps2.xml><?xml version="1.0" encoding="utf-8"?>
<ds:datastoreItem xmlns:ds="http://schemas.openxmlformats.org/officeDocument/2006/customXml" ds:itemID="{CC3AA134-E6B6-4CF7-A02A-1BE2F470569C}"/>
</file>

<file path=customXml/itemProps3.xml><?xml version="1.0" encoding="utf-8"?>
<ds:datastoreItem xmlns:ds="http://schemas.openxmlformats.org/officeDocument/2006/customXml" ds:itemID="{53601212-CCFA-4E3C-B0BD-CDAC4127EF4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dcterms:created xsi:type="dcterms:W3CDTF">2018-04-19T22:37:46Z</dcterms:created>
  <dcterms:modified xsi:type="dcterms:W3CDTF">2018-04-19T22:37:46Z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