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7" r:id="rId6"/>
    <p:sldId id="268" r:id="rId7"/>
    <p:sldId id="270" r:id="rId8"/>
    <p:sldId id="261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664" y="264159"/>
            <a:ext cx="1196467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3400" y="1654429"/>
            <a:ext cx="8585200" cy="4091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014" y="6657022"/>
            <a:ext cx="373887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sz="950" spc="0" dirty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Material. Do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950" spc="0" dirty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9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790" y="931862"/>
            <a:ext cx="34607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0" spc="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550" b="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50" b="0" spc="-1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550" b="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0" spc="-1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34375" y="3857625"/>
            <a:ext cx="3857625" cy="1809750"/>
          </a:xfrm>
          <a:custGeom>
            <a:avLst/>
            <a:gdLst/>
            <a:ahLst/>
            <a:cxnLst/>
            <a:rect l="l" t="t" r="r" b="b"/>
            <a:pathLst>
              <a:path w="3857625" h="1809750">
                <a:moveTo>
                  <a:pt x="0" y="1809750"/>
                </a:moveTo>
                <a:lnTo>
                  <a:pt x="3857625" y="1809750"/>
                </a:lnTo>
                <a:lnTo>
                  <a:pt x="3857625" y="0"/>
                </a:lnTo>
                <a:lnTo>
                  <a:pt x="0" y="0"/>
                </a:lnTo>
                <a:lnTo>
                  <a:pt x="0" y="1809750"/>
                </a:lnTo>
                <a:close/>
              </a:path>
            </a:pathLst>
          </a:custGeom>
          <a:solidFill>
            <a:srgbClr val="C4C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05750" y="495300"/>
            <a:ext cx="3981450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47625"/>
            <a:ext cx="663892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7647" y="1615821"/>
            <a:ext cx="27590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AU" sz="3950" spc="-5" dirty="0">
                <a:solidFill>
                  <a:srgbClr val="FFFFFF"/>
                </a:solidFill>
                <a:latin typeface="Calibri"/>
                <a:cs typeface="Calibri"/>
              </a:rPr>
              <a:t>API Testing</a:t>
            </a:r>
            <a:endParaRPr sz="3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9725" y="2762250"/>
            <a:ext cx="26003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0" y="1962150"/>
            <a:ext cx="476250" cy="352425"/>
          </a:xfrm>
          <a:custGeom>
            <a:avLst/>
            <a:gdLst/>
            <a:ahLst/>
            <a:cxnLst/>
            <a:rect l="l" t="t" r="r" b="b"/>
            <a:pathLst>
              <a:path w="476250" h="352425">
                <a:moveTo>
                  <a:pt x="242950" y="0"/>
                </a:moveTo>
                <a:lnTo>
                  <a:pt x="186665" y="4676"/>
                </a:lnTo>
                <a:lnTo>
                  <a:pt x="135303" y="18034"/>
                </a:lnTo>
                <a:lnTo>
                  <a:pt x="90225" y="39068"/>
                </a:lnTo>
                <a:lnTo>
                  <a:pt x="52794" y="66771"/>
                </a:lnTo>
                <a:lnTo>
                  <a:pt x="24372" y="100137"/>
                </a:lnTo>
                <a:lnTo>
                  <a:pt x="6320" y="138159"/>
                </a:lnTo>
                <a:lnTo>
                  <a:pt x="0" y="179832"/>
                </a:lnTo>
                <a:lnTo>
                  <a:pt x="6320" y="218823"/>
                </a:lnTo>
                <a:lnTo>
                  <a:pt x="24372" y="254925"/>
                </a:lnTo>
                <a:lnTo>
                  <a:pt x="52794" y="287004"/>
                </a:lnTo>
                <a:lnTo>
                  <a:pt x="90225" y="313926"/>
                </a:lnTo>
                <a:lnTo>
                  <a:pt x="135303" y="334559"/>
                </a:lnTo>
                <a:lnTo>
                  <a:pt x="186665" y="347769"/>
                </a:lnTo>
                <a:lnTo>
                  <a:pt x="242950" y="352425"/>
                </a:lnTo>
                <a:lnTo>
                  <a:pt x="295662" y="347769"/>
                </a:lnTo>
                <a:lnTo>
                  <a:pt x="344464" y="334559"/>
                </a:lnTo>
                <a:lnTo>
                  <a:pt x="387825" y="313926"/>
                </a:lnTo>
                <a:lnTo>
                  <a:pt x="424215" y="287004"/>
                </a:lnTo>
                <a:lnTo>
                  <a:pt x="452102" y="254925"/>
                </a:lnTo>
                <a:lnTo>
                  <a:pt x="469958" y="218823"/>
                </a:lnTo>
                <a:lnTo>
                  <a:pt x="471618" y="208534"/>
                </a:lnTo>
                <a:lnTo>
                  <a:pt x="165226" y="208534"/>
                </a:lnTo>
                <a:lnTo>
                  <a:pt x="369316" y="28828"/>
                </a:lnTo>
                <a:lnTo>
                  <a:pt x="340016" y="18216"/>
                </a:lnTo>
                <a:lnTo>
                  <a:pt x="309800" y="8985"/>
                </a:lnTo>
                <a:lnTo>
                  <a:pt x="277750" y="2468"/>
                </a:lnTo>
                <a:lnTo>
                  <a:pt x="242950" y="0"/>
                </a:lnTo>
                <a:close/>
              </a:path>
              <a:path w="476250" h="352425">
                <a:moveTo>
                  <a:pt x="466471" y="122300"/>
                </a:moveTo>
                <a:lnTo>
                  <a:pt x="379095" y="194183"/>
                </a:lnTo>
                <a:lnTo>
                  <a:pt x="165226" y="208534"/>
                </a:lnTo>
                <a:lnTo>
                  <a:pt x="471618" y="208534"/>
                </a:lnTo>
                <a:lnTo>
                  <a:pt x="476250" y="179832"/>
                </a:lnTo>
                <a:lnTo>
                  <a:pt x="476097" y="163752"/>
                </a:lnTo>
                <a:lnTo>
                  <a:pt x="475027" y="148351"/>
                </a:lnTo>
                <a:lnTo>
                  <a:pt x="472124" y="134308"/>
                </a:lnTo>
                <a:lnTo>
                  <a:pt x="466471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39325" y="1619250"/>
            <a:ext cx="1390650" cy="1047750"/>
          </a:xfrm>
          <a:custGeom>
            <a:avLst/>
            <a:gdLst/>
            <a:ahLst/>
            <a:cxnLst/>
            <a:rect l="l" t="t" r="r" b="b"/>
            <a:pathLst>
              <a:path w="1390650" h="1047750">
                <a:moveTo>
                  <a:pt x="695325" y="0"/>
                </a:moveTo>
                <a:lnTo>
                  <a:pt x="640685" y="1564"/>
                </a:lnTo>
                <a:lnTo>
                  <a:pt x="587248" y="6183"/>
                </a:lnTo>
                <a:lnTo>
                  <a:pt x="535163" y="13743"/>
                </a:lnTo>
                <a:lnTo>
                  <a:pt x="484581" y="24131"/>
                </a:lnTo>
                <a:lnTo>
                  <a:pt x="435652" y="37235"/>
                </a:lnTo>
                <a:lnTo>
                  <a:pt x="388525" y="52940"/>
                </a:lnTo>
                <a:lnTo>
                  <a:pt x="343351" y="71134"/>
                </a:lnTo>
                <a:lnTo>
                  <a:pt x="300280" y="91703"/>
                </a:lnTo>
                <a:lnTo>
                  <a:pt x="259462" y="114536"/>
                </a:lnTo>
                <a:lnTo>
                  <a:pt x="221046" y="139518"/>
                </a:lnTo>
                <a:lnTo>
                  <a:pt x="185184" y="166538"/>
                </a:lnTo>
                <a:lnTo>
                  <a:pt x="152025" y="195480"/>
                </a:lnTo>
                <a:lnTo>
                  <a:pt x="121719" y="226234"/>
                </a:lnTo>
                <a:lnTo>
                  <a:pt x="94417" y="258684"/>
                </a:lnTo>
                <a:lnTo>
                  <a:pt x="70268" y="292720"/>
                </a:lnTo>
                <a:lnTo>
                  <a:pt x="49422" y="328226"/>
                </a:lnTo>
                <a:lnTo>
                  <a:pt x="32030" y="365092"/>
                </a:lnTo>
                <a:lnTo>
                  <a:pt x="18242" y="403202"/>
                </a:lnTo>
                <a:lnTo>
                  <a:pt x="8207" y="442445"/>
                </a:lnTo>
                <a:lnTo>
                  <a:pt x="2076" y="482706"/>
                </a:lnTo>
                <a:lnTo>
                  <a:pt x="0" y="523875"/>
                </a:lnTo>
                <a:lnTo>
                  <a:pt x="2076" y="564088"/>
                </a:lnTo>
                <a:lnTo>
                  <a:pt x="8207" y="603582"/>
                </a:lnTo>
                <a:lnTo>
                  <a:pt x="18242" y="642228"/>
                </a:lnTo>
                <a:lnTo>
                  <a:pt x="32030" y="679899"/>
                </a:lnTo>
                <a:lnTo>
                  <a:pt x="49422" y="716468"/>
                </a:lnTo>
                <a:lnTo>
                  <a:pt x="70268" y="751808"/>
                </a:lnTo>
                <a:lnTo>
                  <a:pt x="94417" y="785791"/>
                </a:lnTo>
                <a:lnTo>
                  <a:pt x="121719" y="818289"/>
                </a:lnTo>
                <a:lnTo>
                  <a:pt x="152025" y="849176"/>
                </a:lnTo>
                <a:lnTo>
                  <a:pt x="185184" y="878324"/>
                </a:lnTo>
                <a:lnTo>
                  <a:pt x="221046" y="905606"/>
                </a:lnTo>
                <a:lnTo>
                  <a:pt x="259462" y="930894"/>
                </a:lnTo>
                <a:lnTo>
                  <a:pt x="300280" y="954060"/>
                </a:lnTo>
                <a:lnTo>
                  <a:pt x="343351" y="974979"/>
                </a:lnTo>
                <a:lnTo>
                  <a:pt x="388525" y="993521"/>
                </a:lnTo>
                <a:lnTo>
                  <a:pt x="435652" y="1009560"/>
                </a:lnTo>
                <a:lnTo>
                  <a:pt x="484581" y="1022969"/>
                </a:lnTo>
                <a:lnTo>
                  <a:pt x="535163" y="1033619"/>
                </a:lnTo>
                <a:lnTo>
                  <a:pt x="587248" y="1041384"/>
                </a:lnTo>
                <a:lnTo>
                  <a:pt x="640685" y="1046137"/>
                </a:lnTo>
                <a:lnTo>
                  <a:pt x="695325" y="1047750"/>
                </a:lnTo>
                <a:lnTo>
                  <a:pt x="748713" y="1046137"/>
                </a:lnTo>
                <a:lnTo>
                  <a:pt x="801144" y="1041384"/>
                </a:lnTo>
                <a:lnTo>
                  <a:pt x="852446" y="1033619"/>
                </a:lnTo>
                <a:lnTo>
                  <a:pt x="902453" y="1022969"/>
                </a:lnTo>
                <a:lnTo>
                  <a:pt x="950995" y="1009560"/>
                </a:lnTo>
                <a:lnTo>
                  <a:pt x="997903" y="993521"/>
                </a:lnTo>
                <a:lnTo>
                  <a:pt x="1043008" y="974979"/>
                </a:lnTo>
                <a:lnTo>
                  <a:pt x="1086142" y="954060"/>
                </a:lnTo>
                <a:lnTo>
                  <a:pt x="1127135" y="930894"/>
                </a:lnTo>
                <a:lnTo>
                  <a:pt x="1165819" y="905606"/>
                </a:lnTo>
                <a:lnTo>
                  <a:pt x="1199319" y="880363"/>
                </a:lnTo>
                <a:lnTo>
                  <a:pt x="695325" y="880363"/>
                </a:lnTo>
                <a:lnTo>
                  <a:pt x="640252" y="877959"/>
                </a:lnTo>
                <a:lnTo>
                  <a:pt x="587016" y="870927"/>
                </a:lnTo>
                <a:lnTo>
                  <a:pt x="535976" y="859536"/>
                </a:lnTo>
                <a:lnTo>
                  <a:pt x="487490" y="844057"/>
                </a:lnTo>
                <a:lnTo>
                  <a:pt x="441917" y="824761"/>
                </a:lnTo>
                <a:lnTo>
                  <a:pt x="399617" y="801916"/>
                </a:lnTo>
                <a:lnTo>
                  <a:pt x="360949" y="775795"/>
                </a:lnTo>
                <a:lnTo>
                  <a:pt x="326272" y="746666"/>
                </a:lnTo>
                <a:lnTo>
                  <a:pt x="295945" y="714801"/>
                </a:lnTo>
                <a:lnTo>
                  <a:pt x="270326" y="680468"/>
                </a:lnTo>
                <a:lnTo>
                  <a:pt x="249776" y="643939"/>
                </a:lnTo>
                <a:lnTo>
                  <a:pt x="234652" y="605484"/>
                </a:lnTo>
                <a:lnTo>
                  <a:pt x="225315" y="565372"/>
                </a:lnTo>
                <a:lnTo>
                  <a:pt x="222123" y="523875"/>
                </a:lnTo>
                <a:lnTo>
                  <a:pt x="225315" y="482377"/>
                </a:lnTo>
                <a:lnTo>
                  <a:pt x="234652" y="442265"/>
                </a:lnTo>
                <a:lnTo>
                  <a:pt x="249776" y="403810"/>
                </a:lnTo>
                <a:lnTo>
                  <a:pt x="270326" y="367281"/>
                </a:lnTo>
                <a:lnTo>
                  <a:pt x="295945" y="332948"/>
                </a:lnTo>
                <a:lnTo>
                  <a:pt x="326272" y="301083"/>
                </a:lnTo>
                <a:lnTo>
                  <a:pt x="360949" y="271954"/>
                </a:lnTo>
                <a:lnTo>
                  <a:pt x="399617" y="245833"/>
                </a:lnTo>
                <a:lnTo>
                  <a:pt x="441917" y="222988"/>
                </a:lnTo>
                <a:lnTo>
                  <a:pt x="487490" y="203692"/>
                </a:lnTo>
                <a:lnTo>
                  <a:pt x="535976" y="188213"/>
                </a:lnTo>
                <a:lnTo>
                  <a:pt x="587097" y="176812"/>
                </a:lnTo>
                <a:lnTo>
                  <a:pt x="640252" y="169790"/>
                </a:lnTo>
                <a:lnTo>
                  <a:pt x="695325" y="167386"/>
                </a:lnTo>
                <a:lnTo>
                  <a:pt x="1077312" y="167386"/>
                </a:lnTo>
                <a:lnTo>
                  <a:pt x="1129919" y="116459"/>
                </a:lnTo>
                <a:lnTo>
                  <a:pt x="1089882" y="93299"/>
                </a:lnTo>
                <a:lnTo>
                  <a:pt x="1047232" y="72413"/>
                </a:lnTo>
                <a:lnTo>
                  <a:pt x="1002204" y="53923"/>
                </a:lnTo>
                <a:lnTo>
                  <a:pt x="955033" y="37947"/>
                </a:lnTo>
                <a:lnTo>
                  <a:pt x="905958" y="24606"/>
                </a:lnTo>
                <a:lnTo>
                  <a:pt x="855213" y="14021"/>
                </a:lnTo>
                <a:lnTo>
                  <a:pt x="803035" y="6312"/>
                </a:lnTo>
                <a:lnTo>
                  <a:pt x="749660" y="1598"/>
                </a:lnTo>
                <a:lnTo>
                  <a:pt x="695325" y="0"/>
                </a:lnTo>
                <a:close/>
              </a:path>
              <a:path w="1390650" h="1047750">
                <a:moveTo>
                  <a:pt x="1236091" y="196469"/>
                </a:moveTo>
                <a:lnTo>
                  <a:pt x="1091310" y="327405"/>
                </a:lnTo>
                <a:lnTo>
                  <a:pt x="1123735" y="372409"/>
                </a:lnTo>
                <a:lnTo>
                  <a:pt x="1148016" y="420163"/>
                </a:lnTo>
                <a:lnTo>
                  <a:pt x="1163248" y="470656"/>
                </a:lnTo>
                <a:lnTo>
                  <a:pt x="1168527" y="523875"/>
                </a:lnTo>
                <a:lnTo>
                  <a:pt x="1165334" y="565372"/>
                </a:lnTo>
                <a:lnTo>
                  <a:pt x="1155997" y="605484"/>
                </a:lnTo>
                <a:lnTo>
                  <a:pt x="1140873" y="643939"/>
                </a:lnTo>
                <a:lnTo>
                  <a:pt x="1120323" y="680468"/>
                </a:lnTo>
                <a:lnTo>
                  <a:pt x="1094704" y="714801"/>
                </a:lnTo>
                <a:lnTo>
                  <a:pt x="1064377" y="746666"/>
                </a:lnTo>
                <a:lnTo>
                  <a:pt x="1029700" y="775795"/>
                </a:lnTo>
                <a:lnTo>
                  <a:pt x="991032" y="801916"/>
                </a:lnTo>
                <a:lnTo>
                  <a:pt x="948732" y="824761"/>
                </a:lnTo>
                <a:lnTo>
                  <a:pt x="903159" y="844057"/>
                </a:lnTo>
                <a:lnTo>
                  <a:pt x="854673" y="859536"/>
                </a:lnTo>
                <a:lnTo>
                  <a:pt x="803633" y="870927"/>
                </a:lnTo>
                <a:lnTo>
                  <a:pt x="750397" y="877959"/>
                </a:lnTo>
                <a:lnTo>
                  <a:pt x="695325" y="880363"/>
                </a:lnTo>
                <a:lnTo>
                  <a:pt x="1199319" y="880363"/>
                </a:lnTo>
                <a:lnTo>
                  <a:pt x="1235585" y="849176"/>
                </a:lnTo>
                <a:lnTo>
                  <a:pt x="1266328" y="818289"/>
                </a:lnTo>
                <a:lnTo>
                  <a:pt x="1294087" y="785791"/>
                </a:lnTo>
                <a:lnTo>
                  <a:pt x="1318693" y="751808"/>
                </a:lnTo>
                <a:lnTo>
                  <a:pt x="1339976" y="716468"/>
                </a:lnTo>
                <a:lnTo>
                  <a:pt x="1357768" y="679899"/>
                </a:lnTo>
                <a:lnTo>
                  <a:pt x="1371901" y="642228"/>
                </a:lnTo>
                <a:lnTo>
                  <a:pt x="1382204" y="603582"/>
                </a:lnTo>
                <a:lnTo>
                  <a:pt x="1388510" y="564088"/>
                </a:lnTo>
                <a:lnTo>
                  <a:pt x="1390650" y="523875"/>
                </a:lnTo>
                <a:lnTo>
                  <a:pt x="1387972" y="477870"/>
                </a:lnTo>
                <a:lnTo>
                  <a:pt x="1380091" y="432802"/>
                </a:lnTo>
                <a:lnTo>
                  <a:pt x="1367229" y="388927"/>
                </a:lnTo>
                <a:lnTo>
                  <a:pt x="1349613" y="346503"/>
                </a:lnTo>
                <a:lnTo>
                  <a:pt x="1327466" y="305788"/>
                </a:lnTo>
                <a:lnTo>
                  <a:pt x="1301013" y="267039"/>
                </a:lnTo>
                <a:lnTo>
                  <a:pt x="1270480" y="230513"/>
                </a:lnTo>
                <a:lnTo>
                  <a:pt x="1236091" y="196469"/>
                </a:lnTo>
                <a:close/>
              </a:path>
              <a:path w="1390650" h="1047750">
                <a:moveTo>
                  <a:pt x="1077312" y="167386"/>
                </a:moveTo>
                <a:lnTo>
                  <a:pt x="695325" y="167386"/>
                </a:lnTo>
                <a:lnTo>
                  <a:pt x="751834" y="169790"/>
                </a:lnTo>
                <a:lnTo>
                  <a:pt x="805208" y="176822"/>
                </a:lnTo>
                <a:lnTo>
                  <a:pt x="855900" y="188293"/>
                </a:lnTo>
                <a:lnTo>
                  <a:pt x="904216" y="204018"/>
                </a:lnTo>
                <a:lnTo>
                  <a:pt x="950380" y="223786"/>
                </a:lnTo>
                <a:lnTo>
                  <a:pt x="994664" y="247396"/>
                </a:lnTo>
                <a:lnTo>
                  <a:pt x="1077312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58450" y="1304925"/>
            <a:ext cx="962025" cy="866775"/>
          </a:xfrm>
          <a:custGeom>
            <a:avLst/>
            <a:gdLst/>
            <a:ahLst/>
            <a:cxnLst/>
            <a:rect l="l" t="t" r="r" b="b"/>
            <a:pathLst>
              <a:path w="962025" h="866775">
                <a:moveTo>
                  <a:pt x="721486" y="0"/>
                </a:moveTo>
                <a:lnTo>
                  <a:pt x="538099" y="169037"/>
                </a:lnTo>
                <a:lnTo>
                  <a:pt x="517651" y="291973"/>
                </a:lnTo>
                <a:lnTo>
                  <a:pt x="20320" y="762253"/>
                </a:lnTo>
                <a:lnTo>
                  <a:pt x="0" y="866775"/>
                </a:lnTo>
                <a:lnTo>
                  <a:pt x="134493" y="829945"/>
                </a:lnTo>
                <a:lnTo>
                  <a:pt x="635889" y="356488"/>
                </a:lnTo>
                <a:lnTo>
                  <a:pt x="786765" y="319659"/>
                </a:lnTo>
                <a:lnTo>
                  <a:pt x="945799" y="169037"/>
                </a:lnTo>
                <a:lnTo>
                  <a:pt x="737870" y="169037"/>
                </a:lnTo>
                <a:lnTo>
                  <a:pt x="721486" y="0"/>
                </a:lnTo>
                <a:close/>
              </a:path>
              <a:path w="962025" h="866775">
                <a:moveTo>
                  <a:pt x="962025" y="153670"/>
                </a:moveTo>
                <a:lnTo>
                  <a:pt x="737870" y="169037"/>
                </a:lnTo>
                <a:lnTo>
                  <a:pt x="945799" y="169037"/>
                </a:lnTo>
                <a:lnTo>
                  <a:pt x="962025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1095375"/>
          </a:xfrm>
          <a:custGeom>
            <a:avLst/>
            <a:gdLst/>
            <a:ahLst/>
            <a:cxnLst/>
            <a:rect l="l" t="t" r="r" b="b"/>
            <a:pathLst>
              <a:path w="12192000" h="1095375">
                <a:moveTo>
                  <a:pt x="0" y="1095375"/>
                </a:moveTo>
                <a:lnTo>
                  <a:pt x="12192000" y="1095375"/>
                </a:lnTo>
                <a:lnTo>
                  <a:pt x="12192000" y="0"/>
                </a:lnTo>
                <a:lnTo>
                  <a:pt x="0" y="0"/>
                </a:lnTo>
                <a:lnTo>
                  <a:pt x="0" y="1095375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18186"/>
            <a:ext cx="37909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FFFF"/>
                </a:solidFill>
              </a:rPr>
              <a:t>Course</a:t>
            </a:r>
            <a:r>
              <a:rPr sz="3950" spc="55" dirty="0">
                <a:solidFill>
                  <a:srgbClr val="FFFFFF"/>
                </a:solidFill>
              </a:rPr>
              <a:t> </a:t>
            </a:r>
            <a:r>
              <a:rPr sz="3950" spc="0" dirty="0">
                <a:solidFill>
                  <a:srgbClr val="FFFFFF"/>
                </a:solidFill>
              </a:rPr>
              <a:t>Objectives</a:t>
            </a:r>
            <a:endParaRPr sz="395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7943850" cy="31200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50" b="1" spc="-10" dirty="0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sz="2150" b="1" spc="0" dirty="0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sz="2150" b="1" spc="0" dirty="0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sz="2150" b="1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 dirty="0">
              <a:latin typeface="Calibri"/>
              <a:cs typeface="Calibri"/>
            </a:endParaRPr>
          </a:p>
          <a:p>
            <a:pPr marL="286385" indent="-229235"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endParaRPr lang="en-AU" sz="2000" spc="-5" dirty="0">
              <a:solidFill>
                <a:srgbClr val="333E50"/>
              </a:solidFill>
              <a:cs typeface="Calibri"/>
            </a:endParaRPr>
          </a:p>
          <a:p>
            <a:pPr marL="286385" indent="-229235"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dirty="0">
                <a:solidFill>
                  <a:srgbClr val="333E50"/>
                </a:solidFill>
                <a:cs typeface="Calibri"/>
              </a:rPr>
              <a:t>Basics of API Testing.</a:t>
            </a:r>
          </a:p>
          <a:p>
            <a:pPr marL="286385" indent="-229235"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spc="-5" dirty="0">
                <a:solidFill>
                  <a:srgbClr val="333E50"/>
                </a:solidFill>
                <a:cs typeface="Calibri"/>
              </a:rPr>
              <a:t>Identify the opportunities for API testing in an Application</a:t>
            </a:r>
            <a:r>
              <a:rPr lang="en-AU" sz="2000" dirty="0">
                <a:solidFill>
                  <a:srgbClr val="333E50"/>
                </a:solidFill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spc="-5" dirty="0">
                <a:solidFill>
                  <a:srgbClr val="333E50"/>
                </a:solidFill>
                <a:latin typeface="Calibri"/>
                <a:cs typeface="Calibri"/>
              </a:rPr>
              <a:t>Determine the approach for API Testing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spc="-5" dirty="0">
                <a:solidFill>
                  <a:srgbClr val="333E50"/>
                </a:solidFill>
                <a:latin typeface="Calibri"/>
                <a:cs typeface="Calibri"/>
              </a:rPr>
              <a:t>Tools available for API Testing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dirty="0">
                <a:latin typeface="Calibri"/>
                <a:cs typeface="Calibri"/>
              </a:rPr>
              <a:t>Selection of Tools for API Testing.</a:t>
            </a: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dirty="0">
                <a:latin typeface="Calibri"/>
                <a:cs typeface="Calibri"/>
              </a:rPr>
              <a:t>Balancing the API Testing &amp; UI testing.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7F879-D505-4396-AAFD-F0ADC85FE0CB}"/>
              </a:ext>
            </a:extLst>
          </p:cNvPr>
          <p:cNvSpPr/>
          <p:nvPr/>
        </p:nvSpPr>
        <p:spPr>
          <a:xfrm>
            <a:off x="381000" y="3810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spc="-4" dirty="0"/>
              <a:t>Classification </a:t>
            </a:r>
            <a:r>
              <a:rPr lang="en-AU" sz="3600" dirty="0"/>
              <a:t>of</a:t>
            </a:r>
            <a:r>
              <a:rPr lang="en-AU" sz="3600" spc="75" dirty="0"/>
              <a:t> </a:t>
            </a:r>
            <a:r>
              <a:rPr lang="en-AU" sz="3600" spc="-4" dirty="0"/>
              <a:t>APIs</a:t>
            </a:r>
            <a:endParaRPr lang="en-AU"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1F54580-8CD4-49C1-BED4-2EB0602F88B2}"/>
              </a:ext>
            </a:extLst>
          </p:cNvPr>
          <p:cNvSpPr txBox="1">
            <a:spLocks/>
          </p:cNvSpPr>
          <p:nvPr/>
        </p:nvSpPr>
        <p:spPr>
          <a:xfrm>
            <a:off x="685800" y="1524000"/>
            <a:ext cx="4495800" cy="362163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95275" indent="-285750"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en-AU" kern="0">
                <a:solidFill>
                  <a:srgbClr val="000000"/>
                </a:solidFill>
              </a:rPr>
              <a:t>Web </a:t>
            </a:r>
            <a:r>
              <a:rPr lang="en-AU" kern="0" spc="-4">
                <a:solidFill>
                  <a:srgbClr val="000000"/>
                </a:solidFill>
              </a:rPr>
              <a:t>service</a:t>
            </a:r>
            <a:r>
              <a:rPr lang="en-AU" kern="0" spc="-11">
                <a:solidFill>
                  <a:srgbClr val="000000"/>
                </a:solidFill>
              </a:rPr>
              <a:t> </a:t>
            </a:r>
            <a:r>
              <a:rPr lang="en-AU" kern="0" spc="-4">
                <a:solidFill>
                  <a:srgbClr val="000000"/>
                </a:solidFill>
              </a:rPr>
              <a:t>APIs</a:t>
            </a:r>
          </a:p>
          <a:p>
            <a:pPr marL="637699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AU" kern="0">
                <a:solidFill>
                  <a:srgbClr val="000000"/>
                </a:solidFill>
                <a:latin typeface="Arial"/>
                <a:cs typeface="Arial"/>
              </a:rPr>
              <a:t>SOAP</a:t>
            </a:r>
          </a:p>
          <a:p>
            <a:pPr marL="637699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AU" kern="0" spc="-8">
                <a:solidFill>
                  <a:srgbClr val="000000"/>
                </a:solidFill>
                <a:latin typeface="Arial"/>
                <a:cs typeface="Arial"/>
              </a:rPr>
              <a:t>REST</a:t>
            </a:r>
            <a:endParaRPr lang="en-AU" kern="0">
              <a:solidFill>
                <a:srgbClr val="000000"/>
              </a:solidFill>
              <a:latin typeface="Arial"/>
              <a:cs typeface="Arial"/>
            </a:endParaRPr>
          </a:p>
          <a:p>
            <a:pPr marL="637699" marR="1006793" indent="-285750">
              <a:lnSpc>
                <a:spcPts val="2918"/>
              </a:lnSpc>
              <a:spcBef>
                <a:spcPts val="213"/>
              </a:spcBef>
              <a:buFont typeface="Arial" panose="020B0604020202020204" pitchFamily="34" charset="0"/>
              <a:buChar char="•"/>
            </a:pPr>
            <a:r>
              <a:rPr lang="en-AU" kern="0" spc="-4">
                <a:solidFill>
                  <a:srgbClr val="000000"/>
                </a:solidFill>
                <a:latin typeface="Arial"/>
                <a:cs typeface="Arial"/>
              </a:rPr>
              <a:t>XML-RPC and JSON-RPC</a:t>
            </a:r>
            <a:endParaRPr lang="en-AU" kern="0" spc="-8">
              <a:solidFill>
                <a:srgbClr val="000000"/>
              </a:solidFill>
              <a:latin typeface="Arial"/>
              <a:cs typeface="Arial"/>
            </a:endParaRPr>
          </a:p>
          <a:p>
            <a:pPr marL="295275" indent="-285750">
              <a:spcBef>
                <a:spcPts val="521"/>
              </a:spcBef>
              <a:buFont typeface="Arial" panose="020B0604020202020204" pitchFamily="34" charset="0"/>
              <a:buChar char="•"/>
            </a:pPr>
            <a:r>
              <a:rPr lang="en-AU" kern="0" spc="-4">
                <a:solidFill>
                  <a:srgbClr val="000000"/>
                </a:solidFill>
              </a:rPr>
              <a:t>WebSocket APIs</a:t>
            </a:r>
          </a:p>
          <a:p>
            <a:pPr marL="9049" marR="1973580">
              <a:lnSpc>
                <a:spcPct val="134600"/>
              </a:lnSpc>
              <a:spcBef>
                <a:spcPts val="1658"/>
              </a:spcBef>
            </a:pPr>
            <a:r>
              <a:rPr lang="en-AU" kern="0" spc="-4">
                <a:solidFill>
                  <a:srgbClr val="000000"/>
                </a:solidFill>
              </a:rPr>
              <a:t>Library-based</a:t>
            </a:r>
            <a:r>
              <a:rPr lang="en-AU" kern="0" spc="-34">
                <a:solidFill>
                  <a:srgbClr val="000000"/>
                </a:solidFill>
              </a:rPr>
              <a:t> </a:t>
            </a:r>
            <a:r>
              <a:rPr lang="en-AU" kern="0" spc="-4">
                <a:solidFill>
                  <a:srgbClr val="000000"/>
                </a:solidFill>
              </a:rPr>
              <a:t>APIs (SDK)</a:t>
            </a:r>
            <a:endParaRPr lang="en-AU" kern="0">
              <a:solidFill>
                <a:srgbClr val="000000"/>
              </a:solidFill>
              <a:latin typeface="Arial"/>
              <a:cs typeface="Arial"/>
            </a:endParaRPr>
          </a:p>
          <a:p>
            <a:pPr marL="295275" indent="-285750">
              <a:spcBef>
                <a:spcPts val="754"/>
              </a:spcBef>
              <a:buFont typeface="Arial" panose="020B0604020202020204" pitchFamily="34" charset="0"/>
              <a:buChar char="•"/>
            </a:pPr>
            <a:r>
              <a:rPr lang="en-AU" kern="0" spc="-4">
                <a:solidFill>
                  <a:srgbClr val="000000"/>
                </a:solidFill>
              </a:rPr>
              <a:t>Class-based APIs </a:t>
            </a:r>
            <a:r>
              <a:rPr lang="en-AU" kern="0">
                <a:solidFill>
                  <a:srgbClr val="000000"/>
                </a:solidFill>
              </a:rPr>
              <a:t>(object</a:t>
            </a:r>
            <a:r>
              <a:rPr lang="en-AU" kern="0" spc="-23">
                <a:solidFill>
                  <a:srgbClr val="000000"/>
                </a:solidFill>
              </a:rPr>
              <a:t> </a:t>
            </a:r>
            <a:r>
              <a:rPr lang="en-AU" kern="0">
                <a:solidFill>
                  <a:srgbClr val="000000"/>
                </a:solidFill>
              </a:rPr>
              <a:t>orientation)</a:t>
            </a:r>
          </a:p>
          <a:p>
            <a:pPr marL="637699" marR="2493645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r>
              <a:rPr lang="en-AU" kern="0" spc="-4">
                <a:solidFill>
                  <a:srgbClr val="000000"/>
                </a:solidFill>
                <a:latin typeface="Arial"/>
                <a:cs typeface="Arial"/>
              </a:rPr>
              <a:t>Java API</a:t>
            </a:r>
          </a:p>
          <a:p>
            <a:pPr marL="637699" marR="2493645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r>
              <a:rPr lang="en-AU" kern="0" spc="-4">
                <a:solidFill>
                  <a:srgbClr val="000000"/>
                </a:solidFill>
                <a:latin typeface="Arial"/>
                <a:cs typeface="Arial"/>
              </a:rPr>
              <a:t>Android</a:t>
            </a:r>
            <a:r>
              <a:rPr lang="en-AU" kern="0" spc="-4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AU" kern="0" spc="-4">
                <a:solidFill>
                  <a:srgbClr val="000000"/>
                </a:solidFill>
                <a:latin typeface="Arial"/>
                <a:cs typeface="Arial"/>
              </a:rPr>
              <a:t>API</a:t>
            </a:r>
            <a:endParaRPr lang="en-AU" kern="0" spc="-4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79A3187-5605-4408-B525-2177B5DB9BBF}"/>
              </a:ext>
            </a:extLst>
          </p:cNvPr>
          <p:cNvSpPr txBox="1"/>
          <p:nvPr/>
        </p:nvSpPr>
        <p:spPr>
          <a:xfrm>
            <a:off x="6553200" y="1447800"/>
            <a:ext cx="3554731" cy="22743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 marR="3810" indent="-34290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dirty="0">
                <a:cs typeface="Arial"/>
              </a:rPr>
              <a:t>OS </a:t>
            </a:r>
            <a:r>
              <a:rPr spc="-4" dirty="0">
                <a:cs typeface="Arial"/>
              </a:rPr>
              <a:t>functions and</a:t>
            </a:r>
            <a:r>
              <a:rPr spc="-71" dirty="0">
                <a:cs typeface="Arial"/>
              </a:rPr>
              <a:t> </a:t>
            </a:r>
            <a:r>
              <a:rPr dirty="0">
                <a:cs typeface="Arial"/>
              </a:rPr>
              <a:t>routines  </a:t>
            </a:r>
            <a:endParaRPr lang="en-AU" dirty="0">
              <a:cs typeface="Arial"/>
            </a:endParaRPr>
          </a:p>
          <a:p>
            <a:pPr marL="809625" marR="3810" lvl="1" indent="-34290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-4" dirty="0">
                <a:latin typeface="Arial"/>
                <a:cs typeface="Arial"/>
              </a:rPr>
              <a:t>Access </a:t>
            </a:r>
            <a:r>
              <a:rPr dirty="0">
                <a:latin typeface="Arial"/>
                <a:cs typeface="Arial"/>
              </a:rPr>
              <a:t>to </a:t>
            </a:r>
            <a:r>
              <a:rPr spc="-4" dirty="0">
                <a:latin typeface="Arial"/>
                <a:cs typeface="Arial"/>
              </a:rPr>
              <a:t>file </a:t>
            </a:r>
            <a:r>
              <a:rPr dirty="0">
                <a:latin typeface="Arial"/>
                <a:cs typeface="Arial"/>
              </a:rPr>
              <a:t>system  </a:t>
            </a:r>
            <a:endParaRPr lang="en-AU" dirty="0">
              <a:latin typeface="Arial"/>
              <a:cs typeface="Arial"/>
            </a:endParaRPr>
          </a:p>
          <a:p>
            <a:pPr marL="809625" marR="3810" lvl="1" indent="-34290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-4" dirty="0">
                <a:latin typeface="Arial"/>
                <a:cs typeface="Arial"/>
              </a:rPr>
              <a:t>Access </a:t>
            </a:r>
            <a:r>
              <a:rPr dirty="0">
                <a:latin typeface="Arial"/>
                <a:cs typeface="Arial"/>
              </a:rPr>
              <a:t>to </a:t>
            </a:r>
            <a:r>
              <a:rPr spc="-4" dirty="0">
                <a:latin typeface="Arial"/>
                <a:cs typeface="Arial"/>
              </a:rPr>
              <a:t>user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interface</a:t>
            </a:r>
            <a:endParaRPr dirty="0">
              <a:latin typeface="Arial"/>
              <a:cs typeface="Arial"/>
            </a:endParaRPr>
          </a:p>
          <a:p>
            <a:pPr marL="342900" indent="-342900">
              <a:spcBef>
                <a:spcPts val="8"/>
              </a:spcBef>
              <a:buFont typeface="Arial" panose="020B0604020202020204" pitchFamily="34" charset="0"/>
              <a:buChar char="•"/>
            </a:pPr>
            <a:endParaRPr sz="1875" dirty="0">
              <a:latin typeface="Times New Roman"/>
              <a:cs typeface="Times New Roman"/>
            </a:endParaRPr>
          </a:p>
          <a:p>
            <a:pPr marL="295275" indent="-285750">
              <a:buFont typeface="Arial" panose="020B0604020202020204" pitchFamily="34" charset="0"/>
              <a:buChar char="•"/>
            </a:pPr>
            <a:r>
              <a:rPr dirty="0">
                <a:cs typeface="Arial"/>
              </a:rPr>
              <a:t>Object remoting</a:t>
            </a:r>
            <a:r>
              <a:rPr spc="-38" dirty="0">
                <a:cs typeface="Arial"/>
              </a:rPr>
              <a:t> </a:t>
            </a:r>
            <a:r>
              <a:rPr spc="-4" dirty="0">
                <a:cs typeface="Arial"/>
              </a:rPr>
              <a:t>APIs</a:t>
            </a:r>
            <a:endParaRPr dirty="0">
              <a:cs typeface="Arial"/>
            </a:endParaRPr>
          </a:p>
          <a:p>
            <a:pPr marL="638175" indent="-285750">
              <a:buFont typeface="Arial" panose="020B0604020202020204" pitchFamily="34" charset="0"/>
              <a:buChar char="•"/>
            </a:pPr>
            <a:r>
              <a:rPr spc="-4" dirty="0">
                <a:latin typeface="Arial"/>
                <a:cs typeface="Arial"/>
              </a:rPr>
              <a:t>CORBA</a:t>
            </a:r>
            <a:endParaRPr dirty="0">
              <a:latin typeface="Arial"/>
              <a:cs typeface="Arial"/>
            </a:endParaRPr>
          </a:p>
          <a:p>
            <a:pPr marL="638175" indent="-285750">
              <a:buFont typeface="Arial" panose="020B0604020202020204" pitchFamily="34" charset="0"/>
              <a:buChar char="•"/>
            </a:pPr>
            <a:r>
              <a:rPr dirty="0">
                <a:latin typeface="Arial"/>
                <a:cs typeface="Arial"/>
              </a:rPr>
              <a:t>.NET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Remoting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87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8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7F879-D505-4396-AAFD-F0ADC85FE0CB}"/>
              </a:ext>
            </a:extLst>
          </p:cNvPr>
          <p:cNvSpPr/>
          <p:nvPr/>
        </p:nvSpPr>
        <p:spPr>
          <a:xfrm>
            <a:off x="381000" y="3810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spc="-4" dirty="0"/>
              <a:t>Selecting API’s for Automation</a:t>
            </a:r>
            <a:endParaRPr lang="en-AU"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1F54580-8CD4-49C1-BED4-2EB0602F88B2}"/>
              </a:ext>
            </a:extLst>
          </p:cNvPr>
          <p:cNvSpPr txBox="1">
            <a:spLocks/>
          </p:cNvSpPr>
          <p:nvPr/>
        </p:nvSpPr>
        <p:spPr>
          <a:xfrm>
            <a:off x="6553200" y="1524000"/>
            <a:ext cx="4495800" cy="362163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95275" indent="-285750"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en-AU" kern="0" dirty="0">
                <a:solidFill>
                  <a:srgbClr val="000000"/>
                </a:solidFill>
              </a:rPr>
              <a:t>Web </a:t>
            </a:r>
            <a:r>
              <a:rPr lang="en-AU" kern="0" spc="-4" dirty="0">
                <a:solidFill>
                  <a:srgbClr val="000000"/>
                </a:solidFill>
              </a:rPr>
              <a:t>service</a:t>
            </a:r>
            <a:r>
              <a:rPr lang="en-AU" kern="0" spc="-11" dirty="0">
                <a:solidFill>
                  <a:srgbClr val="000000"/>
                </a:solidFill>
              </a:rPr>
              <a:t> </a:t>
            </a:r>
            <a:r>
              <a:rPr lang="en-AU" kern="0" spc="-4" dirty="0">
                <a:solidFill>
                  <a:srgbClr val="000000"/>
                </a:solidFill>
              </a:rPr>
              <a:t>APIs</a:t>
            </a:r>
          </a:p>
          <a:p>
            <a:pPr marL="637699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AU" kern="0" dirty="0">
                <a:solidFill>
                  <a:srgbClr val="000000"/>
                </a:solidFill>
                <a:latin typeface="Arial"/>
                <a:cs typeface="Arial"/>
              </a:rPr>
              <a:t>SOAP</a:t>
            </a:r>
          </a:p>
          <a:p>
            <a:pPr marL="637699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AU" kern="0" spc="-8" dirty="0">
                <a:solidFill>
                  <a:srgbClr val="000000"/>
                </a:solidFill>
                <a:latin typeface="Arial"/>
                <a:cs typeface="Arial"/>
              </a:rPr>
              <a:t>REST</a:t>
            </a:r>
            <a:endParaRPr lang="en-AU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37699" marR="1006793" indent="-285750">
              <a:lnSpc>
                <a:spcPts val="2918"/>
              </a:lnSpc>
              <a:spcBef>
                <a:spcPts val="213"/>
              </a:spcBef>
              <a:buFont typeface="Arial" panose="020B0604020202020204" pitchFamily="34" charset="0"/>
              <a:buChar char="•"/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XML-RPC and JSON-RPC</a:t>
            </a:r>
            <a:endParaRPr lang="en-AU" kern="0" spc="-8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95275" indent="-285750">
              <a:spcBef>
                <a:spcPts val="521"/>
              </a:spcBef>
              <a:buFont typeface="Arial" panose="020B0604020202020204" pitchFamily="34" charset="0"/>
              <a:buChar char="•"/>
            </a:pPr>
            <a:r>
              <a:rPr lang="en-AU" kern="0" spc="-4" dirty="0" err="1">
                <a:solidFill>
                  <a:srgbClr val="000000"/>
                </a:solidFill>
              </a:rPr>
              <a:t>WebSocket</a:t>
            </a:r>
            <a:r>
              <a:rPr lang="en-AU" kern="0" spc="-4" dirty="0">
                <a:solidFill>
                  <a:srgbClr val="000000"/>
                </a:solidFill>
              </a:rPr>
              <a:t> APIs</a:t>
            </a:r>
          </a:p>
          <a:p>
            <a:pPr marL="9049" marR="1973580">
              <a:lnSpc>
                <a:spcPct val="134600"/>
              </a:lnSpc>
              <a:spcBef>
                <a:spcPts val="1658"/>
              </a:spcBef>
            </a:pPr>
            <a:r>
              <a:rPr lang="en-AU" kern="0" spc="-4" dirty="0">
                <a:solidFill>
                  <a:srgbClr val="000000"/>
                </a:solidFill>
              </a:rPr>
              <a:t>Library-based</a:t>
            </a:r>
            <a:r>
              <a:rPr lang="en-AU" kern="0" spc="-34" dirty="0">
                <a:solidFill>
                  <a:srgbClr val="000000"/>
                </a:solidFill>
              </a:rPr>
              <a:t> </a:t>
            </a:r>
            <a:r>
              <a:rPr lang="en-AU" kern="0" spc="-4" dirty="0">
                <a:solidFill>
                  <a:srgbClr val="000000"/>
                </a:solidFill>
              </a:rPr>
              <a:t>APIs (SDK)</a:t>
            </a:r>
            <a:endParaRPr lang="en-AU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95275" indent="-285750">
              <a:spcBef>
                <a:spcPts val="754"/>
              </a:spcBef>
              <a:buFont typeface="Arial" panose="020B0604020202020204" pitchFamily="34" charset="0"/>
              <a:buChar char="•"/>
            </a:pPr>
            <a:r>
              <a:rPr lang="en-AU" kern="0" spc="-4" dirty="0">
                <a:solidFill>
                  <a:srgbClr val="000000"/>
                </a:solidFill>
              </a:rPr>
              <a:t>Class-based APIs </a:t>
            </a:r>
            <a:r>
              <a:rPr lang="en-AU" kern="0" dirty="0">
                <a:solidFill>
                  <a:srgbClr val="000000"/>
                </a:solidFill>
              </a:rPr>
              <a:t>(object</a:t>
            </a:r>
            <a:r>
              <a:rPr lang="en-AU" kern="0" spc="-23" dirty="0">
                <a:solidFill>
                  <a:srgbClr val="000000"/>
                </a:solidFill>
              </a:rPr>
              <a:t> </a:t>
            </a:r>
            <a:r>
              <a:rPr lang="en-AU" kern="0" dirty="0">
                <a:solidFill>
                  <a:srgbClr val="000000"/>
                </a:solidFill>
              </a:rPr>
              <a:t>orientation)</a:t>
            </a:r>
          </a:p>
          <a:p>
            <a:pPr marL="637699" marR="2493645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Java API</a:t>
            </a:r>
          </a:p>
          <a:p>
            <a:pPr marL="637699" marR="2493645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Android</a:t>
            </a:r>
            <a:r>
              <a:rPr lang="en-AU" kern="0" spc="-4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API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8292847-E8A6-4231-B503-130974859D80}"/>
              </a:ext>
            </a:extLst>
          </p:cNvPr>
          <p:cNvSpPr txBox="1">
            <a:spLocks/>
          </p:cNvSpPr>
          <p:nvPr/>
        </p:nvSpPr>
        <p:spPr>
          <a:xfrm>
            <a:off x="1219200" y="1600200"/>
            <a:ext cx="4495800" cy="29065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825"/>
              </a:spcBef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The APIs to automate need to be selected in the context of the project, based on the functionality, architecture &amp; interactions with other systems</a:t>
            </a:r>
          </a:p>
          <a:p>
            <a:pPr marL="9525">
              <a:spcBef>
                <a:spcPts val="825"/>
              </a:spcBef>
            </a:pPr>
            <a:endParaRPr lang="en-AU" kern="0" spc="-4" dirty="0">
              <a:solidFill>
                <a:srgbClr val="000000"/>
              </a:solidFill>
              <a:latin typeface="Arial"/>
              <a:cs typeface="Arial"/>
            </a:endParaRPr>
          </a:p>
          <a:p>
            <a:pPr marL="9525">
              <a:spcBef>
                <a:spcPts val="825"/>
              </a:spcBef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The list on the page specifies an order just considering the ease of automation and external tools available</a:t>
            </a:r>
          </a:p>
          <a:p>
            <a:pPr marL="9525">
              <a:spcBef>
                <a:spcPts val="825"/>
              </a:spcBef>
            </a:pPr>
            <a:endParaRPr lang="en-AU" kern="0" spc="-4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81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7F879-D505-4396-AAFD-F0ADC85FE0CB}"/>
              </a:ext>
            </a:extLst>
          </p:cNvPr>
          <p:cNvSpPr/>
          <p:nvPr/>
        </p:nvSpPr>
        <p:spPr>
          <a:xfrm>
            <a:off x="381000" y="3810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spc="-4"/>
              <a:t>Benefits API’s </a:t>
            </a:r>
            <a:r>
              <a:rPr lang="en-AU" sz="3600" spc="-4" dirty="0"/>
              <a:t>for Automation</a:t>
            </a:r>
            <a:endParaRPr lang="en-AU"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1F54580-8CD4-49C1-BED4-2EB0602F88B2}"/>
              </a:ext>
            </a:extLst>
          </p:cNvPr>
          <p:cNvSpPr txBox="1">
            <a:spLocks/>
          </p:cNvSpPr>
          <p:nvPr/>
        </p:nvSpPr>
        <p:spPr>
          <a:xfrm>
            <a:off x="685800" y="1524000"/>
            <a:ext cx="9525000" cy="400430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37699" marR="2493645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Test the application early before UI is implemented</a:t>
            </a:r>
          </a:p>
          <a:p>
            <a:pPr marL="637699" marR="2493645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Easy to maintain</a:t>
            </a:r>
          </a:p>
          <a:p>
            <a:pPr marL="1094899" marR="2493645" lvl="1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User Interface(UI) tests are fragile and need to be updated for every change in the UI</a:t>
            </a:r>
          </a:p>
          <a:p>
            <a:pPr marL="637699" marR="2493645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Fast Execution </a:t>
            </a:r>
          </a:p>
          <a:p>
            <a:pPr marL="1094899" marR="2493645" lvl="1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UI test are expensive and take longer time to execute</a:t>
            </a:r>
          </a:p>
          <a:p>
            <a:pPr marL="637699" marR="2493645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r>
              <a:rPr lang="en-AU" kern="0" spc="-4" dirty="0">
                <a:solidFill>
                  <a:srgbClr val="000000"/>
                </a:solidFill>
                <a:latin typeface="Arial"/>
                <a:cs typeface="Arial"/>
              </a:rPr>
              <a:t>Application can be tested extensively for the functionality excluding the UI</a:t>
            </a:r>
          </a:p>
          <a:p>
            <a:pPr marL="351949" marR="2493645">
              <a:lnSpc>
                <a:spcPts val="2909"/>
              </a:lnSpc>
              <a:spcBef>
                <a:spcPts val="221"/>
              </a:spcBef>
            </a:pPr>
            <a:endParaRPr lang="en-AU" kern="0" spc="-4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37699" marR="2493645" indent="-285750">
              <a:lnSpc>
                <a:spcPts val="2909"/>
              </a:lnSpc>
              <a:spcBef>
                <a:spcPts val="221"/>
              </a:spcBef>
              <a:buFont typeface="Arial" panose="020B0604020202020204" pitchFamily="34" charset="0"/>
              <a:buChar char="•"/>
            </a:pPr>
            <a:endParaRPr lang="en-AU" kern="0" spc="-4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12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7F879-D505-4396-AAFD-F0ADC85FE0CB}"/>
              </a:ext>
            </a:extLst>
          </p:cNvPr>
          <p:cNvSpPr/>
          <p:nvPr/>
        </p:nvSpPr>
        <p:spPr>
          <a:xfrm>
            <a:off x="381000" y="3810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Popular API Testing Tools</a:t>
            </a:r>
            <a:endParaRPr lang="en-AU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0843D-E766-49B2-AE42-1A1490F374EE}"/>
              </a:ext>
            </a:extLst>
          </p:cNvPr>
          <p:cNvSpPr txBox="1">
            <a:spLocks/>
          </p:cNvSpPr>
          <p:nvPr/>
        </p:nvSpPr>
        <p:spPr>
          <a:xfrm>
            <a:off x="685800" y="1602000"/>
            <a:ext cx="8153400" cy="5256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kern="0" dirty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HTTP based 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SOAPUI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 err="1">
                <a:solidFill>
                  <a:sysClr val="windowText" lastClr="000000"/>
                </a:solidFill>
              </a:rPr>
              <a:t>RestAssured</a:t>
            </a:r>
            <a:endParaRPr lang="en-US" kern="0" dirty="0">
              <a:solidFill>
                <a:sysClr val="windowText" lastClr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 err="1">
                <a:solidFill>
                  <a:sysClr val="windowText" lastClr="000000"/>
                </a:solidFill>
              </a:rPr>
              <a:t>PostMan</a:t>
            </a:r>
            <a:endParaRPr lang="en-US" kern="0" dirty="0">
              <a:solidFill>
                <a:sysClr val="windowText" lastClr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 err="1">
                <a:solidFill>
                  <a:sysClr val="windowText" lastClr="000000"/>
                </a:solidFill>
              </a:rPr>
              <a:t>Tricentis</a:t>
            </a:r>
            <a:endParaRPr lang="en-US" kern="0" dirty="0">
              <a:solidFill>
                <a:sysClr val="windowText" lastClr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Advanced REST Client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APICLI (Nodejs)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Custom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Non-HTTP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Custom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Custom Application can be built in multiple technologies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 err="1">
                <a:solidFill>
                  <a:sysClr val="windowText" lastClr="000000"/>
                </a:solidFill>
              </a:rPr>
              <a:t>.Net</a:t>
            </a:r>
            <a:endParaRPr lang="en-US" kern="0" dirty="0">
              <a:solidFill>
                <a:sysClr val="windowText" lastClr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Python or Similar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3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7F879-D505-4396-AAFD-F0ADC85FE0CB}"/>
              </a:ext>
            </a:extLst>
          </p:cNvPr>
          <p:cNvSpPr/>
          <p:nvPr/>
        </p:nvSpPr>
        <p:spPr>
          <a:xfrm>
            <a:off x="381000" y="3810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API Testing at a Glance via </a:t>
            </a:r>
            <a:r>
              <a:rPr lang="en-US" sz="3600" dirty="0" err="1"/>
              <a:t>PostMan</a:t>
            </a:r>
            <a:endParaRPr lang="en-AU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0843D-E766-49B2-AE42-1A1490F374EE}"/>
              </a:ext>
            </a:extLst>
          </p:cNvPr>
          <p:cNvSpPr txBox="1">
            <a:spLocks/>
          </p:cNvSpPr>
          <p:nvPr/>
        </p:nvSpPr>
        <p:spPr>
          <a:xfrm>
            <a:off x="-304800" y="1027331"/>
            <a:ext cx="5715000" cy="5256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kern="0" dirty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 err="1">
                <a:solidFill>
                  <a:sysClr val="windowText" lastClr="000000"/>
                </a:solidFill>
              </a:rPr>
              <a:t>PostMan</a:t>
            </a:r>
            <a:r>
              <a:rPr lang="en-US" kern="0" dirty="0">
                <a:solidFill>
                  <a:sysClr val="windowText" lastClr="000000"/>
                </a:solidFill>
              </a:rPr>
              <a:t> can be used for automating the HTTP based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Postman is available at : </a:t>
            </a:r>
            <a:r>
              <a:rPr lang="en-US" kern="0" dirty="0">
                <a:solidFill>
                  <a:sysClr val="windowText" lastClr="000000"/>
                </a:solidFill>
                <a:hlinkClick r:id="rId2"/>
              </a:rPr>
              <a:t>https://www.getpostman.com/</a:t>
            </a:r>
            <a:endParaRPr lang="en-US" kern="0" dirty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Supports SOAP and REST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Allows for easy manipulation and creation of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Simple Validation of the responses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Support for the all industry standard authentication mechanisms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Enables to define environments and parametrization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962C3-5D40-40F4-AAD3-0A0C6B68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6705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9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5590" y="3119501"/>
            <a:ext cx="379412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b="1" spc="10" dirty="0">
                <a:solidFill>
                  <a:srgbClr val="333E50"/>
                </a:solidFill>
                <a:latin typeface="Arial"/>
                <a:cs typeface="Arial"/>
              </a:rPr>
              <a:t>Thank</a:t>
            </a:r>
            <a:r>
              <a:rPr sz="5900" b="1" spc="-275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5900" b="1" spc="-130" dirty="0">
                <a:solidFill>
                  <a:srgbClr val="333E50"/>
                </a:solidFill>
                <a:latin typeface="Arial"/>
                <a:cs typeface="Arial"/>
              </a:rPr>
              <a:t>You</a:t>
            </a:r>
            <a:endParaRPr sz="5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7787" y="6650567"/>
            <a:ext cx="1981835" cy="10772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</a:t>
            </a:r>
            <a:r>
              <a:rPr lang="en-AU" spc="5" dirty="0"/>
              <a:t>8</a:t>
            </a:r>
            <a:r>
              <a:rPr spc="5" dirty="0"/>
              <a:t>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0938FF-87DF-4C7B-A098-85D2C168D1EC}"/>
</file>

<file path=customXml/itemProps2.xml><?xml version="1.0" encoding="utf-8"?>
<ds:datastoreItem xmlns:ds="http://schemas.openxmlformats.org/officeDocument/2006/customXml" ds:itemID="{2D5CF99E-F914-405B-AB02-E328D88A2D8A}"/>
</file>

<file path=customXml/itemProps3.xml><?xml version="1.0" encoding="utf-8"?>
<ds:datastoreItem xmlns:ds="http://schemas.openxmlformats.org/officeDocument/2006/customXml" ds:itemID="{4609A25E-A67A-448A-8250-D8F8572292F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373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Learning and Knowledge Management</vt:lpstr>
      <vt:lpstr>Course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Avilala, Aswani</dc:creator>
  <cp:lastModifiedBy>Kembhavi, Sudhindra</cp:lastModifiedBy>
  <cp:revision>20</cp:revision>
  <dcterms:created xsi:type="dcterms:W3CDTF">2018-04-19T22:04:04Z</dcterms:created>
  <dcterms:modified xsi:type="dcterms:W3CDTF">2018-04-23T20:49:40Z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