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3" r:id="rId2"/>
  </p:sldMasterIdLst>
  <p:notesMasterIdLst>
    <p:notesMasterId r:id="rId14"/>
  </p:notesMasterIdLst>
  <p:sldIdLst>
    <p:sldId id="271" r:id="rId3"/>
    <p:sldId id="275" r:id="rId4"/>
    <p:sldId id="258" r:id="rId5"/>
    <p:sldId id="262" r:id="rId6"/>
    <p:sldId id="259" r:id="rId7"/>
    <p:sldId id="260" r:id="rId8"/>
    <p:sldId id="266" r:id="rId9"/>
    <p:sldId id="264" r:id="rId10"/>
    <p:sldId id="27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9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9"/>
    <p:restoredTop sz="92038" autoAdjust="0"/>
  </p:normalViewPr>
  <p:slideViewPr>
    <p:cSldViewPr snapToGrid="0" snapToObjects="1">
      <p:cViewPr>
        <p:scale>
          <a:sx n="70" d="100"/>
          <a:sy n="70" d="100"/>
        </p:scale>
        <p:origin x="4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18A22-AAD0-1D47-813E-2FEE08CAD904}"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C5ADC-4664-0441-BCD0-D1A77112CB6A}" type="slidenum">
              <a:rPr lang="en-US" smtClean="0"/>
              <a:t>‹#›</a:t>
            </a:fld>
            <a:endParaRPr lang="en-US"/>
          </a:p>
        </p:txBody>
      </p:sp>
    </p:spTree>
    <p:extLst>
      <p:ext uri="{BB962C8B-B14F-4D97-AF65-F5344CB8AC3E}">
        <p14:creationId xmlns:p14="http://schemas.microsoft.com/office/powerpoint/2010/main" val="178085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roles / typically played on as x </a:t>
            </a:r>
            <a:r>
              <a:rPr lang="en-US" dirty="0" err="1"/>
              <a:t>ata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EC5ADC-4664-0441-BCD0-D1A77112CB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48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8EC5ADC-4664-0441-BCD0-D1A77112CB6A}" type="slidenum">
              <a:rPr lang="en-US" smtClean="0"/>
              <a:t>3</a:t>
            </a:fld>
            <a:endParaRPr lang="en-US"/>
          </a:p>
        </p:txBody>
      </p:sp>
    </p:spTree>
    <p:extLst>
      <p:ext uri="{BB962C8B-B14F-4D97-AF65-F5344CB8AC3E}">
        <p14:creationId xmlns:p14="http://schemas.microsoft.com/office/powerpoint/2010/main" val="241376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8EC5ADC-4664-0441-BCD0-D1A77112CB6A}" type="slidenum">
              <a:rPr lang="en-US" smtClean="0"/>
              <a:t>4</a:t>
            </a:fld>
            <a:endParaRPr lang="en-US"/>
          </a:p>
        </p:txBody>
      </p:sp>
    </p:spTree>
    <p:extLst>
      <p:ext uri="{BB962C8B-B14F-4D97-AF65-F5344CB8AC3E}">
        <p14:creationId xmlns:p14="http://schemas.microsoft.com/office/powerpoint/2010/main" val="93902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8EC5ADC-4664-0441-BCD0-D1A77112CB6A}" type="slidenum">
              <a:rPr lang="en-US" smtClean="0"/>
              <a:t>5</a:t>
            </a:fld>
            <a:endParaRPr lang="en-US"/>
          </a:p>
        </p:txBody>
      </p:sp>
    </p:spTree>
    <p:extLst>
      <p:ext uri="{BB962C8B-B14F-4D97-AF65-F5344CB8AC3E}">
        <p14:creationId xmlns:p14="http://schemas.microsoft.com/office/powerpoint/2010/main" val="10833541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1.jpeg"/><Relationship Id="rId9"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_White">
    <p:spTree>
      <p:nvGrpSpPr>
        <p:cNvPr id="1" name=""/>
        <p:cNvGrpSpPr/>
        <p:nvPr/>
      </p:nvGrpSpPr>
      <p:grpSpPr>
        <a:xfrm>
          <a:off x="0" y="0"/>
          <a:ext cx="0" cy="0"/>
          <a:chOff x="0" y="0"/>
          <a:chExt cx="0" cy="0"/>
        </a:xfrm>
      </p:grpSpPr>
      <p:pic>
        <p:nvPicPr>
          <p:cNvPr id="4" name="Picture 11" descr="iStRF_000077453743_Double.tif"/>
          <p:cNvPicPr>
            <a:picLocks noChangeAspect="1"/>
          </p:cNvPicPr>
          <p:nvPr userDrawn="1"/>
        </p:nvPicPr>
        <p:blipFill>
          <a:blip r:embed="rId4">
            <a:extLst>
              <a:ext uri="{28A0092B-C50C-407E-A947-70E740481C1C}">
                <a14:useLocalDpi xmlns:a14="http://schemas.microsoft.com/office/drawing/2010/main" val="0"/>
              </a:ext>
            </a:extLst>
          </a:blip>
          <a:srcRect r="19188"/>
          <a:stretch>
            <a:fillRect/>
          </a:stretch>
        </p:blipFill>
        <p:spPr bwMode="auto">
          <a:xfrm>
            <a:off x="3865034" y="10584"/>
            <a:ext cx="83269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187"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97417" y="493185"/>
            <a:ext cx="454448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4"/>
          <p:cNvGrpSpPr>
            <a:grpSpLocks/>
          </p:cNvGrpSpPr>
          <p:nvPr userDrawn="1"/>
        </p:nvGrpSpPr>
        <p:grpSpPr bwMode="auto">
          <a:xfrm>
            <a:off x="8693151" y="3227918"/>
            <a:ext cx="3075516" cy="2059516"/>
            <a:chOff x="5659332" y="620688"/>
            <a:chExt cx="3074395" cy="2060440"/>
          </a:xfrm>
        </p:grpSpPr>
        <p:sp>
          <p:nvSpPr>
            <p:cNvPr id="8" name="Freeform 8"/>
            <p:cNvSpPr/>
            <p:nvPr userDrawn="1"/>
          </p:nvSpPr>
          <p:spPr>
            <a:xfrm>
              <a:off x="6122712" y="620688"/>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9" name="Picture 10"/>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59332" y="1453505"/>
              <a:ext cx="3074395" cy="25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 name="Picture 17"/>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8"/>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313267" y="1426633"/>
            <a:ext cx="57742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32"/>
          <p:cNvSpPr>
            <a:spLocks noGrp="1"/>
          </p:cNvSpPr>
          <p:nvPr>
            <p:ph type="body" sz="quarter" idx="10"/>
          </p:nvPr>
        </p:nvSpPr>
        <p:spPr>
          <a:xfrm>
            <a:off x="497418" y="5565288"/>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16" name="Title 1"/>
          <p:cNvSpPr>
            <a:spLocks noGrp="1"/>
          </p:cNvSpPr>
          <p:nvPr>
            <p:ph type="ctrTitle"/>
          </p:nvPr>
        </p:nvSpPr>
        <p:spPr>
          <a:xfrm>
            <a:off x="497418" y="4033835"/>
            <a:ext cx="5774487" cy="1329267"/>
          </a:xfrm>
          <a:prstGeom prst="rect">
            <a:avLst/>
          </a:prstGeom>
        </p:spPr>
        <p:txBody>
          <a:bodyPr tIns="0">
            <a:noAutofit/>
          </a:bodyPr>
          <a:lstStyle>
            <a:lvl1pPr algn="l">
              <a:lnSpc>
                <a:spcPct val="100000"/>
              </a:lnSpc>
              <a:spcAft>
                <a:spcPts val="0"/>
              </a:spcAft>
              <a:defRPr sz="4800" b="1" spc="0" baseline="0">
                <a:solidFill>
                  <a:schemeClr val="tx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507141" y="1428020"/>
            <a:ext cx="5327719" cy="4845781"/>
          </a:xfrm>
          <a:prstGeom prst="rect">
            <a:avLst/>
          </a:prstGeom>
        </p:spPr>
        <p:txBody>
          <a:bodyPr/>
          <a:lstStyle>
            <a:lvl1pPr marL="0" indent="0">
              <a:buNone/>
              <a:defRPr sz="2667">
                <a:solidFill>
                  <a:srgbClr val="00A000"/>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3"/>
          <p:cNvSpPr>
            <a:spLocks noGrp="1"/>
          </p:cNvSpPr>
          <p:nvPr>
            <p:ph sz="quarter" idx="20"/>
          </p:nvPr>
        </p:nvSpPr>
        <p:spPr>
          <a:xfrm>
            <a:off x="6362636" y="1427164"/>
            <a:ext cx="5330693" cy="4845781"/>
          </a:xfrm>
          <a:prstGeom prst="rect">
            <a:avLst/>
          </a:prstGeom>
        </p:spPr>
        <p:txBody>
          <a:bodyPr/>
          <a:lstStyle>
            <a:lvl1pPr marL="0" indent="0">
              <a:buNone/>
              <a:defRPr sz="2667">
                <a:solidFill>
                  <a:srgbClr val="00A000"/>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a:t>Click to edit Master title style</a:t>
            </a:r>
            <a:endParaRPr lang="en-GB"/>
          </a:p>
        </p:txBody>
      </p:sp>
    </p:spTree>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Content Placeholder 3"/>
          <p:cNvSpPr>
            <a:spLocks noGrp="1"/>
          </p:cNvSpPr>
          <p:nvPr>
            <p:ph sz="quarter" idx="16"/>
          </p:nvPr>
        </p:nvSpPr>
        <p:spPr>
          <a:xfrm>
            <a:off x="507141" y="1428020"/>
            <a:ext cx="5327719" cy="4845781"/>
          </a:xfrm>
          <a:prstGeom prst="rect">
            <a:avLst/>
          </a:prstGeom>
        </p:spPr>
        <p:txBody>
          <a:bodyPr/>
          <a:lstStyle>
            <a:lvl1pPr marL="0" indent="0">
              <a:buNone/>
              <a:defRPr sz="2667">
                <a:solidFill>
                  <a:schemeClr val="tx1"/>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3"/>
          <p:cNvSpPr>
            <a:spLocks noGrp="1"/>
          </p:cNvSpPr>
          <p:nvPr>
            <p:ph sz="quarter" idx="20"/>
          </p:nvPr>
        </p:nvSpPr>
        <p:spPr>
          <a:xfrm>
            <a:off x="6362636" y="1427164"/>
            <a:ext cx="5330693" cy="4845781"/>
          </a:xfrm>
          <a:prstGeom prst="rect">
            <a:avLst/>
          </a:prstGeom>
        </p:spPr>
        <p:txBody>
          <a:bodyPr/>
          <a:lstStyle>
            <a:lvl1pPr marL="0" indent="0">
              <a:buNone/>
              <a:defRPr sz="2667">
                <a:solidFill>
                  <a:srgbClr val="000000"/>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a:t>Click to edit Master title style</a:t>
            </a:r>
            <a:endParaRPr lang="en-GB"/>
          </a:p>
        </p:txBody>
      </p:sp>
    </p:spTree>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GB" dirty="0"/>
          </a:p>
        </p:txBody>
      </p:sp>
    </p:spTree>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a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GB" dirty="0"/>
          </a:p>
        </p:txBody>
      </p:sp>
      <p:sp>
        <p:nvSpPr>
          <p:cNvPr id="5" name="Text Placeholder 4"/>
          <p:cNvSpPr>
            <a:spLocks noGrp="1"/>
          </p:cNvSpPr>
          <p:nvPr>
            <p:ph type="body" sz="quarter" idx="10"/>
          </p:nvPr>
        </p:nvSpPr>
        <p:spPr>
          <a:xfrm>
            <a:off x="508000" y="1229420"/>
            <a:ext cx="11524973" cy="731520"/>
          </a:xfrm>
        </p:spPr>
        <p:txBody>
          <a:bodyPr lIns="45720" tIns="45720" rIns="45720" bIns="45720"/>
          <a:lstStyle>
            <a:lvl1pPr>
              <a:defRPr sz="1600" baseline="0"/>
            </a:lvl1pPr>
          </a:lstStyle>
          <a:p>
            <a:pPr lvl="0"/>
            <a:endParaRPr lang="en-US" dirty="0"/>
          </a:p>
        </p:txBody>
      </p:sp>
    </p:spTree>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11" hidden="1"/>
          <p:cNvGrpSpPr>
            <a:grpSpLocks/>
          </p:cNvGrpSpPr>
          <p:nvPr userDrawn="1"/>
        </p:nvGrpSpPr>
        <p:grpSpPr bwMode="auto">
          <a:xfrm>
            <a:off x="0" y="0"/>
            <a:ext cx="12192000" cy="6858000"/>
            <a:chOff x="0" y="0"/>
            <a:chExt cx="9144000" cy="6858000"/>
          </a:xfrm>
        </p:grpSpPr>
        <p:cxnSp>
          <p:nvCxnSpPr>
            <p:cNvPr id="3" name="Straight Connector 2"/>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2896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369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180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2597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0" y="389467"/>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1056217"/>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0" y="1162051"/>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0" y="1278467"/>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426884"/>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389043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649393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6576484"/>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6703484"/>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2" name="TextBox 31"/>
          <p:cNvSpPr txBox="1">
            <a:spLocks noChangeArrowheads="1"/>
          </p:cNvSpPr>
          <p:nvPr userDrawn="1"/>
        </p:nvSpPr>
        <p:spPr bwMode="auto">
          <a:xfrm>
            <a:off x="508000"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defRPr/>
            </a:pPr>
            <a:r>
              <a:rPr lang="en-US" altLang="en-US" sz="1200" dirty="0">
                <a:solidFill>
                  <a:srgbClr val="7F7F7F"/>
                </a:solidFill>
              </a:rPr>
              <a:t>Copyright © 2016 Accenture  All rights reserved.</a:t>
            </a:r>
          </a:p>
        </p:txBody>
      </p:sp>
      <p:sp>
        <p:nvSpPr>
          <p:cNvPr id="23" name="TextBox 3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138C05FF-C02A-494F-9BD4-D85F39BE883D}" type="slidenum">
              <a:rPr lang="en-US" altLang="en-US" sz="1200" smtClean="0">
                <a:solidFill>
                  <a:srgbClr val="7F7F7F"/>
                </a:solidFill>
              </a:rPr>
              <a:pPr algn="r" eaLnBrk="1" fontAlgn="base" hangingPunct="1">
                <a:spcBef>
                  <a:spcPct val="0"/>
                </a:spcBef>
                <a:spcAft>
                  <a:spcPct val="0"/>
                </a:spcAft>
                <a:defRPr/>
              </a:pPr>
              <a:t>‹#›</a:t>
            </a:fld>
            <a:endParaRPr lang="en-US" altLang="en-US" sz="1200" dirty="0">
              <a:solidFill>
                <a:srgbClr val="7F7F7F"/>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1_Green">
    <p:bg bwMode="auto">
      <p:bgPr>
        <a:solidFill>
          <a:srgbClr val="00A000"/>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8355"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A8BC4C25-490A-47B8-B823-7DB6F73DA41C}" type="slidenum">
              <a:rPr lang="en-US" altLang="en-US" sz="1200" smtClean="0">
                <a:solidFill>
                  <a:prstClr val="white"/>
                </a:solidFill>
              </a:rPr>
              <a:pPr algn="r" eaLnBrk="1" fontAlgn="base" hangingPunct="1">
                <a:spcBef>
                  <a:spcPct val="0"/>
                </a:spcBef>
                <a:spcAft>
                  <a:spcPct val="0"/>
                </a:spcAft>
                <a:defRPr/>
              </a:pPr>
              <a:t>‹#›</a:t>
            </a:fld>
            <a:endParaRPr lang="en-US" altLang="en-US" sz="1200" dirty="0">
              <a:solidFill>
                <a:prstClr val="white"/>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2_Yellow Orange">
    <p:bg bwMode="auto">
      <p:bgPr>
        <a:solidFill>
          <a:srgbClr val="FF9900"/>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9379"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0FBBAE8A-8491-42D6-9DE5-62E9E6ED4145}"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3_Tangerine">
    <p:bg bwMode="auto">
      <p:bgPr>
        <a:solidFill>
          <a:srgbClr val="FF7A00"/>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0403"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27877C06-D04A-4855-81BB-ACACAEEAE7F7}"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4_Espresso">
    <p:bg bwMode="auto">
      <p:bgPr>
        <a:solidFill>
          <a:srgbClr val="4E2600"/>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1427"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D3C59A1E-12DD-49C7-BADE-4BE03A5D4980}"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6_Red Violet">
    <p:bg bwMode="auto">
      <p:bgPr>
        <a:solidFill>
          <a:srgbClr val="551155"/>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2451"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B0EEDE87-429C-47E4-9658-2503CA9E072A}"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_Yellow Orange">
    <p:bg>
      <p:bgPr>
        <a:solidFill>
          <a:srgbClr val="FF9900"/>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2211"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17"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7_Deep Violet">
    <p:bg bwMode="auto">
      <p:bgPr>
        <a:solidFill>
          <a:srgbClr val="002266"/>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3475"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3BF30DD8-35EF-45B3-B6CD-436EAA8D97D8}"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8_Ink Blue">
    <p:bg bwMode="auto">
      <p:bgPr>
        <a:solidFill>
          <a:srgbClr val="003344"/>
        </a:solidFill>
        <a:effectLst/>
      </p:bgPr>
    </p:bg>
    <p:spTree>
      <p:nvGrpSpPr>
        <p:cNvPr id="1" name=""/>
        <p:cNvGrpSpPr/>
        <p:nvPr/>
      </p:nvGrpSpPr>
      <p:grpSpPr>
        <a:xfrm>
          <a:off x="0" y="0"/>
          <a:ext cx="0" cy="0"/>
          <a:chOff x="0" y="0"/>
          <a:chExt cx="0" cy="0"/>
        </a:xfrm>
      </p:grpSpPr>
      <p:graphicFrame>
        <p:nvGraphicFramePr>
          <p:cNvPr id="3" name="Objekt 1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14499"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2"/>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48ECFA4F-7F05-4581-9046-76C0E1361BF9}" type="slidenum">
              <a:rPr lang="en-US" altLang="en-US" sz="1200" smtClean="0">
                <a:solidFill>
                  <a:srgbClr val="00A000"/>
                </a:solidFill>
              </a:rPr>
              <a:pPr algn="r" eaLnBrk="1" fontAlgn="base" hangingPunct="1">
                <a:spcBef>
                  <a:spcPct val="0"/>
                </a:spcBef>
                <a:spcAft>
                  <a:spcPct val="0"/>
                </a:spcAft>
                <a:defRPr/>
              </a:pPr>
              <a:t>‹#›</a:t>
            </a:fld>
            <a:endParaRPr lang="en-US" altLang="en-US" sz="1200" dirty="0">
              <a:solidFill>
                <a:srgbClr val="00A000"/>
              </a:solidFill>
            </a:endParaRPr>
          </a:p>
        </p:txBody>
      </p:sp>
      <p:sp>
        <p:nvSpPr>
          <p:cNvPr id="6" name="Title 1"/>
          <p:cNvSpPr>
            <a:spLocks noGrp="1"/>
          </p:cNvSpPr>
          <p:nvPr>
            <p:ph type="ctrTitle"/>
          </p:nvPr>
        </p:nvSpPr>
        <p:spPr>
          <a:xfrm>
            <a:off x="498671" y="3427413"/>
            <a:ext cx="11194660" cy="1162800"/>
          </a:xfrm>
          <a:prstGeom prst="rect">
            <a:avLst/>
          </a:prstGeom>
        </p:spPr>
        <p:txBody>
          <a:bodyPr tIns="0">
            <a:noAutofit/>
          </a:bodyPr>
          <a:lstStyle>
            <a:lvl1pPr algn="l">
              <a:lnSpc>
                <a:spcPct val="100000"/>
              </a:lnSpc>
              <a:defRPr sz="3600" b="0" spc="0" baseline="0">
                <a:solidFill>
                  <a:srgbClr val="00A000"/>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4418" y="3"/>
            <a:ext cx="10937924" cy="1102299"/>
          </a:xfrm>
          <a:prstGeom prst="rect">
            <a:avLst/>
          </a:prstGeom>
        </p:spPr>
        <p:txBody>
          <a:bodyPr/>
          <a:lstStyle/>
          <a:p>
            <a:r>
              <a:rPr lang="en-US"/>
              <a:t>Click to edit Master title style</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0" baseline="0">
                <a:solidFill>
                  <a:schemeClr val="tx1"/>
                </a:solidFill>
                <a:latin typeface="+mj-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4274189372"/>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Master: Black">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7421046" y="914399"/>
            <a:ext cx="4358577" cy="4623441"/>
            <a:chOff x="3005156" y="304800"/>
            <a:chExt cx="5643543" cy="5986493"/>
          </a:xfrm>
        </p:grpSpPr>
        <p:sp>
          <p:nvSpPr>
            <p:cNvPr id="14"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0" baseline="0">
                <a:solidFill>
                  <a:schemeClr val="tx1"/>
                </a:solidFill>
                <a:latin typeface="+mj-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8019" y="5840379"/>
            <a:ext cx="4584485" cy="684134"/>
          </a:xfrm>
          <a:prstGeom prst="rect">
            <a:avLst/>
          </a:prstGeom>
        </p:spPr>
      </p:pic>
    </p:spTree>
    <p:extLst>
      <p:ext uri="{BB962C8B-B14F-4D97-AF65-F5344CB8AC3E}">
        <p14:creationId xmlns:p14="http://schemas.microsoft.com/office/powerpoint/2010/main" val="260958507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849507" y="914399"/>
            <a:ext cx="4358577" cy="4623441"/>
            <a:chOff x="3005156" y="304800"/>
            <a:chExt cx="5643543" cy="5986493"/>
          </a:xfrm>
        </p:grpSpPr>
        <p:sp>
          <p:nvSpPr>
            <p:cNvPr id="11"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2888441435"/>
      </p:ext>
    </p:extLst>
  </p:cSld>
  <p:clrMapOvr>
    <a:masterClrMapping/>
  </p:clrMapOvr>
  <p:extLst mod="1">
    <p:ext uri="{DCECCB84-F9BA-43D5-87BE-67443E8EF086}">
      <p15:sldGuideLst xmlns:p15="http://schemas.microsoft.com/office/powerpoint/2012/main">
        <p15:guide id="1" pos="3840">
          <p15:clr>
            <a:srgbClr val="FBAE40"/>
          </p15:clr>
        </p15:guide>
        <p15:guide id="0" pos="60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50679" y="902255"/>
            <a:ext cx="4378921" cy="4534596"/>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0">
                <a:srgbClr val="00FF00"/>
              </a:gs>
              <a:gs pos="100000">
                <a:srgbClr val="00530A"/>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3161461805"/>
      </p:ext>
    </p:extLst>
  </p:cSld>
  <p:clrMapOvr>
    <a:masterClrMapping/>
  </p:clrMapOvr>
  <p:extLst mod="1">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78470" y="913011"/>
            <a:ext cx="4361888" cy="4516957"/>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00D700"/>
            </a:solid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3126834335"/>
      </p:ext>
    </p:extLst>
  </p:cSld>
  <p:clrMapOvr>
    <a:masterClrMapping/>
  </p:clrMapOvr>
  <p:extLst mod="1">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Tangerine">
    <p:bg>
      <p:bgPr>
        <a:solidFill>
          <a:srgbClr val="FF7A00"/>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3235"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21"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Espresso">
    <p:bg>
      <p:bgPr>
        <a:solidFill>
          <a:srgbClr val="4E2600"/>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4259"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21"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_Title Slide_Red Violet">
    <p:bg>
      <p:bgPr>
        <a:solidFill>
          <a:srgbClr val="551155"/>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5283"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21"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_Title Slide_Deep Violet">
    <p:bg>
      <p:bgPr>
        <a:solidFill>
          <a:srgbClr val="002266"/>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6307"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21"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_Ink Blue">
    <p:bg>
      <p:bgPr>
        <a:solidFill>
          <a:srgbClr val="003344"/>
        </a:solidFill>
        <a:effectLst/>
      </p:bgPr>
    </p:bg>
    <p:spTree>
      <p:nvGrpSpPr>
        <p:cNvPr id="1" name=""/>
        <p:cNvGrpSpPr/>
        <p:nvPr/>
      </p:nvGrpSpPr>
      <p:grpSpPr>
        <a:xfrm>
          <a:off x="0" y="0"/>
          <a:ext cx="0" cy="0"/>
          <a:chOff x="0" y="0"/>
          <a:chExt cx="0" cy="0"/>
        </a:xfrm>
      </p:grpSpPr>
      <p:graphicFrame>
        <p:nvGraphicFramePr>
          <p:cNvPr id="4" name="Objekt 43" hidden="1"/>
          <p:cNvGraphicFramePr>
            <a:graphicFrameLocks/>
          </p:cNvGraphicFramePr>
          <p:nvPr>
            <p:custDataLst>
              <p:tags r:id="rId2"/>
            </p:custDataLst>
          </p:nvPr>
        </p:nvGraphicFramePr>
        <p:xfrm>
          <a:off x="0" y="1"/>
          <a:ext cx="211667" cy="158751"/>
        </p:xfrm>
        <a:graphic>
          <a:graphicData uri="http://schemas.openxmlformats.org/presentationml/2006/ole">
            <mc:AlternateContent xmlns:mc="http://schemas.openxmlformats.org/markup-compatibility/2006">
              <mc:Choice xmlns:v="urn:schemas-microsoft-com:vml" Requires="v">
                <p:oleObj spid="_x0000_s7331"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1667" cy="15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2234" y="503767"/>
            <a:ext cx="454448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3"/>
          <p:cNvGrpSpPr>
            <a:grpSpLocks/>
          </p:cNvGrpSpPr>
          <p:nvPr userDrawn="1"/>
        </p:nvGrpSpPr>
        <p:grpSpPr bwMode="auto">
          <a:xfrm>
            <a:off x="8688918" y="2398185"/>
            <a:ext cx="3075516" cy="2061633"/>
            <a:chOff x="5701703" y="682760"/>
            <a:chExt cx="3074395" cy="2060440"/>
          </a:xfrm>
        </p:grpSpPr>
        <p:sp>
          <p:nvSpPr>
            <p:cNvPr id="7" name="Freeform 6"/>
            <p:cNvSpPr/>
            <p:nvPr/>
          </p:nvSpPr>
          <p:spPr>
            <a:xfrm>
              <a:off x="6165083" y="682760"/>
              <a:ext cx="201221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sz="2400" dirty="0">
                <a:solidFill>
                  <a:prstClr val="white"/>
                </a:solidFill>
              </a:endParaRPr>
            </a:p>
          </p:txBody>
        </p:sp>
        <p:pic>
          <p:nvPicPr>
            <p:cNvPr id="8"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1703" y="1523009"/>
              <a:ext cx="3074395"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2518" y="6189133"/>
            <a:ext cx="4694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Placeholder 32"/>
          <p:cNvSpPr>
            <a:spLocks noGrp="1"/>
          </p:cNvSpPr>
          <p:nvPr>
            <p:ph type="body" sz="quarter" idx="10"/>
          </p:nvPr>
        </p:nvSpPr>
        <p:spPr>
          <a:xfrm>
            <a:off x="497418" y="3439765"/>
            <a:ext cx="5774484" cy="623416"/>
          </a:xfrm>
          <a:prstGeom prst="rect">
            <a:avLst/>
          </a:prstGeom>
        </p:spPr>
        <p:txBody>
          <a:bodyPr/>
          <a:lstStyle>
            <a:lvl1pPr marL="0" indent="0" algn="l" rtl="0" eaLnBrk="1" fontAlgn="base" hangingPunct="1">
              <a:lnSpc>
                <a:spcPct val="100000"/>
              </a:lnSpc>
              <a:spcBef>
                <a:spcPct val="0"/>
              </a:spcBef>
              <a:spcAft>
                <a:spcPts val="0"/>
              </a:spcAft>
              <a:buFont typeface="Arial" charset="0"/>
              <a:buNone/>
              <a:defRPr lang="en-US" sz="2667"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Master text styles</a:t>
            </a:r>
          </a:p>
        </p:txBody>
      </p:sp>
      <p:sp>
        <p:nvSpPr>
          <p:cNvPr id="21" name="Title 1"/>
          <p:cNvSpPr>
            <a:spLocks noGrp="1"/>
          </p:cNvSpPr>
          <p:nvPr>
            <p:ph type="ctrTitle"/>
          </p:nvPr>
        </p:nvSpPr>
        <p:spPr>
          <a:xfrm>
            <a:off x="497418" y="1908312"/>
            <a:ext cx="5774487" cy="1329267"/>
          </a:xfrm>
          <a:prstGeom prst="rect">
            <a:avLst/>
          </a:prstGeom>
        </p:spPr>
        <p:txBody>
          <a:bodyPr tIns="0">
            <a:noAutofit/>
          </a:bodyPr>
          <a:lstStyle>
            <a:lvl1pPr algn="l">
              <a:lnSpc>
                <a:spcPct val="100000"/>
              </a:lnSpc>
              <a:spcAft>
                <a:spcPts val="0"/>
              </a:spcAft>
              <a:defRPr sz="4800" b="1" spc="0" baseline="0">
                <a:solidFill>
                  <a:schemeClr val="bg1"/>
                </a:solidFill>
                <a:latin typeface="+mj-lt"/>
                <a:cs typeface="Arial" pitchFamily="34" charset="0"/>
              </a:defRPr>
            </a:lvl1pPr>
          </a:lstStyle>
          <a:p>
            <a:r>
              <a:rPr lang="en-US"/>
              <a:t>Click to edit Master title style</a:t>
            </a:r>
            <a:endParaRPr lang="en-GB" dirty="0"/>
          </a:p>
        </p:txBody>
      </p:sp>
    </p:spTree>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8"/>
          <p:cNvSpPr>
            <a:spLocks noGrp="1"/>
          </p:cNvSpPr>
          <p:nvPr>
            <p:ph type="body" sz="quarter" idx="12"/>
          </p:nvPr>
        </p:nvSpPr>
        <p:spPr>
          <a:xfrm>
            <a:off x="507141" y="1427164"/>
            <a:ext cx="11186191" cy="4668837"/>
          </a:xfrm>
          <a:prstGeom prst="rect">
            <a:avLst/>
          </a:prstGeom>
        </p:spPr>
        <p:txBody>
          <a:bodyPr/>
          <a:lstStyle>
            <a:lvl1pPr marL="0" indent="0">
              <a:buNone/>
              <a:defRPr sz="2667" b="0">
                <a:solidFill>
                  <a:srgbClr val="00A000"/>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Text Placeholder 8"/>
          <p:cNvSpPr>
            <a:spLocks noGrp="1"/>
          </p:cNvSpPr>
          <p:nvPr>
            <p:ph type="body" sz="quarter" idx="12"/>
          </p:nvPr>
        </p:nvSpPr>
        <p:spPr>
          <a:xfrm>
            <a:off x="507141" y="1427164"/>
            <a:ext cx="11186191" cy="4668837"/>
          </a:xfrm>
          <a:prstGeom prst="rect">
            <a:avLst/>
          </a:prstGeom>
        </p:spPr>
        <p:txBody>
          <a:bodyPr/>
          <a:lstStyle>
            <a:lvl1pPr marL="0" indent="0">
              <a:buNone/>
              <a:defRPr sz="2667" b="0">
                <a:solidFill>
                  <a:schemeClr val="tx1"/>
                </a:solidFill>
              </a:defRPr>
            </a:lvl1pPr>
            <a:lvl2pPr>
              <a:defRPr sz="2400"/>
            </a:lvl2pPr>
            <a:lvl3pPr>
              <a:defRPr sz="2133"/>
            </a:lvl3pPr>
            <a:lvl4pPr>
              <a:defRPr sz="1867"/>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a:t>Click to edit Master title style</a:t>
            </a:r>
            <a:endParaRPr lang="en-GB"/>
          </a:p>
        </p:txBody>
      </p:sp>
    </p:spTree>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2.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243840"/>
            <a:ext cx="11184467" cy="91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5" rIns="0" bIns="0" numCol="1" anchor="b" anchorCtr="0" compatLnSpc="1">
            <a:prstTxWarp prst="textNoShape">
              <a:avLst/>
            </a:prstTxWarp>
          </a:bodyPr>
          <a:lstStyle/>
          <a:p>
            <a:pPr lvl="0"/>
            <a:r>
              <a:rPr lang="en-US" altLang="en-US"/>
              <a:t>Click to edit Master title style</a:t>
            </a:r>
            <a:endParaRPr lang="en-AU" altLang="en-US"/>
          </a:p>
        </p:txBody>
      </p:sp>
      <p:cxnSp>
        <p:nvCxnSpPr>
          <p:cNvPr id="8" name="Straight Connector 7"/>
          <p:cNvCxnSpPr/>
          <p:nvPr userDrawn="1"/>
        </p:nvCxnSpPr>
        <p:spPr>
          <a:xfrm>
            <a:off x="508000" y="1221317"/>
            <a:ext cx="11684000" cy="0"/>
          </a:xfrm>
          <a:prstGeom prst="line">
            <a:avLst/>
          </a:prstGeom>
          <a:ln w="12700">
            <a:solidFill>
              <a:srgbClr val="00A000"/>
            </a:solidFill>
          </a:ln>
        </p:spPr>
        <p:style>
          <a:lnRef idx="1">
            <a:schemeClr val="accent1"/>
          </a:lnRef>
          <a:fillRef idx="0">
            <a:schemeClr val="accent1"/>
          </a:fillRef>
          <a:effectRef idx="0">
            <a:schemeClr val="accent1"/>
          </a:effectRef>
          <a:fontRef idx="minor">
            <a:schemeClr val="tx1"/>
          </a:fontRef>
        </p:style>
      </p:cxnSp>
      <p:sp>
        <p:nvSpPr>
          <p:cNvPr id="1028" name="Text Placeholder 7"/>
          <p:cNvSpPr>
            <a:spLocks noGrp="1"/>
          </p:cNvSpPr>
          <p:nvPr>
            <p:ph type="body" idx="1"/>
          </p:nvPr>
        </p:nvSpPr>
        <p:spPr bwMode="auto">
          <a:xfrm>
            <a:off x="508000" y="1426634"/>
            <a:ext cx="11184467" cy="45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9701" name="TextBox 9"/>
          <p:cNvSpPr txBox="1">
            <a:spLocks noChangeArrowheads="1"/>
          </p:cNvSpPr>
          <p:nvPr userDrawn="1"/>
        </p:nvSpPr>
        <p:spPr bwMode="auto">
          <a:xfrm>
            <a:off x="508000"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defRPr/>
            </a:pPr>
            <a:r>
              <a:rPr lang="en-US" altLang="en-US" sz="1000" dirty="0">
                <a:solidFill>
                  <a:srgbClr val="7F7F7F"/>
                </a:solidFill>
              </a:rPr>
              <a:t>Copyright © 2017 Accenture  All rights reserved.</a:t>
            </a:r>
          </a:p>
        </p:txBody>
      </p:sp>
      <p:sp>
        <p:nvSpPr>
          <p:cNvPr id="29702" name="TextBox 10"/>
          <p:cNvSpPr txBox="1">
            <a:spLocks noChangeArrowheads="1"/>
          </p:cNvSpPr>
          <p:nvPr userDrawn="1"/>
        </p:nvSpPr>
        <p:spPr bwMode="auto">
          <a:xfrm>
            <a:off x="8424334" y="6354234"/>
            <a:ext cx="3268133" cy="28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defRPr/>
            </a:pPr>
            <a:fld id="{44E73C03-CB46-4C98-B633-E36FD628A639}" type="slidenum">
              <a:rPr lang="en-US" altLang="en-US" sz="1200" smtClean="0">
                <a:solidFill>
                  <a:srgbClr val="7F7F7F"/>
                </a:solidFill>
              </a:rPr>
              <a:pPr algn="r" eaLnBrk="1" fontAlgn="base" hangingPunct="1">
                <a:spcBef>
                  <a:spcPct val="0"/>
                </a:spcBef>
                <a:spcAft>
                  <a:spcPct val="0"/>
                </a:spcAft>
                <a:defRPr/>
              </a:pPr>
              <a:t>‹#›</a:t>
            </a:fld>
            <a:endParaRPr lang="en-US" altLang="en-US" sz="800" dirty="0">
              <a:solidFill>
                <a:srgbClr val="7F7F7F"/>
              </a:solidFill>
            </a:endParaRPr>
          </a:p>
        </p:txBody>
      </p:sp>
      <p:sp>
        <p:nvSpPr>
          <p:cNvPr id="2" name="TextBox 1"/>
          <p:cNvSpPr txBox="1"/>
          <p:nvPr userDrawn="1"/>
        </p:nvSpPr>
        <p:spPr>
          <a:xfrm>
            <a:off x="10157013" y="517296"/>
            <a:ext cx="1877684" cy="257369"/>
          </a:xfrm>
          <a:prstGeom prst="rect">
            <a:avLst/>
          </a:prstGeom>
          <a:noFill/>
        </p:spPr>
        <p:txBody>
          <a:bodyPr wrap="none" lIns="36000" tIns="36000" rIns="36000" bIns="36000" rtlCol="0">
            <a:spAutoFit/>
          </a:bodyPr>
          <a:lstStyle/>
          <a:p>
            <a:r>
              <a:rPr lang="en-US" sz="1200" b="1">
                <a:solidFill>
                  <a:srgbClr val="666666"/>
                </a:solidFill>
              </a:rPr>
              <a:t>DRAFT – For Discussion</a:t>
            </a:r>
            <a:endParaRPr lang="en-US" sz="1200" b="1" dirty="0" err="1">
              <a:solidFill>
                <a:srgbClr val="666666"/>
              </a:solidFill>
            </a:endParaRPr>
          </a:p>
        </p:txBody>
      </p:sp>
    </p:spTree>
    <p:extLst>
      <p:ext uri="{BB962C8B-B14F-4D97-AF65-F5344CB8AC3E}">
        <p14:creationId xmlns:p14="http://schemas.microsoft.com/office/powerpoint/2010/main" val="410703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dt="0"/>
  <p:txStyles>
    <p:titleStyle>
      <a:lvl1pPr algn="l" rtl="0" eaLnBrk="0" fontAlgn="base" hangingPunct="0">
        <a:spcBef>
          <a:spcPct val="0"/>
        </a:spcBef>
        <a:spcAft>
          <a:spcPct val="0"/>
        </a:spcAft>
        <a:defRPr lang="de-DE" sz="3200" b="1" kern="1200" dirty="0">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3200" b="1">
          <a:solidFill>
            <a:schemeClr val="tx1"/>
          </a:solidFill>
          <a:latin typeface="Arial" charset="0"/>
          <a:ea typeface="MS PGothic" panose="020B0600070205080204" pitchFamily="34" charset="-128"/>
        </a:defRPr>
      </a:lvl2pPr>
      <a:lvl3pPr algn="l" rtl="0" eaLnBrk="0" fontAlgn="base" hangingPunct="0">
        <a:spcBef>
          <a:spcPct val="0"/>
        </a:spcBef>
        <a:spcAft>
          <a:spcPct val="0"/>
        </a:spcAft>
        <a:defRPr sz="3200" b="1">
          <a:solidFill>
            <a:schemeClr val="tx1"/>
          </a:solidFill>
          <a:latin typeface="Arial" charset="0"/>
          <a:ea typeface="MS PGothic" panose="020B0600070205080204" pitchFamily="34" charset="-128"/>
        </a:defRPr>
      </a:lvl3pPr>
      <a:lvl4pPr algn="l" rtl="0" eaLnBrk="0" fontAlgn="base" hangingPunct="0">
        <a:spcBef>
          <a:spcPct val="0"/>
        </a:spcBef>
        <a:spcAft>
          <a:spcPct val="0"/>
        </a:spcAft>
        <a:defRPr sz="3200" b="1">
          <a:solidFill>
            <a:schemeClr val="tx1"/>
          </a:solidFill>
          <a:latin typeface="Arial" charset="0"/>
          <a:ea typeface="MS PGothic" panose="020B0600070205080204" pitchFamily="34" charset="-128"/>
        </a:defRPr>
      </a:lvl4pPr>
      <a:lvl5pPr algn="l" rtl="0" eaLnBrk="0" fontAlgn="base" hangingPunct="0">
        <a:spcBef>
          <a:spcPct val="0"/>
        </a:spcBef>
        <a:spcAft>
          <a:spcPct val="0"/>
        </a:spcAft>
        <a:defRPr sz="3200" b="1">
          <a:solidFill>
            <a:schemeClr val="tx1"/>
          </a:solidFill>
          <a:latin typeface="Arial" charset="0"/>
          <a:ea typeface="MS PGothic" panose="020B0600070205080204" pitchFamily="34" charset="-128"/>
        </a:defRPr>
      </a:lvl5pPr>
      <a:lvl6pPr marL="457250" algn="l" rtl="0" eaLnBrk="1" fontAlgn="base" hangingPunct="1">
        <a:spcBef>
          <a:spcPct val="0"/>
        </a:spcBef>
        <a:spcAft>
          <a:spcPct val="0"/>
        </a:spcAft>
        <a:defRPr b="1">
          <a:solidFill>
            <a:schemeClr val="tx1"/>
          </a:solidFill>
          <a:latin typeface="Arial" charset="0"/>
        </a:defRPr>
      </a:lvl6pPr>
      <a:lvl7pPr marL="914498" algn="l" rtl="0" eaLnBrk="1" fontAlgn="base" hangingPunct="1">
        <a:spcBef>
          <a:spcPct val="0"/>
        </a:spcBef>
        <a:spcAft>
          <a:spcPct val="0"/>
        </a:spcAft>
        <a:defRPr b="1">
          <a:solidFill>
            <a:schemeClr val="tx1"/>
          </a:solidFill>
          <a:latin typeface="Arial" charset="0"/>
        </a:defRPr>
      </a:lvl7pPr>
      <a:lvl8pPr marL="1371748" algn="l" rtl="0" eaLnBrk="1" fontAlgn="base" hangingPunct="1">
        <a:spcBef>
          <a:spcPct val="0"/>
        </a:spcBef>
        <a:spcAft>
          <a:spcPct val="0"/>
        </a:spcAft>
        <a:defRPr b="1">
          <a:solidFill>
            <a:schemeClr val="tx1"/>
          </a:solidFill>
          <a:latin typeface="Arial" charset="0"/>
        </a:defRPr>
      </a:lvl8pPr>
      <a:lvl9pPr marL="1828998" algn="l" rtl="0" eaLnBrk="1" fontAlgn="base" hangingPunct="1">
        <a:spcBef>
          <a:spcPct val="0"/>
        </a:spcBef>
        <a:spcAft>
          <a:spcPct val="0"/>
        </a:spcAft>
        <a:defRPr b="1">
          <a:solidFill>
            <a:schemeClr val="tx1"/>
          </a:solidFill>
          <a:latin typeface="Arial" charset="0"/>
        </a:defRPr>
      </a:lvl9pPr>
    </p:titleStyle>
    <p:bodyStyle>
      <a:lvl1pPr algn="l" rtl="0" eaLnBrk="0" fontAlgn="base" hangingPunct="0">
        <a:spcBef>
          <a:spcPts val="300"/>
        </a:spcBef>
        <a:spcAft>
          <a:spcPts val="300"/>
        </a:spcAft>
        <a:buFont typeface="Arial" panose="020B0604020202020204" pitchFamily="34" charset="0"/>
        <a:defRPr sz="2667" kern="1200">
          <a:solidFill>
            <a:schemeClr val="tx1"/>
          </a:solidFill>
          <a:latin typeface="+mn-lt"/>
          <a:ea typeface="MS PGothic" panose="020B0600070205080204" pitchFamily="34" charset="-128"/>
          <a:cs typeface="+mn-cs"/>
        </a:defRPr>
      </a:lvl1pPr>
      <a:lvl2pPr marL="361942" indent="-188379" algn="l" rtl="0" eaLnBrk="0" fontAlgn="base" hangingPunct="0">
        <a:spcBef>
          <a:spcPts val="300"/>
        </a:spcBef>
        <a:spcAft>
          <a:spcPts val="300"/>
        </a:spcAft>
        <a:buFont typeface="Arial" panose="020B0604020202020204" pitchFamily="34" charset="0"/>
        <a:buChar char="–"/>
        <a:defRPr kern="1200">
          <a:solidFill>
            <a:schemeClr val="tx1"/>
          </a:solidFill>
          <a:latin typeface="+mn-lt"/>
          <a:ea typeface="MS PGothic" panose="020B0600070205080204" pitchFamily="34" charset="-128"/>
          <a:cs typeface="+mn-cs"/>
        </a:defRPr>
      </a:lvl2pPr>
      <a:lvl3pPr marL="537620" indent="-173562" algn="l" rtl="0" eaLnBrk="0" fontAlgn="base" hangingPunct="0">
        <a:spcBef>
          <a:spcPts val="300"/>
        </a:spcBef>
        <a:spcAft>
          <a:spcPts val="300"/>
        </a:spcAft>
        <a:buFont typeface="Arial" panose="020B0604020202020204" pitchFamily="34" charset="0"/>
        <a:buChar char="•"/>
        <a:defRPr sz="1867" kern="1200">
          <a:solidFill>
            <a:schemeClr val="tx1"/>
          </a:solidFill>
          <a:latin typeface="+mn-lt"/>
          <a:ea typeface="MS PGothic" panose="020B0600070205080204" pitchFamily="34" charset="-128"/>
          <a:cs typeface="+mn-cs"/>
        </a:defRPr>
      </a:lvl3pPr>
      <a:lvl4pPr marL="711182" indent="-173562" algn="l" rtl="0" eaLnBrk="0" fontAlgn="base" hangingPunct="0">
        <a:spcBef>
          <a:spcPts val="300"/>
        </a:spcBef>
        <a:spcAft>
          <a:spcPts val="300"/>
        </a:spcAft>
        <a:buFont typeface="Arial" panose="020B0604020202020204" pitchFamily="34" charset="0"/>
        <a:buChar char="–"/>
        <a:defRPr sz="1600" kern="1200">
          <a:solidFill>
            <a:schemeClr val="tx1"/>
          </a:solidFill>
          <a:latin typeface="+mn-lt"/>
          <a:ea typeface="MS PGothic" panose="020B0600070205080204" pitchFamily="34" charset="-128"/>
          <a:cs typeface="+mn-cs"/>
        </a:defRPr>
      </a:lvl4pPr>
      <a:lvl5pPr marL="901677" indent="-188379" algn="l" rtl="0" eaLnBrk="0" fontAlgn="base" hangingPunct="0">
        <a:spcBef>
          <a:spcPts val="300"/>
        </a:spcBef>
        <a:spcAft>
          <a:spcPts val="300"/>
        </a:spcAft>
        <a:buFont typeface="Arial" panose="020B0604020202020204" pitchFamily="34" charset="0"/>
        <a:buChar char="•"/>
        <a:defRPr sz="1467" kern="1200">
          <a:solidFill>
            <a:schemeClr val="tx1"/>
          </a:solidFill>
          <a:latin typeface="+mn-lt"/>
          <a:ea typeface="MS PGothic" panose="020B0600070205080204" pitchFamily="34" charset="-128"/>
          <a:cs typeface="+mn-cs"/>
        </a:defRPr>
      </a:lvl5pPr>
      <a:lvl6pPr marL="25148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2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72"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621" indent="-228625" algn="l" defTabSz="9144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98" rtl="0" eaLnBrk="1" latinLnBrk="0" hangingPunct="1">
        <a:defRPr sz="1867" kern="1200">
          <a:solidFill>
            <a:schemeClr val="tx1"/>
          </a:solidFill>
          <a:latin typeface="+mn-lt"/>
          <a:ea typeface="+mn-ea"/>
          <a:cs typeface="+mn-cs"/>
        </a:defRPr>
      </a:lvl1pPr>
      <a:lvl2pPr marL="457250" algn="l" defTabSz="914498" rtl="0" eaLnBrk="1" latinLnBrk="0" hangingPunct="1">
        <a:defRPr sz="1867" kern="1200">
          <a:solidFill>
            <a:schemeClr val="tx1"/>
          </a:solidFill>
          <a:latin typeface="+mn-lt"/>
          <a:ea typeface="+mn-ea"/>
          <a:cs typeface="+mn-cs"/>
        </a:defRPr>
      </a:lvl2pPr>
      <a:lvl3pPr marL="914498" algn="l" defTabSz="914498" rtl="0" eaLnBrk="1" latinLnBrk="0" hangingPunct="1">
        <a:defRPr sz="1867" kern="1200">
          <a:solidFill>
            <a:schemeClr val="tx1"/>
          </a:solidFill>
          <a:latin typeface="+mn-lt"/>
          <a:ea typeface="+mn-ea"/>
          <a:cs typeface="+mn-cs"/>
        </a:defRPr>
      </a:lvl3pPr>
      <a:lvl4pPr marL="1371748" algn="l" defTabSz="914498" rtl="0" eaLnBrk="1" latinLnBrk="0" hangingPunct="1">
        <a:defRPr sz="1867" kern="1200">
          <a:solidFill>
            <a:schemeClr val="tx1"/>
          </a:solidFill>
          <a:latin typeface="+mn-lt"/>
          <a:ea typeface="+mn-ea"/>
          <a:cs typeface="+mn-cs"/>
        </a:defRPr>
      </a:lvl4pPr>
      <a:lvl5pPr marL="1828998" algn="l" defTabSz="914498" rtl="0" eaLnBrk="1" latinLnBrk="0" hangingPunct="1">
        <a:defRPr sz="1867" kern="1200">
          <a:solidFill>
            <a:schemeClr val="tx1"/>
          </a:solidFill>
          <a:latin typeface="+mn-lt"/>
          <a:ea typeface="+mn-ea"/>
          <a:cs typeface="+mn-cs"/>
        </a:defRPr>
      </a:lvl5pPr>
      <a:lvl6pPr marL="2286248" algn="l" defTabSz="914498" rtl="0" eaLnBrk="1" latinLnBrk="0" hangingPunct="1">
        <a:defRPr sz="1867" kern="1200">
          <a:solidFill>
            <a:schemeClr val="tx1"/>
          </a:solidFill>
          <a:latin typeface="+mn-lt"/>
          <a:ea typeface="+mn-ea"/>
          <a:cs typeface="+mn-cs"/>
        </a:defRPr>
      </a:lvl6pPr>
      <a:lvl7pPr marL="2743497" algn="l" defTabSz="914498" rtl="0" eaLnBrk="1" latinLnBrk="0" hangingPunct="1">
        <a:defRPr sz="1867" kern="1200">
          <a:solidFill>
            <a:schemeClr val="tx1"/>
          </a:solidFill>
          <a:latin typeface="+mn-lt"/>
          <a:ea typeface="+mn-ea"/>
          <a:cs typeface="+mn-cs"/>
        </a:defRPr>
      </a:lvl7pPr>
      <a:lvl8pPr marL="3200747" algn="l" defTabSz="914498" rtl="0" eaLnBrk="1" latinLnBrk="0" hangingPunct="1">
        <a:defRPr sz="1867" kern="1200">
          <a:solidFill>
            <a:schemeClr val="tx1"/>
          </a:solidFill>
          <a:latin typeface="+mn-lt"/>
          <a:ea typeface="+mn-ea"/>
          <a:cs typeface="+mn-cs"/>
        </a:defRPr>
      </a:lvl8pPr>
      <a:lvl9pPr marL="3657997" algn="l" defTabSz="914498"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2465466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hf hdr="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mylearning.accenture.com/myl-ui/learner/fullLearningPath?channelValue=803750c1-0d35-4381-a782-db316a856f3d&amp;Referer=search"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connectedlearning.accenture.com/learningboard/507519-accenture-quality-engineering-amp-intelligent-automation-symposium-2018" TargetMode="External"/><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mylearning.accenture.com/myl-ui/learner/activityDetails?referrer=search&amp;activityID=1166820&amp;source=myLearning" TargetMode="External"/><Relationship Id="rId13" Type="http://schemas.openxmlformats.org/officeDocument/2006/relationships/hyperlink" Target="https://mylearning.accenture.com/myl-ui/learner/activityDetails?activityID=1449502" TargetMode="External"/><Relationship Id="rId3" Type="http://schemas.openxmlformats.org/officeDocument/2006/relationships/hyperlink" Target="https://connectedlearning.accenture.com/learningboard/24134-test-automation" TargetMode="External"/><Relationship Id="rId7" Type="http://schemas.openxmlformats.org/officeDocument/2006/relationships/hyperlink" Target="https://training.saucelabs.com/course/selenium-201-elearning" TargetMode="External"/><Relationship Id="rId12" Type="http://schemas.openxmlformats.org/officeDocument/2006/relationships/hyperlink" Target="https://mylearning.accenture.com/myl-ui/learner/activityDetails?activityID=1358110" TargetMode="External"/><Relationship Id="rId2" Type="http://schemas.openxmlformats.org/officeDocument/2006/relationships/notesSlide" Target="../notesSlides/notesSlide2.xml"/><Relationship Id="rId16" Type="http://schemas.openxmlformats.org/officeDocument/2006/relationships/hyperlink" Target="https://mylearning.accenture.com/myl-ui/learner/fullLearningPath?channelValue=803750c1-0d35-4381-a782-db316a856f3d" TargetMode="External"/><Relationship Id="rId1" Type="http://schemas.openxmlformats.org/officeDocument/2006/relationships/slideLayout" Target="../slideLayouts/slideLayout12.xml"/><Relationship Id="rId6" Type="http://schemas.openxmlformats.org/officeDocument/2006/relationships/hyperlink" Target="https://training.saucelabs.com/course/selenium-101-elearning" TargetMode="External"/><Relationship Id="rId11" Type="http://schemas.openxmlformats.org/officeDocument/2006/relationships/hyperlink" Target="https://mylearning.accenture.com/myl-ui/learner/activityDetails?activityID=1358104" TargetMode="External"/><Relationship Id="rId5" Type="http://schemas.openxmlformats.org/officeDocument/2006/relationships/hyperlink" Target="https://ts.accenture.com/Sites/TestingCoP/Test_Automation/Learning_Board/Working/Intelligent%20Automation%20-%20May%202017_Working%20Copy.pptx?d=w36ce63b4d3c346e58d7bccf3783ba505" TargetMode="External"/><Relationship Id="rId15" Type="http://schemas.openxmlformats.org/officeDocument/2006/relationships/hyperlink" Target="https://mylearning.accenture.com/myl-ui/learner/activityDetails?referrer=search&amp;activityID=1142346" TargetMode="External"/><Relationship Id="rId10" Type="http://schemas.openxmlformats.org/officeDocument/2006/relationships/hyperlink" Target="https://worksoft.litmos.com/self-signup/" TargetMode="External"/><Relationship Id="rId4" Type="http://schemas.openxmlformats.org/officeDocument/2006/relationships/hyperlink" Target="https://kxdocuments.accenture.com/Contribution/55ef96a2-e203-42c4-a82c-7e3a964f7cb8" TargetMode="External"/><Relationship Id="rId9" Type="http://schemas.openxmlformats.org/officeDocument/2006/relationships/hyperlink" Target="https://connectedlearning.accenture.com/learningboard/devops-overview" TargetMode="External"/><Relationship Id="rId14" Type="http://schemas.openxmlformats.org/officeDocument/2006/relationships/hyperlink" Target="https://mylearning.accenture.com/myl-ui/learner/activityDetails?activityID=145074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nnectedlearning.accenture.com/learningboard/devops-overview"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learningpaths.ca.com/devtest#!" TargetMode="Externa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hyperlink" Target="https://connectedlearning.accenture.com/learningboard/docker" TargetMode="External"/><Relationship Id="rId13" Type="http://schemas.openxmlformats.org/officeDocument/2006/relationships/hyperlink" Target="https://sysadmincasts.com/episodes/47-zero-downtime-deployments-with-ansible-part-4-4" TargetMode="External"/><Relationship Id="rId18" Type="http://schemas.openxmlformats.org/officeDocument/2006/relationships/hyperlink" Target="https://linuxacademy.com/devops/training/course/name/certified-jenkins-engineer-cje-2017" TargetMode="External"/><Relationship Id="rId3" Type="http://schemas.openxmlformats.org/officeDocument/2006/relationships/hyperlink" Target="https://connectedlearning.accenture.com/learningboard/devops-overview" TargetMode="External"/><Relationship Id="rId7" Type="http://schemas.openxmlformats.org/officeDocument/2006/relationships/hyperlink" Target="https://www.udacity.com/course/object-oriented-javascript--ud015" TargetMode="External"/><Relationship Id="rId12" Type="http://schemas.openxmlformats.org/officeDocument/2006/relationships/hyperlink" Target="https://sysadmincasts.com/episodes/46-configuration-management-with-ansible-part-3-4" TargetMode="External"/><Relationship Id="rId17" Type="http://schemas.openxmlformats.org/officeDocument/2006/relationships/hyperlink" Target="https://linuxacademy.com/devops/training/course/name/jenkins-quick-start" TargetMode="External"/><Relationship Id="rId2" Type="http://schemas.openxmlformats.org/officeDocument/2006/relationships/notesSlide" Target="../notesSlides/notesSlide4.xml"/><Relationship Id="rId16" Type="http://schemas.openxmlformats.org/officeDocument/2006/relationships/hyperlink" Target="https://www.udacity.com/courshttps:/www.udacity.com/course/http-web-servers--ud303" TargetMode="External"/><Relationship Id="rId1" Type="http://schemas.openxmlformats.org/officeDocument/2006/relationships/slideLayout" Target="../slideLayouts/slideLayout12.xml"/><Relationship Id="rId6" Type="http://schemas.openxmlformats.org/officeDocument/2006/relationships/hyperlink" Target="https://www.udacity.com/course/programming-foundations-with-python--ud036" TargetMode="External"/><Relationship Id="rId11" Type="http://schemas.openxmlformats.org/officeDocument/2006/relationships/hyperlink" Target="https://sysadmincasts.com/episodes/45-learning-ansible-with-vagrant-part-2-4" TargetMode="External"/><Relationship Id="rId5" Type="http://schemas.openxmlformats.org/officeDocument/2006/relationships/hyperlink" Target="https://www.udacity.com/course/intro-to-javascript--ud803" TargetMode="External"/><Relationship Id="rId15" Type="http://schemas.openxmlformats.org/officeDocument/2006/relationships/hyperlink" Target="https://www.udacity.com/course/Object-Oriented-Programming-in-Java" TargetMode="External"/><Relationship Id="rId10" Type="http://schemas.openxmlformats.org/officeDocument/2006/relationships/hyperlink" Target="https://sysadmincasts.com/episodes/43-19-minutes-with-ansible-part-1-4" TargetMode="External"/><Relationship Id="rId19" Type="http://schemas.openxmlformats.org/officeDocument/2006/relationships/hyperlink" Target="https://linuxacademy.com/" TargetMode="External"/><Relationship Id="rId4" Type="http://schemas.openxmlformats.org/officeDocument/2006/relationships/hyperlink" Target="https://www.udacity.com/course/how-to-use-git-and-github--ud775" TargetMode="External"/><Relationship Id="rId9" Type="http://schemas.openxmlformats.org/officeDocument/2006/relationships/hyperlink" Target="https://www.udacity.com/course/gradle-for-android-and-java--ud867" TargetMode="External"/><Relationship Id="rId14" Type="http://schemas.openxmlformats.org/officeDocument/2006/relationships/hyperlink" Target="https://www.udacity.com/course/java-programming-basics--ud282"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help.github.com/articles/good-resources-for-learning-git-and-github/" TargetMode="External"/><Relationship Id="rId13" Type="http://schemas.openxmlformats.org/officeDocument/2006/relationships/hyperlink" Target="https://git-scm.com/videos" TargetMode="External"/><Relationship Id="rId3" Type="http://schemas.openxmlformats.org/officeDocument/2006/relationships/hyperlink" Target="https://www.codeschool.com/paths/git" TargetMode="External"/><Relationship Id="rId7" Type="http://schemas.openxmlformats.org/officeDocument/2006/relationships/hyperlink" Target="http://training.github.com/kit/downloads/subversion-migration.html" TargetMode="External"/><Relationship Id="rId12" Type="http://schemas.openxmlformats.org/officeDocument/2006/relationships/hyperlink" Target="https://www.youtube.com/channel/UCnMGQ8QHMAnVIsI3xJrihhg" TargetMode="External"/><Relationship Id="rId2" Type="http://schemas.openxmlformats.org/officeDocument/2006/relationships/hyperlink" Target="https://www.udacity.com/course/how-to-use-git-and-github--ud775" TargetMode="External"/><Relationship Id="rId1" Type="http://schemas.openxmlformats.org/officeDocument/2006/relationships/slideLayout" Target="../slideLayouts/slideLayout12.xml"/><Relationship Id="rId6" Type="http://schemas.openxmlformats.org/officeDocument/2006/relationships/hyperlink" Target="http://training.github.com/kit/downloads/github-git-cheat-sheet.pdf" TargetMode="External"/><Relationship Id="rId11" Type="http://schemas.openxmlformats.org/officeDocument/2006/relationships/hyperlink" Target="https://youtube.com/githubguides" TargetMode="External"/><Relationship Id="rId5" Type="http://schemas.openxmlformats.org/officeDocument/2006/relationships/hyperlink" Target="http://gitimmersion.com/" TargetMode="External"/><Relationship Id="rId10" Type="http://schemas.openxmlformats.org/officeDocument/2006/relationships/hyperlink" Target="https://help.github.com/articles/using-pull-requests/" TargetMode="External"/><Relationship Id="rId4" Type="http://schemas.openxmlformats.org/officeDocument/2006/relationships/hyperlink" Target="https://www.codecademy.com/learn/learn-git" TargetMode="External"/><Relationship Id="rId9" Type="http://schemas.openxmlformats.org/officeDocument/2006/relationships/hyperlink" Target="https://developer.github.com/webhook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mylearning.accenture.com/myl-ui/learner/fullLearningPath?channelValue=a3b39ea7-306a-4398-b17f-51dff37d7bd0&amp;Referer=search" TargetMode="External"/><Relationship Id="rId3" Type="http://schemas.openxmlformats.org/officeDocument/2006/relationships/hyperlink" Target="https://mylearning.accenture.com/myl-ui/learner/activityDetails?referrer=search&amp;activityID=1180907&amp;source=myLearning&amp;refresh=1810.7590962665308" TargetMode="External"/><Relationship Id="rId7" Type="http://schemas.openxmlformats.org/officeDocument/2006/relationships/hyperlink" Target="https://mylearning.accenture.com/myl-ui/learner/activityDetails?referrer=search&amp;activityID=1172093&amp;source=myLearning&amp;refresh=1383.577554668364" TargetMode="External"/><Relationship Id="rId2" Type="http://schemas.openxmlformats.org/officeDocument/2006/relationships/hyperlink" Target="https://mylearning.accenture.com/myl-ui/learner/activityDetails?referrer=search&amp;activityID=1183588&amp;source=myLearning&amp;refresh=1442.047958604457" TargetMode="External"/><Relationship Id="rId1" Type="http://schemas.openxmlformats.org/officeDocument/2006/relationships/slideLayout" Target="../slideLayouts/slideLayout12.xml"/><Relationship Id="rId6" Type="http://schemas.openxmlformats.org/officeDocument/2006/relationships/hyperlink" Target="https://mylearning.accenture.com/myl-ui/learner/activityDetails?referrer=search&amp;activityID=1184866&amp;source=myLearning&amp;refresh=1770.7490279677704" TargetMode="External"/><Relationship Id="rId11" Type="http://schemas.openxmlformats.org/officeDocument/2006/relationships/hyperlink" Target="https://mylearning.accenture.com/myl-ui/learner/activityDetails?referrer=search&amp;activityID=1171832&amp;source=myLearning&amp;refresh=1650.1682015951896" TargetMode="External"/><Relationship Id="rId5" Type="http://schemas.openxmlformats.org/officeDocument/2006/relationships/hyperlink" Target="https://mylearning.accenture.com/myl-ui/learner/activityDetails?referrer=search&amp;activityID=1178884&amp;source=myLearning&amp;refresh=1629.9137452029022" TargetMode="External"/><Relationship Id="rId10" Type="http://schemas.openxmlformats.org/officeDocument/2006/relationships/hyperlink" Target="https://mylearning.accenture.com/myl-ui/learner/activityDetails?referrer=search&amp;activityID=1141804&amp;source=myLearning&amp;refresh=1310.466330842979" TargetMode="External"/><Relationship Id="rId4" Type="http://schemas.openxmlformats.org/officeDocument/2006/relationships/hyperlink" Target="https://mylearning.accenture.com/myl-ui/learner/activityDetails?referrer=search&amp;activityID=1141932&amp;source=myLearning&amp;refresh=1766.601819254046" TargetMode="External"/><Relationship Id="rId9" Type="http://schemas.openxmlformats.org/officeDocument/2006/relationships/hyperlink" Target="https://mylearning.accenture.com/myl-ui/learner/activityDetails?referrer=search&amp;activityID=1173203&amp;source=myLearning&amp;refresh=1159.915647907335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457200"/>
            <a:ext cx="6041570" cy="3086100"/>
          </a:xfrm>
        </p:spPr>
        <p:txBody>
          <a:bodyPr/>
          <a:lstStyle/>
          <a:p>
            <a:r>
              <a:rPr lang="en-US" dirty="0" err="1"/>
              <a:t>at&amp;A</a:t>
            </a:r>
            <a:r>
              <a:rPr lang="en-US" dirty="0"/>
              <a:t> Training</a:t>
            </a:r>
            <a:endParaRPr lang="en-US" dirty="0">
              <a:solidFill>
                <a:srgbClr val="FFD42E"/>
              </a:solidFill>
            </a:endParaRPr>
          </a:p>
        </p:txBody>
      </p:sp>
      <p:sp>
        <p:nvSpPr>
          <p:cNvPr id="6" name="Text Placeholder 5"/>
          <p:cNvSpPr>
            <a:spLocks noGrp="1"/>
          </p:cNvSpPr>
          <p:nvPr>
            <p:ph type="body" sz="quarter" idx="13"/>
          </p:nvPr>
        </p:nvSpPr>
        <p:spPr>
          <a:xfrm>
            <a:off x="380999" y="3543302"/>
            <a:ext cx="6146801" cy="3162299"/>
          </a:xfrm>
        </p:spPr>
        <p:txBody>
          <a:bodyPr/>
          <a:lstStyle/>
          <a:p>
            <a:r>
              <a:rPr lang="en-US" dirty="0"/>
              <a:t>Test automation</a:t>
            </a:r>
          </a:p>
          <a:p>
            <a:r>
              <a:rPr lang="en-US" sz="3200" dirty="0">
                <a:solidFill>
                  <a:srgbClr val="00D700"/>
                </a:solidFill>
              </a:rPr>
              <a:t>Continuous learning</a:t>
            </a:r>
          </a:p>
          <a:p>
            <a:pPr lvl="1"/>
            <a:r>
              <a:rPr lang="en-US" dirty="0"/>
              <a:t>Draft</a:t>
            </a:r>
          </a:p>
          <a:p>
            <a:pPr lvl="1"/>
            <a:r>
              <a:rPr lang="en-US" dirty="0"/>
              <a:t>ANZ Technology</a:t>
            </a:r>
          </a:p>
          <a:p>
            <a:pPr lvl="1"/>
            <a:r>
              <a:rPr lang="en-US" dirty="0"/>
              <a:t>May 2018</a:t>
            </a:r>
          </a:p>
        </p:txBody>
      </p:sp>
    </p:spTree>
    <p:extLst>
      <p:ext uri="{BB962C8B-B14F-4D97-AF65-F5344CB8AC3E}">
        <p14:creationId xmlns:p14="http://schemas.microsoft.com/office/powerpoint/2010/main" val="310658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QE Learning Path</a:t>
            </a:r>
          </a:p>
        </p:txBody>
      </p:sp>
      <p:pic>
        <p:nvPicPr>
          <p:cNvPr id="3" name="Picture 2">
            <a:extLst>
              <a:ext uri="{FF2B5EF4-FFF2-40B4-BE49-F238E27FC236}">
                <a16:creationId xmlns:a16="http://schemas.microsoft.com/office/drawing/2014/main" id="{97DF3368-1A05-4A06-B297-F115DA39FDF8}"/>
              </a:ext>
            </a:extLst>
          </p:cNvPr>
          <p:cNvPicPr>
            <a:picLocks noChangeAspect="1"/>
          </p:cNvPicPr>
          <p:nvPr/>
        </p:nvPicPr>
        <p:blipFill rotWithShape="1">
          <a:blip r:embed="rId2"/>
          <a:srcRect b="36472"/>
          <a:stretch/>
        </p:blipFill>
        <p:spPr>
          <a:xfrm>
            <a:off x="527050" y="1696358"/>
            <a:ext cx="5482474" cy="4126398"/>
          </a:xfrm>
          <a:prstGeom prst="rect">
            <a:avLst/>
          </a:prstGeom>
        </p:spPr>
      </p:pic>
      <p:sp>
        <p:nvSpPr>
          <p:cNvPr id="4" name="Rectangle 3">
            <a:extLst>
              <a:ext uri="{FF2B5EF4-FFF2-40B4-BE49-F238E27FC236}">
                <a16:creationId xmlns:a16="http://schemas.microsoft.com/office/drawing/2014/main" id="{0B805522-BE14-47B2-8B75-8A907C964829}"/>
              </a:ext>
            </a:extLst>
          </p:cNvPr>
          <p:cNvSpPr/>
          <p:nvPr/>
        </p:nvSpPr>
        <p:spPr>
          <a:xfrm>
            <a:off x="6255105" y="4878392"/>
            <a:ext cx="2188356" cy="646331"/>
          </a:xfrm>
          <a:prstGeom prst="rect">
            <a:avLst/>
          </a:prstGeom>
        </p:spPr>
        <p:txBody>
          <a:bodyPr wrap="square">
            <a:spAutoFit/>
          </a:bodyPr>
          <a:lstStyle/>
          <a:p>
            <a:r>
              <a:rPr lang="en-AU" dirty="0">
                <a:hlinkClick r:id="rId3"/>
              </a:rPr>
              <a:t>Link to </a:t>
            </a:r>
            <a:r>
              <a:rPr lang="en-AU" dirty="0" err="1">
                <a:hlinkClick r:id="rId3"/>
              </a:rPr>
              <a:t>myLearning</a:t>
            </a:r>
            <a:endParaRPr lang="en-AU" dirty="0"/>
          </a:p>
          <a:p>
            <a:endParaRPr lang="en-AU" dirty="0"/>
          </a:p>
        </p:txBody>
      </p:sp>
      <p:pic>
        <p:nvPicPr>
          <p:cNvPr id="6" name="Picture 5">
            <a:extLst>
              <a:ext uri="{FF2B5EF4-FFF2-40B4-BE49-F238E27FC236}">
                <a16:creationId xmlns:a16="http://schemas.microsoft.com/office/drawing/2014/main" id="{A3648AC7-C70C-496E-AF3C-A3E190972DB6}"/>
              </a:ext>
            </a:extLst>
          </p:cNvPr>
          <p:cNvPicPr>
            <a:picLocks noChangeAspect="1"/>
          </p:cNvPicPr>
          <p:nvPr/>
        </p:nvPicPr>
        <p:blipFill rotWithShape="1">
          <a:blip r:embed="rId2"/>
          <a:srcRect t="63528"/>
          <a:stretch/>
        </p:blipFill>
        <p:spPr>
          <a:xfrm>
            <a:off x="6100233" y="1974656"/>
            <a:ext cx="5482474" cy="2368968"/>
          </a:xfrm>
          <a:prstGeom prst="rect">
            <a:avLst/>
          </a:prstGeom>
        </p:spPr>
      </p:pic>
      <p:pic>
        <p:nvPicPr>
          <p:cNvPr id="7" name="Picture 6">
            <a:extLst>
              <a:ext uri="{FF2B5EF4-FFF2-40B4-BE49-F238E27FC236}">
                <a16:creationId xmlns:a16="http://schemas.microsoft.com/office/drawing/2014/main" id="{B5FCCC32-6DF2-446C-A98B-25E886FD246F}"/>
              </a:ext>
            </a:extLst>
          </p:cNvPr>
          <p:cNvPicPr>
            <a:picLocks noChangeAspect="1"/>
          </p:cNvPicPr>
          <p:nvPr/>
        </p:nvPicPr>
        <p:blipFill rotWithShape="1">
          <a:blip r:embed="rId2"/>
          <a:srcRect r="78063" b="96821"/>
          <a:stretch/>
        </p:blipFill>
        <p:spPr>
          <a:xfrm>
            <a:off x="436341" y="1439888"/>
            <a:ext cx="2441199" cy="419100"/>
          </a:xfrm>
          <a:prstGeom prst="rect">
            <a:avLst/>
          </a:prstGeom>
        </p:spPr>
      </p:pic>
    </p:spTree>
    <p:extLst>
      <p:ext uri="{BB962C8B-B14F-4D97-AF65-F5344CB8AC3E}">
        <p14:creationId xmlns:p14="http://schemas.microsoft.com/office/powerpoint/2010/main" val="354520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QE Symposiums</a:t>
            </a:r>
          </a:p>
        </p:txBody>
      </p:sp>
      <p:sp>
        <p:nvSpPr>
          <p:cNvPr id="5" name="Rectangle 4">
            <a:extLst>
              <a:ext uri="{FF2B5EF4-FFF2-40B4-BE49-F238E27FC236}">
                <a16:creationId xmlns:a16="http://schemas.microsoft.com/office/drawing/2014/main" id="{47DD9ECE-D545-4AF1-8A0D-7F5EF3FCB6E6}"/>
              </a:ext>
            </a:extLst>
          </p:cNvPr>
          <p:cNvSpPr/>
          <p:nvPr/>
        </p:nvSpPr>
        <p:spPr>
          <a:xfrm>
            <a:off x="508000" y="1635353"/>
            <a:ext cx="9740900" cy="954107"/>
          </a:xfrm>
          <a:prstGeom prst="rect">
            <a:avLst/>
          </a:prstGeom>
        </p:spPr>
        <p:txBody>
          <a:bodyPr wrap="square">
            <a:spAutoFit/>
          </a:bodyPr>
          <a:lstStyle/>
          <a:p>
            <a:r>
              <a:rPr lang="en-AU" sz="1400" dirty="0">
                <a:solidFill>
                  <a:srgbClr val="000000"/>
                </a:solidFill>
                <a:latin typeface="Calibri" panose="020F0502020204030204" pitchFamily="34" charset="0"/>
              </a:rPr>
              <a:t>The Accenture Quality Engineering and Intelligent Automation Symposium (formerly the Accenture Testing Symposium) is our annual and exclusive, invitation-only client event designed for senior-level business and IT executives. The agenda for the 2018 event in North America featured sessions on emerging trends and innovation-led approaches across quality engineering, intelligent automation, digital testing, application security, modern engineering and talent and organizational transformation.</a:t>
            </a:r>
            <a:endParaRPr lang="en-AU" sz="1400" b="0" i="0" dirty="0">
              <a:solidFill>
                <a:srgbClr val="666666"/>
              </a:solidFill>
              <a:effectLst/>
              <a:latin typeface="Arial" panose="020B0604020202020204" pitchFamily="34" charset="0"/>
            </a:endParaRPr>
          </a:p>
        </p:txBody>
      </p:sp>
      <p:sp>
        <p:nvSpPr>
          <p:cNvPr id="8" name="Rectangle 7">
            <a:extLst>
              <a:ext uri="{FF2B5EF4-FFF2-40B4-BE49-F238E27FC236}">
                <a16:creationId xmlns:a16="http://schemas.microsoft.com/office/drawing/2014/main" id="{1B9AD1DC-CF8A-47AA-9333-76960F2F7865}"/>
              </a:ext>
            </a:extLst>
          </p:cNvPr>
          <p:cNvSpPr/>
          <p:nvPr/>
        </p:nvSpPr>
        <p:spPr>
          <a:xfrm>
            <a:off x="5403850" y="2894260"/>
            <a:ext cx="4845050" cy="3139321"/>
          </a:xfrm>
          <a:prstGeom prst="rect">
            <a:avLst/>
          </a:prstGeom>
        </p:spPr>
        <p:txBody>
          <a:bodyPr wrap="square">
            <a:spAutoFit/>
          </a:bodyPr>
          <a:lstStyle/>
          <a:p>
            <a:r>
              <a:rPr lang="en-AU" sz="1100" dirty="0">
                <a:solidFill>
                  <a:srgbClr val="666666"/>
                </a:solidFill>
                <a:latin typeface="Calibri, sans-serif"/>
              </a:rPr>
              <a:t>1) Introduction to the Quality Engineering and Intelligent Symposium 2018 : 16 min 27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2) Aligning Quality Engineering to a Data- centric World - </a:t>
            </a:r>
            <a:r>
              <a:rPr lang="en-AU" sz="1100" dirty="0" err="1">
                <a:solidFill>
                  <a:srgbClr val="000000"/>
                </a:solidFill>
                <a:latin typeface="Calibri" panose="020F0502020204030204" pitchFamily="34" charset="0"/>
              </a:rPr>
              <a:t>HfS</a:t>
            </a:r>
            <a:r>
              <a:rPr lang="en-AU" sz="1100" dirty="0">
                <a:solidFill>
                  <a:srgbClr val="000000"/>
                </a:solidFill>
                <a:latin typeface="Calibri" panose="020F0502020204030204" pitchFamily="34" charset="0"/>
              </a:rPr>
              <a:t> Research : 39 min 35 sec</a:t>
            </a:r>
            <a:endParaRPr lang="en-AU" sz="1100" dirty="0">
              <a:solidFill>
                <a:srgbClr val="666666"/>
              </a:solidFill>
              <a:latin typeface="Arial" panose="020B0604020202020204" pitchFamily="34" charset="0"/>
            </a:endParaRPr>
          </a:p>
          <a:p>
            <a:r>
              <a:rPr lang="en-AU" sz="1100" dirty="0">
                <a:solidFill>
                  <a:srgbClr val="666666"/>
                </a:solidFill>
                <a:latin typeface="Calibri, sans-serif"/>
              </a:rPr>
              <a:t>3) </a:t>
            </a:r>
            <a:r>
              <a:rPr lang="en-AU" sz="1100" dirty="0">
                <a:solidFill>
                  <a:srgbClr val="000000"/>
                </a:solidFill>
                <a:latin typeface="Calibri" panose="020F0502020204030204" pitchFamily="34" charset="0"/>
              </a:rPr>
              <a:t>Combining AI and human ingenuity- Applied Intelligence : 30 min 34 sec</a:t>
            </a:r>
            <a:br>
              <a:rPr lang="en-AU" sz="1100" dirty="0">
                <a:solidFill>
                  <a:srgbClr val="666666"/>
                </a:solidFill>
                <a:latin typeface="Arial" panose="020B0604020202020204" pitchFamily="34" charset="0"/>
              </a:rPr>
            </a:br>
            <a:r>
              <a:rPr lang="en-AU" sz="1100" dirty="0">
                <a:solidFill>
                  <a:srgbClr val="000000"/>
                </a:solidFill>
                <a:latin typeface="Calibri" panose="020F0502020204030204" pitchFamily="34" charset="0"/>
              </a:rPr>
              <a:t>4) Enterprise Intelligent Automation : 34 min 4 sec</a:t>
            </a:r>
            <a:br>
              <a:rPr lang="en-AU" sz="1100" dirty="0">
                <a:solidFill>
                  <a:srgbClr val="666666"/>
                </a:solidFill>
                <a:latin typeface="Arial" panose="020B0604020202020204" pitchFamily="34" charset="0"/>
              </a:rPr>
            </a:br>
            <a:r>
              <a:rPr lang="en-AU" sz="1100" dirty="0">
                <a:solidFill>
                  <a:srgbClr val="000000"/>
                </a:solidFill>
                <a:latin typeface="Calibri" panose="020F0502020204030204" pitchFamily="34" charset="0"/>
              </a:rPr>
              <a:t>5) Teach and Test your AI systems : 25 min 51 sec</a:t>
            </a:r>
            <a:br>
              <a:rPr lang="en-AU" sz="1100" dirty="0">
                <a:solidFill>
                  <a:srgbClr val="666666"/>
                </a:solidFill>
                <a:latin typeface="Arial" panose="020B0604020202020204" pitchFamily="34" charset="0"/>
              </a:rPr>
            </a:br>
            <a:r>
              <a:rPr lang="en-AU" sz="1100" dirty="0">
                <a:solidFill>
                  <a:srgbClr val="666666"/>
                </a:solidFill>
                <a:latin typeface="Calibri, sans-serif"/>
              </a:rPr>
              <a:t>6)</a:t>
            </a:r>
            <a:r>
              <a:rPr lang="en-AU" sz="1100" dirty="0">
                <a:solidFill>
                  <a:srgbClr val="000000"/>
                </a:solidFill>
                <a:latin typeface="Calibri" panose="020F0502020204030204" pitchFamily="34" charset="0"/>
              </a:rPr>
              <a:t>Automation trends and impact for intelligent enterprise- Panel Discussion : 24 min 31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7) Industry X.O testing : 28 min 6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8) Enterprise Applications of Blockchain Testing : 33 min 20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9)Security by design- Responding to new risks : 30 min 6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10) Security- Challenges today and future outlook : 29 min 29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11)</a:t>
            </a:r>
            <a:r>
              <a:rPr lang="en-AU" sz="1100" dirty="0" err="1">
                <a:solidFill>
                  <a:srgbClr val="000000"/>
                </a:solidFill>
                <a:latin typeface="Calibri" panose="020F0502020204030204" pitchFamily="34" charset="0"/>
              </a:rPr>
              <a:t>DevSecOps</a:t>
            </a:r>
            <a:r>
              <a:rPr lang="en-AU" sz="1100" dirty="0">
                <a:solidFill>
                  <a:srgbClr val="000000"/>
                </a:solidFill>
                <a:latin typeface="Calibri" panose="020F0502020204030204" pitchFamily="34" charset="0"/>
              </a:rPr>
              <a:t>- Building the security mindset: 34 min 20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12) Transformation- How big can you dream : 25 min 18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13) Harnessing modern engineering for all applications :  31 min 32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14) Developing the quality engineering workforce of the future : 42 min 48 sec</a:t>
            </a:r>
            <a:endParaRPr lang="en-AU" sz="1100" dirty="0">
              <a:solidFill>
                <a:srgbClr val="666666"/>
              </a:solidFill>
              <a:latin typeface="Arial" panose="020B0604020202020204" pitchFamily="34" charset="0"/>
            </a:endParaRPr>
          </a:p>
          <a:p>
            <a:r>
              <a:rPr lang="en-AU" sz="1100" dirty="0">
                <a:solidFill>
                  <a:srgbClr val="000000"/>
                </a:solidFill>
                <a:latin typeface="Calibri" panose="020F0502020204030204" pitchFamily="34" charset="0"/>
              </a:rPr>
              <a:t>15) Transforming your IT organization : 26 min 46 sec</a:t>
            </a:r>
            <a:endParaRPr lang="en-AU" sz="1100" b="0" i="0" dirty="0">
              <a:solidFill>
                <a:srgbClr val="666666"/>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FB048E9A-1213-498E-83C2-056243F73B1E}"/>
              </a:ext>
            </a:extLst>
          </p:cNvPr>
          <p:cNvPicPr>
            <a:picLocks noChangeAspect="1"/>
          </p:cNvPicPr>
          <p:nvPr/>
        </p:nvPicPr>
        <p:blipFill rotWithShape="1">
          <a:blip r:embed="rId2"/>
          <a:srcRect r="10673"/>
          <a:stretch/>
        </p:blipFill>
        <p:spPr>
          <a:xfrm>
            <a:off x="679041" y="2894260"/>
            <a:ext cx="4220505" cy="2188654"/>
          </a:xfrm>
          <a:prstGeom prst="rect">
            <a:avLst/>
          </a:prstGeom>
        </p:spPr>
      </p:pic>
      <p:sp>
        <p:nvSpPr>
          <p:cNvPr id="12" name="Rectangle 11">
            <a:extLst>
              <a:ext uri="{FF2B5EF4-FFF2-40B4-BE49-F238E27FC236}">
                <a16:creationId xmlns:a16="http://schemas.microsoft.com/office/drawing/2014/main" id="{AAA5BE85-A7E6-4942-9A08-8E59630ADAB2}"/>
              </a:ext>
            </a:extLst>
          </p:cNvPr>
          <p:cNvSpPr/>
          <p:nvPr/>
        </p:nvSpPr>
        <p:spPr>
          <a:xfrm>
            <a:off x="653641" y="5448806"/>
            <a:ext cx="4724809" cy="584775"/>
          </a:xfrm>
          <a:prstGeom prst="rect">
            <a:avLst/>
          </a:prstGeom>
        </p:spPr>
        <p:txBody>
          <a:bodyPr wrap="square">
            <a:spAutoFit/>
          </a:bodyPr>
          <a:lstStyle/>
          <a:p>
            <a:r>
              <a:rPr lang="en-AU" sz="1600" dirty="0">
                <a:hlinkClick r:id="rId3"/>
              </a:rPr>
              <a:t>Link to the 2018 Symposium Learning Board</a:t>
            </a:r>
            <a:endParaRPr lang="en-AU" sz="1600" dirty="0"/>
          </a:p>
          <a:p>
            <a:endParaRPr lang="en-AU" sz="1600" dirty="0"/>
          </a:p>
        </p:txBody>
      </p:sp>
    </p:spTree>
    <p:extLst>
      <p:ext uri="{BB962C8B-B14F-4D97-AF65-F5344CB8AC3E}">
        <p14:creationId xmlns:p14="http://schemas.microsoft.com/office/powerpoint/2010/main" val="65561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444727"/>
              </p:ext>
            </p:extLst>
          </p:nvPr>
        </p:nvGraphicFramePr>
        <p:xfrm>
          <a:off x="593062" y="1509664"/>
          <a:ext cx="11239547" cy="5054842"/>
        </p:xfrm>
        <a:graphic>
          <a:graphicData uri="http://schemas.openxmlformats.org/drawingml/2006/table">
            <a:tbl>
              <a:tblPr>
                <a:tableStyleId>{5C22544A-7EE6-4342-B048-85BDC9FD1C3A}</a:tableStyleId>
              </a:tblPr>
              <a:tblGrid>
                <a:gridCol w="4212854">
                  <a:extLst>
                    <a:ext uri="{9D8B030D-6E8A-4147-A177-3AD203B41FA5}">
                      <a16:colId xmlns:a16="http://schemas.microsoft.com/office/drawing/2014/main" val="20000"/>
                    </a:ext>
                  </a:extLst>
                </a:gridCol>
                <a:gridCol w="5911703">
                  <a:extLst>
                    <a:ext uri="{9D8B030D-6E8A-4147-A177-3AD203B41FA5}">
                      <a16:colId xmlns:a16="http://schemas.microsoft.com/office/drawing/2014/main" val="20001"/>
                    </a:ext>
                  </a:extLst>
                </a:gridCol>
                <a:gridCol w="1114990">
                  <a:extLst>
                    <a:ext uri="{9D8B030D-6E8A-4147-A177-3AD203B41FA5}">
                      <a16:colId xmlns:a16="http://schemas.microsoft.com/office/drawing/2014/main" val="20002"/>
                    </a:ext>
                  </a:extLst>
                </a:gridCol>
              </a:tblGrid>
              <a:tr h="373983">
                <a:tc>
                  <a:txBody>
                    <a:bodyPr/>
                    <a:lstStyle/>
                    <a:p>
                      <a:pPr algn="ctr"/>
                      <a:r>
                        <a:rPr lang="en-US" sz="1000" b="1" dirty="0">
                          <a:solidFill>
                            <a:schemeClr val="bg1"/>
                          </a:solidFill>
                          <a:latin typeface="+mn-lt"/>
                        </a:rPr>
                        <a:t>Functional Background + Moderate Knowledge / Experience of Automation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baseline="0" dirty="0">
                          <a:solidFill>
                            <a:schemeClr val="bg1"/>
                          </a:solidFill>
                          <a:latin typeface="+mn-lt"/>
                        </a:rPr>
                        <a:t>Test Automation Specialists (</a:t>
                      </a:r>
                      <a:r>
                        <a:rPr lang="en-US" sz="1000" b="1" dirty="0">
                          <a:solidFill>
                            <a:schemeClr val="bg1"/>
                          </a:solidFill>
                          <a:latin typeface="+mn-lt"/>
                        </a:rPr>
                        <a:t>Deeply Skilled, Technical)</a:t>
                      </a:r>
                    </a:p>
                  </a:txBody>
                  <a:tcPr marL="731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000" b="1" dirty="0">
                          <a:solidFill>
                            <a:schemeClr val="bg1"/>
                          </a:solidFill>
                          <a:latin typeface="+mn-lt"/>
                        </a:rPr>
                        <a:t>Accenture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9885">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dirty="0">
                          <a:solidFill>
                            <a:schemeClr val="tx2"/>
                          </a:solidFill>
                          <a:latin typeface="+mn-lt"/>
                        </a:rPr>
                        <a:t>Quality Engineer</a:t>
                      </a:r>
                      <a:r>
                        <a:rPr lang="en-US" sz="800" b="1" baseline="0" dirty="0">
                          <a:solidFill>
                            <a:schemeClr val="tx2"/>
                          </a:solidFill>
                          <a:latin typeface="+mn-lt"/>
                        </a:rPr>
                        <a:t>ing Lead / Test Architect</a:t>
                      </a:r>
                      <a:endParaRPr lang="en-US" sz="800" b="1" dirty="0">
                        <a:solidFill>
                          <a:schemeClr val="tx2"/>
                        </a:solidFill>
                        <a:latin typeface="+mn-lt"/>
                      </a:endParaRPr>
                    </a:p>
                    <a:p>
                      <a:pPr marL="0" marR="0" indent="0" algn="l" defTabSz="914498" rtl="0" eaLnBrk="1" fontAlgn="auto" latinLnBrk="0" hangingPunct="1">
                        <a:lnSpc>
                          <a:spcPct val="100000"/>
                        </a:lnSpc>
                        <a:spcBef>
                          <a:spcPts val="0"/>
                        </a:spcBef>
                        <a:spcAft>
                          <a:spcPts val="600"/>
                        </a:spcAft>
                        <a:buClrTx/>
                        <a:buSzTx/>
                        <a:buFontTx/>
                        <a:buNone/>
                        <a:tabLst/>
                        <a:defRPr/>
                      </a:pPr>
                      <a:r>
                        <a:rPr lang="en-US" sz="800" dirty="0">
                          <a:solidFill>
                            <a:schemeClr val="tx2"/>
                          </a:solidFill>
                          <a:latin typeface="+mn-lt"/>
                        </a:rPr>
                        <a:t>Senior test individuals with deep skills in Agile delivery, understanding of DevOps, test methodology, automation, environments, and data</a:t>
                      </a:r>
                    </a:p>
                  </a:txBody>
                  <a:tcPr marL="457200" marR="54864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lgn="l">
                        <a:spcAft>
                          <a:spcPts val="600"/>
                        </a:spcAft>
                      </a:pPr>
                      <a:r>
                        <a:rPr lang="en-US" sz="800" b="1" dirty="0">
                          <a:solidFill>
                            <a:schemeClr val="tx2"/>
                          </a:solidFill>
                          <a:latin typeface="+mn-lt"/>
                        </a:rPr>
                        <a:t>Senior</a:t>
                      </a:r>
                      <a:r>
                        <a:rPr lang="en-US" sz="800" b="1" baseline="0" dirty="0">
                          <a:solidFill>
                            <a:schemeClr val="tx2"/>
                          </a:solidFill>
                          <a:latin typeface="+mn-lt"/>
                        </a:rPr>
                        <a:t> Automation Architect</a:t>
                      </a:r>
                      <a:endParaRPr lang="en-US" sz="800" b="1" dirty="0">
                        <a:solidFill>
                          <a:schemeClr val="tx2"/>
                        </a:solidFill>
                        <a:latin typeface="+mn-lt"/>
                      </a:endParaRPr>
                    </a:p>
                    <a:p>
                      <a:pPr marL="0" indent="0" algn="l">
                        <a:spcAft>
                          <a:spcPts val="600"/>
                        </a:spcAft>
                      </a:pPr>
                      <a:r>
                        <a:rPr lang="en-US" sz="800" dirty="0">
                          <a:solidFill>
                            <a:schemeClr val="tx2"/>
                          </a:solidFill>
                          <a:latin typeface="+mn-lt"/>
                        </a:rPr>
                        <a:t>Senior automation individual with broad view of automation strategies, tools market, and how to apply automation across a lifecycle and within the layers of an application stack. Provide leadership and oversight to QE automation work, including setting standards for different types of automation and establishing the structure to be followed</a:t>
                      </a:r>
                    </a:p>
                  </a:txBody>
                  <a:tcPr marL="720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r>
                        <a:rPr lang="cs-CZ" sz="900" b="1" dirty="0">
                          <a:solidFill>
                            <a:schemeClr val="tx2"/>
                          </a:solidFill>
                          <a:latin typeface="+mn-lt"/>
                        </a:rPr>
                        <a:t>L6</a:t>
                      </a:r>
                      <a:endParaRPr lang="en-US" sz="900" b="1" dirty="0">
                        <a:solidFill>
                          <a:schemeClr val="tx2"/>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849043">
                <a:tc>
                  <a:txBody>
                    <a:bodyPr/>
                    <a:lstStyle/>
                    <a:p>
                      <a:pPr>
                        <a:spcAft>
                          <a:spcPts val="600"/>
                        </a:spcAft>
                      </a:pPr>
                      <a:r>
                        <a:rPr lang="en-US" sz="800" b="1" dirty="0">
                          <a:solidFill>
                            <a:schemeClr val="tx2"/>
                          </a:solidFill>
                          <a:latin typeface="+mn-lt"/>
                        </a:rPr>
                        <a:t>Automation Delivery Manager / Lead</a:t>
                      </a:r>
                    </a:p>
                    <a:p>
                      <a:pPr>
                        <a:spcAft>
                          <a:spcPts val="600"/>
                        </a:spcAft>
                      </a:pPr>
                      <a:r>
                        <a:rPr lang="en-US" sz="800" dirty="0">
                          <a:solidFill>
                            <a:schemeClr val="tx2"/>
                          </a:solidFill>
                          <a:latin typeface="+mn-lt"/>
                        </a:rPr>
                        <a:t>Individual providing day-to-day delivery leadership of the automation efforts, typically in larger teams supporting many apps, and often </a:t>
                      </a:r>
                      <a:r>
                        <a:rPr lang="en-US" sz="800" baseline="0" dirty="0">
                          <a:solidFill>
                            <a:schemeClr val="tx2"/>
                          </a:solidFill>
                          <a:latin typeface="+mn-lt"/>
                        </a:rPr>
                        <a:t>paired initially with a test automation architect to set up foundation</a:t>
                      </a:r>
                    </a:p>
                  </a:txBody>
                  <a:tcPr marL="457200" marR="54864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dirty="0">
                          <a:solidFill>
                            <a:schemeClr val="tx2"/>
                          </a:solidFill>
                          <a:latin typeface="+mn-lt"/>
                        </a:rPr>
                        <a:t>Automation Architect / Automation Technical Architect</a:t>
                      </a:r>
                    </a:p>
                    <a:p>
                      <a:pPr marL="0" marR="0" indent="0" algn="l" defTabSz="914498" rtl="0" eaLnBrk="1" fontAlgn="auto" latinLnBrk="0" hangingPunct="1">
                        <a:lnSpc>
                          <a:spcPct val="100000"/>
                        </a:lnSpc>
                        <a:spcBef>
                          <a:spcPts val="0"/>
                        </a:spcBef>
                        <a:spcAft>
                          <a:spcPts val="600"/>
                        </a:spcAft>
                        <a:buClrTx/>
                        <a:buSzTx/>
                        <a:buFontTx/>
                        <a:buNone/>
                        <a:tabLst/>
                        <a:defRPr/>
                      </a:pPr>
                      <a:r>
                        <a:rPr lang="en-US" sz="800" dirty="0">
                          <a:solidFill>
                            <a:schemeClr val="tx2"/>
                          </a:solidFill>
                          <a:latin typeface="+mn-lt"/>
                        </a:rPr>
                        <a:t>Focused on design and setup up of the technical infrastructure for successfully delivering automation, including integrations to DevOps tooling. Typically focused on mobilization activities, often the first 3 – 6 months of a project before transitioning to an automation delivery manager or technical lead, depending on scope</a:t>
                      </a:r>
                    </a:p>
                    <a:p>
                      <a:pPr marL="0" marR="0" indent="0" algn="l" defTabSz="914498" rtl="0" eaLnBrk="1" fontAlgn="auto" latinLnBrk="0" hangingPunct="1">
                        <a:lnSpc>
                          <a:spcPct val="100000"/>
                        </a:lnSpc>
                        <a:spcBef>
                          <a:spcPts val="0"/>
                        </a:spcBef>
                        <a:spcAft>
                          <a:spcPts val="600"/>
                        </a:spcAft>
                        <a:buClrTx/>
                        <a:buSzTx/>
                        <a:buFontTx/>
                        <a:buNone/>
                        <a:tabLst/>
                        <a:defRPr/>
                      </a:pPr>
                      <a:endParaRPr lang="en-US" sz="800" dirty="0">
                        <a:solidFill>
                          <a:schemeClr val="tx2"/>
                        </a:solidFill>
                        <a:latin typeface="+mn-lt"/>
                      </a:endParaRPr>
                    </a:p>
                  </a:txBody>
                  <a:tcPr marL="72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r>
                        <a:rPr lang="pt-BR" sz="900" b="1" dirty="0">
                          <a:solidFill>
                            <a:schemeClr val="tx2"/>
                          </a:solidFill>
                          <a:latin typeface="+mn-lt"/>
                        </a:rPr>
                        <a:t>L7, L8 (Exp.)</a:t>
                      </a:r>
                      <a:endParaRPr lang="en-US" sz="900" b="1" dirty="0">
                        <a:solidFill>
                          <a:schemeClr val="tx2"/>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04814">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dirty="0">
                          <a:solidFill>
                            <a:schemeClr val="tx2"/>
                          </a:solidFill>
                          <a:latin typeface="+mn-lt"/>
                          <a:ea typeface="Avenir Next" charset="0"/>
                          <a:cs typeface="Avenir Next" charset="0"/>
                        </a:rPr>
                        <a:t>Senior Quality Engineer</a:t>
                      </a:r>
                      <a:r>
                        <a:rPr lang="en-US" sz="800" b="1" baseline="0" dirty="0">
                          <a:solidFill>
                            <a:schemeClr val="tx2"/>
                          </a:solidFill>
                          <a:latin typeface="+mn-lt"/>
                          <a:ea typeface="Avenir Next" charset="0"/>
                          <a:cs typeface="Avenir Next" charset="0"/>
                        </a:rPr>
                        <a:t> </a:t>
                      </a:r>
                      <a:endParaRPr lang="en-US" sz="800" b="1" kern="1200" dirty="0">
                        <a:solidFill>
                          <a:schemeClr val="tx2"/>
                        </a:solidFill>
                        <a:latin typeface="+mn-lt"/>
                        <a:ea typeface="Avenir Next" charset="0"/>
                        <a:cs typeface="Avenir Next" charset="0"/>
                      </a:endParaRPr>
                    </a:p>
                    <a:p>
                      <a:pPr marL="0" marR="0" indent="0" algn="l" defTabSz="914498" rtl="0" eaLnBrk="1" fontAlgn="auto" latinLnBrk="0" hangingPunct="1">
                        <a:lnSpc>
                          <a:spcPct val="100000"/>
                        </a:lnSpc>
                        <a:spcBef>
                          <a:spcPts val="0"/>
                        </a:spcBef>
                        <a:spcAft>
                          <a:spcPts val="600"/>
                        </a:spcAft>
                        <a:buClrTx/>
                        <a:buSzTx/>
                        <a:buFontTx/>
                        <a:buNone/>
                        <a:tabLst/>
                        <a:defRPr/>
                      </a:pPr>
                      <a:r>
                        <a:rPr lang="en-US" sz="800" b="0" kern="1200" dirty="0">
                          <a:solidFill>
                            <a:schemeClr val="tx2"/>
                          </a:solidFill>
                          <a:latin typeface="+mn-lt"/>
                          <a:ea typeface="Avenir Next" charset="0"/>
                          <a:cs typeface="Avenir Next" charset="0"/>
                        </a:rPr>
                        <a:t>Individual leading delivery of the automation efforts day-to-day, typically in smaller teams and could own an application or group of apps, often</a:t>
                      </a:r>
                      <a:r>
                        <a:rPr lang="en-US" sz="800" b="0" kern="1200" baseline="0" dirty="0">
                          <a:solidFill>
                            <a:schemeClr val="tx2"/>
                          </a:solidFill>
                          <a:latin typeface="+mn-lt"/>
                          <a:ea typeface="Avenir Next" charset="0"/>
                          <a:cs typeface="Avenir Next" charset="0"/>
                        </a:rPr>
                        <a:t> supported by one or more AEs</a:t>
                      </a:r>
                      <a:endParaRPr lang="en-US" sz="800" dirty="0">
                        <a:solidFill>
                          <a:schemeClr val="tx2"/>
                        </a:solidFill>
                        <a:latin typeface="+mn-lt"/>
                      </a:endParaRPr>
                    </a:p>
                  </a:txBody>
                  <a:tcPr marL="457200" marR="54864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dirty="0">
                          <a:solidFill>
                            <a:schemeClr val="tx2"/>
                          </a:solidFill>
                          <a:latin typeface="+mn-lt"/>
                          <a:ea typeface="Avenir Next" charset="0"/>
                          <a:cs typeface="Avenir Next" charset="0"/>
                        </a:rPr>
                        <a:t>Automation Technical Lead</a:t>
                      </a:r>
                      <a:endParaRPr lang="en-US" sz="800" b="0" i="1" dirty="0">
                        <a:solidFill>
                          <a:schemeClr val="tx2"/>
                        </a:solidFill>
                        <a:effectLst/>
                        <a:latin typeface="+mn-lt"/>
                      </a:endParaRPr>
                    </a:p>
                    <a:p>
                      <a:pPr marL="0" marR="0" indent="0" algn="l" defTabSz="914498" rtl="0" eaLnBrk="1" fontAlgn="auto" latinLnBrk="0" hangingPunct="1">
                        <a:lnSpc>
                          <a:spcPct val="100000"/>
                        </a:lnSpc>
                        <a:spcBef>
                          <a:spcPts val="0"/>
                        </a:spcBef>
                        <a:spcAft>
                          <a:spcPts val="600"/>
                        </a:spcAft>
                        <a:buClrTx/>
                        <a:buSzTx/>
                        <a:buFontTx/>
                        <a:buNone/>
                        <a:tabLst/>
                        <a:defRPr/>
                      </a:pPr>
                      <a:r>
                        <a:rPr lang="en-US" sz="800" b="0" i="0" dirty="0">
                          <a:solidFill>
                            <a:schemeClr val="tx2"/>
                          </a:solidFill>
                          <a:effectLst/>
                          <a:latin typeface="+mn-lt"/>
                        </a:rPr>
                        <a:t>Takes on</a:t>
                      </a:r>
                      <a:r>
                        <a:rPr lang="en-US" sz="800" b="0" i="0" baseline="0" dirty="0">
                          <a:solidFill>
                            <a:schemeClr val="tx2"/>
                          </a:solidFill>
                          <a:effectLst/>
                          <a:latin typeface="+mn-lt"/>
                        </a:rPr>
                        <a:t> a broader set of responsibilities, guiding more junior AEs in automation. </a:t>
                      </a:r>
                      <a:r>
                        <a:rPr lang="en-US" sz="800" b="0" kern="1200" dirty="0">
                          <a:solidFill>
                            <a:schemeClr val="tx2"/>
                          </a:solidFill>
                          <a:latin typeface="+mn-lt"/>
                          <a:ea typeface="Avenir Next" charset="0"/>
                          <a:cs typeface="Avenir Next" charset="0"/>
                        </a:rPr>
                        <a:t>Will have some automation development responsibilities, typically focused on the higher complexity tests or troubleshooting technical challenges, and in the technical lead role, could own a group of applications</a:t>
                      </a:r>
                      <a:endParaRPr lang="en-US" sz="800" i="0" dirty="0">
                        <a:solidFill>
                          <a:schemeClr val="tx2"/>
                        </a:solidFill>
                        <a:latin typeface="+mn-lt"/>
                      </a:endParaRPr>
                    </a:p>
                  </a:txBody>
                  <a:tcPr marL="720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900" b="1" dirty="0">
                          <a:solidFill>
                            <a:schemeClr val="tx2"/>
                          </a:solidFill>
                          <a:latin typeface="+mn-lt"/>
                        </a:rPr>
                        <a:t>L8 – L9 (Exp.)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819885">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kern="1200" dirty="0">
                          <a:solidFill>
                            <a:schemeClr val="tx2"/>
                          </a:solidFill>
                          <a:latin typeface="+mn-lt"/>
                          <a:ea typeface="Avenir Next" charset="0"/>
                          <a:cs typeface="Avenir Next" charset="0"/>
                        </a:rPr>
                        <a:t>Quality</a:t>
                      </a:r>
                      <a:r>
                        <a:rPr lang="en-US" sz="800" b="1" kern="1200" baseline="0" dirty="0">
                          <a:solidFill>
                            <a:schemeClr val="tx2"/>
                          </a:solidFill>
                          <a:latin typeface="+mn-lt"/>
                          <a:ea typeface="Avenir Next" charset="0"/>
                          <a:cs typeface="Avenir Next" charset="0"/>
                        </a:rPr>
                        <a:t> </a:t>
                      </a:r>
                      <a:r>
                        <a:rPr lang="en-US" sz="800" b="1" kern="1200" dirty="0">
                          <a:solidFill>
                            <a:schemeClr val="tx2"/>
                          </a:solidFill>
                          <a:latin typeface="+mn-lt"/>
                          <a:ea typeface="Avenir Next" charset="0"/>
                          <a:cs typeface="Avenir Next" charset="0"/>
                        </a:rPr>
                        <a:t>Engineer</a:t>
                      </a:r>
                    </a:p>
                    <a:p>
                      <a:pPr marL="0" marR="0" indent="0" algn="l" defTabSz="914498" rtl="0" eaLnBrk="1" fontAlgn="auto" latinLnBrk="0" hangingPunct="1">
                        <a:lnSpc>
                          <a:spcPct val="100000"/>
                        </a:lnSpc>
                        <a:spcBef>
                          <a:spcPts val="0"/>
                        </a:spcBef>
                        <a:spcAft>
                          <a:spcPts val="600"/>
                        </a:spcAft>
                        <a:buClrTx/>
                        <a:buSzTx/>
                        <a:buFontTx/>
                        <a:buNone/>
                        <a:tabLst/>
                        <a:defRPr/>
                      </a:pPr>
                      <a:r>
                        <a:rPr lang="en-US" sz="800" b="0" kern="1200" dirty="0">
                          <a:solidFill>
                            <a:schemeClr val="tx2"/>
                          </a:solidFill>
                          <a:latin typeface="+mn-lt"/>
                          <a:ea typeface="Avenir Next" charset="0"/>
                          <a:cs typeface="Avenir Next" charset="0"/>
                        </a:rPr>
                        <a:t>Responsible for build of the automation scripts and supporting elements (data, test design). Skilled in one of the next generation automation tools</a:t>
                      </a:r>
                      <a:r>
                        <a:rPr lang="en-US" sz="800" b="0" kern="1200" baseline="0" dirty="0">
                          <a:solidFill>
                            <a:schemeClr val="tx2"/>
                          </a:solidFill>
                          <a:latin typeface="+mn-lt"/>
                          <a:ea typeface="Avenir Next" charset="0"/>
                          <a:cs typeface="Avenir Next" charset="0"/>
                        </a:rPr>
                        <a:t> and could progress towards AE skills with appropriate training and experience</a:t>
                      </a:r>
                      <a:endParaRPr lang="en-US" sz="800" b="1" kern="1200" dirty="0">
                        <a:solidFill>
                          <a:schemeClr val="tx2"/>
                        </a:solidFill>
                        <a:latin typeface="+mn-lt"/>
                        <a:ea typeface="Avenir Next" charset="0"/>
                        <a:cs typeface="Avenir Next" charset="0"/>
                      </a:endParaRPr>
                    </a:p>
                  </a:txBody>
                  <a:tcPr marL="457200" marR="5486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r>
                        <a:rPr lang="en-US" sz="800" b="1" dirty="0">
                          <a:solidFill>
                            <a:schemeClr val="tx2"/>
                          </a:solidFill>
                          <a:latin typeface="+mn-lt"/>
                          <a:ea typeface="Avenir Next" charset="0"/>
                          <a:cs typeface="Avenir Next" charset="0"/>
                        </a:rPr>
                        <a:t>Automation Engineer</a:t>
                      </a:r>
                      <a:r>
                        <a:rPr lang="en-US" sz="800" b="1" baseline="0" dirty="0">
                          <a:solidFill>
                            <a:schemeClr val="tx2"/>
                          </a:solidFill>
                          <a:latin typeface="+mn-lt"/>
                          <a:ea typeface="Avenir Next" charset="0"/>
                          <a:cs typeface="Avenir Next" charset="0"/>
                        </a:rPr>
                        <a:t> (formerly </a:t>
                      </a:r>
                      <a:r>
                        <a:rPr lang="en-US" sz="800" b="1" dirty="0">
                          <a:solidFill>
                            <a:schemeClr val="tx2"/>
                          </a:solidFill>
                          <a:latin typeface="+mn-lt"/>
                          <a:ea typeface="Avenir Next" charset="0"/>
                          <a:cs typeface="Avenir Next" charset="0"/>
                        </a:rPr>
                        <a:t>SDET)</a:t>
                      </a:r>
                      <a:endParaRPr lang="en-US" sz="800" b="0" i="1" dirty="0">
                        <a:solidFill>
                          <a:schemeClr val="tx2"/>
                        </a:solidFill>
                        <a:effectLst/>
                        <a:latin typeface="+mn-lt"/>
                      </a:endParaRPr>
                    </a:p>
                    <a:p>
                      <a:pPr marL="0" marR="0" indent="0" algn="l" defTabSz="914498" rtl="0" eaLnBrk="1" fontAlgn="auto" latinLnBrk="0" hangingPunct="1">
                        <a:lnSpc>
                          <a:spcPct val="100000"/>
                        </a:lnSpc>
                        <a:spcBef>
                          <a:spcPts val="0"/>
                        </a:spcBef>
                        <a:spcAft>
                          <a:spcPts val="600"/>
                        </a:spcAft>
                        <a:buClrTx/>
                        <a:buSzTx/>
                        <a:buFontTx/>
                        <a:buNone/>
                        <a:tabLst/>
                        <a:defRPr/>
                      </a:pPr>
                      <a:r>
                        <a:rPr lang="en-US" sz="800" b="0" i="0" dirty="0">
                          <a:solidFill>
                            <a:schemeClr val="tx2"/>
                          </a:solidFill>
                          <a:effectLst/>
                          <a:latin typeface="+mn-lt"/>
                        </a:rPr>
                        <a:t>Technically-deep individuals with a quality focus and deep knowledge of automation tools, including for non-UI and early automation (unit/assembly/integration),</a:t>
                      </a:r>
                      <a:r>
                        <a:rPr lang="en-US" sz="800" b="0" i="0" baseline="0" dirty="0">
                          <a:solidFill>
                            <a:schemeClr val="tx2"/>
                          </a:solidFill>
                          <a:effectLst/>
                          <a:latin typeface="+mn-lt"/>
                        </a:rPr>
                        <a:t> and moderate to advanced level of proficiency in the development language needed for the automation tool in use (if applicable). A</a:t>
                      </a:r>
                      <a:r>
                        <a:rPr lang="en-US" sz="800" b="0" i="0" dirty="0">
                          <a:solidFill>
                            <a:schemeClr val="tx2"/>
                          </a:solidFill>
                          <a:effectLst/>
                          <a:latin typeface="+mn-lt"/>
                        </a:rPr>
                        <a:t>Es may also contribute across multiple sprint teams</a:t>
                      </a:r>
                      <a:endParaRPr lang="en-US" sz="800" b="0" i="0" dirty="0">
                        <a:solidFill>
                          <a:schemeClr val="tx2"/>
                        </a:solidFill>
                        <a:latin typeface="+mn-lt"/>
                      </a:endParaRPr>
                    </a:p>
                  </a:txBody>
                  <a:tcPr marL="720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r>
                        <a:rPr lang="da-DK" sz="900" b="1" i="0" dirty="0">
                          <a:solidFill>
                            <a:schemeClr val="tx2"/>
                          </a:solidFill>
                          <a:effectLst/>
                          <a:latin typeface="+mn-lt"/>
                        </a:rPr>
                        <a:t>L9 – L11</a:t>
                      </a:r>
                      <a:endParaRPr lang="en-US" sz="900" b="1" dirty="0">
                        <a:solidFill>
                          <a:schemeClr val="tx2"/>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38972">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r>
                        <a:rPr lang="en-US" sz="700" i="1" dirty="0"/>
                        <a:t>With upskilling experience in the next generation (codeless) test automation tools. Provides onramp for building automation skills</a:t>
                      </a:r>
                    </a:p>
                  </a:txBody>
                  <a:tcPr marL="457200" marT="91440" marB="3657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98" rtl="0" eaLnBrk="1" fontAlgn="auto" latinLnBrk="0" hangingPunct="1">
                        <a:lnSpc>
                          <a:spcPct val="100000"/>
                        </a:lnSpc>
                        <a:spcBef>
                          <a:spcPts val="0"/>
                        </a:spcBef>
                        <a:spcAft>
                          <a:spcPts val="600"/>
                        </a:spcAft>
                        <a:buClrTx/>
                        <a:buSzTx/>
                        <a:buFontTx/>
                        <a:buNone/>
                        <a:tabLst/>
                        <a:defRPr/>
                      </a:pPr>
                      <a:r>
                        <a:rPr kumimoji="0" lang="en-US" sz="800" b="1" i="0" u="none" strike="noStrike" kern="1200" cap="none" spc="0" normalizeH="0" baseline="0" noProof="0" dirty="0">
                          <a:ln>
                            <a:noFill/>
                          </a:ln>
                          <a:solidFill>
                            <a:srgbClr val="666666"/>
                          </a:solidFill>
                          <a:effectLst/>
                          <a:uLnTx/>
                          <a:uFillTx/>
                          <a:latin typeface="+mn-lt"/>
                          <a:ea typeface="Avenir Next" charset="0"/>
                          <a:cs typeface="Avenir Next" charset="0"/>
                        </a:rPr>
                        <a:t>Selenium Graduate</a:t>
                      </a:r>
                      <a:endParaRPr kumimoji="0" lang="en-US" sz="800" b="0" i="1" u="none" strike="noStrike" kern="1200" cap="none" spc="0" normalizeH="0" baseline="0" noProof="0" dirty="0">
                        <a:ln>
                          <a:noFill/>
                        </a:ln>
                        <a:solidFill>
                          <a:srgbClr val="666666"/>
                        </a:solidFill>
                        <a:effectLst/>
                        <a:uLnTx/>
                        <a:uFillTx/>
                        <a:latin typeface="+mn-lt"/>
                        <a:ea typeface="+mn-ea"/>
                        <a:cs typeface="+mn-cs"/>
                      </a:endParaRPr>
                    </a:p>
                    <a:p>
                      <a:pPr marL="0" marR="0" lvl="0" indent="0" algn="l" defTabSz="914498"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666666"/>
                          </a:solidFill>
                          <a:effectLst/>
                          <a:uLnTx/>
                          <a:uFillTx/>
                          <a:latin typeface="+mn-lt"/>
                          <a:ea typeface="+mn-ea"/>
                          <a:cs typeface="+mn-cs"/>
                        </a:rPr>
                        <a:t>New joiners with an academic background in software development and basic knowledge of automation and entry level skills in Selenium. SGs will typically be dedicated and part of a larger automation team, working alongside AEs to acquire skills and implement the work coordinated by the ATL</a:t>
                      </a:r>
                    </a:p>
                    <a:p>
                      <a:pPr marL="809625" marR="0" lvl="0" indent="0" algn="l" defTabSz="914498" rtl="0" eaLnBrk="1" fontAlgn="auto" latinLnBrk="0" hangingPunct="1">
                        <a:lnSpc>
                          <a:spcPct val="100000"/>
                        </a:lnSpc>
                        <a:spcBef>
                          <a:spcPts val="0"/>
                        </a:spcBef>
                        <a:spcAft>
                          <a:spcPts val="600"/>
                        </a:spcAft>
                        <a:buClrTx/>
                        <a:buSzTx/>
                        <a:buFontTx/>
                        <a:buNone/>
                        <a:tabLst/>
                        <a:defRPr/>
                      </a:pPr>
                      <a:endParaRPr lang="en-US" sz="100" b="0" i="1" dirty="0">
                        <a:solidFill>
                          <a:schemeClr val="tx2"/>
                        </a:solidFill>
                        <a:latin typeface="+mn-lt"/>
                      </a:endParaRPr>
                    </a:p>
                  </a:txBody>
                  <a:tcPr marL="720000"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98" rtl="0" eaLnBrk="1" fontAlgn="auto" latinLnBrk="0" hangingPunct="1">
                        <a:lnSpc>
                          <a:spcPct val="100000"/>
                        </a:lnSpc>
                        <a:spcBef>
                          <a:spcPts val="0"/>
                        </a:spcBef>
                        <a:spcAft>
                          <a:spcPts val="0"/>
                        </a:spcAft>
                        <a:buClrTx/>
                        <a:buSzTx/>
                        <a:buFontTx/>
                        <a:buNone/>
                        <a:tabLst/>
                        <a:defRPr/>
                      </a:pPr>
                      <a:r>
                        <a:rPr lang="da-DK" sz="900" b="1" i="0" dirty="0">
                          <a:solidFill>
                            <a:schemeClr val="tx2"/>
                          </a:solidFill>
                          <a:effectLst/>
                          <a:latin typeface="+mn-lt"/>
                        </a:rPr>
                        <a:t>L11 – L13</a:t>
                      </a:r>
                      <a:endParaRPr lang="en-US" sz="900" b="1" dirty="0">
                        <a:solidFill>
                          <a:schemeClr val="tx2"/>
                        </a:solidFill>
                        <a:latin typeface="+mn-lt"/>
                      </a:endParaRPr>
                    </a:p>
                    <a:p>
                      <a:pPr marL="0" marR="0" indent="0" algn="l" defTabSz="914498" rtl="0" eaLnBrk="1" fontAlgn="auto" latinLnBrk="0" hangingPunct="1">
                        <a:lnSpc>
                          <a:spcPct val="100000"/>
                        </a:lnSpc>
                        <a:spcBef>
                          <a:spcPts val="0"/>
                        </a:spcBef>
                        <a:spcAft>
                          <a:spcPts val="0"/>
                        </a:spcAft>
                        <a:buClrTx/>
                        <a:buSzTx/>
                        <a:buFontTx/>
                        <a:buNone/>
                        <a:tabLst/>
                        <a:defRPr/>
                      </a:pPr>
                      <a:endParaRPr lang="en-US" sz="800" b="1" dirty="0">
                        <a:solidFill>
                          <a:schemeClr val="tx2"/>
                        </a:solidFill>
                        <a:latin typeface="+mn-lt"/>
                      </a:endParaRPr>
                    </a:p>
                  </a:txBody>
                  <a:tcPr marT="36576" marB="365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82070">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r>
                        <a:rPr lang="en-US" sz="800" b="1" kern="1200" dirty="0">
                          <a:solidFill>
                            <a:schemeClr val="tx2"/>
                          </a:solidFill>
                          <a:latin typeface="+mn-lt"/>
                          <a:ea typeface="Avenir Next" charset="0"/>
                          <a:cs typeface="Avenir Next" charset="0"/>
                        </a:rPr>
                        <a:t>Functional Tester</a:t>
                      </a:r>
                    </a:p>
                  </a:txBody>
                  <a:tcPr marL="457200" marR="548640" marT="36576" marB="3657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600"/>
                        </a:spcAft>
                        <a:buClrTx/>
                        <a:buSzTx/>
                        <a:buFontTx/>
                        <a:buNone/>
                        <a:tabLst/>
                        <a:defRPr/>
                      </a:pPr>
                      <a:endParaRPr lang="en-US" sz="700" b="0" i="1" dirty="0">
                        <a:solidFill>
                          <a:schemeClr val="tx2"/>
                        </a:solidFill>
                        <a:latin typeface="+mn-lt"/>
                      </a:endParaRPr>
                    </a:p>
                  </a:txBody>
                  <a:tcPr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98" rtl="0" eaLnBrk="1" fontAlgn="auto" latinLnBrk="0" hangingPunct="1">
                        <a:lnSpc>
                          <a:spcPct val="100000"/>
                        </a:lnSpc>
                        <a:spcBef>
                          <a:spcPts val="0"/>
                        </a:spcBef>
                        <a:spcAft>
                          <a:spcPts val="0"/>
                        </a:spcAft>
                        <a:buClrTx/>
                        <a:buSzTx/>
                        <a:buFontTx/>
                        <a:buNone/>
                        <a:tabLst/>
                        <a:defRPr/>
                      </a:pPr>
                      <a:endParaRPr lang="en-US" sz="700" b="1" dirty="0">
                        <a:solidFill>
                          <a:schemeClr val="tx2"/>
                        </a:solidFill>
                        <a:latin typeface="+mn-lt"/>
                      </a:endParaRPr>
                    </a:p>
                  </a:txBody>
                  <a:tcPr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dirty="0">
                <a:latin typeface="Arial Black" panose="020B0A04020102020204" pitchFamily="34" charset="0"/>
              </a:rPr>
              <a:t>TEST AUTOMATION: </a:t>
            </a:r>
            <a:br>
              <a:rPr lang="en-US" dirty="0">
                <a:latin typeface="Arial Black" panose="020B0A04020102020204" pitchFamily="34" charset="0"/>
              </a:rPr>
            </a:br>
            <a:r>
              <a:rPr lang="en-US" dirty="0">
                <a:latin typeface="Arial Black" panose="020B0A04020102020204" pitchFamily="34" charset="0"/>
              </a:rPr>
              <a:t>ROLE DESCRIPTIONS AND COMMON PROGRESSION</a:t>
            </a:r>
          </a:p>
        </p:txBody>
      </p:sp>
      <p:cxnSp>
        <p:nvCxnSpPr>
          <p:cNvPr id="60" name="Straight Arrow Connector 83"/>
          <p:cNvCxnSpPr>
            <a:cxnSpLocks/>
          </p:cNvCxnSpPr>
          <p:nvPr/>
        </p:nvCxnSpPr>
        <p:spPr>
          <a:xfrm flipV="1">
            <a:off x="5353680" y="4441421"/>
            <a:ext cx="0" cy="39168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5262240" y="4777611"/>
            <a:ext cx="182880" cy="481786"/>
            <a:chOff x="3935148" y="5212583"/>
            <a:chExt cx="182880" cy="481786"/>
          </a:xfrm>
        </p:grpSpPr>
        <p:sp>
          <p:nvSpPr>
            <p:cNvPr id="125" name="Rectangle 124"/>
            <p:cNvSpPr/>
            <p:nvPr/>
          </p:nvSpPr>
          <p:spPr bwMode="gray">
            <a:xfrm>
              <a:off x="3935148" y="5212583"/>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29" name="Group 28"/>
            <p:cNvGrpSpPr/>
            <p:nvPr/>
          </p:nvGrpSpPr>
          <p:grpSpPr>
            <a:xfrm>
              <a:off x="3958201" y="5284454"/>
              <a:ext cx="136775" cy="409915"/>
              <a:chOff x="436021" y="1992846"/>
              <a:chExt cx="129086" cy="372888"/>
            </a:xfrm>
            <a:solidFill>
              <a:srgbClr val="C00000"/>
            </a:solidFill>
          </p:grpSpPr>
          <p:sp>
            <p:nvSpPr>
              <p:cNvPr id="30" name="Oval 29"/>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1" name="Rounded Rectangle 30"/>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2" name="Rounded Rectangle 31"/>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3" name="Rounded Rectangle 32"/>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4" name="Rounded Rectangle 33"/>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5" name="Rounded Rectangle 34"/>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36" name="Rectangle 35"/>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cxnSp>
        <p:nvCxnSpPr>
          <p:cNvPr id="135" name="Straight Arrow Connector 83"/>
          <p:cNvCxnSpPr>
            <a:cxnSpLocks/>
          </p:cNvCxnSpPr>
          <p:nvPr/>
        </p:nvCxnSpPr>
        <p:spPr>
          <a:xfrm flipV="1">
            <a:off x="5357349" y="2549671"/>
            <a:ext cx="0" cy="43924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48" name="Group 147"/>
          <p:cNvGrpSpPr/>
          <p:nvPr/>
        </p:nvGrpSpPr>
        <p:grpSpPr>
          <a:xfrm>
            <a:off x="5265909" y="2132220"/>
            <a:ext cx="182880" cy="441013"/>
            <a:chOff x="4887900" y="2316580"/>
            <a:chExt cx="182880" cy="441013"/>
          </a:xfrm>
        </p:grpSpPr>
        <p:sp>
          <p:nvSpPr>
            <p:cNvPr id="134" name="Rectangle 133"/>
            <p:cNvSpPr/>
            <p:nvPr/>
          </p:nvSpPr>
          <p:spPr bwMode="gray">
            <a:xfrm>
              <a:off x="4887900" y="2574713"/>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85" name="Group 84"/>
            <p:cNvGrpSpPr/>
            <p:nvPr/>
          </p:nvGrpSpPr>
          <p:grpSpPr>
            <a:xfrm>
              <a:off x="4910953" y="2316580"/>
              <a:ext cx="136775" cy="409915"/>
              <a:chOff x="436021" y="1992846"/>
              <a:chExt cx="129086" cy="372888"/>
            </a:xfrm>
            <a:solidFill>
              <a:schemeClr val="accent3"/>
            </a:solidFill>
          </p:grpSpPr>
          <p:sp>
            <p:nvSpPr>
              <p:cNvPr id="86" name="Oval 85"/>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87" name="Rounded Rectangle 86"/>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88" name="Rounded Rectangle 87"/>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89" name="Rounded Rectangle 88"/>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90" name="Rounded Rectangle 89"/>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91" name="Rounded Rectangle 90"/>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92" name="Rectangle 91"/>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grpSp>
        <p:nvGrpSpPr>
          <p:cNvPr id="149" name="Group 148"/>
          <p:cNvGrpSpPr/>
          <p:nvPr/>
        </p:nvGrpSpPr>
        <p:grpSpPr>
          <a:xfrm>
            <a:off x="5262240" y="3886090"/>
            <a:ext cx="182880" cy="562699"/>
            <a:chOff x="3935148" y="4005637"/>
            <a:chExt cx="182880" cy="562699"/>
          </a:xfrm>
        </p:grpSpPr>
        <p:sp>
          <p:nvSpPr>
            <p:cNvPr id="126" name="Rectangle 125"/>
            <p:cNvSpPr/>
            <p:nvPr/>
          </p:nvSpPr>
          <p:spPr bwMode="gray">
            <a:xfrm>
              <a:off x="3935148" y="4385456"/>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39" name="Rectangle 138"/>
            <p:cNvSpPr/>
            <p:nvPr/>
          </p:nvSpPr>
          <p:spPr bwMode="gray">
            <a:xfrm>
              <a:off x="3935148" y="4005637"/>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69" name="Group 68"/>
            <p:cNvGrpSpPr/>
            <p:nvPr/>
          </p:nvGrpSpPr>
          <p:grpSpPr>
            <a:xfrm>
              <a:off x="3958201" y="4100904"/>
              <a:ext cx="136775" cy="409915"/>
              <a:chOff x="436021" y="1992846"/>
              <a:chExt cx="129086" cy="372888"/>
            </a:xfrm>
            <a:solidFill>
              <a:srgbClr val="C00000"/>
            </a:solidFill>
          </p:grpSpPr>
          <p:sp>
            <p:nvSpPr>
              <p:cNvPr id="70" name="Oval 69"/>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1" name="Rounded Rectangle 70"/>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2" name="Rounded Rectangle 71"/>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3" name="Rounded Rectangle 72"/>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4" name="Rounded Rectangle 73"/>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5" name="Rounded Rectangle 74"/>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76" name="Rectangle 75"/>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grpSp>
        <p:nvGrpSpPr>
          <p:cNvPr id="147" name="Group 146"/>
          <p:cNvGrpSpPr/>
          <p:nvPr/>
        </p:nvGrpSpPr>
        <p:grpSpPr>
          <a:xfrm>
            <a:off x="5262240" y="2953317"/>
            <a:ext cx="186549" cy="501526"/>
            <a:chOff x="4884231" y="3256732"/>
            <a:chExt cx="186549" cy="501526"/>
          </a:xfrm>
        </p:grpSpPr>
        <p:sp>
          <p:nvSpPr>
            <p:cNvPr id="133" name="Rectangle 132"/>
            <p:cNvSpPr/>
            <p:nvPr/>
          </p:nvSpPr>
          <p:spPr bwMode="gray">
            <a:xfrm>
              <a:off x="4887900" y="3256732"/>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38" name="Rectangle 137"/>
            <p:cNvSpPr/>
            <p:nvPr/>
          </p:nvSpPr>
          <p:spPr bwMode="gray">
            <a:xfrm>
              <a:off x="4884231" y="3575378"/>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9" name="Group 18"/>
            <p:cNvGrpSpPr/>
            <p:nvPr/>
          </p:nvGrpSpPr>
          <p:grpSpPr>
            <a:xfrm>
              <a:off x="4910953" y="3295002"/>
              <a:ext cx="136775" cy="409915"/>
              <a:chOff x="436021" y="1992846"/>
              <a:chExt cx="129086" cy="372888"/>
            </a:xfrm>
            <a:solidFill>
              <a:schemeClr val="accent3"/>
            </a:solidFill>
          </p:grpSpPr>
          <p:sp>
            <p:nvSpPr>
              <p:cNvPr id="20" name="Oval 19"/>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1" name="Rounded Rectangle 20"/>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2" name="Rounded Rectangle 21"/>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3" name="Rounded Rectangle 22"/>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4" name="Rounded Rectangle 23"/>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5" name="Rounded Rectangle 24"/>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26" name="Rectangle 25"/>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cxnSp>
        <p:nvCxnSpPr>
          <p:cNvPr id="141" name="Straight Arrow Connector 83"/>
          <p:cNvCxnSpPr>
            <a:cxnSpLocks/>
          </p:cNvCxnSpPr>
          <p:nvPr/>
        </p:nvCxnSpPr>
        <p:spPr>
          <a:xfrm flipV="1">
            <a:off x="5353680" y="3496437"/>
            <a:ext cx="0" cy="32400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31312" y="2922771"/>
            <a:ext cx="182880" cy="562618"/>
            <a:chOff x="731312" y="2844753"/>
            <a:chExt cx="182880" cy="562618"/>
          </a:xfrm>
        </p:grpSpPr>
        <p:sp>
          <p:nvSpPr>
            <p:cNvPr id="140" name="Rectangle 139"/>
            <p:cNvSpPr/>
            <p:nvPr/>
          </p:nvSpPr>
          <p:spPr bwMode="gray">
            <a:xfrm>
              <a:off x="731312" y="3224491"/>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51" name="Rectangle 150"/>
            <p:cNvSpPr/>
            <p:nvPr/>
          </p:nvSpPr>
          <p:spPr bwMode="gray">
            <a:xfrm>
              <a:off x="731312" y="2844753"/>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09" name="Group 108"/>
            <p:cNvGrpSpPr/>
            <p:nvPr/>
          </p:nvGrpSpPr>
          <p:grpSpPr>
            <a:xfrm>
              <a:off x="754365" y="2920181"/>
              <a:ext cx="136775" cy="409915"/>
              <a:chOff x="436021" y="1992846"/>
              <a:chExt cx="129086" cy="372888"/>
            </a:xfrm>
            <a:solidFill>
              <a:schemeClr val="accent5"/>
            </a:solidFill>
          </p:grpSpPr>
          <p:sp>
            <p:nvSpPr>
              <p:cNvPr id="110" name="Oval 109"/>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1" name="Rounded Rectangle 110"/>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2" name="Rounded Rectangle 111"/>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3" name="Rounded Rectangle 112"/>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4" name="Rounded Rectangle 113"/>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5" name="Rounded Rectangle 114"/>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6" name="Rectangle 115"/>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grpSp>
        <p:nvGrpSpPr>
          <p:cNvPr id="159" name="Group 158"/>
          <p:cNvGrpSpPr/>
          <p:nvPr/>
        </p:nvGrpSpPr>
        <p:grpSpPr>
          <a:xfrm>
            <a:off x="731312" y="2132302"/>
            <a:ext cx="182880" cy="440848"/>
            <a:chOff x="658523" y="2044513"/>
            <a:chExt cx="182880" cy="440848"/>
          </a:xfrm>
        </p:grpSpPr>
        <p:sp>
          <p:nvSpPr>
            <p:cNvPr id="152" name="Rectangle 151"/>
            <p:cNvSpPr/>
            <p:nvPr/>
          </p:nvSpPr>
          <p:spPr bwMode="gray">
            <a:xfrm>
              <a:off x="658523" y="2302481"/>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17" name="Group 116"/>
            <p:cNvGrpSpPr/>
            <p:nvPr/>
          </p:nvGrpSpPr>
          <p:grpSpPr>
            <a:xfrm>
              <a:off x="681576" y="2044513"/>
              <a:ext cx="136775" cy="409915"/>
              <a:chOff x="436021" y="1992846"/>
              <a:chExt cx="129086" cy="372888"/>
            </a:xfrm>
            <a:solidFill>
              <a:schemeClr val="accent5"/>
            </a:solidFill>
          </p:grpSpPr>
          <p:sp>
            <p:nvSpPr>
              <p:cNvPr id="118" name="Oval 117"/>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19" name="Rounded Rectangle 118"/>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20" name="Rounded Rectangle 119"/>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21" name="Rounded Rectangle 120"/>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22" name="Rounded Rectangle 121"/>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23" name="Rounded Rectangle 122"/>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24" name="Rectangle 123"/>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cxnSp>
        <p:nvCxnSpPr>
          <p:cNvPr id="155" name="Straight Arrow Connector 83"/>
          <p:cNvCxnSpPr>
            <a:cxnSpLocks/>
          </p:cNvCxnSpPr>
          <p:nvPr/>
        </p:nvCxnSpPr>
        <p:spPr>
          <a:xfrm flipV="1">
            <a:off x="822752" y="2545800"/>
            <a:ext cx="0" cy="41635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731312" y="4737602"/>
            <a:ext cx="182880" cy="561804"/>
            <a:chOff x="731312" y="4879949"/>
            <a:chExt cx="182880" cy="561804"/>
          </a:xfrm>
        </p:grpSpPr>
        <p:sp>
          <p:nvSpPr>
            <p:cNvPr id="129" name="Rectangle 128"/>
            <p:cNvSpPr/>
            <p:nvPr/>
          </p:nvSpPr>
          <p:spPr bwMode="gray">
            <a:xfrm>
              <a:off x="731312" y="5258873"/>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28" name="Rectangle 127"/>
            <p:cNvSpPr/>
            <p:nvPr/>
          </p:nvSpPr>
          <p:spPr bwMode="gray">
            <a:xfrm>
              <a:off x="731312" y="4879949"/>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31" name="Group 130"/>
            <p:cNvGrpSpPr/>
            <p:nvPr/>
          </p:nvGrpSpPr>
          <p:grpSpPr>
            <a:xfrm>
              <a:off x="754365" y="4951820"/>
              <a:ext cx="136775" cy="409915"/>
              <a:chOff x="436021" y="1992846"/>
              <a:chExt cx="129086" cy="372888"/>
            </a:xfrm>
            <a:solidFill>
              <a:schemeClr val="accent2"/>
            </a:solidFill>
          </p:grpSpPr>
          <p:sp>
            <p:nvSpPr>
              <p:cNvPr id="132" name="Oval 131"/>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36" name="Rounded Rectangle 135"/>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37" name="Rounded Rectangle 136"/>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42" name="Rounded Rectangle 141"/>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43" name="Rounded Rectangle 142"/>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45" name="Rounded Rectangle 144"/>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46" name="Rectangle 145"/>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grpSp>
        <p:nvGrpSpPr>
          <p:cNvPr id="12" name="Group 11"/>
          <p:cNvGrpSpPr/>
          <p:nvPr/>
        </p:nvGrpSpPr>
        <p:grpSpPr>
          <a:xfrm>
            <a:off x="731312" y="3901640"/>
            <a:ext cx="182880" cy="531599"/>
            <a:chOff x="731312" y="3776006"/>
            <a:chExt cx="182880" cy="531599"/>
          </a:xfrm>
        </p:grpSpPr>
        <p:sp>
          <p:nvSpPr>
            <p:cNvPr id="130" name="Rectangle 129"/>
            <p:cNvSpPr/>
            <p:nvPr/>
          </p:nvSpPr>
          <p:spPr bwMode="gray">
            <a:xfrm>
              <a:off x="731312" y="4124725"/>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69" name="Rectangle 168"/>
            <p:cNvSpPr/>
            <p:nvPr/>
          </p:nvSpPr>
          <p:spPr bwMode="gray">
            <a:xfrm>
              <a:off x="731312" y="3776006"/>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70" name="Group 169"/>
            <p:cNvGrpSpPr/>
            <p:nvPr/>
          </p:nvGrpSpPr>
          <p:grpSpPr>
            <a:xfrm>
              <a:off x="754365" y="3847877"/>
              <a:ext cx="136775" cy="409915"/>
              <a:chOff x="436021" y="1992846"/>
              <a:chExt cx="129086" cy="372888"/>
            </a:xfrm>
            <a:solidFill>
              <a:schemeClr val="accent2"/>
            </a:solidFill>
          </p:grpSpPr>
          <p:sp>
            <p:nvSpPr>
              <p:cNvPr id="171" name="Oval 170"/>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2" name="Rounded Rectangle 171"/>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3" name="Rounded Rectangle 172"/>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4" name="Rounded Rectangle 173"/>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5" name="Rounded Rectangle 174"/>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6" name="Rounded Rectangle 175"/>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77" name="Rectangle 176"/>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sp>
        <p:nvSpPr>
          <p:cNvPr id="3" name="Right Arrow 2"/>
          <p:cNvSpPr/>
          <p:nvPr/>
        </p:nvSpPr>
        <p:spPr bwMode="gray">
          <a:xfrm>
            <a:off x="4441486" y="3963310"/>
            <a:ext cx="691116" cy="341097"/>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4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sp>
        <p:nvSpPr>
          <p:cNvPr id="178" name="Right Arrow 177"/>
          <p:cNvSpPr/>
          <p:nvPr/>
        </p:nvSpPr>
        <p:spPr bwMode="gray">
          <a:xfrm>
            <a:off x="4441486" y="4864012"/>
            <a:ext cx="691116" cy="341097"/>
          </a:xfrm>
          <a:prstGeom prst="rightArrow">
            <a:avLst/>
          </a:prstGeom>
          <a:solidFill>
            <a:srgbClr val="778888">
              <a:lumMod val="20000"/>
              <a:lumOff val="80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4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cxnSp>
        <p:nvCxnSpPr>
          <p:cNvPr id="179" name="Straight Arrow Connector 83"/>
          <p:cNvCxnSpPr>
            <a:cxnSpLocks/>
          </p:cNvCxnSpPr>
          <p:nvPr/>
        </p:nvCxnSpPr>
        <p:spPr>
          <a:xfrm flipV="1">
            <a:off x="822752" y="3525119"/>
            <a:ext cx="0" cy="3127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83"/>
          <p:cNvCxnSpPr>
            <a:cxnSpLocks/>
          </p:cNvCxnSpPr>
          <p:nvPr/>
        </p:nvCxnSpPr>
        <p:spPr>
          <a:xfrm flipV="1">
            <a:off x="822752" y="4422829"/>
            <a:ext cx="0" cy="37331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83"/>
          <p:cNvCxnSpPr>
            <a:cxnSpLocks/>
          </p:cNvCxnSpPr>
          <p:nvPr/>
        </p:nvCxnSpPr>
        <p:spPr>
          <a:xfrm flipV="1">
            <a:off x="822752" y="5273874"/>
            <a:ext cx="0" cy="88062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83">
            <a:extLst>
              <a:ext uri="{FF2B5EF4-FFF2-40B4-BE49-F238E27FC236}">
                <a16:creationId xmlns:a16="http://schemas.microsoft.com/office/drawing/2014/main" id="{F1D70B74-F5CA-4777-8B4E-5B29F6C16352}"/>
              </a:ext>
            </a:extLst>
          </p:cNvPr>
          <p:cNvCxnSpPr>
            <a:cxnSpLocks/>
          </p:cNvCxnSpPr>
          <p:nvPr/>
        </p:nvCxnSpPr>
        <p:spPr>
          <a:xfrm flipV="1">
            <a:off x="5353680" y="5273009"/>
            <a:ext cx="0" cy="2508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54" name="Group 153">
            <a:extLst>
              <a:ext uri="{FF2B5EF4-FFF2-40B4-BE49-F238E27FC236}">
                <a16:creationId xmlns:a16="http://schemas.microsoft.com/office/drawing/2014/main" id="{1AA18327-EB54-44E0-AB4F-4E25F1CAB86E}"/>
              </a:ext>
            </a:extLst>
          </p:cNvPr>
          <p:cNvGrpSpPr/>
          <p:nvPr/>
        </p:nvGrpSpPr>
        <p:grpSpPr>
          <a:xfrm>
            <a:off x="5285293" y="5565236"/>
            <a:ext cx="136775" cy="409915"/>
            <a:chOff x="436021" y="1992846"/>
            <a:chExt cx="129086" cy="372888"/>
          </a:xfrm>
          <a:solidFill>
            <a:schemeClr val="tx2">
              <a:lumMod val="60000"/>
              <a:lumOff val="40000"/>
            </a:schemeClr>
          </a:solidFill>
        </p:grpSpPr>
        <p:sp>
          <p:nvSpPr>
            <p:cNvPr id="156" name="Oval 155">
              <a:extLst>
                <a:ext uri="{FF2B5EF4-FFF2-40B4-BE49-F238E27FC236}">
                  <a16:creationId xmlns:a16="http://schemas.microsoft.com/office/drawing/2014/main" id="{910BF512-3C11-43CB-8B52-7EB8EA7C41C1}"/>
                </a:ext>
              </a:extLst>
            </p:cNvPr>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57" name="Rounded Rectangle 30">
              <a:extLst>
                <a:ext uri="{FF2B5EF4-FFF2-40B4-BE49-F238E27FC236}">
                  <a16:creationId xmlns:a16="http://schemas.microsoft.com/office/drawing/2014/main" id="{BDC3DB10-0440-45FC-9B10-C7D0E0E99577}"/>
                </a:ext>
              </a:extLst>
            </p:cNvPr>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58" name="Rounded Rectangle 31">
              <a:extLst>
                <a:ext uri="{FF2B5EF4-FFF2-40B4-BE49-F238E27FC236}">
                  <a16:creationId xmlns:a16="http://schemas.microsoft.com/office/drawing/2014/main" id="{CE957D6E-5572-4640-8686-9B1A75137656}"/>
                </a:ext>
              </a:extLst>
            </p:cNvPr>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60" name="Rounded Rectangle 32">
              <a:extLst>
                <a:ext uri="{FF2B5EF4-FFF2-40B4-BE49-F238E27FC236}">
                  <a16:creationId xmlns:a16="http://schemas.microsoft.com/office/drawing/2014/main" id="{9B63161B-8B51-42EC-8724-B85B963F67B8}"/>
                </a:ext>
              </a:extLst>
            </p:cNvPr>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61" name="Rounded Rectangle 33">
              <a:extLst>
                <a:ext uri="{FF2B5EF4-FFF2-40B4-BE49-F238E27FC236}">
                  <a16:creationId xmlns:a16="http://schemas.microsoft.com/office/drawing/2014/main" id="{37BE3491-6C66-4CD6-AF7A-56DE717EEBDC}"/>
                </a:ext>
              </a:extLst>
            </p:cNvPr>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62" name="Rounded Rectangle 34">
              <a:extLst>
                <a:ext uri="{FF2B5EF4-FFF2-40B4-BE49-F238E27FC236}">
                  <a16:creationId xmlns:a16="http://schemas.microsoft.com/office/drawing/2014/main" id="{698A3373-3686-40F2-AE96-369A9F3624DA}"/>
                </a:ext>
              </a:extLst>
            </p:cNvPr>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63" name="Rectangle 162">
              <a:extLst>
                <a:ext uri="{FF2B5EF4-FFF2-40B4-BE49-F238E27FC236}">
                  <a16:creationId xmlns:a16="http://schemas.microsoft.com/office/drawing/2014/main" id="{BAE946AB-C9BE-4AA8-A484-C5CA9BBFC581}"/>
                </a:ext>
              </a:extLst>
            </p:cNvPr>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nvGrpSpPr>
          <p:cNvPr id="27" name="Group 26"/>
          <p:cNvGrpSpPr/>
          <p:nvPr/>
        </p:nvGrpSpPr>
        <p:grpSpPr>
          <a:xfrm>
            <a:off x="731312" y="6043238"/>
            <a:ext cx="182880" cy="449889"/>
            <a:chOff x="731312" y="5988977"/>
            <a:chExt cx="182880" cy="449889"/>
          </a:xfrm>
        </p:grpSpPr>
        <p:sp>
          <p:nvSpPr>
            <p:cNvPr id="182" name="Rectangle 181"/>
            <p:cNvSpPr/>
            <p:nvPr/>
          </p:nvSpPr>
          <p:spPr bwMode="gray">
            <a:xfrm>
              <a:off x="731312" y="5988977"/>
              <a:ext cx="182880" cy="182880"/>
            </a:xfrm>
            <a:prstGeom prst="rect">
              <a:avLst/>
            </a:prstGeom>
            <a:solidFill>
              <a:schemeClr val="bg1"/>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0"/>
                </a:spcBef>
                <a:spcAft>
                  <a:spcPts val="300"/>
                </a:spcAft>
                <a:buClrTx/>
                <a:buSzTx/>
                <a:buFontTx/>
                <a:buNone/>
                <a:tabLst/>
                <a:defRPr/>
              </a:pPr>
              <a:endParaRPr kumimoji="0" lang="en-US" sz="1600" b="0" i="0" u="none" strike="noStrike" kern="0" cap="none" spc="0" normalizeH="0" baseline="0" noProof="0" dirty="0" err="1">
                <a:ln>
                  <a:noFill/>
                </a:ln>
                <a:solidFill>
                  <a:sysClr val="windowText" lastClr="000000"/>
                </a:solidFill>
                <a:effectLst/>
                <a:uLnTx/>
                <a:uFillTx/>
                <a:latin typeface="Arial" pitchFamily="34" charset="0"/>
                <a:ea typeface="+mn-ea"/>
                <a:cs typeface="Arial" pitchFamily="34" charset="0"/>
              </a:endParaRPr>
            </a:p>
          </p:txBody>
        </p:sp>
        <p:grpSp>
          <p:nvGrpSpPr>
            <p:cNvPr id="183" name="Group 182"/>
            <p:cNvGrpSpPr/>
            <p:nvPr/>
          </p:nvGrpSpPr>
          <p:grpSpPr>
            <a:xfrm>
              <a:off x="754365" y="6028951"/>
              <a:ext cx="136775" cy="409915"/>
              <a:chOff x="436021" y="1992846"/>
              <a:chExt cx="129086" cy="372888"/>
            </a:xfrm>
            <a:solidFill>
              <a:schemeClr val="accent4"/>
            </a:solidFill>
          </p:grpSpPr>
          <p:sp>
            <p:nvSpPr>
              <p:cNvPr id="184" name="Oval 183"/>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85" name="Rounded Rectangle 184"/>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86" name="Rounded Rectangle 185"/>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87" name="Rounded Rectangle 186"/>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88" name="Rounded Rectangle 187"/>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89" name="Rounded Rectangle 188"/>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sp>
            <p:nvSpPr>
              <p:cNvPr id="190" name="Rectangle 189"/>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2266">
                      <a:lumMod val="75000"/>
                    </a:srgbClr>
                  </a:solidFill>
                  <a:effectLst/>
                  <a:uLnTx/>
                  <a:uFillTx/>
                  <a:latin typeface="Arial"/>
                  <a:ea typeface="+mn-ea"/>
                  <a:cs typeface="+mn-cs"/>
                </a:endParaRPr>
              </a:p>
            </p:txBody>
          </p:sp>
        </p:grpSp>
      </p:grpSp>
      <p:sp>
        <p:nvSpPr>
          <p:cNvPr id="5" name="TextBox 4"/>
          <p:cNvSpPr txBox="1"/>
          <p:nvPr/>
        </p:nvSpPr>
        <p:spPr>
          <a:xfrm>
            <a:off x="4147827" y="4275995"/>
            <a:ext cx="1153100" cy="594009"/>
          </a:xfrm>
          <a:prstGeom prst="rect">
            <a:avLst/>
          </a:prstGeom>
          <a:solidFill>
            <a:schemeClr val="bg1"/>
          </a:solidFill>
        </p:spPr>
        <p:txBody>
          <a:bodyPr wrap="square" lIns="0" tIns="27432" rIns="0" bIns="2743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black"/>
                </a:solidFill>
                <a:effectLst/>
                <a:uLnTx/>
                <a:uFillTx/>
                <a:latin typeface="Arial"/>
                <a:ea typeface="+mn-ea"/>
                <a:cs typeface="+mn-cs"/>
              </a:rPr>
              <a:t>With technical upskilling/experience, including at least one development language and the DevOps tooling</a:t>
            </a:r>
          </a:p>
        </p:txBody>
      </p:sp>
    </p:spTree>
    <p:extLst>
      <p:ext uri="{BB962C8B-B14F-4D97-AF65-F5344CB8AC3E}">
        <p14:creationId xmlns:p14="http://schemas.microsoft.com/office/powerpoint/2010/main" val="147082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1E6DE00-C584-4C05-8357-20CE925349C2}"/>
              </a:ext>
            </a:extLst>
          </p:cNvPr>
          <p:cNvSpPr/>
          <p:nvPr/>
        </p:nvSpPr>
        <p:spPr>
          <a:xfrm>
            <a:off x="1602176" y="1398179"/>
            <a:ext cx="2061006" cy="49377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Arial"/>
                <a:ea typeface="+mn-ea"/>
                <a:cs typeface="+mn-cs"/>
              </a:rPr>
              <a:t>Selenium Graduate</a:t>
            </a:r>
          </a:p>
        </p:txBody>
      </p:sp>
      <p:sp>
        <p:nvSpPr>
          <p:cNvPr id="3" name="Rectangle 2"/>
          <p:cNvSpPr/>
          <p:nvPr/>
        </p:nvSpPr>
        <p:spPr>
          <a:xfrm>
            <a:off x="3717180" y="1398179"/>
            <a:ext cx="2061006" cy="49377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Arial"/>
                <a:ea typeface="+mn-ea"/>
                <a:cs typeface="+mn-cs"/>
              </a:rPr>
              <a:t>Engineer (QE,</a:t>
            </a:r>
            <a:r>
              <a:rPr kumimoji="0" lang="en-US" sz="1100" b="1" i="0" u="none" strike="noStrike" kern="0" cap="none" spc="0" normalizeH="0" noProof="0" dirty="0">
                <a:ln>
                  <a:noFill/>
                </a:ln>
                <a:solidFill>
                  <a:schemeClr val="bg1"/>
                </a:solidFill>
                <a:effectLst/>
                <a:uLnTx/>
                <a:uFillTx/>
                <a:latin typeface="Arial"/>
                <a:ea typeface="+mn-ea"/>
                <a:cs typeface="+mn-cs"/>
              </a:rPr>
              <a:t> AE)</a:t>
            </a:r>
            <a:endParaRPr kumimoji="0" lang="en-US" sz="1100" b="1" i="0" u="none" strike="noStrike" kern="0" cap="none" spc="0" normalizeH="0" baseline="0" noProof="0" dirty="0">
              <a:ln>
                <a:noFill/>
              </a:ln>
              <a:solidFill>
                <a:schemeClr val="bg1"/>
              </a:solidFill>
              <a:effectLst/>
              <a:uLnTx/>
              <a:uFillTx/>
              <a:latin typeface="Arial"/>
              <a:ea typeface="+mn-ea"/>
              <a:cs typeface="+mn-cs"/>
            </a:endParaRPr>
          </a:p>
        </p:txBody>
      </p:sp>
      <p:sp>
        <p:nvSpPr>
          <p:cNvPr id="4" name="Rectangle 3"/>
          <p:cNvSpPr/>
          <p:nvPr/>
        </p:nvSpPr>
        <p:spPr>
          <a:xfrm>
            <a:off x="5832184" y="1398179"/>
            <a:ext cx="2061006" cy="49377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Arial"/>
                <a:ea typeface="+mn-ea"/>
                <a:cs typeface="+mn-cs"/>
              </a:rPr>
              <a:t>Automation Tech Lead</a:t>
            </a:r>
          </a:p>
        </p:txBody>
      </p:sp>
      <p:sp>
        <p:nvSpPr>
          <p:cNvPr id="5" name="Rectangle 4"/>
          <p:cNvSpPr/>
          <p:nvPr/>
        </p:nvSpPr>
        <p:spPr>
          <a:xfrm>
            <a:off x="7947187" y="1398179"/>
            <a:ext cx="2061006" cy="493776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Arial"/>
                <a:ea typeface="+mn-ea"/>
                <a:cs typeface="+mn-cs"/>
              </a:rPr>
              <a:t>Test Automation Architect</a:t>
            </a:r>
          </a:p>
        </p:txBody>
      </p:sp>
      <p:sp>
        <p:nvSpPr>
          <p:cNvPr id="12" name="Rectangle 11"/>
          <p:cNvSpPr/>
          <p:nvPr/>
        </p:nvSpPr>
        <p:spPr>
          <a:xfrm>
            <a:off x="518631" y="3896602"/>
            <a:ext cx="9517829" cy="2743200"/>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Tool </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Specific</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(Core UI)</a:t>
            </a:r>
          </a:p>
        </p:txBody>
      </p:sp>
      <p:sp>
        <p:nvSpPr>
          <p:cNvPr id="28" name="Rectangle 27"/>
          <p:cNvSpPr/>
          <p:nvPr/>
        </p:nvSpPr>
        <p:spPr>
          <a:xfrm>
            <a:off x="1337282" y="3982895"/>
            <a:ext cx="8641080" cy="813816"/>
          </a:xfrm>
          <a:prstGeom prst="rect">
            <a:avLst/>
          </a:prstGeom>
          <a:solidFill>
            <a:schemeClr val="bg1">
              <a:lumMod val="75000"/>
            </a:schemeClr>
          </a:solidFill>
          <a:ln w="12700" cap="flat" cmpd="sng" algn="ctr">
            <a:noFill/>
            <a:prstDash val="solid"/>
          </a:ln>
          <a:effectLst/>
        </p:spPr>
        <p:txBody>
          <a:bodyPr vert="vert27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Tricentis</a:t>
            </a:r>
          </a:p>
        </p:txBody>
      </p:sp>
      <p:sp>
        <p:nvSpPr>
          <p:cNvPr id="29" name="Rectangle 28"/>
          <p:cNvSpPr/>
          <p:nvPr/>
        </p:nvSpPr>
        <p:spPr>
          <a:xfrm>
            <a:off x="1337282" y="4852767"/>
            <a:ext cx="8641080" cy="813816"/>
          </a:xfrm>
          <a:prstGeom prst="rect">
            <a:avLst/>
          </a:prstGeom>
          <a:solidFill>
            <a:schemeClr val="bg1">
              <a:lumMod val="75000"/>
            </a:schemeClr>
          </a:solidFill>
          <a:ln w="12700" cap="flat" cmpd="sng" algn="ctr">
            <a:noFill/>
            <a:prstDash val="solid"/>
          </a:ln>
          <a:effectLst/>
        </p:spPr>
        <p:txBody>
          <a:bodyPr vert="vert27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Selenium</a:t>
            </a:r>
          </a:p>
        </p:txBody>
      </p:sp>
      <p:sp>
        <p:nvSpPr>
          <p:cNvPr id="30" name="Rectangle 29"/>
          <p:cNvSpPr/>
          <p:nvPr/>
        </p:nvSpPr>
        <p:spPr>
          <a:xfrm>
            <a:off x="1337282" y="5722638"/>
            <a:ext cx="8641080" cy="827075"/>
          </a:xfrm>
          <a:prstGeom prst="rect">
            <a:avLst/>
          </a:prstGeom>
          <a:solidFill>
            <a:schemeClr val="bg1">
              <a:lumMod val="75000"/>
            </a:schemeClr>
          </a:solidFill>
          <a:ln w="12700" cap="flat" cmpd="sng" algn="ctr">
            <a:noFill/>
            <a:prstDash val="solid"/>
          </a:ln>
          <a:effectLst/>
        </p:spPr>
        <p:txBody>
          <a:bodyPr vert="vert270" lIns="91440" tIns="0" rIns="9144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Worksoft</a:t>
            </a:r>
          </a:p>
        </p:txBody>
      </p:sp>
      <p:sp>
        <p:nvSpPr>
          <p:cNvPr id="2" name="Title 1"/>
          <p:cNvSpPr>
            <a:spLocks noGrp="1"/>
          </p:cNvSpPr>
          <p:nvPr>
            <p:ph type="title"/>
          </p:nvPr>
        </p:nvSpPr>
        <p:spPr/>
        <p:txBody>
          <a:bodyPr/>
          <a:lstStyle/>
          <a:p>
            <a:r>
              <a:rPr lang="en-US" dirty="0"/>
              <a:t>Test Automation: </a:t>
            </a:r>
            <a:br>
              <a:rPr lang="en-US" dirty="0"/>
            </a:br>
            <a:r>
              <a:rPr lang="en-US" dirty="0"/>
              <a:t>Recommended Core Training Curriculum - 1 of 2</a:t>
            </a:r>
          </a:p>
        </p:txBody>
      </p:sp>
      <p:sp>
        <p:nvSpPr>
          <p:cNvPr id="13" name="Rectangle 12"/>
          <p:cNvSpPr/>
          <p:nvPr/>
        </p:nvSpPr>
        <p:spPr>
          <a:xfrm>
            <a:off x="518631" y="1613548"/>
            <a:ext cx="9517829" cy="1692000"/>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3344"/>
                </a:solidFill>
                <a:effectLst/>
                <a:uLnTx/>
                <a:uFillTx/>
                <a:latin typeface="Arial"/>
                <a:ea typeface="+mn-ea"/>
                <a:cs typeface="+mn-cs"/>
              </a:rPr>
              <a:t>General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3344"/>
                </a:solidFill>
                <a:effectLst/>
                <a:uLnTx/>
                <a:uFillTx/>
                <a:latin typeface="Arial"/>
                <a:ea typeface="+mn-ea"/>
                <a:cs typeface="+mn-cs"/>
              </a:rPr>
              <a:t>Overview</a:t>
            </a:r>
          </a:p>
        </p:txBody>
      </p:sp>
      <p:sp>
        <p:nvSpPr>
          <p:cNvPr id="14" name="Rectangle 13"/>
          <p:cNvSpPr/>
          <p:nvPr/>
        </p:nvSpPr>
        <p:spPr>
          <a:xfrm>
            <a:off x="1611864" y="1929158"/>
            <a:ext cx="63000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Test Automation Learning Board (</a:t>
            </a:r>
            <a:r>
              <a:rPr lang="en-GB" sz="900" b="1" kern="0" dirty="0">
                <a:solidFill>
                  <a:srgbClr val="003344"/>
                </a:solidFill>
                <a:latin typeface="Arial"/>
                <a:hlinkClick r:id="rId3"/>
              </a:rPr>
              <a:t>link</a:t>
            </a:r>
            <a:r>
              <a:rPr lang="en-GB" sz="900" b="1" kern="0" dirty="0">
                <a:solidFill>
                  <a:srgbClr val="003344"/>
                </a:solidFill>
                <a:latin typeface="Arial"/>
              </a:rPr>
              <a:t>)</a:t>
            </a:r>
            <a:endParaRPr lang="en-US" sz="900" b="1" kern="0" dirty="0">
              <a:solidFill>
                <a:srgbClr val="003344"/>
              </a:solidFill>
              <a:latin typeface="Arial"/>
            </a:endParaRPr>
          </a:p>
        </p:txBody>
      </p:sp>
      <p:sp>
        <p:nvSpPr>
          <p:cNvPr id="15" name="Rectangle 14"/>
          <p:cNvSpPr/>
          <p:nvPr/>
        </p:nvSpPr>
        <p:spPr>
          <a:xfrm>
            <a:off x="3724253" y="3035130"/>
            <a:ext cx="63000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Testing in Agile Delivery with Test Automation and DevOps (</a:t>
            </a:r>
            <a:r>
              <a:rPr lang="en-GB" sz="900" b="1" kern="0" dirty="0">
                <a:solidFill>
                  <a:srgbClr val="003344"/>
                </a:solidFill>
                <a:latin typeface="Arial"/>
                <a:hlinkClick r:id="rId4"/>
              </a:rPr>
              <a:t>link</a:t>
            </a:r>
            <a:r>
              <a:rPr lang="en-GB" sz="900" b="1" kern="0" dirty="0">
                <a:solidFill>
                  <a:srgbClr val="003344"/>
                </a:solidFill>
                <a:latin typeface="Arial"/>
              </a:rPr>
              <a:t>)</a:t>
            </a:r>
            <a:endParaRPr lang="en-US" sz="900" b="1" kern="0" dirty="0">
              <a:solidFill>
                <a:srgbClr val="003344"/>
              </a:solidFill>
              <a:latin typeface="Arial"/>
            </a:endParaRPr>
          </a:p>
        </p:txBody>
      </p:sp>
      <p:sp>
        <p:nvSpPr>
          <p:cNvPr id="16" name="Rectangle 15"/>
          <p:cNvSpPr/>
          <p:nvPr/>
        </p:nvSpPr>
        <p:spPr>
          <a:xfrm>
            <a:off x="3724253" y="2755741"/>
            <a:ext cx="63000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Intelligent Automation  (</a:t>
            </a:r>
            <a:r>
              <a:rPr lang="en-GB" sz="900" b="1" kern="0" dirty="0">
                <a:solidFill>
                  <a:srgbClr val="003344"/>
                </a:solidFill>
                <a:latin typeface="Arial"/>
                <a:hlinkClick r:id="rId5" invalidUrl="https://ts.accenture.com/Sites/TestingCoP/Test_Automation/Learning_Board/Working/Intelligent Automation - May 2017_Working Copy.pptx?d=w36ce63b4d3c346e58d7bccf3783ba505"/>
              </a:rPr>
              <a:t>link</a:t>
            </a:r>
            <a:r>
              <a:rPr lang="en-GB" sz="900" b="1" kern="0" dirty="0">
                <a:solidFill>
                  <a:srgbClr val="003344"/>
                </a:solidFill>
                <a:latin typeface="Arial"/>
              </a:rPr>
              <a:t>)</a:t>
            </a:r>
            <a:endParaRPr lang="en-US" sz="900" b="1" kern="0" dirty="0">
              <a:solidFill>
                <a:srgbClr val="003344"/>
              </a:solidFill>
              <a:latin typeface="Arial"/>
            </a:endParaRPr>
          </a:p>
        </p:txBody>
      </p:sp>
      <p:sp>
        <p:nvSpPr>
          <p:cNvPr id="17" name="Rectangle 16"/>
          <p:cNvSpPr/>
          <p:nvPr/>
        </p:nvSpPr>
        <p:spPr>
          <a:xfrm>
            <a:off x="3727326" y="2208943"/>
            <a:ext cx="4190714" cy="228856"/>
          </a:xfrm>
          <a:prstGeom prst="rect">
            <a:avLst/>
          </a:prstGeom>
          <a:solidFill>
            <a:schemeClr val="accent5">
              <a:lumMod val="60000"/>
              <a:lumOff val="40000"/>
            </a:schemeClr>
          </a:solidFill>
          <a:ln w="12700" cap="flat" cmpd="sng" algn="ctr">
            <a:solidFill>
              <a:schemeClr val="accent5"/>
            </a:solidFill>
            <a:prstDash val="solid"/>
          </a:ln>
          <a:effectLst/>
        </p:spPr>
        <p:txBody>
          <a:bodyPr rtlCol="0" anchor="ctr"/>
          <a:lstStyle/>
          <a:p>
            <a:r>
              <a:rPr lang="en-GB" sz="900" b="1" kern="0" dirty="0">
                <a:solidFill>
                  <a:schemeClr val="bg1"/>
                </a:solidFill>
                <a:latin typeface="Arial"/>
              </a:rPr>
              <a:t>Test Automation Academy</a:t>
            </a:r>
            <a:endParaRPr lang="en-US" sz="900" b="1" kern="0" dirty="0">
              <a:solidFill>
                <a:schemeClr val="bg1"/>
              </a:solidFill>
              <a:latin typeface="Arial"/>
            </a:endParaRPr>
          </a:p>
        </p:txBody>
      </p:sp>
      <p:sp>
        <p:nvSpPr>
          <p:cNvPr id="22" name="Rectangle 21"/>
          <p:cNvSpPr/>
          <p:nvPr/>
        </p:nvSpPr>
        <p:spPr>
          <a:xfrm>
            <a:off x="1599833" y="4884876"/>
            <a:ext cx="4176000" cy="228856"/>
          </a:xfrm>
          <a:prstGeom prst="rect">
            <a:avLst/>
          </a:prstGeom>
          <a:solidFill>
            <a:srgbClr val="5C92FF"/>
          </a:solidFill>
          <a:ln w="12700" cap="flat" cmpd="sng" algn="ctr">
            <a:solidFill>
              <a:schemeClr val="tx1"/>
            </a:solidFill>
            <a:prstDash val="solid"/>
          </a:ln>
          <a:effectLst/>
        </p:spPr>
        <p:txBody>
          <a:bodyPr rtlCol="0" anchor="ctr"/>
          <a:lstStyle/>
          <a:p>
            <a:r>
              <a:rPr lang="en-GB" sz="900" b="1" kern="0" noProof="1">
                <a:solidFill>
                  <a:schemeClr val="bg1"/>
                </a:solidFill>
                <a:latin typeface="Arial"/>
              </a:rPr>
              <a:t>Selenium Academy: Basic Training</a:t>
            </a:r>
            <a:endParaRPr lang="en-US" sz="900" b="1" kern="0" noProof="1">
              <a:solidFill>
                <a:schemeClr val="bg1"/>
              </a:solidFill>
              <a:latin typeface="Arial"/>
            </a:endParaRPr>
          </a:p>
        </p:txBody>
      </p:sp>
      <p:sp>
        <p:nvSpPr>
          <p:cNvPr id="23" name="Rectangle 22"/>
          <p:cNvSpPr/>
          <p:nvPr/>
        </p:nvSpPr>
        <p:spPr>
          <a:xfrm>
            <a:off x="3708291" y="5142240"/>
            <a:ext cx="4190714" cy="228856"/>
          </a:xfrm>
          <a:prstGeom prst="rect">
            <a:avLst/>
          </a:prstGeom>
          <a:solidFill>
            <a:schemeClr val="accent5">
              <a:lumMod val="60000"/>
              <a:lumOff val="40000"/>
            </a:schemeClr>
          </a:solidFill>
          <a:ln w="12700" cap="flat" cmpd="sng" algn="ctr">
            <a:solidFill>
              <a:schemeClr val="accent5"/>
            </a:solidFill>
            <a:prstDash val="solid"/>
          </a:ln>
          <a:effectLst/>
        </p:spPr>
        <p:txBody>
          <a:bodyPr rtlCol="0" anchor="ctr"/>
          <a:lstStyle/>
          <a:p>
            <a:r>
              <a:rPr lang="en-GB" sz="900" b="1" kern="0" noProof="1">
                <a:solidFill>
                  <a:schemeClr val="bg1"/>
                </a:solidFill>
                <a:latin typeface="Arial"/>
              </a:rPr>
              <a:t>Selenium: Intermediate</a:t>
            </a:r>
            <a:endParaRPr lang="en-US" sz="900" b="1" kern="0" noProof="1">
              <a:solidFill>
                <a:schemeClr val="bg1"/>
              </a:solidFill>
              <a:latin typeface="Arial"/>
            </a:endParaRPr>
          </a:p>
        </p:txBody>
      </p:sp>
      <p:sp>
        <p:nvSpPr>
          <p:cNvPr id="24" name="Rectangle 23"/>
          <p:cNvSpPr/>
          <p:nvPr/>
        </p:nvSpPr>
        <p:spPr>
          <a:xfrm>
            <a:off x="3708291" y="5399604"/>
            <a:ext cx="4190714"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Selenium / Sauce Labs Training (</a:t>
            </a:r>
            <a:r>
              <a:rPr lang="en-GB" sz="900" b="1" kern="0" noProof="1">
                <a:solidFill>
                  <a:srgbClr val="003344"/>
                </a:solidFill>
                <a:latin typeface="Arial"/>
                <a:hlinkClick r:id="rId6"/>
              </a:rPr>
              <a:t>Selenium 101 link</a:t>
            </a:r>
            <a:r>
              <a:rPr lang="en-GB" sz="900" b="1" kern="0" noProof="1">
                <a:solidFill>
                  <a:srgbClr val="003344"/>
                </a:solidFill>
                <a:latin typeface="Arial"/>
              </a:rPr>
              <a:t>, </a:t>
            </a:r>
            <a:r>
              <a:rPr lang="en-GB" sz="900" b="1" kern="0" noProof="1">
                <a:solidFill>
                  <a:srgbClr val="003344"/>
                </a:solidFill>
                <a:latin typeface="Arial"/>
                <a:hlinkClick r:id="rId7"/>
              </a:rPr>
              <a:t>Selenium 201 link</a:t>
            </a:r>
            <a:r>
              <a:rPr lang="en-GB" sz="900" b="1" kern="0" noProof="1">
                <a:solidFill>
                  <a:srgbClr val="003344"/>
                </a:solidFill>
                <a:latin typeface="Arial"/>
              </a:rPr>
              <a:t>, Selenium 301 link)</a:t>
            </a:r>
            <a:endParaRPr lang="en-US" sz="900" b="1" kern="0" noProof="1">
              <a:solidFill>
                <a:srgbClr val="003344"/>
              </a:solidFill>
              <a:latin typeface="Arial"/>
            </a:endParaRPr>
          </a:p>
        </p:txBody>
      </p:sp>
      <p:sp>
        <p:nvSpPr>
          <p:cNvPr id="25" name="Rectangle 24"/>
          <p:cNvSpPr/>
          <p:nvPr/>
        </p:nvSpPr>
        <p:spPr>
          <a:xfrm>
            <a:off x="3708291" y="5742031"/>
            <a:ext cx="4190714" cy="228856"/>
          </a:xfrm>
          <a:prstGeom prst="rect">
            <a:avLst/>
          </a:prstGeom>
          <a:solidFill>
            <a:schemeClr val="accent1">
              <a:lumMod val="40000"/>
              <a:lumOff val="60000"/>
            </a:schemeClr>
          </a:solidFill>
          <a:ln w="12700" cap="flat" cmpd="sng" algn="ctr">
            <a:solidFill>
              <a:schemeClr val="accent1">
                <a:lumMod val="40000"/>
                <a:lumOff val="60000"/>
              </a:schemeClr>
            </a:solidFill>
            <a:prstDash val="solid"/>
          </a:ln>
          <a:effectLst/>
        </p:spPr>
        <p:txBody>
          <a:bodyPr rtlCol="0" anchor="ctr"/>
          <a:lstStyle/>
          <a:p>
            <a:r>
              <a:rPr lang="en-GB" sz="900" b="1" kern="0" noProof="1">
                <a:solidFill>
                  <a:schemeClr val="bg1"/>
                </a:solidFill>
                <a:latin typeface="Arial"/>
              </a:rPr>
              <a:t>Worksoft Certify Fundamentals (</a:t>
            </a:r>
            <a:r>
              <a:rPr lang="en-GB" sz="900" b="1" kern="0" noProof="1">
                <a:solidFill>
                  <a:schemeClr val="bg1"/>
                </a:solidFill>
                <a:latin typeface="Arial"/>
                <a:hlinkClick r:id="rId8"/>
              </a:rPr>
              <a:t>link</a:t>
            </a:r>
            <a:r>
              <a:rPr lang="en-GB" sz="900" b="1" kern="0" noProof="1">
                <a:solidFill>
                  <a:schemeClr val="bg1"/>
                </a:solidFill>
                <a:latin typeface="Arial"/>
              </a:rPr>
              <a:t>)</a:t>
            </a:r>
            <a:endParaRPr lang="en-US" sz="900" b="1" kern="0" noProof="1">
              <a:solidFill>
                <a:schemeClr val="bg1"/>
              </a:solidFill>
              <a:latin typeface="Arial"/>
            </a:endParaRPr>
          </a:p>
        </p:txBody>
      </p:sp>
      <p:sp>
        <p:nvSpPr>
          <p:cNvPr id="27" name="Rectangle 26">
            <a:hlinkClick r:id="rId9"/>
          </p:cNvPr>
          <p:cNvSpPr/>
          <p:nvPr/>
        </p:nvSpPr>
        <p:spPr>
          <a:xfrm>
            <a:off x="3708291" y="6000217"/>
            <a:ext cx="4190714"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Worksoft Certify On Demand (</a:t>
            </a:r>
            <a:r>
              <a:rPr lang="en-GB" sz="900" b="1" kern="0" noProof="1">
                <a:solidFill>
                  <a:srgbClr val="003344"/>
                </a:solidFill>
                <a:latin typeface="Arial"/>
                <a:hlinkClick r:id="rId10"/>
              </a:rPr>
              <a:t>link</a:t>
            </a:r>
            <a:r>
              <a:rPr lang="en-GB" sz="900" b="1" kern="0" noProof="1">
                <a:solidFill>
                  <a:srgbClr val="003344"/>
                </a:solidFill>
                <a:latin typeface="Arial"/>
              </a:rPr>
              <a:t>)</a:t>
            </a:r>
            <a:endParaRPr lang="en-US" sz="900" b="1" kern="0" noProof="1">
              <a:solidFill>
                <a:srgbClr val="003344"/>
              </a:solidFill>
              <a:latin typeface="Arial"/>
            </a:endParaRPr>
          </a:p>
        </p:txBody>
      </p:sp>
      <p:sp>
        <p:nvSpPr>
          <p:cNvPr id="18" name="Rectangle 17"/>
          <p:cNvSpPr/>
          <p:nvPr/>
        </p:nvSpPr>
        <p:spPr>
          <a:xfrm>
            <a:off x="3708291" y="3995821"/>
            <a:ext cx="4190714"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Tricentis Tosca: Automation Specialist and Engineer (</a:t>
            </a:r>
            <a:r>
              <a:rPr lang="en-GB" sz="900" b="1" kern="0" noProof="1">
                <a:solidFill>
                  <a:srgbClr val="003344"/>
                </a:solidFill>
                <a:latin typeface="Arial"/>
                <a:hlinkClick r:id="rId11"/>
              </a:rPr>
              <a:t>AS1 link</a:t>
            </a:r>
            <a:r>
              <a:rPr lang="en-GB" sz="900" b="1" kern="0" noProof="1">
                <a:solidFill>
                  <a:srgbClr val="003344"/>
                </a:solidFill>
                <a:latin typeface="Arial"/>
              </a:rPr>
              <a:t>, </a:t>
            </a:r>
            <a:r>
              <a:rPr lang="en-GB" sz="900" b="1" kern="0" noProof="1">
                <a:solidFill>
                  <a:srgbClr val="003344"/>
                </a:solidFill>
                <a:latin typeface="Arial"/>
                <a:hlinkClick r:id="rId12"/>
              </a:rPr>
              <a:t>AS2 link</a:t>
            </a:r>
            <a:r>
              <a:rPr lang="en-GB" sz="900" b="1" kern="0" noProof="1">
                <a:solidFill>
                  <a:srgbClr val="003344"/>
                </a:solidFill>
                <a:latin typeface="Arial"/>
              </a:rPr>
              <a:t>, </a:t>
            </a:r>
            <a:r>
              <a:rPr lang="en-GB" sz="900" b="1" kern="0" noProof="1">
                <a:solidFill>
                  <a:srgbClr val="003344"/>
                </a:solidFill>
                <a:latin typeface="Arial"/>
                <a:hlinkClick r:id="rId13"/>
              </a:rPr>
              <a:t>AE1 link</a:t>
            </a:r>
            <a:r>
              <a:rPr lang="en-GB" sz="900" b="1" kern="0" noProof="1">
                <a:solidFill>
                  <a:srgbClr val="003344"/>
                </a:solidFill>
                <a:latin typeface="Arial"/>
              </a:rPr>
              <a:t>, </a:t>
            </a:r>
            <a:r>
              <a:rPr lang="en-GB" sz="900" b="1" kern="0" noProof="1">
                <a:solidFill>
                  <a:srgbClr val="003344"/>
                </a:solidFill>
                <a:latin typeface="Arial"/>
                <a:hlinkClick r:id="rId14"/>
              </a:rPr>
              <a:t>AE2 link</a:t>
            </a:r>
            <a:r>
              <a:rPr lang="en-GB" sz="900" b="1" kern="0" noProof="1">
                <a:solidFill>
                  <a:srgbClr val="003344"/>
                </a:solidFill>
                <a:latin typeface="Arial"/>
              </a:rPr>
              <a:t>)</a:t>
            </a:r>
          </a:p>
        </p:txBody>
      </p:sp>
      <p:sp>
        <p:nvSpPr>
          <p:cNvPr id="19" name="Rectangle 18"/>
          <p:cNvSpPr/>
          <p:nvPr/>
        </p:nvSpPr>
        <p:spPr>
          <a:xfrm>
            <a:off x="3708291" y="4263818"/>
            <a:ext cx="4190714" cy="228856"/>
          </a:xfrm>
          <a:prstGeom prst="rect">
            <a:avLst/>
          </a:prstGeom>
          <a:solidFill>
            <a:schemeClr val="accent1">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noProof="1">
                <a:solidFill>
                  <a:schemeClr val="bg1"/>
                </a:solidFill>
                <a:latin typeface="Arial"/>
              </a:rPr>
              <a:t>Tricentis Tosca: Intro Engineer (link to scheduled sessions)</a:t>
            </a:r>
          </a:p>
        </p:txBody>
      </p:sp>
      <p:sp>
        <p:nvSpPr>
          <p:cNvPr id="21" name="Rectangle 20"/>
          <p:cNvSpPr/>
          <p:nvPr/>
        </p:nvSpPr>
        <p:spPr>
          <a:xfrm>
            <a:off x="3708291" y="4531815"/>
            <a:ext cx="4190714" cy="228856"/>
          </a:xfrm>
          <a:prstGeom prst="rect">
            <a:avLst/>
          </a:prstGeom>
          <a:solidFill>
            <a:schemeClr val="accent1">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noProof="1">
                <a:solidFill>
                  <a:schemeClr val="bg1"/>
                </a:solidFill>
                <a:latin typeface="Arial"/>
              </a:rPr>
              <a:t>Tricentis Tosca: Advanced Engineer (link to scheduled sessions)</a:t>
            </a:r>
          </a:p>
        </p:txBody>
      </p:sp>
      <p:sp>
        <p:nvSpPr>
          <p:cNvPr id="32" name="Rectangle 31"/>
          <p:cNvSpPr/>
          <p:nvPr/>
        </p:nvSpPr>
        <p:spPr>
          <a:xfrm>
            <a:off x="10213089" y="1733189"/>
            <a:ext cx="182880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On Demand, Online</a:t>
            </a:r>
            <a:endParaRPr lang="en-US" sz="900" b="1" kern="0" dirty="0">
              <a:solidFill>
                <a:srgbClr val="003344"/>
              </a:solidFill>
              <a:latin typeface="Arial"/>
            </a:endParaRPr>
          </a:p>
        </p:txBody>
      </p:sp>
      <p:sp>
        <p:nvSpPr>
          <p:cNvPr id="33" name="Rectangle 32"/>
          <p:cNvSpPr/>
          <p:nvPr/>
        </p:nvSpPr>
        <p:spPr>
          <a:xfrm>
            <a:off x="10213089" y="2024344"/>
            <a:ext cx="1828800" cy="228600"/>
          </a:xfrm>
          <a:prstGeom prst="rect">
            <a:avLst/>
          </a:prstGeom>
          <a:solidFill>
            <a:schemeClr val="accent2">
              <a:lumMod val="40000"/>
              <a:lumOff val="60000"/>
            </a:schemeClr>
          </a:solidFill>
          <a:ln w="12700" cap="flat" cmpd="sng" algn="ctr">
            <a:solidFill>
              <a:schemeClr val="accent2">
                <a:lumMod val="50000"/>
              </a:schemeClr>
            </a:solidFill>
            <a:prstDash val="solid"/>
          </a:ln>
          <a:effectLst/>
        </p:spPr>
        <p:txBody>
          <a:bodyPr rtlCol="0" anchor="ctr"/>
          <a:lstStyle/>
          <a:p>
            <a:r>
              <a:rPr lang="en-GB" sz="900" b="1" kern="0" dirty="0">
                <a:latin typeface="Arial"/>
              </a:rPr>
              <a:t>Virtual Instructor Led</a:t>
            </a:r>
            <a:endParaRPr lang="en-US" sz="900" b="1" kern="0" dirty="0">
              <a:latin typeface="Arial"/>
            </a:endParaRPr>
          </a:p>
        </p:txBody>
      </p:sp>
      <p:sp>
        <p:nvSpPr>
          <p:cNvPr id="34" name="Rectangle 33"/>
          <p:cNvSpPr/>
          <p:nvPr/>
        </p:nvSpPr>
        <p:spPr>
          <a:xfrm>
            <a:off x="10213089" y="2315499"/>
            <a:ext cx="1828800" cy="228600"/>
          </a:xfrm>
          <a:prstGeom prst="rect">
            <a:avLst/>
          </a:prstGeom>
          <a:solidFill>
            <a:schemeClr val="accent6">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dirty="0">
                <a:solidFill>
                  <a:schemeClr val="bg1"/>
                </a:solidFill>
                <a:latin typeface="Arial"/>
              </a:rPr>
              <a:t>Onsite Instructor Led </a:t>
            </a:r>
            <a:endParaRPr lang="en-US" sz="900" b="1" kern="0" dirty="0">
              <a:solidFill>
                <a:schemeClr val="bg1"/>
              </a:solidFill>
              <a:latin typeface="Arial"/>
            </a:endParaRPr>
          </a:p>
        </p:txBody>
      </p:sp>
      <p:sp>
        <p:nvSpPr>
          <p:cNvPr id="35" name="Rectangle 34"/>
          <p:cNvSpPr/>
          <p:nvPr/>
        </p:nvSpPr>
        <p:spPr>
          <a:xfrm>
            <a:off x="10213089" y="2606654"/>
            <a:ext cx="1828800" cy="228600"/>
          </a:xfrm>
          <a:prstGeom prst="rect">
            <a:avLst/>
          </a:prstGeom>
          <a:solidFill>
            <a:schemeClr val="accent6">
              <a:lumMod val="75000"/>
            </a:schemeClr>
          </a:solidFill>
          <a:ln w="12700" cap="flat" cmpd="sng" algn="ctr">
            <a:solidFill>
              <a:schemeClr val="bg1">
                <a:lumMod val="75000"/>
              </a:schemeClr>
            </a:solidFill>
            <a:prstDash val="solid"/>
          </a:ln>
          <a:effectLst/>
        </p:spPr>
        <p:txBody>
          <a:bodyPr rtlCol="0" anchor="ctr"/>
          <a:lstStyle/>
          <a:p>
            <a:r>
              <a:rPr lang="en-GB" sz="900" b="1" kern="0" dirty="0">
                <a:solidFill>
                  <a:schemeClr val="bg1"/>
                </a:solidFill>
                <a:latin typeface="Arial"/>
              </a:rPr>
              <a:t>Apprenticeship Program</a:t>
            </a:r>
            <a:endParaRPr lang="en-US" sz="900" b="1" kern="0" dirty="0">
              <a:solidFill>
                <a:schemeClr val="bg1"/>
              </a:solidFill>
              <a:latin typeface="Arial"/>
            </a:endParaRPr>
          </a:p>
        </p:txBody>
      </p:sp>
      <p:sp>
        <p:nvSpPr>
          <p:cNvPr id="36" name="TextBox 35"/>
          <p:cNvSpPr txBox="1"/>
          <p:nvPr/>
        </p:nvSpPr>
        <p:spPr>
          <a:xfrm>
            <a:off x="10213089" y="1433083"/>
            <a:ext cx="571238" cy="226591"/>
          </a:xfrm>
          <a:prstGeom prst="rect">
            <a:avLst/>
          </a:prstGeom>
          <a:noFill/>
        </p:spPr>
        <p:txBody>
          <a:bodyPr wrap="square" lIns="36000" tIns="36000" rIns="36000" bIns="36000" rtlCol="0">
            <a:noAutofit/>
          </a:bodyPr>
          <a:lstStyle/>
          <a:p>
            <a:pPr algn="l"/>
            <a:r>
              <a:rPr lang="en-US" sz="1000" b="1" u="sng"/>
              <a:t>Legend:</a:t>
            </a:r>
            <a:endParaRPr lang="en-US" sz="1000" b="1" u="sng" dirty="0" err="1"/>
          </a:p>
        </p:txBody>
      </p:sp>
      <p:sp>
        <p:nvSpPr>
          <p:cNvPr id="37" name="Right Bracket 36"/>
          <p:cNvSpPr/>
          <p:nvPr/>
        </p:nvSpPr>
        <p:spPr>
          <a:xfrm>
            <a:off x="10100930" y="4084033"/>
            <a:ext cx="112159" cy="247822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10361446" y="4876458"/>
            <a:ext cx="1322562" cy="508360"/>
          </a:xfrm>
          <a:prstGeom prst="rect">
            <a:avLst/>
          </a:prstGeom>
          <a:noFill/>
        </p:spPr>
        <p:txBody>
          <a:bodyPr wrap="square" lIns="36000" tIns="36000" rIns="36000" bIns="36000" rtlCol="0" anchor="ctr">
            <a:noAutofit/>
          </a:bodyPr>
          <a:lstStyle/>
          <a:p>
            <a:pPr algn="l"/>
            <a:r>
              <a:rPr lang="en-US" sz="1000" i="1" dirty="0"/>
              <a:t>Build specialization in at least 2 tools (i.e. 1 major, 1 minor)</a:t>
            </a:r>
          </a:p>
        </p:txBody>
      </p:sp>
      <p:cxnSp>
        <p:nvCxnSpPr>
          <p:cNvPr id="40" name="Straight Connector 39"/>
          <p:cNvCxnSpPr/>
          <p:nvPr/>
        </p:nvCxnSpPr>
        <p:spPr>
          <a:xfrm flipV="1">
            <a:off x="10213089" y="5333780"/>
            <a:ext cx="148357"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27326" y="2486939"/>
            <a:ext cx="4190714" cy="228856"/>
          </a:xfrm>
          <a:prstGeom prst="rect">
            <a:avLst/>
          </a:prstGeom>
          <a:solidFill>
            <a:schemeClr val="accent6">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dirty="0">
                <a:solidFill>
                  <a:schemeClr val="bg1"/>
                </a:solidFill>
                <a:latin typeface="Arial"/>
              </a:rPr>
              <a:t>DevOps Academy (</a:t>
            </a:r>
            <a:r>
              <a:rPr lang="en-GB" sz="900" b="1" kern="0" dirty="0">
                <a:solidFill>
                  <a:schemeClr val="bg1"/>
                </a:solidFill>
                <a:latin typeface="Arial"/>
                <a:hlinkClick r:id="rId15"/>
              </a:rPr>
              <a:t>link to scheduled sessions</a:t>
            </a:r>
            <a:r>
              <a:rPr lang="en-GB" sz="900" b="1" kern="0" dirty="0">
                <a:solidFill>
                  <a:schemeClr val="bg1"/>
                </a:solidFill>
                <a:latin typeface="Arial"/>
              </a:rPr>
              <a:t>)</a:t>
            </a:r>
            <a:endParaRPr lang="en-US" sz="900" b="1" kern="0" dirty="0">
              <a:solidFill>
                <a:schemeClr val="bg1"/>
              </a:solidFill>
              <a:latin typeface="Arial"/>
            </a:endParaRPr>
          </a:p>
        </p:txBody>
      </p:sp>
      <p:sp>
        <p:nvSpPr>
          <p:cNvPr id="41" name="Rectangle 40"/>
          <p:cNvSpPr/>
          <p:nvPr/>
        </p:nvSpPr>
        <p:spPr>
          <a:xfrm>
            <a:off x="518631" y="3376131"/>
            <a:ext cx="9517829" cy="442588"/>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3344"/>
                </a:solidFill>
                <a:effectLst/>
                <a:uLnTx/>
                <a:uFillTx/>
                <a:latin typeface="Arial"/>
                <a:ea typeface="+mn-ea"/>
                <a:cs typeface="+mn-cs"/>
              </a:rPr>
              <a:t>Focused</a:t>
            </a:r>
            <a:r>
              <a:rPr kumimoji="0" lang="en-US" sz="1100" b="1" i="0" u="none" strike="noStrike" kern="0" cap="none" spc="0" normalizeH="0" noProof="0" dirty="0">
                <a:ln>
                  <a:noFill/>
                </a:ln>
                <a:solidFill>
                  <a:srgbClr val="003344"/>
                </a:solidFill>
                <a:effectLst/>
                <a:uLnTx/>
                <a:uFillTx/>
                <a:latin typeface="Arial"/>
                <a:ea typeface="+mn-ea"/>
                <a:cs typeface="+mn-cs"/>
              </a:rPr>
              <a:t> Training</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baseline="0" dirty="0">
                <a:solidFill>
                  <a:srgbClr val="003344"/>
                </a:solidFill>
                <a:latin typeface="Arial"/>
              </a:rPr>
              <a:t>Programs</a:t>
            </a:r>
            <a:endParaRPr kumimoji="0" lang="en-US" sz="1600" b="1" i="0" u="none" strike="noStrike" kern="0" cap="none" spc="0" normalizeH="0" baseline="0" noProof="0" dirty="0">
              <a:ln>
                <a:noFill/>
              </a:ln>
              <a:solidFill>
                <a:srgbClr val="003344"/>
              </a:solidFill>
              <a:effectLst/>
              <a:uLnTx/>
              <a:uFillTx/>
              <a:latin typeface="Arial"/>
              <a:ea typeface="+mn-ea"/>
              <a:cs typeface="+mn-cs"/>
            </a:endParaRPr>
          </a:p>
        </p:txBody>
      </p:sp>
      <p:sp>
        <p:nvSpPr>
          <p:cNvPr id="42" name="Rectangle 41"/>
          <p:cNvSpPr/>
          <p:nvPr/>
        </p:nvSpPr>
        <p:spPr>
          <a:xfrm>
            <a:off x="7936541" y="3477373"/>
            <a:ext cx="2061006" cy="228856"/>
          </a:xfrm>
          <a:prstGeom prst="rect">
            <a:avLst/>
          </a:prstGeom>
          <a:solidFill>
            <a:schemeClr val="accent1">
              <a:lumMod val="40000"/>
              <a:lumOff val="60000"/>
            </a:schemeClr>
          </a:solidFill>
          <a:ln w="12700" cap="flat" cmpd="sng" algn="ctr">
            <a:solidFill>
              <a:schemeClr val="accent1">
                <a:lumMod val="40000"/>
                <a:lumOff val="60000"/>
              </a:schemeClr>
            </a:solidFill>
            <a:prstDash val="solid"/>
          </a:ln>
          <a:effectLst/>
        </p:spPr>
        <p:txBody>
          <a:bodyPr rtlCol="0" anchor="ctr"/>
          <a:lstStyle/>
          <a:p>
            <a:r>
              <a:rPr lang="en-GB" sz="900" b="1" kern="0" noProof="1">
                <a:solidFill>
                  <a:schemeClr val="bg1"/>
                </a:solidFill>
                <a:latin typeface="Arial"/>
              </a:rPr>
              <a:t>Tricentis Tosca: Architect Training Program</a:t>
            </a:r>
            <a:endParaRPr lang="en-US" sz="900" b="1" kern="0" noProof="1">
              <a:solidFill>
                <a:schemeClr val="bg1"/>
              </a:solidFill>
              <a:latin typeface="Arial"/>
            </a:endParaRPr>
          </a:p>
        </p:txBody>
      </p:sp>
      <p:sp>
        <p:nvSpPr>
          <p:cNvPr id="43" name="Rectangle 42"/>
          <p:cNvSpPr/>
          <p:nvPr/>
        </p:nvSpPr>
        <p:spPr>
          <a:xfrm>
            <a:off x="3712544" y="6274495"/>
            <a:ext cx="4190714" cy="228856"/>
          </a:xfrm>
          <a:prstGeom prst="rect">
            <a:avLst/>
          </a:prstGeom>
          <a:solidFill>
            <a:schemeClr val="accent1">
              <a:lumMod val="40000"/>
              <a:lumOff val="60000"/>
            </a:schemeClr>
          </a:solidFill>
          <a:ln w="12700" cap="flat" cmpd="sng" algn="ctr">
            <a:solidFill>
              <a:schemeClr val="accent1">
                <a:lumMod val="40000"/>
                <a:lumOff val="60000"/>
              </a:schemeClr>
            </a:solidFill>
            <a:prstDash val="solid"/>
          </a:ln>
          <a:effectLst/>
        </p:spPr>
        <p:txBody>
          <a:bodyPr rtlCol="0" anchor="ctr"/>
          <a:lstStyle/>
          <a:p>
            <a:r>
              <a:rPr lang="en-GB" sz="900" b="1" kern="0" noProof="1">
                <a:solidFill>
                  <a:schemeClr val="bg1"/>
                </a:solidFill>
                <a:latin typeface="Arial"/>
              </a:rPr>
              <a:t>Worksoft Certify: Engineer (Intro session, Advanced session) </a:t>
            </a:r>
          </a:p>
        </p:txBody>
      </p:sp>
      <p:sp>
        <p:nvSpPr>
          <p:cNvPr id="44" name="Rectangle 43">
            <a:extLst>
              <a:ext uri="{FF2B5EF4-FFF2-40B4-BE49-F238E27FC236}">
                <a16:creationId xmlns:a16="http://schemas.microsoft.com/office/drawing/2014/main" id="{A9341CA0-29C6-4392-A3D6-F84D83F8CB8A}"/>
              </a:ext>
            </a:extLst>
          </p:cNvPr>
          <p:cNvSpPr/>
          <p:nvPr/>
        </p:nvSpPr>
        <p:spPr>
          <a:xfrm>
            <a:off x="10213089" y="2903718"/>
            <a:ext cx="1828800" cy="228600"/>
          </a:xfrm>
          <a:prstGeom prst="rect">
            <a:avLst/>
          </a:prstGeom>
          <a:solidFill>
            <a:schemeClr val="accent1">
              <a:lumMod val="40000"/>
              <a:lumOff val="60000"/>
            </a:schemeClr>
          </a:solidFill>
          <a:ln w="12700" cap="flat" cmpd="sng" algn="ctr">
            <a:solidFill>
              <a:schemeClr val="accent1">
                <a:lumMod val="40000"/>
                <a:lumOff val="60000"/>
              </a:schemeClr>
            </a:solidFill>
            <a:prstDash val="solid"/>
          </a:ln>
          <a:effectLst/>
        </p:spPr>
        <p:txBody>
          <a:bodyPr rtlCol="0" anchor="ctr"/>
          <a:lstStyle/>
          <a:p>
            <a:r>
              <a:rPr lang="en-GB" sz="900" b="1" kern="0" dirty="0">
                <a:solidFill>
                  <a:schemeClr val="bg1"/>
                </a:solidFill>
                <a:latin typeface="Arial"/>
              </a:rPr>
              <a:t>Pending ANZ Demand</a:t>
            </a:r>
            <a:endParaRPr lang="en-US" sz="900" b="1" kern="0" dirty="0">
              <a:solidFill>
                <a:schemeClr val="bg1"/>
              </a:solidFill>
              <a:latin typeface="Arial"/>
            </a:endParaRPr>
          </a:p>
        </p:txBody>
      </p:sp>
      <p:sp>
        <p:nvSpPr>
          <p:cNvPr id="45" name="Rectangle 44">
            <a:extLst>
              <a:ext uri="{FF2B5EF4-FFF2-40B4-BE49-F238E27FC236}">
                <a16:creationId xmlns:a16="http://schemas.microsoft.com/office/drawing/2014/main" id="{F5BA7D3F-911A-431C-9CBE-A4B2FE7FFDAE}"/>
              </a:ext>
            </a:extLst>
          </p:cNvPr>
          <p:cNvSpPr/>
          <p:nvPr/>
        </p:nvSpPr>
        <p:spPr>
          <a:xfrm>
            <a:off x="10213089" y="3200782"/>
            <a:ext cx="1828800" cy="228600"/>
          </a:xfrm>
          <a:prstGeom prst="rect">
            <a:avLst/>
          </a:prstGeom>
          <a:solidFill>
            <a:schemeClr val="accent5">
              <a:lumMod val="60000"/>
              <a:lumOff val="40000"/>
            </a:schemeClr>
          </a:solidFill>
          <a:ln w="12700" cap="flat" cmpd="sng" algn="ctr">
            <a:solidFill>
              <a:schemeClr val="accent5"/>
            </a:solidFill>
            <a:prstDash val="solid"/>
          </a:ln>
          <a:effectLst/>
        </p:spPr>
        <p:txBody>
          <a:bodyPr rtlCol="0" anchor="ctr"/>
          <a:lstStyle/>
          <a:p>
            <a:r>
              <a:rPr lang="en-GB" sz="900" b="1" kern="0" dirty="0">
                <a:solidFill>
                  <a:schemeClr val="bg1"/>
                </a:solidFill>
                <a:latin typeface="Arial"/>
              </a:rPr>
              <a:t>Being Defined</a:t>
            </a:r>
            <a:endParaRPr lang="en-US" sz="900" b="1" kern="0" dirty="0">
              <a:solidFill>
                <a:schemeClr val="bg1"/>
              </a:solidFill>
              <a:latin typeface="Arial"/>
            </a:endParaRPr>
          </a:p>
        </p:txBody>
      </p:sp>
      <p:sp>
        <p:nvSpPr>
          <p:cNvPr id="47" name="Rectangle 46">
            <a:extLst>
              <a:ext uri="{FF2B5EF4-FFF2-40B4-BE49-F238E27FC236}">
                <a16:creationId xmlns:a16="http://schemas.microsoft.com/office/drawing/2014/main" id="{E90C6221-9602-4D59-8B4B-A72EA70DEA83}"/>
              </a:ext>
            </a:extLst>
          </p:cNvPr>
          <p:cNvSpPr/>
          <p:nvPr/>
        </p:nvSpPr>
        <p:spPr>
          <a:xfrm>
            <a:off x="1611864" y="1660449"/>
            <a:ext cx="84240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Quality Engineering Learning Path (</a:t>
            </a:r>
            <a:r>
              <a:rPr lang="en-GB" sz="900" b="1" kern="0" dirty="0">
                <a:solidFill>
                  <a:srgbClr val="003344"/>
                </a:solidFill>
                <a:latin typeface="Arial"/>
                <a:hlinkClick r:id="rId16"/>
              </a:rPr>
              <a:t>link</a:t>
            </a:r>
            <a:r>
              <a:rPr lang="en-GB" sz="900" b="1" kern="0" dirty="0">
                <a:solidFill>
                  <a:srgbClr val="003344"/>
                </a:solidFill>
                <a:latin typeface="Arial"/>
              </a:rPr>
              <a:t>)</a:t>
            </a:r>
            <a:endParaRPr lang="en-US" sz="900" b="1" kern="0" dirty="0">
              <a:solidFill>
                <a:srgbClr val="003344"/>
              </a:solidFill>
              <a:latin typeface="Arial"/>
            </a:endParaRPr>
          </a:p>
        </p:txBody>
      </p:sp>
    </p:spTree>
    <p:extLst>
      <p:ext uri="{BB962C8B-B14F-4D97-AF65-F5344CB8AC3E}">
        <p14:creationId xmlns:p14="http://schemas.microsoft.com/office/powerpoint/2010/main" val="4585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9961" y="1398179"/>
            <a:ext cx="2743200" cy="28260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Engineer (QE,</a:t>
            </a:r>
            <a:r>
              <a:rPr kumimoji="0" lang="en-US" sz="1200" b="1" i="0" u="none" strike="noStrike" kern="0" cap="none" spc="0" normalizeH="0" noProof="0" dirty="0">
                <a:ln>
                  <a:noFill/>
                </a:ln>
                <a:solidFill>
                  <a:schemeClr val="bg1"/>
                </a:solidFill>
                <a:effectLst/>
                <a:uLnTx/>
                <a:uFillTx/>
                <a:latin typeface="Arial"/>
                <a:ea typeface="+mn-ea"/>
                <a:cs typeface="+mn-cs"/>
              </a:rPr>
              <a:t> AE)</a:t>
            </a:r>
            <a:endParaRPr kumimoji="0" lang="en-US" sz="1200" b="1" i="0" u="none" strike="noStrike" kern="0" cap="none" spc="0" normalizeH="0" baseline="0" noProof="0" dirty="0">
              <a:ln>
                <a:noFill/>
              </a:ln>
              <a:solidFill>
                <a:schemeClr val="bg1"/>
              </a:solidFill>
              <a:effectLst/>
              <a:uLnTx/>
              <a:uFillTx/>
              <a:latin typeface="Arial"/>
              <a:ea typeface="+mn-ea"/>
              <a:cs typeface="+mn-cs"/>
            </a:endParaRPr>
          </a:p>
        </p:txBody>
      </p:sp>
      <p:sp>
        <p:nvSpPr>
          <p:cNvPr id="4" name="Rectangle 3"/>
          <p:cNvSpPr/>
          <p:nvPr/>
        </p:nvSpPr>
        <p:spPr>
          <a:xfrm>
            <a:off x="4436290" y="1398179"/>
            <a:ext cx="2743200" cy="28260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Automation Tech Lead</a:t>
            </a:r>
          </a:p>
        </p:txBody>
      </p:sp>
      <p:sp>
        <p:nvSpPr>
          <p:cNvPr id="5" name="Rectangle 4"/>
          <p:cNvSpPr/>
          <p:nvPr/>
        </p:nvSpPr>
        <p:spPr>
          <a:xfrm>
            <a:off x="7293261" y="1398179"/>
            <a:ext cx="2743200" cy="28260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Test Automation Architect</a:t>
            </a:r>
          </a:p>
        </p:txBody>
      </p:sp>
      <p:sp>
        <p:nvSpPr>
          <p:cNvPr id="43" name="Rectangle 42"/>
          <p:cNvSpPr/>
          <p:nvPr/>
        </p:nvSpPr>
        <p:spPr>
          <a:xfrm>
            <a:off x="518631" y="3116573"/>
            <a:ext cx="9517829" cy="1107649"/>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Tool </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Specific</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(Mobility)</a:t>
            </a:r>
          </a:p>
        </p:txBody>
      </p:sp>
      <p:sp>
        <p:nvSpPr>
          <p:cNvPr id="12" name="Rectangle 11"/>
          <p:cNvSpPr/>
          <p:nvPr/>
        </p:nvSpPr>
        <p:spPr>
          <a:xfrm>
            <a:off x="518631" y="1825895"/>
            <a:ext cx="9517829" cy="1183119"/>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Tool </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Specific</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(API)</a:t>
            </a:r>
          </a:p>
        </p:txBody>
      </p:sp>
      <p:sp>
        <p:nvSpPr>
          <p:cNvPr id="28" name="Rectangle 27"/>
          <p:cNvSpPr/>
          <p:nvPr/>
        </p:nvSpPr>
        <p:spPr>
          <a:xfrm>
            <a:off x="1311493" y="3263489"/>
            <a:ext cx="8641080" cy="813816"/>
          </a:xfrm>
          <a:prstGeom prst="rect">
            <a:avLst/>
          </a:prstGeom>
          <a:solidFill>
            <a:schemeClr val="bg1">
              <a:lumMod val="75000"/>
            </a:schemeClr>
          </a:solidFill>
          <a:ln w="12700" cap="flat" cmpd="sng" algn="ctr">
            <a:noFill/>
            <a:prstDash val="solid"/>
          </a:ln>
          <a:effectLst/>
        </p:spPr>
        <p:txBody>
          <a:bodyPr vert="vert27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Mobile Tools</a:t>
            </a:r>
          </a:p>
        </p:txBody>
      </p:sp>
      <p:sp>
        <p:nvSpPr>
          <p:cNvPr id="2" name="Title 1"/>
          <p:cNvSpPr>
            <a:spLocks noGrp="1"/>
          </p:cNvSpPr>
          <p:nvPr>
            <p:ph type="title"/>
          </p:nvPr>
        </p:nvSpPr>
        <p:spPr/>
        <p:txBody>
          <a:bodyPr/>
          <a:lstStyle/>
          <a:p>
            <a:r>
              <a:rPr lang="en-US" dirty="0"/>
              <a:t>Test Automation: </a:t>
            </a:r>
            <a:br>
              <a:rPr lang="en-US" dirty="0"/>
            </a:br>
            <a:r>
              <a:rPr lang="en-US" dirty="0"/>
              <a:t>Recommended Core Training Curriculum - 2 of 2</a:t>
            </a:r>
          </a:p>
        </p:txBody>
      </p:sp>
      <p:sp>
        <p:nvSpPr>
          <p:cNvPr id="18" name="Rectangle 17">
            <a:hlinkClick r:id="rId3"/>
          </p:cNvPr>
          <p:cNvSpPr/>
          <p:nvPr/>
        </p:nvSpPr>
        <p:spPr>
          <a:xfrm>
            <a:off x="1608199" y="3426600"/>
            <a:ext cx="8047667" cy="487595"/>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See the </a:t>
            </a:r>
            <a:r>
              <a:rPr lang="en-GB" sz="900" b="1" kern="0" noProof="1">
                <a:solidFill>
                  <a:srgbClr val="003344"/>
                </a:solidFill>
                <a:latin typeface="Arial"/>
                <a:hlinkClick r:id="rId4" action="ppaction://hlinksldjump"/>
              </a:rPr>
              <a:t>detailed slide</a:t>
            </a:r>
            <a:r>
              <a:rPr lang="en-GB" sz="900" b="1" kern="0" noProof="1">
                <a:solidFill>
                  <a:srgbClr val="003344"/>
                </a:solidFill>
                <a:latin typeface="Arial"/>
              </a:rPr>
              <a:t> on available myL courses.</a:t>
            </a:r>
          </a:p>
          <a:p>
            <a:endParaRPr lang="en-GB" sz="900" b="1" kern="0" noProof="1">
              <a:solidFill>
                <a:srgbClr val="003344"/>
              </a:solidFill>
              <a:latin typeface="Arial"/>
            </a:endParaRPr>
          </a:p>
          <a:p>
            <a:r>
              <a:rPr lang="en-GB" sz="900" b="1" kern="0" noProof="1">
                <a:solidFill>
                  <a:srgbClr val="003344"/>
                </a:solidFill>
              </a:rPr>
              <a:t>Instructor-led courses are available from the Digital Capability on request (Kuppathil, Divya divya.kuppathil@accenture.com</a:t>
            </a:r>
            <a:endParaRPr lang="en-GB" sz="900" b="1" kern="0" noProof="1">
              <a:solidFill>
                <a:srgbClr val="003344"/>
              </a:solidFill>
              <a:latin typeface="Arial"/>
            </a:endParaRPr>
          </a:p>
        </p:txBody>
      </p:sp>
      <p:sp>
        <p:nvSpPr>
          <p:cNvPr id="32" name="Rectangle 31">
            <a:hlinkClick r:id="rId3"/>
          </p:cNvPr>
          <p:cNvSpPr/>
          <p:nvPr/>
        </p:nvSpPr>
        <p:spPr>
          <a:xfrm>
            <a:off x="10255620" y="1733189"/>
            <a:ext cx="182880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On Demand, Online</a:t>
            </a:r>
            <a:endParaRPr lang="en-US" sz="900" b="1" kern="0" dirty="0">
              <a:solidFill>
                <a:srgbClr val="003344"/>
              </a:solidFill>
              <a:latin typeface="Arial"/>
            </a:endParaRPr>
          </a:p>
        </p:txBody>
      </p:sp>
      <p:sp>
        <p:nvSpPr>
          <p:cNvPr id="33" name="Rectangle 32">
            <a:hlinkClick r:id="rId3"/>
          </p:cNvPr>
          <p:cNvSpPr/>
          <p:nvPr/>
        </p:nvSpPr>
        <p:spPr>
          <a:xfrm>
            <a:off x="10255620" y="2024344"/>
            <a:ext cx="1828800" cy="228600"/>
          </a:xfrm>
          <a:prstGeom prst="rect">
            <a:avLst/>
          </a:prstGeom>
          <a:solidFill>
            <a:schemeClr val="accent2">
              <a:lumMod val="40000"/>
              <a:lumOff val="60000"/>
            </a:schemeClr>
          </a:solidFill>
          <a:ln w="12700" cap="flat" cmpd="sng" algn="ctr">
            <a:solidFill>
              <a:schemeClr val="accent2">
                <a:lumMod val="50000"/>
              </a:schemeClr>
            </a:solidFill>
            <a:prstDash val="solid"/>
          </a:ln>
          <a:effectLst/>
        </p:spPr>
        <p:txBody>
          <a:bodyPr rtlCol="0" anchor="ctr"/>
          <a:lstStyle/>
          <a:p>
            <a:r>
              <a:rPr lang="en-GB" sz="900" b="1" kern="0" dirty="0">
                <a:latin typeface="Arial"/>
              </a:rPr>
              <a:t>Virtual Instructor Led</a:t>
            </a:r>
            <a:endParaRPr lang="en-US" sz="900" b="1" kern="0" dirty="0">
              <a:latin typeface="Arial"/>
            </a:endParaRPr>
          </a:p>
        </p:txBody>
      </p:sp>
      <p:sp>
        <p:nvSpPr>
          <p:cNvPr id="34" name="Rectangle 33">
            <a:hlinkClick r:id="rId3"/>
          </p:cNvPr>
          <p:cNvSpPr/>
          <p:nvPr/>
        </p:nvSpPr>
        <p:spPr>
          <a:xfrm>
            <a:off x="10255620" y="2315499"/>
            <a:ext cx="1828800" cy="228600"/>
          </a:xfrm>
          <a:prstGeom prst="rect">
            <a:avLst/>
          </a:prstGeom>
          <a:solidFill>
            <a:schemeClr val="accent6">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dirty="0">
                <a:solidFill>
                  <a:schemeClr val="bg1"/>
                </a:solidFill>
                <a:latin typeface="Arial"/>
              </a:rPr>
              <a:t>Onsite Instructor Led </a:t>
            </a:r>
            <a:endParaRPr lang="en-US" sz="900" b="1" kern="0" dirty="0">
              <a:solidFill>
                <a:schemeClr val="bg1"/>
              </a:solidFill>
              <a:latin typeface="Arial"/>
            </a:endParaRPr>
          </a:p>
        </p:txBody>
      </p:sp>
      <p:sp>
        <p:nvSpPr>
          <p:cNvPr id="35" name="Rectangle 34">
            <a:hlinkClick r:id="rId3"/>
          </p:cNvPr>
          <p:cNvSpPr/>
          <p:nvPr/>
        </p:nvSpPr>
        <p:spPr>
          <a:xfrm>
            <a:off x="10255620" y="2606654"/>
            <a:ext cx="1828800" cy="228600"/>
          </a:xfrm>
          <a:prstGeom prst="rect">
            <a:avLst/>
          </a:prstGeom>
          <a:solidFill>
            <a:schemeClr val="accent6">
              <a:lumMod val="75000"/>
            </a:schemeClr>
          </a:solidFill>
          <a:ln w="12700" cap="flat" cmpd="sng" algn="ctr">
            <a:solidFill>
              <a:schemeClr val="bg1">
                <a:lumMod val="75000"/>
              </a:schemeClr>
            </a:solidFill>
            <a:prstDash val="solid"/>
          </a:ln>
          <a:effectLst/>
        </p:spPr>
        <p:txBody>
          <a:bodyPr rtlCol="0" anchor="ctr"/>
          <a:lstStyle/>
          <a:p>
            <a:r>
              <a:rPr lang="en-GB" sz="900" b="1" kern="0" dirty="0">
                <a:solidFill>
                  <a:schemeClr val="bg1"/>
                </a:solidFill>
                <a:latin typeface="Arial"/>
              </a:rPr>
              <a:t>Apprenticeship Program</a:t>
            </a:r>
            <a:endParaRPr lang="en-US" sz="900" b="1" kern="0" dirty="0">
              <a:solidFill>
                <a:schemeClr val="bg1"/>
              </a:solidFill>
              <a:latin typeface="Arial"/>
            </a:endParaRPr>
          </a:p>
        </p:txBody>
      </p:sp>
      <p:sp>
        <p:nvSpPr>
          <p:cNvPr id="36" name="TextBox 35"/>
          <p:cNvSpPr txBox="1"/>
          <p:nvPr/>
        </p:nvSpPr>
        <p:spPr>
          <a:xfrm>
            <a:off x="10255620" y="1433083"/>
            <a:ext cx="571238" cy="226591"/>
          </a:xfrm>
          <a:prstGeom prst="rect">
            <a:avLst/>
          </a:prstGeom>
          <a:noFill/>
        </p:spPr>
        <p:txBody>
          <a:bodyPr wrap="square" lIns="36000" tIns="36000" rIns="36000" bIns="36000" rtlCol="0">
            <a:noAutofit/>
          </a:bodyPr>
          <a:lstStyle/>
          <a:p>
            <a:pPr algn="l"/>
            <a:r>
              <a:rPr lang="en-US" sz="1000" b="1" u="sng"/>
              <a:t>Legend:</a:t>
            </a:r>
            <a:endParaRPr lang="en-US" sz="1000" b="1" u="sng" dirty="0" err="1"/>
          </a:p>
        </p:txBody>
      </p:sp>
      <p:sp>
        <p:nvSpPr>
          <p:cNvPr id="37" name="Right Bracket 36"/>
          <p:cNvSpPr/>
          <p:nvPr/>
        </p:nvSpPr>
        <p:spPr>
          <a:xfrm>
            <a:off x="10047765" y="1894657"/>
            <a:ext cx="112159" cy="2286000"/>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10361446" y="3386362"/>
            <a:ext cx="1322562" cy="508360"/>
          </a:xfrm>
          <a:prstGeom prst="rect">
            <a:avLst/>
          </a:prstGeom>
          <a:noFill/>
        </p:spPr>
        <p:txBody>
          <a:bodyPr wrap="square" lIns="36000" tIns="36000" rIns="36000" bIns="36000" rtlCol="0" anchor="ctr">
            <a:noAutofit/>
          </a:bodyPr>
          <a:lstStyle/>
          <a:p>
            <a:pPr algn="l"/>
            <a:r>
              <a:rPr lang="en-US" sz="1000" i="1" dirty="0"/>
              <a:t>Build specialization in at least 2 tools (i.e. 1 major, 1 minor)</a:t>
            </a:r>
          </a:p>
        </p:txBody>
      </p:sp>
      <p:sp>
        <p:nvSpPr>
          <p:cNvPr id="44" name="Rectangle 43"/>
          <p:cNvSpPr/>
          <p:nvPr/>
        </p:nvSpPr>
        <p:spPr>
          <a:xfrm>
            <a:off x="1337282" y="1919573"/>
            <a:ext cx="8641080" cy="430660"/>
          </a:xfrm>
          <a:prstGeom prst="rect">
            <a:avLst/>
          </a:prstGeom>
          <a:solidFill>
            <a:schemeClr val="bg1">
              <a:lumMod val="75000"/>
            </a:schemeClr>
          </a:solidFill>
          <a:ln w="12700" cap="flat" cmpd="sng" algn="ctr">
            <a:noFill/>
            <a:prstDash val="solid"/>
          </a:ln>
          <a:effectLst/>
        </p:spPr>
        <p:txBody>
          <a:bodyPr vert="vert270" lIns="91440" tIns="0" rIns="9144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SB</a:t>
            </a:r>
          </a:p>
        </p:txBody>
      </p:sp>
      <p:sp>
        <p:nvSpPr>
          <p:cNvPr id="45" name="Rectangle 44">
            <a:hlinkClick r:id="rId3"/>
          </p:cNvPr>
          <p:cNvSpPr/>
          <p:nvPr/>
        </p:nvSpPr>
        <p:spPr>
          <a:xfrm>
            <a:off x="1643117" y="2021342"/>
            <a:ext cx="557784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Smarbear Ready!API Training (add link)</a:t>
            </a:r>
            <a:endParaRPr lang="en-US" sz="900" b="1" kern="0" noProof="1">
              <a:solidFill>
                <a:srgbClr val="003344"/>
              </a:solidFill>
              <a:latin typeface="Arial"/>
            </a:endParaRPr>
          </a:p>
        </p:txBody>
      </p:sp>
      <p:cxnSp>
        <p:nvCxnSpPr>
          <p:cNvPr id="46" name="Straight Connector 45"/>
          <p:cNvCxnSpPr/>
          <p:nvPr/>
        </p:nvCxnSpPr>
        <p:spPr>
          <a:xfrm flipV="1">
            <a:off x="10213089" y="3612282"/>
            <a:ext cx="148357"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337282" y="2486326"/>
            <a:ext cx="8641080" cy="430660"/>
          </a:xfrm>
          <a:prstGeom prst="rect">
            <a:avLst/>
          </a:prstGeom>
          <a:solidFill>
            <a:schemeClr val="bg1">
              <a:lumMod val="75000"/>
            </a:schemeClr>
          </a:solidFill>
          <a:ln w="12700" cap="flat" cmpd="sng" algn="ctr">
            <a:noFill/>
            <a:prstDash val="solid"/>
          </a:ln>
          <a:effectLst/>
        </p:spPr>
        <p:txBody>
          <a:bodyPr vert="vert270" lIns="91440" tIns="0" rIns="9144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CA</a:t>
            </a:r>
          </a:p>
        </p:txBody>
      </p:sp>
      <p:sp>
        <p:nvSpPr>
          <p:cNvPr id="48" name="Rectangle 47">
            <a:hlinkClick r:id="rId3"/>
          </p:cNvPr>
          <p:cNvSpPr/>
          <p:nvPr/>
        </p:nvSpPr>
        <p:spPr>
          <a:xfrm>
            <a:off x="1643117" y="2588095"/>
            <a:ext cx="557784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CA DevTest / AppTest Training (</a:t>
            </a:r>
            <a:r>
              <a:rPr lang="en-GB" sz="900" b="1" kern="0" noProof="1">
                <a:solidFill>
                  <a:srgbClr val="003344"/>
                </a:solidFill>
                <a:latin typeface="Arial"/>
                <a:hlinkClick r:id="rId5"/>
              </a:rPr>
              <a:t>CA AppTest Trainig Path</a:t>
            </a:r>
            <a:r>
              <a:rPr lang="en-GB" sz="900" b="1" kern="0" noProof="1">
                <a:solidFill>
                  <a:srgbClr val="003344"/>
                </a:solidFill>
                <a:latin typeface="Arial"/>
              </a:rPr>
              <a:t>, </a:t>
            </a:r>
            <a:r>
              <a:rPr lang="en-GB" sz="900" b="1" kern="0" noProof="1">
                <a:solidFill>
                  <a:srgbClr val="003344"/>
                </a:solidFill>
                <a:latin typeface="Arial"/>
                <a:hlinkClick r:id="rId5"/>
              </a:rPr>
              <a:t>CA DevTest Training Path</a:t>
            </a:r>
            <a:r>
              <a:rPr lang="en-GB" sz="900" b="1" kern="0" noProof="1">
                <a:solidFill>
                  <a:srgbClr val="003344"/>
                </a:solidFill>
                <a:latin typeface="Arial"/>
              </a:rPr>
              <a:t>)*</a:t>
            </a:r>
            <a:endParaRPr lang="en-US" sz="900" b="1" kern="0" noProof="1">
              <a:solidFill>
                <a:srgbClr val="003344"/>
              </a:solidFill>
              <a:latin typeface="Arial"/>
            </a:endParaRPr>
          </a:p>
        </p:txBody>
      </p:sp>
      <p:sp>
        <p:nvSpPr>
          <p:cNvPr id="24" name="TextBox 23"/>
          <p:cNvSpPr txBox="1"/>
          <p:nvPr/>
        </p:nvSpPr>
        <p:spPr>
          <a:xfrm>
            <a:off x="508000" y="4371138"/>
            <a:ext cx="4854461" cy="234286"/>
          </a:xfrm>
          <a:prstGeom prst="rect">
            <a:avLst/>
          </a:prstGeom>
          <a:noFill/>
        </p:spPr>
        <p:txBody>
          <a:bodyPr wrap="none" lIns="36000" tIns="36000" rIns="36000" bIns="36000" rtlCol="0">
            <a:spAutoFit/>
          </a:bodyPr>
          <a:lstStyle/>
          <a:p>
            <a:pPr algn="l"/>
            <a:r>
              <a:rPr lang="en-US" sz="1050" i="1" dirty="0"/>
              <a:t>Note</a:t>
            </a:r>
            <a:r>
              <a:rPr lang="en-US" sz="1050" dirty="0"/>
              <a:t>: see later slide for instructions on how to register for the CA Learning Portal</a:t>
            </a:r>
          </a:p>
        </p:txBody>
      </p:sp>
    </p:spTree>
    <p:extLst>
      <p:ext uri="{BB962C8B-B14F-4D97-AF65-F5344CB8AC3E}">
        <p14:creationId xmlns:p14="http://schemas.microsoft.com/office/powerpoint/2010/main" val="3697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9961" y="1398179"/>
            <a:ext cx="2743200" cy="4194547"/>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Engineer (QE,</a:t>
            </a:r>
            <a:r>
              <a:rPr kumimoji="0" lang="en-US" sz="1200" b="1" i="0" u="none" strike="noStrike" kern="0" cap="none" spc="0" normalizeH="0" noProof="0" dirty="0">
                <a:ln>
                  <a:noFill/>
                </a:ln>
                <a:solidFill>
                  <a:schemeClr val="bg1"/>
                </a:solidFill>
                <a:effectLst/>
                <a:uLnTx/>
                <a:uFillTx/>
                <a:latin typeface="Arial"/>
                <a:ea typeface="+mn-ea"/>
                <a:cs typeface="+mn-cs"/>
              </a:rPr>
              <a:t> AE)</a:t>
            </a:r>
            <a:endParaRPr kumimoji="0" lang="en-US" sz="1200" b="1" i="0" u="none" strike="noStrike" kern="0" cap="none" spc="0" normalizeH="0" baseline="0" noProof="0" dirty="0">
              <a:ln>
                <a:noFill/>
              </a:ln>
              <a:solidFill>
                <a:schemeClr val="bg1"/>
              </a:solidFill>
              <a:effectLst/>
              <a:uLnTx/>
              <a:uFillTx/>
              <a:latin typeface="Arial"/>
              <a:ea typeface="+mn-ea"/>
              <a:cs typeface="+mn-cs"/>
            </a:endParaRPr>
          </a:p>
        </p:txBody>
      </p:sp>
      <p:sp>
        <p:nvSpPr>
          <p:cNvPr id="4" name="Rectangle 3"/>
          <p:cNvSpPr/>
          <p:nvPr/>
        </p:nvSpPr>
        <p:spPr>
          <a:xfrm>
            <a:off x="4436290" y="1398179"/>
            <a:ext cx="2743200" cy="4194547"/>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Automation Tech Lead</a:t>
            </a:r>
          </a:p>
        </p:txBody>
      </p:sp>
      <p:sp>
        <p:nvSpPr>
          <p:cNvPr id="5" name="Rectangle 4"/>
          <p:cNvSpPr/>
          <p:nvPr/>
        </p:nvSpPr>
        <p:spPr>
          <a:xfrm>
            <a:off x="7293261" y="1398179"/>
            <a:ext cx="2743200" cy="4194547"/>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rPr>
              <a:t>Test Automation Architect</a:t>
            </a:r>
          </a:p>
        </p:txBody>
      </p:sp>
      <p:sp>
        <p:nvSpPr>
          <p:cNvPr id="6" name="Rectangle 5"/>
          <p:cNvSpPr/>
          <p:nvPr/>
        </p:nvSpPr>
        <p:spPr>
          <a:xfrm>
            <a:off x="518631" y="3402420"/>
            <a:ext cx="9517829" cy="2409636"/>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a:solidFill>
                  <a:srgbClr val="003344"/>
                </a:solidFill>
                <a:latin typeface="Arial"/>
              </a:rPr>
              <a:t>Development</a:t>
            </a:r>
            <a:endParaRPr lang="en-US" sz="1100" b="1" kern="0" dirty="0">
              <a:solidFill>
                <a:srgbClr val="003344"/>
              </a:solidFill>
              <a:latin typeface="Arial"/>
            </a:endParaRPr>
          </a:p>
        </p:txBody>
      </p:sp>
      <p:sp>
        <p:nvSpPr>
          <p:cNvPr id="37" name="Rectangle 36"/>
          <p:cNvSpPr/>
          <p:nvPr/>
        </p:nvSpPr>
        <p:spPr>
          <a:xfrm>
            <a:off x="1589959" y="3488713"/>
            <a:ext cx="8392280" cy="685800"/>
          </a:xfrm>
          <a:prstGeom prst="rect">
            <a:avLst/>
          </a:prstGeom>
          <a:solidFill>
            <a:schemeClr val="bg1">
              <a:lumMod val="75000"/>
            </a:schemeClr>
          </a:solidFill>
          <a:ln w="12700" cap="flat" cmpd="sng" algn="ctr">
            <a:noFill/>
            <a:prstDash val="solid"/>
          </a:ln>
          <a:effectLst/>
        </p:spPr>
        <p:txBody>
          <a:bodyPr vert="vert27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Java</a:t>
            </a:r>
          </a:p>
        </p:txBody>
      </p:sp>
      <p:sp>
        <p:nvSpPr>
          <p:cNvPr id="38" name="Rectangle 37"/>
          <p:cNvSpPr/>
          <p:nvPr/>
        </p:nvSpPr>
        <p:spPr>
          <a:xfrm>
            <a:off x="1589959" y="4241622"/>
            <a:ext cx="8392280" cy="685800"/>
          </a:xfrm>
          <a:prstGeom prst="rect">
            <a:avLst/>
          </a:prstGeom>
          <a:solidFill>
            <a:schemeClr val="bg1">
              <a:lumMod val="75000"/>
            </a:schemeClr>
          </a:solidFill>
          <a:ln w="12700" cap="flat" cmpd="sng" algn="ctr">
            <a:noFill/>
            <a:prstDash val="solid"/>
          </a:ln>
          <a:effectLst/>
        </p:spPr>
        <p:txBody>
          <a:bodyPr vert="vert27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JavaScript</a:t>
            </a:r>
          </a:p>
        </p:txBody>
      </p:sp>
      <p:sp>
        <p:nvSpPr>
          <p:cNvPr id="39" name="Rectangle 38"/>
          <p:cNvSpPr/>
          <p:nvPr/>
        </p:nvSpPr>
        <p:spPr>
          <a:xfrm>
            <a:off x="1589959" y="5005164"/>
            <a:ext cx="8392280" cy="685800"/>
          </a:xfrm>
          <a:prstGeom prst="rect">
            <a:avLst/>
          </a:prstGeom>
          <a:solidFill>
            <a:schemeClr val="bg1">
              <a:lumMod val="75000"/>
            </a:schemeClr>
          </a:solidFill>
          <a:ln w="12700" cap="flat" cmpd="sng" algn="ctr">
            <a:noFill/>
            <a:prstDash val="solid"/>
          </a:ln>
          <a:effectLst/>
        </p:spPr>
        <p:txBody>
          <a:bodyPr vert="vert270" lIns="91440" tIns="0" rIns="9144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noProof="1">
                <a:solidFill>
                  <a:srgbClr val="003344"/>
                </a:solidFill>
                <a:latin typeface="Arial"/>
              </a:rPr>
              <a:t>Python</a:t>
            </a:r>
          </a:p>
        </p:txBody>
      </p:sp>
      <p:sp>
        <p:nvSpPr>
          <p:cNvPr id="2" name="Title 1"/>
          <p:cNvSpPr>
            <a:spLocks noGrp="1"/>
          </p:cNvSpPr>
          <p:nvPr>
            <p:ph type="title"/>
          </p:nvPr>
        </p:nvSpPr>
        <p:spPr/>
        <p:txBody>
          <a:bodyPr/>
          <a:lstStyle/>
          <a:p>
            <a:r>
              <a:rPr lang="en-US" dirty="0"/>
              <a:t>Test Automation:</a:t>
            </a:r>
            <a:br>
              <a:rPr lang="en-US" dirty="0"/>
            </a:br>
            <a:r>
              <a:rPr lang="en-US" dirty="0"/>
              <a:t>Additional Training Options: DevOps and Development</a:t>
            </a:r>
          </a:p>
        </p:txBody>
      </p:sp>
      <p:sp>
        <p:nvSpPr>
          <p:cNvPr id="12" name="Rectangle 11"/>
          <p:cNvSpPr/>
          <p:nvPr/>
        </p:nvSpPr>
        <p:spPr>
          <a:xfrm>
            <a:off x="518631" y="1734104"/>
            <a:ext cx="9517829" cy="1547223"/>
          </a:xfrm>
          <a:prstGeom prst="rect">
            <a:avLst/>
          </a:prstGeom>
          <a:solidFill>
            <a:schemeClr val="bg1">
              <a:lumMod val="85000"/>
            </a:schemeClr>
          </a:solidFill>
          <a:ln w="12700"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DevOps </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rgbClr val="003344"/>
                </a:solidFill>
                <a:latin typeface="Arial"/>
              </a:rPr>
              <a:t>Tooling</a:t>
            </a:r>
            <a:endParaRPr kumimoji="0" lang="en-US" sz="1100" b="1" i="0" u="none" strike="noStrike" kern="0" cap="none" spc="0" normalizeH="0" baseline="0" noProof="0" dirty="0">
              <a:ln>
                <a:noFill/>
              </a:ln>
              <a:solidFill>
                <a:srgbClr val="003344"/>
              </a:solidFill>
              <a:effectLst/>
              <a:uLnTx/>
              <a:uFillTx/>
              <a:latin typeface="Arial"/>
              <a:ea typeface="+mn-ea"/>
              <a:cs typeface="+mn-cs"/>
            </a:endParaRPr>
          </a:p>
        </p:txBody>
      </p:sp>
      <p:sp>
        <p:nvSpPr>
          <p:cNvPr id="28" name="Rectangle 27">
            <a:hlinkClick r:id="rId3"/>
          </p:cNvPr>
          <p:cNvSpPr/>
          <p:nvPr/>
        </p:nvSpPr>
        <p:spPr>
          <a:xfrm>
            <a:off x="1589960" y="1780578"/>
            <a:ext cx="557784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Git and Github (</a:t>
            </a:r>
            <a:r>
              <a:rPr lang="en-GB" sz="900" b="1" kern="0" noProof="1">
                <a:solidFill>
                  <a:srgbClr val="003344"/>
                </a:solidFill>
                <a:latin typeface="Arial"/>
                <a:hlinkClick r:id="rId4"/>
              </a:rPr>
              <a:t>Udacity link</a:t>
            </a:r>
            <a:r>
              <a:rPr lang="en-GB" sz="900" b="1" kern="0" noProof="1">
                <a:solidFill>
                  <a:srgbClr val="003344"/>
                </a:solidFill>
                <a:latin typeface="Arial"/>
              </a:rPr>
              <a:t>)</a:t>
            </a:r>
          </a:p>
        </p:txBody>
      </p:sp>
      <p:sp>
        <p:nvSpPr>
          <p:cNvPr id="29" name="Rectangle 28">
            <a:hlinkClick r:id="rId3"/>
          </p:cNvPr>
          <p:cNvSpPr/>
          <p:nvPr/>
        </p:nvSpPr>
        <p:spPr>
          <a:xfrm>
            <a:off x="1890899" y="4329245"/>
            <a:ext cx="27432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Intro to JavaScript (</a:t>
            </a:r>
            <a:r>
              <a:rPr lang="en-GB" sz="900" b="1" kern="0" noProof="1">
                <a:solidFill>
                  <a:srgbClr val="003344"/>
                </a:solidFill>
                <a:latin typeface="Arial"/>
                <a:hlinkClick r:id="rId5"/>
              </a:rPr>
              <a:t>Udacity link</a:t>
            </a:r>
            <a:r>
              <a:rPr lang="en-GB" sz="900" b="1" kern="0" noProof="1">
                <a:solidFill>
                  <a:srgbClr val="003344"/>
                </a:solidFill>
                <a:latin typeface="Arial"/>
              </a:rPr>
              <a:t>)</a:t>
            </a:r>
          </a:p>
        </p:txBody>
      </p:sp>
      <p:sp>
        <p:nvSpPr>
          <p:cNvPr id="31" name="Rectangle 30">
            <a:hlinkClick r:id="rId3"/>
          </p:cNvPr>
          <p:cNvSpPr/>
          <p:nvPr/>
        </p:nvSpPr>
        <p:spPr>
          <a:xfrm>
            <a:off x="1890899" y="5067853"/>
            <a:ext cx="27432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Intro to Python (</a:t>
            </a:r>
            <a:r>
              <a:rPr lang="en-GB" sz="900" b="1" kern="0" noProof="1">
                <a:solidFill>
                  <a:srgbClr val="003344"/>
                </a:solidFill>
                <a:latin typeface="Arial"/>
                <a:hlinkClick r:id="rId6"/>
              </a:rPr>
              <a:t>Udacity link</a:t>
            </a:r>
            <a:r>
              <a:rPr lang="en-GB" sz="900" b="1" kern="0" noProof="1">
                <a:solidFill>
                  <a:srgbClr val="003344"/>
                </a:solidFill>
                <a:latin typeface="Arial"/>
              </a:rPr>
              <a:t>)</a:t>
            </a:r>
          </a:p>
        </p:txBody>
      </p:sp>
      <p:sp>
        <p:nvSpPr>
          <p:cNvPr id="32" name="Rectangle 31">
            <a:hlinkClick r:id="rId3"/>
          </p:cNvPr>
          <p:cNvSpPr/>
          <p:nvPr/>
        </p:nvSpPr>
        <p:spPr>
          <a:xfrm>
            <a:off x="1890899" y="4633272"/>
            <a:ext cx="557784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Ojbect Oriented JavaScript (</a:t>
            </a:r>
            <a:r>
              <a:rPr lang="en-GB" sz="900" b="1" kern="0" noProof="1">
                <a:solidFill>
                  <a:srgbClr val="003344"/>
                </a:solidFill>
                <a:latin typeface="Arial"/>
                <a:hlinkClick r:id="rId7"/>
              </a:rPr>
              <a:t>Udacity link</a:t>
            </a:r>
            <a:r>
              <a:rPr lang="en-GB" sz="900" b="1" kern="0" noProof="1">
                <a:solidFill>
                  <a:srgbClr val="003344"/>
                </a:solidFill>
                <a:latin typeface="Arial"/>
              </a:rPr>
              <a:t>)</a:t>
            </a:r>
          </a:p>
        </p:txBody>
      </p:sp>
      <p:sp>
        <p:nvSpPr>
          <p:cNvPr id="34" name="Rectangle 33">
            <a:hlinkClick r:id="rId8"/>
          </p:cNvPr>
          <p:cNvSpPr/>
          <p:nvPr/>
        </p:nvSpPr>
        <p:spPr>
          <a:xfrm>
            <a:off x="4404399" y="2954222"/>
            <a:ext cx="557784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Docker Learning Board </a:t>
            </a:r>
            <a:r>
              <a:rPr lang="en-GB" sz="900" b="1" kern="0" dirty="0">
                <a:solidFill>
                  <a:srgbClr val="003344"/>
                </a:solidFill>
                <a:latin typeface="Arial"/>
                <a:hlinkClick r:id="rId8"/>
              </a:rPr>
              <a:t>(link)</a:t>
            </a:r>
            <a:endParaRPr lang="en-US" sz="900" b="1" kern="0" dirty="0">
              <a:solidFill>
                <a:srgbClr val="003344"/>
              </a:solidFill>
              <a:latin typeface="Arial"/>
            </a:endParaRPr>
          </a:p>
        </p:txBody>
      </p:sp>
      <p:sp>
        <p:nvSpPr>
          <p:cNvPr id="35" name="Rectangle 34">
            <a:hlinkClick r:id="rId8"/>
          </p:cNvPr>
          <p:cNvSpPr/>
          <p:nvPr/>
        </p:nvSpPr>
        <p:spPr>
          <a:xfrm>
            <a:off x="1589959" y="2070907"/>
            <a:ext cx="557784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err="1">
                <a:solidFill>
                  <a:srgbClr val="003344"/>
                </a:solidFill>
                <a:latin typeface="Arial"/>
              </a:rPr>
              <a:t>Gradle</a:t>
            </a:r>
            <a:r>
              <a:rPr lang="en-GB" sz="900" b="1" kern="0" dirty="0">
                <a:solidFill>
                  <a:srgbClr val="003344"/>
                </a:solidFill>
                <a:latin typeface="Arial"/>
              </a:rPr>
              <a:t> for Android and Java - !</a:t>
            </a:r>
            <a:r>
              <a:rPr lang="en-GB" sz="900" b="1" kern="0" dirty="0" err="1">
                <a:solidFill>
                  <a:srgbClr val="003344"/>
                </a:solidFill>
                <a:latin typeface="Arial"/>
              </a:rPr>
              <a:t>st</a:t>
            </a:r>
            <a:r>
              <a:rPr lang="en-GB" sz="900" b="1" kern="0" dirty="0">
                <a:solidFill>
                  <a:srgbClr val="003344"/>
                </a:solidFill>
                <a:latin typeface="Arial"/>
              </a:rPr>
              <a:t> Half (</a:t>
            </a:r>
            <a:r>
              <a:rPr lang="en-GB" sz="900" b="1" kern="0" dirty="0">
                <a:solidFill>
                  <a:srgbClr val="003344"/>
                </a:solidFill>
                <a:latin typeface="Arial"/>
                <a:hlinkClick r:id="rId9"/>
              </a:rPr>
              <a:t>Udacity link</a:t>
            </a:r>
            <a:r>
              <a:rPr lang="en-GB" sz="900" b="1" kern="0" dirty="0">
                <a:solidFill>
                  <a:srgbClr val="003344"/>
                </a:solidFill>
                <a:latin typeface="Arial"/>
              </a:rPr>
              <a:t>)</a:t>
            </a:r>
            <a:endParaRPr lang="en-US" sz="900" b="1" kern="0" dirty="0">
              <a:solidFill>
                <a:srgbClr val="003344"/>
              </a:solidFill>
              <a:latin typeface="Arial"/>
            </a:endParaRPr>
          </a:p>
        </p:txBody>
      </p:sp>
      <p:sp>
        <p:nvSpPr>
          <p:cNvPr id="36" name="Rectangle 35">
            <a:hlinkClick r:id="rId8"/>
          </p:cNvPr>
          <p:cNvSpPr/>
          <p:nvPr/>
        </p:nvSpPr>
        <p:spPr>
          <a:xfrm>
            <a:off x="4404400" y="2680058"/>
            <a:ext cx="557784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Learning </a:t>
            </a:r>
            <a:r>
              <a:rPr lang="en-GB" sz="900" b="1" kern="0" dirty="0" err="1">
                <a:solidFill>
                  <a:srgbClr val="003344"/>
                </a:solidFill>
                <a:latin typeface="Arial"/>
              </a:rPr>
              <a:t>Ansible</a:t>
            </a:r>
            <a:r>
              <a:rPr lang="en-GB" sz="900" b="1" kern="0" dirty="0">
                <a:solidFill>
                  <a:srgbClr val="003344"/>
                </a:solidFill>
                <a:latin typeface="Arial"/>
              </a:rPr>
              <a:t> (</a:t>
            </a:r>
            <a:r>
              <a:rPr lang="en-GB" sz="900" b="1" kern="0" dirty="0">
                <a:solidFill>
                  <a:srgbClr val="003344"/>
                </a:solidFill>
                <a:latin typeface="Arial"/>
                <a:hlinkClick r:id="rId10"/>
              </a:rPr>
              <a:t>Part 1</a:t>
            </a:r>
            <a:r>
              <a:rPr lang="en-GB" sz="900" b="1" kern="0" dirty="0">
                <a:solidFill>
                  <a:srgbClr val="003344"/>
                </a:solidFill>
                <a:latin typeface="Arial"/>
              </a:rPr>
              <a:t>, </a:t>
            </a:r>
            <a:r>
              <a:rPr lang="en-GB" sz="900" b="1" kern="0" dirty="0">
                <a:solidFill>
                  <a:srgbClr val="003344"/>
                </a:solidFill>
                <a:latin typeface="Arial"/>
                <a:hlinkClick r:id="rId11"/>
              </a:rPr>
              <a:t>Part 2</a:t>
            </a:r>
            <a:r>
              <a:rPr lang="en-GB" sz="900" b="1" kern="0" dirty="0">
                <a:solidFill>
                  <a:srgbClr val="003344"/>
                </a:solidFill>
                <a:latin typeface="Arial"/>
              </a:rPr>
              <a:t>, </a:t>
            </a:r>
            <a:r>
              <a:rPr lang="en-GB" sz="900" b="1" kern="0" dirty="0">
                <a:solidFill>
                  <a:srgbClr val="003344"/>
                </a:solidFill>
                <a:latin typeface="Arial"/>
                <a:hlinkClick r:id="rId12"/>
              </a:rPr>
              <a:t>Part 3</a:t>
            </a:r>
            <a:r>
              <a:rPr lang="en-GB" sz="900" b="1" kern="0" dirty="0">
                <a:solidFill>
                  <a:srgbClr val="003344"/>
                </a:solidFill>
                <a:latin typeface="Arial"/>
              </a:rPr>
              <a:t>, </a:t>
            </a:r>
            <a:r>
              <a:rPr lang="en-GB" sz="900" b="1" kern="0" dirty="0">
                <a:solidFill>
                  <a:srgbClr val="003344"/>
                </a:solidFill>
                <a:latin typeface="Arial"/>
                <a:hlinkClick r:id="rId13"/>
              </a:rPr>
              <a:t>Part 4</a:t>
            </a:r>
            <a:r>
              <a:rPr lang="en-GB" sz="900" b="1" kern="0" dirty="0">
                <a:solidFill>
                  <a:srgbClr val="003344"/>
                </a:solidFill>
                <a:latin typeface="Arial"/>
              </a:rPr>
              <a:t>)</a:t>
            </a:r>
            <a:endParaRPr lang="en-US" sz="900" b="1" kern="0" dirty="0">
              <a:solidFill>
                <a:srgbClr val="003344"/>
              </a:solidFill>
              <a:latin typeface="Arial"/>
            </a:endParaRPr>
          </a:p>
        </p:txBody>
      </p:sp>
      <p:sp>
        <p:nvSpPr>
          <p:cNvPr id="40" name="Rectangle 39">
            <a:hlinkClick r:id="rId3"/>
          </p:cNvPr>
          <p:cNvSpPr/>
          <p:nvPr/>
        </p:nvSpPr>
        <p:spPr>
          <a:xfrm>
            <a:off x="1890899" y="3564297"/>
            <a:ext cx="27432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Java Programming Basics (</a:t>
            </a:r>
            <a:r>
              <a:rPr lang="en-GB" sz="900" b="1" kern="0" noProof="1">
                <a:solidFill>
                  <a:srgbClr val="003344"/>
                </a:solidFill>
                <a:latin typeface="Arial"/>
                <a:hlinkClick r:id="rId14"/>
              </a:rPr>
              <a:t>Udacity link</a:t>
            </a:r>
            <a:r>
              <a:rPr lang="en-GB" sz="900" b="1" kern="0" noProof="1">
                <a:solidFill>
                  <a:srgbClr val="003344"/>
                </a:solidFill>
                <a:latin typeface="Arial"/>
              </a:rPr>
              <a:t>)</a:t>
            </a:r>
          </a:p>
        </p:txBody>
      </p:sp>
      <p:sp>
        <p:nvSpPr>
          <p:cNvPr id="41" name="Rectangle 40">
            <a:hlinkClick r:id="rId3"/>
          </p:cNvPr>
          <p:cNvSpPr/>
          <p:nvPr/>
        </p:nvSpPr>
        <p:spPr>
          <a:xfrm>
            <a:off x="1890899" y="3880494"/>
            <a:ext cx="557784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Object Oriented Java (</a:t>
            </a:r>
            <a:r>
              <a:rPr lang="en-GB" sz="900" b="1" kern="0" noProof="1">
                <a:solidFill>
                  <a:srgbClr val="003344"/>
                </a:solidFill>
                <a:latin typeface="Arial"/>
                <a:hlinkClick r:id="rId15"/>
              </a:rPr>
              <a:t>Udacity link</a:t>
            </a:r>
            <a:r>
              <a:rPr lang="en-GB" sz="900" b="1" kern="0" noProof="1">
                <a:solidFill>
                  <a:srgbClr val="003344"/>
                </a:solidFill>
                <a:latin typeface="Arial"/>
              </a:rPr>
              <a:t>)</a:t>
            </a:r>
          </a:p>
        </p:txBody>
      </p:sp>
      <p:sp>
        <p:nvSpPr>
          <p:cNvPr id="42" name="Rectangle 41">
            <a:hlinkClick r:id="rId3"/>
          </p:cNvPr>
          <p:cNvSpPr/>
          <p:nvPr/>
        </p:nvSpPr>
        <p:spPr>
          <a:xfrm>
            <a:off x="1890899" y="5374451"/>
            <a:ext cx="2743200" cy="228856"/>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noProof="1">
                <a:solidFill>
                  <a:srgbClr val="003344"/>
                </a:solidFill>
                <a:latin typeface="Arial"/>
              </a:rPr>
              <a:t>HTTP &amp; Web Servers, w/ Python (</a:t>
            </a:r>
            <a:r>
              <a:rPr lang="en-GB" sz="900" b="1" kern="0" noProof="1">
                <a:solidFill>
                  <a:srgbClr val="003344"/>
                </a:solidFill>
                <a:latin typeface="Arial"/>
                <a:hlinkClick r:id="rId16"/>
              </a:rPr>
              <a:t>Udacity link</a:t>
            </a:r>
            <a:r>
              <a:rPr lang="en-GB" sz="900" b="1" kern="0" noProof="1">
                <a:solidFill>
                  <a:srgbClr val="003344"/>
                </a:solidFill>
                <a:latin typeface="Arial"/>
              </a:rPr>
              <a:t>)</a:t>
            </a:r>
          </a:p>
        </p:txBody>
      </p:sp>
      <p:sp>
        <p:nvSpPr>
          <p:cNvPr id="43" name="Rectangle 42">
            <a:hlinkClick r:id="rId3"/>
          </p:cNvPr>
          <p:cNvSpPr/>
          <p:nvPr/>
        </p:nvSpPr>
        <p:spPr>
          <a:xfrm>
            <a:off x="10213089" y="1733189"/>
            <a:ext cx="182880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On Demand, Online</a:t>
            </a:r>
            <a:endParaRPr lang="en-US" sz="900" b="1" kern="0" dirty="0">
              <a:solidFill>
                <a:srgbClr val="003344"/>
              </a:solidFill>
              <a:latin typeface="Arial"/>
            </a:endParaRPr>
          </a:p>
        </p:txBody>
      </p:sp>
      <p:sp>
        <p:nvSpPr>
          <p:cNvPr id="44" name="Rectangle 43">
            <a:hlinkClick r:id="rId3"/>
          </p:cNvPr>
          <p:cNvSpPr/>
          <p:nvPr/>
        </p:nvSpPr>
        <p:spPr>
          <a:xfrm>
            <a:off x="10213089" y="2024344"/>
            <a:ext cx="1828800" cy="228600"/>
          </a:xfrm>
          <a:prstGeom prst="rect">
            <a:avLst/>
          </a:prstGeom>
          <a:solidFill>
            <a:schemeClr val="accent2">
              <a:lumMod val="40000"/>
              <a:lumOff val="60000"/>
            </a:schemeClr>
          </a:solidFill>
          <a:ln w="12700" cap="flat" cmpd="sng" algn="ctr">
            <a:solidFill>
              <a:schemeClr val="accent2">
                <a:lumMod val="50000"/>
              </a:schemeClr>
            </a:solidFill>
            <a:prstDash val="solid"/>
          </a:ln>
          <a:effectLst/>
        </p:spPr>
        <p:txBody>
          <a:bodyPr rtlCol="0" anchor="ctr"/>
          <a:lstStyle/>
          <a:p>
            <a:r>
              <a:rPr lang="en-GB" sz="900" b="1" kern="0" dirty="0">
                <a:latin typeface="Arial"/>
              </a:rPr>
              <a:t>Virtual Instructor Led</a:t>
            </a:r>
            <a:endParaRPr lang="en-US" sz="900" b="1" kern="0" dirty="0">
              <a:latin typeface="Arial"/>
            </a:endParaRPr>
          </a:p>
        </p:txBody>
      </p:sp>
      <p:sp>
        <p:nvSpPr>
          <p:cNvPr id="45" name="Rectangle 44">
            <a:hlinkClick r:id="rId3"/>
          </p:cNvPr>
          <p:cNvSpPr/>
          <p:nvPr/>
        </p:nvSpPr>
        <p:spPr>
          <a:xfrm>
            <a:off x="10213089" y="2315499"/>
            <a:ext cx="1828800" cy="228600"/>
          </a:xfrm>
          <a:prstGeom prst="rect">
            <a:avLst/>
          </a:prstGeom>
          <a:solidFill>
            <a:schemeClr val="accent6">
              <a:lumMod val="40000"/>
              <a:lumOff val="60000"/>
            </a:schemeClr>
          </a:solidFill>
          <a:ln w="12700" cap="flat" cmpd="sng" algn="ctr">
            <a:solidFill>
              <a:schemeClr val="accent6">
                <a:lumMod val="50000"/>
              </a:schemeClr>
            </a:solidFill>
            <a:prstDash val="solid"/>
          </a:ln>
          <a:effectLst/>
        </p:spPr>
        <p:txBody>
          <a:bodyPr rtlCol="0" anchor="ctr"/>
          <a:lstStyle/>
          <a:p>
            <a:r>
              <a:rPr lang="en-GB" sz="900" b="1" kern="0" dirty="0">
                <a:solidFill>
                  <a:schemeClr val="bg1"/>
                </a:solidFill>
                <a:latin typeface="Arial"/>
              </a:rPr>
              <a:t>Onsite Instructor Led </a:t>
            </a:r>
            <a:endParaRPr lang="en-US" sz="900" b="1" kern="0" dirty="0">
              <a:solidFill>
                <a:schemeClr val="bg1"/>
              </a:solidFill>
              <a:latin typeface="Arial"/>
            </a:endParaRPr>
          </a:p>
        </p:txBody>
      </p:sp>
      <p:sp>
        <p:nvSpPr>
          <p:cNvPr id="46" name="Rectangle 45">
            <a:hlinkClick r:id="rId3"/>
          </p:cNvPr>
          <p:cNvSpPr/>
          <p:nvPr/>
        </p:nvSpPr>
        <p:spPr>
          <a:xfrm>
            <a:off x="10213089" y="2606654"/>
            <a:ext cx="1828800" cy="228600"/>
          </a:xfrm>
          <a:prstGeom prst="rect">
            <a:avLst/>
          </a:prstGeom>
          <a:solidFill>
            <a:schemeClr val="accent6">
              <a:lumMod val="75000"/>
            </a:schemeClr>
          </a:solidFill>
          <a:ln w="12700" cap="flat" cmpd="sng" algn="ctr">
            <a:solidFill>
              <a:schemeClr val="bg1">
                <a:lumMod val="75000"/>
              </a:schemeClr>
            </a:solidFill>
            <a:prstDash val="solid"/>
          </a:ln>
          <a:effectLst/>
        </p:spPr>
        <p:txBody>
          <a:bodyPr rtlCol="0" anchor="ctr"/>
          <a:lstStyle/>
          <a:p>
            <a:r>
              <a:rPr lang="en-GB" sz="900" b="1" kern="0" dirty="0">
                <a:solidFill>
                  <a:schemeClr val="bg1"/>
                </a:solidFill>
                <a:latin typeface="Arial"/>
              </a:rPr>
              <a:t>Apprenticeship Program</a:t>
            </a:r>
            <a:endParaRPr lang="en-US" sz="900" b="1" kern="0" dirty="0">
              <a:solidFill>
                <a:schemeClr val="bg1"/>
              </a:solidFill>
              <a:latin typeface="Arial"/>
            </a:endParaRPr>
          </a:p>
        </p:txBody>
      </p:sp>
      <p:sp>
        <p:nvSpPr>
          <p:cNvPr id="47" name="TextBox 46"/>
          <p:cNvSpPr txBox="1"/>
          <p:nvPr/>
        </p:nvSpPr>
        <p:spPr>
          <a:xfrm>
            <a:off x="10213089" y="1433083"/>
            <a:ext cx="571238" cy="226591"/>
          </a:xfrm>
          <a:prstGeom prst="rect">
            <a:avLst/>
          </a:prstGeom>
          <a:noFill/>
        </p:spPr>
        <p:txBody>
          <a:bodyPr wrap="square" lIns="36000" tIns="36000" rIns="36000" bIns="36000" rtlCol="0">
            <a:noAutofit/>
          </a:bodyPr>
          <a:lstStyle/>
          <a:p>
            <a:pPr algn="l"/>
            <a:r>
              <a:rPr lang="en-US" sz="1000" b="1" u="sng"/>
              <a:t>Legend:</a:t>
            </a:r>
            <a:endParaRPr lang="en-US" sz="1000" b="1" u="sng" dirty="0" err="1"/>
          </a:p>
        </p:txBody>
      </p:sp>
      <p:sp>
        <p:nvSpPr>
          <p:cNvPr id="48" name="Right Bracket 47"/>
          <p:cNvSpPr/>
          <p:nvPr/>
        </p:nvSpPr>
        <p:spPr>
          <a:xfrm>
            <a:off x="10100930" y="3370521"/>
            <a:ext cx="112159" cy="2286000"/>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0357188" y="4152559"/>
            <a:ext cx="1322562" cy="721924"/>
          </a:xfrm>
          <a:prstGeom prst="rect">
            <a:avLst/>
          </a:prstGeom>
          <a:noFill/>
        </p:spPr>
        <p:txBody>
          <a:bodyPr wrap="square" lIns="36000" tIns="36000" rIns="36000" bIns="36000" rtlCol="0" anchor="ctr">
            <a:noAutofit/>
          </a:bodyPr>
          <a:lstStyle/>
          <a:p>
            <a:pPr algn="l"/>
            <a:r>
              <a:rPr lang="en-US" sz="1000" i="1" dirty="0"/>
              <a:t>Deep dive on specific development languages, based on need.</a:t>
            </a:r>
          </a:p>
        </p:txBody>
      </p:sp>
      <p:cxnSp>
        <p:nvCxnSpPr>
          <p:cNvPr id="50" name="Straight Connector 49"/>
          <p:cNvCxnSpPr>
            <a:stCxn id="48" idx="2"/>
            <a:endCxn id="49" idx="1"/>
          </p:cNvCxnSpPr>
          <p:nvPr/>
        </p:nvCxnSpPr>
        <p:spPr>
          <a:xfrm>
            <a:off x="10213089" y="4513521"/>
            <a:ext cx="14409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Rectangle 50">
            <a:hlinkClick r:id="rId8"/>
          </p:cNvPr>
          <p:cNvSpPr/>
          <p:nvPr/>
        </p:nvSpPr>
        <p:spPr>
          <a:xfrm>
            <a:off x="1589959" y="2372547"/>
            <a:ext cx="5577840" cy="228600"/>
          </a:xfrm>
          <a:prstGeom prst="rect">
            <a:avLst/>
          </a:prstGeom>
          <a:solidFill>
            <a:schemeClr val="bg1">
              <a:lumMod val="95000"/>
            </a:schemeClr>
          </a:solidFill>
          <a:ln w="12700" cap="flat" cmpd="sng" algn="ctr">
            <a:solidFill>
              <a:schemeClr val="bg1">
                <a:lumMod val="50000"/>
              </a:schemeClr>
            </a:solidFill>
            <a:prstDash val="solid"/>
          </a:ln>
          <a:effectLst/>
        </p:spPr>
        <p:txBody>
          <a:bodyPr rtlCol="0" anchor="ctr"/>
          <a:lstStyle/>
          <a:p>
            <a:r>
              <a:rPr lang="en-GB" sz="900" b="1" kern="0" dirty="0">
                <a:solidFill>
                  <a:srgbClr val="003344"/>
                </a:solidFill>
                <a:latin typeface="Arial"/>
              </a:rPr>
              <a:t>Jenkins Training (</a:t>
            </a:r>
            <a:r>
              <a:rPr lang="en-GB" sz="900" b="1" kern="0" dirty="0">
                <a:solidFill>
                  <a:srgbClr val="003344"/>
                </a:solidFill>
                <a:latin typeface="Arial"/>
                <a:hlinkClick r:id="rId17"/>
              </a:rPr>
              <a:t>Quick Start Course</a:t>
            </a:r>
            <a:r>
              <a:rPr lang="en-GB" sz="900" b="1" kern="0" dirty="0">
                <a:solidFill>
                  <a:srgbClr val="003344"/>
                </a:solidFill>
                <a:latin typeface="Arial"/>
              </a:rPr>
              <a:t>**, </a:t>
            </a:r>
            <a:r>
              <a:rPr lang="en-GB" sz="900" b="1" kern="0" dirty="0">
                <a:solidFill>
                  <a:srgbClr val="003344"/>
                </a:solidFill>
                <a:latin typeface="Arial"/>
                <a:hlinkClick r:id="rId18"/>
              </a:rPr>
              <a:t>Certified Jenkins Engineer</a:t>
            </a:r>
            <a:r>
              <a:rPr lang="en-GB" sz="900" b="1" kern="0" dirty="0">
                <a:solidFill>
                  <a:srgbClr val="003344"/>
                </a:solidFill>
                <a:latin typeface="Arial"/>
              </a:rPr>
              <a:t>**)</a:t>
            </a:r>
            <a:endParaRPr lang="en-US" sz="900" b="1" kern="0" dirty="0">
              <a:solidFill>
                <a:srgbClr val="003344"/>
              </a:solidFill>
              <a:latin typeface="Arial"/>
            </a:endParaRPr>
          </a:p>
        </p:txBody>
      </p:sp>
      <p:sp>
        <p:nvSpPr>
          <p:cNvPr id="54" name="TextBox 53"/>
          <p:cNvSpPr txBox="1"/>
          <p:nvPr/>
        </p:nvSpPr>
        <p:spPr>
          <a:xfrm>
            <a:off x="518631" y="5898349"/>
            <a:ext cx="9108831" cy="557451"/>
          </a:xfrm>
          <a:prstGeom prst="rect">
            <a:avLst/>
          </a:prstGeom>
          <a:noFill/>
        </p:spPr>
        <p:txBody>
          <a:bodyPr wrap="none" lIns="36000" tIns="36000" rIns="36000" bIns="36000" rtlCol="0">
            <a:spAutoFit/>
          </a:bodyPr>
          <a:lstStyle/>
          <a:p>
            <a:pPr algn="l"/>
            <a:r>
              <a:rPr lang="en-US" sz="1050" i="1" dirty="0"/>
              <a:t>Note</a:t>
            </a:r>
            <a:r>
              <a:rPr lang="en-US" sz="1050" dirty="0"/>
              <a:t>: </a:t>
            </a:r>
            <a:r>
              <a:rPr lang="en-US" sz="1050" dirty="0" err="1"/>
              <a:t>Udacity</a:t>
            </a:r>
            <a:r>
              <a:rPr lang="en-US" sz="1050" dirty="0"/>
              <a:t> linked above, given the amount of relevant courses and supporting lab content. Other training providers have offerings in these areas too.</a:t>
            </a:r>
          </a:p>
          <a:p>
            <a:pPr algn="l"/>
            <a:endParaRPr lang="en-US" sz="1050" dirty="0"/>
          </a:p>
          <a:p>
            <a:r>
              <a:rPr lang="en-US" sz="1050" dirty="0"/>
              <a:t>**Jenkins courses link to a provider that has a small cost associated (</a:t>
            </a:r>
            <a:r>
              <a:rPr lang="en-US" sz="1050" dirty="0">
                <a:hlinkClick r:id="rId19"/>
              </a:rPr>
              <a:t>https://linuxacademy.com/</a:t>
            </a:r>
            <a:r>
              <a:rPr lang="en-US" sz="1050" dirty="0"/>
              <a:t>)</a:t>
            </a:r>
          </a:p>
        </p:txBody>
      </p:sp>
    </p:spTree>
    <p:extLst>
      <p:ext uri="{BB962C8B-B14F-4D97-AF65-F5344CB8AC3E}">
        <p14:creationId xmlns:p14="http://schemas.microsoft.com/office/powerpoint/2010/main" val="102483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a:t>
            </a:r>
            <a:br>
              <a:rPr lang="en-US" dirty="0"/>
            </a:br>
            <a:r>
              <a:rPr lang="en-US" dirty="0"/>
              <a:t>Additional </a:t>
            </a:r>
            <a:r>
              <a:rPr lang="en-US" dirty="0" err="1"/>
              <a:t>Git</a:t>
            </a:r>
            <a:r>
              <a:rPr lang="en-US" dirty="0"/>
              <a:t> Resources</a:t>
            </a:r>
          </a:p>
        </p:txBody>
      </p:sp>
      <p:graphicFrame>
        <p:nvGraphicFramePr>
          <p:cNvPr id="3" name="Table 2"/>
          <p:cNvGraphicFramePr>
            <a:graphicFrameLocks noGrp="1"/>
          </p:cNvGraphicFramePr>
          <p:nvPr>
            <p:extLst>
              <p:ext uri="{D42A27DB-BD31-4B8C-83A1-F6EECF244321}">
                <p14:modId xmlns:p14="http://schemas.microsoft.com/office/powerpoint/2010/main" val="1791312226"/>
              </p:ext>
            </p:extLst>
          </p:nvPr>
        </p:nvGraphicFramePr>
        <p:xfrm>
          <a:off x="508000" y="1368922"/>
          <a:ext cx="9474200" cy="1588770"/>
        </p:xfrm>
        <a:graphic>
          <a:graphicData uri="http://schemas.openxmlformats.org/drawingml/2006/table">
            <a:tbl>
              <a:tblPr firstRow="1" firstCol="1" bandRow="1">
                <a:tableStyleId>{912C8C85-51F0-491E-9774-3900AFEF0FD7}</a:tableStyleId>
              </a:tblPr>
              <a:tblGrid>
                <a:gridCol w="1122045">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3075305">
                  <a:extLst>
                    <a:ext uri="{9D8B030D-6E8A-4147-A177-3AD203B41FA5}">
                      <a16:colId xmlns:a16="http://schemas.microsoft.com/office/drawing/2014/main" val="20002"/>
                    </a:ext>
                  </a:extLst>
                </a:gridCol>
                <a:gridCol w="3695700">
                  <a:extLst>
                    <a:ext uri="{9D8B030D-6E8A-4147-A177-3AD203B41FA5}">
                      <a16:colId xmlns:a16="http://schemas.microsoft.com/office/drawing/2014/main" val="20003"/>
                    </a:ext>
                  </a:extLst>
                </a:gridCol>
              </a:tblGrid>
              <a:tr h="0">
                <a:tc>
                  <a:txBody>
                    <a:bodyPr/>
                    <a:lstStyle/>
                    <a:p>
                      <a:pPr marL="0" marR="0">
                        <a:spcBef>
                          <a:spcPts val="0"/>
                        </a:spcBef>
                        <a:spcAft>
                          <a:spcPts val="0"/>
                        </a:spcAft>
                      </a:pPr>
                      <a:r>
                        <a:rPr lang="en-US" sz="1100" dirty="0">
                          <a:effectLst/>
                        </a:rPr>
                        <a:t>Training Provider</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dirty="0">
                          <a:effectLst/>
                        </a:rPr>
                        <a:t>Course</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Description</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Link</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100">
                          <a:effectLst/>
                        </a:rPr>
                        <a:t>Udacity</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How to Use Git and GitHub</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In-depth, hands-on course on Git usage</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a:effectLst/>
                          <a:hlinkClick r:id="rId2"/>
                        </a:rPr>
                        <a:t>https://www.udacity.com/course/how-to-use-git-and-github--ud775</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100">
                          <a:effectLst/>
                        </a:rPr>
                        <a:t>Code School</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Git (Path)</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4 courses to learn Git and Github</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a:effectLst/>
                          <a:hlinkClick r:id="rId3"/>
                        </a:rPr>
                        <a:t>https://www.codeschool.com/paths/git</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100">
                          <a:effectLst/>
                        </a:rPr>
                        <a:t>Code Academy</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Learn Git</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2 hour overview course on Git</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a:effectLst/>
                          <a:hlinkClick r:id="rId4"/>
                        </a:rPr>
                        <a:t>https://www.codecademy.com/learn/learn-git</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1100" dirty="0">
                          <a:effectLst/>
                        </a:rPr>
                        <a:t> </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Git Immersion</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dirty="0">
                          <a:effectLst/>
                        </a:rPr>
                        <a:t>A guided tour that walks through the fundamentals of Git</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5"/>
                        </a:rPr>
                        <a:t>http://gitimmersion.com/</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74957310"/>
              </p:ext>
            </p:extLst>
          </p:nvPr>
        </p:nvGraphicFramePr>
        <p:xfrm>
          <a:off x="508000" y="3164563"/>
          <a:ext cx="5811560" cy="1490850"/>
        </p:xfrm>
        <a:graphic>
          <a:graphicData uri="http://schemas.openxmlformats.org/drawingml/2006/table">
            <a:tbl>
              <a:tblPr firstRow="1" firstCol="1" bandRow="1">
                <a:tableStyleId>{912C8C85-51F0-491E-9774-3900AFEF0FD7}</a:tableStyleId>
              </a:tblPr>
              <a:tblGrid>
                <a:gridCol w="1656754">
                  <a:extLst>
                    <a:ext uri="{9D8B030D-6E8A-4147-A177-3AD203B41FA5}">
                      <a16:colId xmlns:a16="http://schemas.microsoft.com/office/drawing/2014/main" val="20000"/>
                    </a:ext>
                  </a:extLst>
                </a:gridCol>
                <a:gridCol w="2961395">
                  <a:extLst>
                    <a:ext uri="{9D8B030D-6E8A-4147-A177-3AD203B41FA5}">
                      <a16:colId xmlns:a16="http://schemas.microsoft.com/office/drawing/2014/main" val="20001"/>
                    </a:ext>
                  </a:extLst>
                </a:gridCol>
                <a:gridCol w="1193411">
                  <a:extLst>
                    <a:ext uri="{9D8B030D-6E8A-4147-A177-3AD203B41FA5}">
                      <a16:colId xmlns:a16="http://schemas.microsoft.com/office/drawing/2014/main" val="20002"/>
                    </a:ext>
                  </a:extLst>
                </a:gridCol>
              </a:tblGrid>
              <a:tr h="280457">
                <a:tc>
                  <a:txBody>
                    <a:bodyPr/>
                    <a:lstStyle/>
                    <a:p>
                      <a:pPr marL="0" marR="0">
                        <a:spcBef>
                          <a:spcPts val="0"/>
                        </a:spcBef>
                        <a:spcAft>
                          <a:spcPts val="0"/>
                        </a:spcAft>
                      </a:pPr>
                      <a:r>
                        <a:rPr lang="en-US" sz="1100" dirty="0">
                          <a:effectLst/>
                        </a:rPr>
                        <a:t>Cheat Sheet</a:t>
                      </a:r>
                      <a:endParaRPr lang="en-US" sz="1000" dirty="0">
                        <a:effectLst/>
                        <a:latin typeface="Times New Roman" panose="02020603050405020304" pitchFamily="18" charset="0"/>
                        <a:ea typeface="Calibri" panose="020F0502020204030204" pitchFamily="34" charset="0"/>
                      </a:endParaRPr>
                    </a:p>
                  </a:txBody>
                  <a:tcPr marL="38100" marR="38100" marT="24765" marB="24765"/>
                </a:tc>
                <a:tc>
                  <a:txBody>
                    <a:bodyPr/>
                    <a:lstStyle/>
                    <a:p>
                      <a:pPr marL="0" marR="0">
                        <a:spcBef>
                          <a:spcPts val="0"/>
                        </a:spcBef>
                        <a:spcAft>
                          <a:spcPts val="0"/>
                        </a:spcAft>
                      </a:pPr>
                      <a:r>
                        <a:rPr lang="en-US" sz="1100" dirty="0">
                          <a:effectLst/>
                        </a:rPr>
                        <a:t>Link</a:t>
                      </a:r>
                      <a:endParaRPr lang="en-US" sz="1000" dirty="0">
                        <a:effectLst/>
                        <a:latin typeface="Times New Roman" panose="02020603050405020304" pitchFamily="18" charset="0"/>
                        <a:ea typeface="Calibri" panose="020F0502020204030204" pitchFamily="34" charset="0"/>
                      </a:endParaRPr>
                    </a:p>
                  </a:txBody>
                  <a:tcPr marL="38100" marR="38100" marT="24765" marB="24765"/>
                </a:tc>
                <a:tc>
                  <a:txBody>
                    <a:bodyPr/>
                    <a:lstStyle/>
                    <a:p>
                      <a:pPr marL="0" marR="0">
                        <a:spcBef>
                          <a:spcPts val="0"/>
                        </a:spcBef>
                        <a:spcAft>
                          <a:spcPts val="0"/>
                        </a:spcAft>
                      </a:pPr>
                      <a:r>
                        <a:rPr lang="en-US" sz="1100">
                          <a:effectLst/>
                        </a:rPr>
                        <a:t>Source</a:t>
                      </a:r>
                      <a:endParaRPr lang="en-US" sz="1000">
                        <a:effectLst/>
                        <a:latin typeface="Times New Roman" panose="02020603050405020304" pitchFamily="18" charset="0"/>
                        <a:ea typeface="Calibri" panose="020F0502020204030204" pitchFamily="34" charset="0"/>
                      </a:endParaRPr>
                    </a:p>
                  </a:txBody>
                  <a:tcPr marL="38100" marR="38100" marT="24765" marB="24765"/>
                </a:tc>
                <a:extLst>
                  <a:ext uri="{0D108BD9-81ED-4DB2-BD59-A6C34878D82A}">
                    <a16:rowId xmlns:a16="http://schemas.microsoft.com/office/drawing/2014/main" val="10000"/>
                  </a:ext>
                </a:extLst>
              </a:tr>
              <a:tr h="496950">
                <a:tc>
                  <a:txBody>
                    <a:bodyPr/>
                    <a:lstStyle/>
                    <a:p>
                      <a:pPr marL="0" marR="0">
                        <a:spcBef>
                          <a:spcPts val="0"/>
                        </a:spcBef>
                        <a:spcAft>
                          <a:spcPts val="0"/>
                        </a:spcAft>
                      </a:pPr>
                      <a:r>
                        <a:rPr lang="en-US" sz="1100" dirty="0" err="1">
                          <a:effectLst/>
                        </a:rPr>
                        <a:t>Git</a:t>
                      </a:r>
                      <a:r>
                        <a:rPr lang="en-US" sz="1100" dirty="0">
                          <a:effectLst/>
                        </a:rPr>
                        <a:t> Cheat Sheet </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6"/>
                        </a:rPr>
                        <a:t>http://training.github.com/kit/downloads/github-git-cheat-sheet.pdf</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a:effectLst/>
                        </a:rPr>
                        <a:t>Github</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1"/>
                  </a:ext>
                </a:extLst>
              </a:tr>
              <a:tr h="713443">
                <a:tc>
                  <a:txBody>
                    <a:bodyPr/>
                    <a:lstStyle/>
                    <a:p>
                      <a:pPr marL="0" marR="0">
                        <a:spcBef>
                          <a:spcPts val="0"/>
                        </a:spcBef>
                        <a:spcAft>
                          <a:spcPts val="0"/>
                        </a:spcAft>
                      </a:pPr>
                      <a:r>
                        <a:rPr lang="en-US" sz="1100" dirty="0">
                          <a:effectLst/>
                        </a:rPr>
                        <a:t>Subversion to </a:t>
                      </a:r>
                      <a:r>
                        <a:rPr lang="en-US" sz="1100" dirty="0" err="1">
                          <a:effectLst/>
                        </a:rPr>
                        <a:t>Git</a:t>
                      </a:r>
                      <a:r>
                        <a:rPr lang="en-US" sz="1100" dirty="0">
                          <a:effectLst/>
                        </a:rPr>
                        <a:t> Migration Cheat Sheet</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7"/>
                        </a:rPr>
                        <a:t>http://training.github.com/kit/downloads/subversion-migration.html</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dirty="0">
                          <a:effectLst/>
                        </a:rPr>
                        <a:t>GitHub</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6557925" y="3164563"/>
            <a:ext cx="499966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Other helpful links:</a:t>
            </a:r>
            <a:endPar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8"/>
              </a:rPr>
              <a:t>https://help.github.com/articles/good-resources-for-learning-git-and-github/</a:t>
            </a:r>
            <a:endPar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9"/>
              </a:rPr>
              <a:t>https://developer.github.com/webhooks/</a:t>
            </a:r>
            <a:endPar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10"/>
              </a:rPr>
              <a:t>https://help.github.com/articles/using-pull-requests/</a:t>
            </a:r>
            <a:endParaRPr kumimoji="0" lang="en-US" altLang="en-US" sz="1800" b="0" i="0" u="none" strike="noStrike" cap="none" normalizeH="0" baseline="0" dirty="0">
              <a:ln>
                <a:noFill/>
              </a:ln>
              <a:solidFill>
                <a:schemeClr val="tx1"/>
              </a:solidFill>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1778581317"/>
              </p:ext>
            </p:extLst>
          </p:nvPr>
        </p:nvGraphicFramePr>
        <p:xfrm>
          <a:off x="508000" y="4802150"/>
          <a:ext cx="5811560" cy="1338321"/>
        </p:xfrm>
        <a:graphic>
          <a:graphicData uri="http://schemas.openxmlformats.org/drawingml/2006/table">
            <a:tbl>
              <a:tblPr firstRow="1" firstCol="1" bandRow="1">
                <a:tableStyleId>{912C8C85-51F0-491E-9774-3900AFEF0FD7}</a:tableStyleId>
              </a:tblPr>
              <a:tblGrid>
                <a:gridCol w="1656754">
                  <a:extLst>
                    <a:ext uri="{9D8B030D-6E8A-4147-A177-3AD203B41FA5}">
                      <a16:colId xmlns:a16="http://schemas.microsoft.com/office/drawing/2014/main" val="20000"/>
                    </a:ext>
                  </a:extLst>
                </a:gridCol>
                <a:gridCol w="2961395">
                  <a:extLst>
                    <a:ext uri="{9D8B030D-6E8A-4147-A177-3AD203B41FA5}">
                      <a16:colId xmlns:a16="http://schemas.microsoft.com/office/drawing/2014/main" val="20001"/>
                    </a:ext>
                  </a:extLst>
                </a:gridCol>
                <a:gridCol w="1193411">
                  <a:extLst>
                    <a:ext uri="{9D8B030D-6E8A-4147-A177-3AD203B41FA5}">
                      <a16:colId xmlns:a16="http://schemas.microsoft.com/office/drawing/2014/main" val="20002"/>
                    </a:ext>
                  </a:extLst>
                </a:gridCol>
              </a:tblGrid>
              <a:tr h="280457">
                <a:tc>
                  <a:txBody>
                    <a:bodyPr/>
                    <a:lstStyle/>
                    <a:p>
                      <a:pPr marL="0" marR="0">
                        <a:spcBef>
                          <a:spcPts val="0"/>
                        </a:spcBef>
                        <a:spcAft>
                          <a:spcPts val="0"/>
                        </a:spcAft>
                      </a:pPr>
                      <a:r>
                        <a:rPr lang="en-US" sz="1100" dirty="0">
                          <a:effectLst/>
                        </a:rPr>
                        <a:t>YouTube Channel</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dirty="0">
                          <a:effectLst/>
                        </a:rPr>
                        <a:t>Link</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endParaRPr>
                    </a:p>
                  </a:txBody>
                  <a:tcPr marL="0" marR="0" marT="0" marB="0" anchor="ctr"/>
                </a:tc>
                <a:extLst>
                  <a:ext uri="{0D108BD9-81ED-4DB2-BD59-A6C34878D82A}">
                    <a16:rowId xmlns:a16="http://schemas.microsoft.com/office/drawing/2014/main" val="10000"/>
                  </a:ext>
                </a:extLst>
              </a:tr>
              <a:tr h="280457">
                <a:tc>
                  <a:txBody>
                    <a:bodyPr/>
                    <a:lstStyle/>
                    <a:p>
                      <a:pPr marL="0" marR="0">
                        <a:spcBef>
                          <a:spcPts val="0"/>
                        </a:spcBef>
                        <a:spcAft>
                          <a:spcPts val="0"/>
                        </a:spcAft>
                      </a:pPr>
                      <a:r>
                        <a:rPr lang="en-US" sz="1100">
                          <a:effectLst/>
                        </a:rPr>
                        <a:t>GitHub Guides</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11"/>
                        </a:rPr>
                        <a:t>https://youtube.com/githubguides</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endParaRPr>
                    </a:p>
                  </a:txBody>
                  <a:tcPr marL="0" marR="0" marT="0" marB="0" anchor="ctr"/>
                </a:tc>
                <a:extLst>
                  <a:ext uri="{0D108BD9-81ED-4DB2-BD59-A6C34878D82A}">
                    <a16:rowId xmlns:a16="http://schemas.microsoft.com/office/drawing/2014/main" val="10001"/>
                  </a:ext>
                </a:extLst>
              </a:tr>
              <a:tr h="496950">
                <a:tc>
                  <a:txBody>
                    <a:bodyPr/>
                    <a:lstStyle/>
                    <a:p>
                      <a:pPr marL="0" marR="0">
                        <a:spcBef>
                          <a:spcPts val="0"/>
                        </a:spcBef>
                        <a:spcAft>
                          <a:spcPts val="0"/>
                        </a:spcAft>
                      </a:pPr>
                      <a:r>
                        <a:rPr lang="en-US" sz="1100">
                          <a:effectLst/>
                        </a:rPr>
                        <a:t>GitLab</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12"/>
                        </a:rPr>
                        <a:t>https://www.youtube.com/channel/UCnMGQ8QHMAnVIsI3xJrihhg</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endParaRPr>
                    </a:p>
                  </a:txBody>
                  <a:tcPr marL="0" marR="0" marT="0" marB="0" anchor="ctr"/>
                </a:tc>
                <a:extLst>
                  <a:ext uri="{0D108BD9-81ED-4DB2-BD59-A6C34878D82A}">
                    <a16:rowId xmlns:a16="http://schemas.microsoft.com/office/drawing/2014/main" val="10002"/>
                  </a:ext>
                </a:extLst>
              </a:tr>
              <a:tr h="280457">
                <a:tc>
                  <a:txBody>
                    <a:bodyPr/>
                    <a:lstStyle/>
                    <a:p>
                      <a:pPr marL="0" marR="0">
                        <a:spcBef>
                          <a:spcPts val="0"/>
                        </a:spcBef>
                        <a:spcAft>
                          <a:spcPts val="0"/>
                        </a:spcAft>
                      </a:pPr>
                      <a:r>
                        <a:rPr lang="en-US" sz="1100">
                          <a:effectLst/>
                        </a:rPr>
                        <a:t>Git Intro Videos</a:t>
                      </a:r>
                      <a:endParaRPr lang="en-US" sz="100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100" u="sng" dirty="0">
                          <a:effectLst/>
                          <a:hlinkClick r:id="rId13"/>
                        </a:rPr>
                        <a:t>https://git-scm.com/videos</a:t>
                      </a:r>
                      <a:endParaRPr lang="en-US" sz="1000" dirty="0">
                        <a:effectLst/>
                        <a:latin typeface="Times New Roman" panose="02020603050405020304" pitchFamily="18" charset="0"/>
                        <a:ea typeface="Calibri" panose="020F0502020204030204" pitchFamily="34" charset="0"/>
                      </a:endParaRPr>
                    </a:p>
                  </a:txBody>
                  <a:tcPr marL="38100" marR="38100" marT="24765" marB="24765" anchor="ctr"/>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Calibri" panose="020F0502020204030204" pitchFamily="34"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50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Mobility Training Courses - Details</a:t>
            </a:r>
          </a:p>
        </p:txBody>
      </p:sp>
      <p:graphicFrame>
        <p:nvGraphicFramePr>
          <p:cNvPr id="3" name="Table 2"/>
          <p:cNvGraphicFramePr>
            <a:graphicFrameLocks noGrp="1"/>
          </p:cNvGraphicFramePr>
          <p:nvPr>
            <p:extLst>
              <p:ext uri="{D42A27DB-BD31-4B8C-83A1-F6EECF244321}">
                <p14:modId xmlns:p14="http://schemas.microsoft.com/office/powerpoint/2010/main" val="605152506"/>
              </p:ext>
            </p:extLst>
          </p:nvPr>
        </p:nvGraphicFramePr>
        <p:xfrm>
          <a:off x="508000" y="1341249"/>
          <a:ext cx="9876421" cy="5043873"/>
        </p:xfrm>
        <a:graphic>
          <a:graphicData uri="http://schemas.openxmlformats.org/drawingml/2006/table">
            <a:tbl>
              <a:tblPr firstRow="1">
                <a:tableStyleId>{93296810-A885-4BE3-A3E7-6D5BEEA58F35}</a:tableStyleId>
              </a:tblPr>
              <a:tblGrid>
                <a:gridCol w="916763">
                  <a:extLst>
                    <a:ext uri="{9D8B030D-6E8A-4147-A177-3AD203B41FA5}">
                      <a16:colId xmlns:a16="http://schemas.microsoft.com/office/drawing/2014/main" val="20000"/>
                    </a:ext>
                  </a:extLst>
                </a:gridCol>
                <a:gridCol w="807158">
                  <a:extLst>
                    <a:ext uri="{9D8B030D-6E8A-4147-A177-3AD203B41FA5}">
                      <a16:colId xmlns:a16="http://schemas.microsoft.com/office/drawing/2014/main" val="20001"/>
                    </a:ext>
                  </a:extLst>
                </a:gridCol>
                <a:gridCol w="1073688">
                  <a:extLst>
                    <a:ext uri="{9D8B030D-6E8A-4147-A177-3AD203B41FA5}">
                      <a16:colId xmlns:a16="http://schemas.microsoft.com/office/drawing/2014/main" val="20002"/>
                    </a:ext>
                  </a:extLst>
                </a:gridCol>
                <a:gridCol w="1869922">
                  <a:extLst>
                    <a:ext uri="{9D8B030D-6E8A-4147-A177-3AD203B41FA5}">
                      <a16:colId xmlns:a16="http://schemas.microsoft.com/office/drawing/2014/main" val="20003"/>
                    </a:ext>
                  </a:extLst>
                </a:gridCol>
                <a:gridCol w="574975">
                  <a:extLst>
                    <a:ext uri="{9D8B030D-6E8A-4147-A177-3AD203B41FA5}">
                      <a16:colId xmlns:a16="http://schemas.microsoft.com/office/drawing/2014/main" val="20004"/>
                    </a:ext>
                  </a:extLst>
                </a:gridCol>
                <a:gridCol w="590026">
                  <a:extLst>
                    <a:ext uri="{9D8B030D-6E8A-4147-A177-3AD203B41FA5}">
                      <a16:colId xmlns:a16="http://schemas.microsoft.com/office/drawing/2014/main" val="20005"/>
                    </a:ext>
                  </a:extLst>
                </a:gridCol>
                <a:gridCol w="4043889">
                  <a:extLst>
                    <a:ext uri="{9D8B030D-6E8A-4147-A177-3AD203B41FA5}">
                      <a16:colId xmlns:a16="http://schemas.microsoft.com/office/drawing/2014/main" val="20006"/>
                    </a:ext>
                  </a:extLst>
                </a:gridCol>
              </a:tblGrid>
              <a:tr h="288993">
                <a:tc>
                  <a:txBody>
                    <a:bodyPr/>
                    <a:lstStyle/>
                    <a:p>
                      <a:pPr marL="0" marR="0">
                        <a:spcBef>
                          <a:spcPts val="0"/>
                        </a:spcBef>
                        <a:spcAft>
                          <a:spcPts val="0"/>
                        </a:spcAft>
                      </a:pPr>
                      <a:r>
                        <a:rPr lang="en-US" sz="900">
                          <a:effectLst/>
                        </a:rPr>
                        <a:t>Areas</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a:effectLst/>
                        </a:rPr>
                        <a:t>Type</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a:effectLst/>
                        </a:rPr>
                        <a:t>Course code</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a:effectLst/>
                        </a:rPr>
                        <a:t>Learning Title</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a:effectLst/>
                        </a:rPr>
                        <a:t>Delivery</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a:effectLst/>
                        </a:rPr>
                        <a:t>Duration</a:t>
                      </a:r>
                      <a:endParaRPr lang="en-US" sz="900">
                        <a:effectLst/>
                        <a:latin typeface="Calibri" charset="0"/>
                        <a:ea typeface="Calibri" charset="0"/>
                        <a:cs typeface="Times New Roman" charset="0"/>
                      </a:endParaRPr>
                    </a:p>
                  </a:txBody>
                  <a:tcPr marL="54186" marR="54186" marT="0" marB="0" anchor="ctr">
                    <a:lnB w="63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 Links</a:t>
                      </a:r>
                      <a:endParaRPr lang="en-US" sz="900" dirty="0">
                        <a:effectLst/>
                        <a:latin typeface="Calibri" charset="0"/>
                        <a:ea typeface="Calibri" charset="0"/>
                        <a:cs typeface="Times New Roman" charset="0"/>
                      </a:endParaRPr>
                    </a:p>
                  </a:txBody>
                  <a:tcPr marL="0" marR="0" marT="0" marB="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7365">
                <a:tc>
                  <a:txBody>
                    <a:bodyPr/>
                    <a:lstStyle/>
                    <a:p>
                      <a:pPr marL="0" marR="0">
                        <a:spcBef>
                          <a:spcPts val="0"/>
                        </a:spcBef>
                        <a:spcAft>
                          <a:spcPts val="0"/>
                        </a:spcAft>
                      </a:pPr>
                      <a:r>
                        <a:rPr lang="en-US" sz="900" dirty="0">
                          <a:effectLst/>
                        </a:rPr>
                        <a:t>Mobile Testing</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A76000</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Digital Testing - Mobility Intro Courses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3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2"/>
                        </a:rPr>
                        <a:t>https://mylearning.accenture.com/myl-ui/learner/activityDetails?referrer=search&amp;activityID=1183588&amp;source=myLearning&amp;refresh=1442.047958604457</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97365">
                <a:tc>
                  <a:txBody>
                    <a:bodyPr/>
                    <a:lstStyle/>
                    <a:p>
                      <a:pPr marL="0" marR="0">
                        <a:spcBef>
                          <a:spcPts val="0"/>
                        </a:spcBef>
                        <a:spcAft>
                          <a:spcPts val="0"/>
                        </a:spcAft>
                      </a:pPr>
                      <a:r>
                        <a:rPr lang="en-US" sz="900">
                          <a:effectLst/>
                        </a:rPr>
                        <a:t>Mobile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dirty="0" err="1">
                          <a:effectLst/>
                        </a:rPr>
                        <a:t>mylearning</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REL70968</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dirty="0">
                          <a:effectLst/>
                        </a:rPr>
                        <a:t>Mobile Test Automation Using Perfecto Mobile</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1 hour</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3"/>
                        </a:rPr>
                        <a:t>https://mylearning.accenture.com/myl-ui/learner/activityDetails?referrer=search&amp;activityID=1180907&amp;source=myLearning&amp;refresh=1810.7590962665308</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97365">
                <a:tc>
                  <a:txBody>
                    <a:bodyPr/>
                    <a:lstStyle/>
                    <a:p>
                      <a:pPr marL="0" marR="0">
                        <a:spcBef>
                          <a:spcPts val="0"/>
                        </a:spcBef>
                        <a:spcAft>
                          <a:spcPts val="0"/>
                        </a:spcAft>
                      </a:pPr>
                      <a:r>
                        <a:rPr lang="en-US" sz="900">
                          <a:effectLst/>
                        </a:rPr>
                        <a:t>Mobile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REL06926</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Mobile Application Testing Overview</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4"/>
                        </a:rPr>
                        <a:t>https://mylearning.accenture.com/myl-ui/learner/activityDetails?referrer=search&amp;activityID=1141932&amp;source=myLearning&amp;refresh=1766.601819254046</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97365">
                <a:tc>
                  <a:txBody>
                    <a:bodyPr/>
                    <a:lstStyle/>
                    <a:p>
                      <a:pPr marL="0" marR="0">
                        <a:spcBef>
                          <a:spcPts val="0"/>
                        </a:spcBef>
                        <a:spcAft>
                          <a:spcPts val="0"/>
                        </a:spcAft>
                      </a:pPr>
                      <a:r>
                        <a:rPr lang="en-US" sz="900">
                          <a:effectLst/>
                        </a:rPr>
                        <a:t>Mobile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REL66708</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Mobile Application Usability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1 hour</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5"/>
                        </a:rPr>
                        <a:t>https://mylearning.accenture.com/myl-ui/learner/activityDetails?referrer=search&amp;activityID=1178884&amp;source=myLearning&amp;refresh=1629.9137452029022</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97365">
                <a:tc>
                  <a:txBody>
                    <a:bodyPr/>
                    <a:lstStyle/>
                    <a:p>
                      <a:pPr marL="0" marR="0">
                        <a:spcBef>
                          <a:spcPts val="0"/>
                        </a:spcBef>
                        <a:spcAft>
                          <a:spcPts val="0"/>
                        </a:spcAft>
                      </a:pPr>
                      <a:r>
                        <a:rPr lang="en-US" sz="900">
                          <a:effectLst/>
                        </a:rPr>
                        <a:t>Mobile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A78418</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Digital Testing - Mobile Application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 (Group)</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6"/>
                        </a:rPr>
                        <a:t>https://mylearning.accenture.com/myl-ui/learner/activityDetails?referrer=search&amp;activityID=1184866&amp;source=myLearning&amp;refresh=1770.7490279677704</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29820">
                <a:tc>
                  <a:txBody>
                    <a:bodyPr/>
                    <a:lstStyle/>
                    <a:p>
                      <a:pPr marL="0" marR="0">
                        <a:spcBef>
                          <a:spcPts val="0"/>
                        </a:spcBef>
                        <a:spcAft>
                          <a:spcPts val="0"/>
                        </a:spcAft>
                      </a:pPr>
                      <a:r>
                        <a:rPr lang="en-US" sz="900">
                          <a:effectLst/>
                        </a:rPr>
                        <a:t>Mobile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A59409</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Overview of Mobile Application Security</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7"/>
                        </a:rPr>
                        <a:t>https://mylearning.accenture.com/myl-ui/learner/activityDetails?referrer=search&amp;activityID=1172093&amp;source=myLearning&amp;refresh=1383.577554668364</a:t>
                      </a:r>
                      <a:r>
                        <a:rPr lang="en-US" sz="900" dirty="0">
                          <a:effectLst/>
                        </a:rPr>
                        <a:t> </a:t>
                      </a:r>
                    </a:p>
                    <a:p>
                      <a:pPr marL="0" marR="0">
                        <a:spcBef>
                          <a:spcPts val="0"/>
                        </a:spcBef>
                        <a:spcAft>
                          <a:spcPts val="0"/>
                        </a:spcAft>
                      </a:pP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29820">
                <a:tc>
                  <a:txBody>
                    <a:bodyPr/>
                    <a:lstStyle/>
                    <a:p>
                      <a:pPr marL="0" marR="0">
                        <a:spcBef>
                          <a:spcPts val="0"/>
                        </a:spcBef>
                        <a:spcAft>
                          <a:spcPts val="0"/>
                        </a:spcAft>
                      </a:pPr>
                      <a:r>
                        <a:rPr lang="en-US" sz="900">
                          <a:effectLst/>
                        </a:rPr>
                        <a:t>Security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A59409</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Overview of Mobile Application Security</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8"/>
                        </a:rPr>
                        <a:t>https://mylearning.accenture.com/myl-ui/learner/fullLearningPath?channelValue=a3b39ea7-306a-4398-b17f-51dff37d7bd0&amp;Referer=search</a:t>
                      </a:r>
                      <a:r>
                        <a:rPr lang="en-US" sz="900" dirty="0">
                          <a:effectLst/>
                        </a:rPr>
                        <a:t> </a:t>
                      </a:r>
                    </a:p>
                    <a:p>
                      <a:pPr marL="0" marR="0">
                        <a:spcBef>
                          <a:spcPts val="0"/>
                        </a:spcBef>
                        <a:spcAft>
                          <a:spcPts val="0"/>
                        </a:spcAft>
                      </a:pP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97365">
                <a:tc>
                  <a:txBody>
                    <a:bodyPr/>
                    <a:lstStyle/>
                    <a:p>
                      <a:pPr marL="0" marR="0">
                        <a:spcBef>
                          <a:spcPts val="0"/>
                        </a:spcBef>
                        <a:spcAft>
                          <a:spcPts val="0"/>
                        </a:spcAft>
                      </a:pPr>
                      <a:r>
                        <a:rPr lang="en-US" sz="900">
                          <a:effectLst/>
                        </a:rPr>
                        <a:t>Network Virtualization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REL61524</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Mobile Application Network Simulated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9"/>
                        </a:rPr>
                        <a:t>https://mylearning.accenture.com/myl-ui/learner/activityDetails?referrer=search&amp;activityID=1173203&amp;source=myLearning&amp;refresh=1159.9156479073356</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97365">
                <a:tc>
                  <a:txBody>
                    <a:bodyPr/>
                    <a:lstStyle/>
                    <a:p>
                      <a:pPr marL="0" marR="0">
                        <a:spcBef>
                          <a:spcPts val="0"/>
                        </a:spcBef>
                        <a:spcAft>
                          <a:spcPts val="0"/>
                        </a:spcAft>
                      </a:pPr>
                      <a:r>
                        <a:rPr lang="en-US" sz="900">
                          <a:effectLst/>
                        </a:rPr>
                        <a:t>Performance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REL06578</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Mobile Application Performance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10"/>
                        </a:rPr>
                        <a:t>https://mylearning.accenture.com/myl-ui/learner/activityDetails?referrer=search&amp;activityID=1141804&amp;source=myLearning&amp;refresh=1310.466330842979</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97365">
                <a:tc>
                  <a:txBody>
                    <a:bodyPr/>
                    <a:lstStyle/>
                    <a:p>
                      <a:pPr marL="0" marR="0">
                        <a:spcBef>
                          <a:spcPts val="0"/>
                        </a:spcBef>
                        <a:spcAft>
                          <a:spcPts val="0"/>
                        </a:spcAft>
                      </a:pPr>
                      <a:r>
                        <a:rPr lang="en-US" sz="900">
                          <a:effectLst/>
                        </a:rPr>
                        <a:t>Location-Specific Testing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mylearning</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REL58930</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dirty="0">
                          <a:effectLst/>
                        </a:rPr>
                        <a:t>Mobile Application Location Simulated Testing</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Online</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a:effectLst/>
                        </a:rPr>
                        <a:t>0.5 hours</a:t>
                      </a:r>
                      <a:endParaRPr lang="en-US" sz="90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900" u="sng" dirty="0">
                          <a:effectLst/>
                          <a:hlinkClick r:id="rId11"/>
                        </a:rPr>
                        <a:t>https://mylearning.accenture.com/myl-ui/learner/activityDetails?referrer=search&amp;activityID=1171832&amp;source=myLearning&amp;refresh=1650.1682015951896</a:t>
                      </a:r>
                      <a:r>
                        <a:rPr lang="en-US" sz="900" dirty="0">
                          <a:effectLst/>
                        </a:rPr>
                        <a:t> </a:t>
                      </a:r>
                      <a:endParaRPr lang="en-US" sz="900" dirty="0">
                        <a:effectLst/>
                        <a:latin typeface="Calibri" charset="0"/>
                        <a:ea typeface="Calibri" charset="0"/>
                        <a:cs typeface="Times New Roman" charset="0"/>
                      </a:endParaRPr>
                    </a:p>
                  </a:txBody>
                  <a:tcPr marL="45720" marR="45720" marT="18288" marB="1828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6318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Engineering:</a:t>
            </a:r>
            <a:br>
              <a:rPr lang="en-US" dirty="0"/>
            </a:br>
            <a:r>
              <a:rPr lang="en-US" dirty="0"/>
              <a:t>T-Shaped Skills Building</a:t>
            </a:r>
          </a:p>
        </p:txBody>
      </p:sp>
      <p:sp>
        <p:nvSpPr>
          <p:cNvPr id="3" name="Text Placeholder 2"/>
          <p:cNvSpPr>
            <a:spLocks noGrp="1"/>
          </p:cNvSpPr>
          <p:nvPr>
            <p:ph type="body" sz="quarter" idx="10"/>
          </p:nvPr>
        </p:nvSpPr>
        <p:spPr/>
        <p:txBody>
          <a:bodyPr/>
          <a:lstStyle/>
          <a:p>
            <a:r>
              <a:rPr lang="en-US" dirty="0"/>
              <a:t>Automation Engineers and Architects are recommended to build skills in a T-Shaped fashion to support the needs of Agile delivery:</a:t>
            </a:r>
          </a:p>
        </p:txBody>
      </p:sp>
      <p:graphicFrame>
        <p:nvGraphicFramePr>
          <p:cNvPr id="100" name="Table 99"/>
          <p:cNvGraphicFramePr>
            <a:graphicFrameLocks noGrp="1"/>
          </p:cNvGraphicFramePr>
          <p:nvPr>
            <p:extLst>
              <p:ext uri="{D42A27DB-BD31-4B8C-83A1-F6EECF244321}">
                <p14:modId xmlns:p14="http://schemas.microsoft.com/office/powerpoint/2010/main" val="447935310"/>
              </p:ext>
            </p:extLst>
          </p:nvPr>
        </p:nvGraphicFramePr>
        <p:xfrm>
          <a:off x="1400643" y="1790812"/>
          <a:ext cx="9399180" cy="2905200"/>
        </p:xfrm>
        <a:graphic>
          <a:graphicData uri="http://schemas.openxmlformats.org/drawingml/2006/table">
            <a:tbl>
              <a:tblPr firstRow="1" bandRow="1">
                <a:tableStyleId>{912C8C85-51F0-491E-9774-3900AFEF0FD7}</a:tableStyleId>
              </a:tblPr>
              <a:tblGrid>
                <a:gridCol w="1879836">
                  <a:extLst>
                    <a:ext uri="{9D8B030D-6E8A-4147-A177-3AD203B41FA5}">
                      <a16:colId xmlns:a16="http://schemas.microsoft.com/office/drawing/2014/main" val="20000"/>
                    </a:ext>
                  </a:extLst>
                </a:gridCol>
                <a:gridCol w="1879836">
                  <a:extLst>
                    <a:ext uri="{9D8B030D-6E8A-4147-A177-3AD203B41FA5}">
                      <a16:colId xmlns:a16="http://schemas.microsoft.com/office/drawing/2014/main" val="20001"/>
                    </a:ext>
                  </a:extLst>
                </a:gridCol>
                <a:gridCol w="1879836">
                  <a:extLst>
                    <a:ext uri="{9D8B030D-6E8A-4147-A177-3AD203B41FA5}">
                      <a16:colId xmlns:a16="http://schemas.microsoft.com/office/drawing/2014/main" val="20002"/>
                    </a:ext>
                  </a:extLst>
                </a:gridCol>
                <a:gridCol w="1879836">
                  <a:extLst>
                    <a:ext uri="{9D8B030D-6E8A-4147-A177-3AD203B41FA5}">
                      <a16:colId xmlns:a16="http://schemas.microsoft.com/office/drawing/2014/main" val="20003"/>
                    </a:ext>
                  </a:extLst>
                </a:gridCol>
                <a:gridCol w="1879836">
                  <a:extLst>
                    <a:ext uri="{9D8B030D-6E8A-4147-A177-3AD203B41FA5}">
                      <a16:colId xmlns:a16="http://schemas.microsoft.com/office/drawing/2014/main" val="20004"/>
                    </a:ext>
                  </a:extLst>
                </a:gridCol>
              </a:tblGrid>
              <a:tr h="581040">
                <a:tc>
                  <a:txBody>
                    <a:bodyPr/>
                    <a:lstStyle/>
                    <a:p>
                      <a:pPr algn="ctr"/>
                      <a:r>
                        <a:rPr lang="en-US" sz="1200" dirty="0"/>
                        <a:t>Analyst</a:t>
                      </a:r>
                    </a:p>
                  </a:txBody>
                  <a:tcPr anchor="ctr">
                    <a:lnB w="38100" cap="flat" cmpd="sng" algn="ctr">
                      <a:solidFill>
                        <a:srgbClr val="FF0000"/>
                      </a:solidFill>
                      <a:prstDash val="solid"/>
                      <a:round/>
                      <a:headEnd type="none" w="med" len="med"/>
                      <a:tailEnd type="none" w="med" len="med"/>
                    </a:lnB>
                  </a:tcPr>
                </a:tc>
                <a:tc>
                  <a:txBody>
                    <a:bodyPr/>
                    <a:lstStyle/>
                    <a:p>
                      <a:pPr algn="ctr"/>
                      <a:r>
                        <a:rPr lang="en-US" sz="1200" dirty="0"/>
                        <a:t>Developer</a:t>
                      </a:r>
                    </a:p>
                  </a:txBody>
                  <a:tcPr anchor="ctr">
                    <a:lnB w="38100" cap="flat" cmpd="sng" algn="ctr">
                      <a:solidFill>
                        <a:srgbClr val="FF0000"/>
                      </a:solidFill>
                      <a:prstDash val="solid"/>
                      <a:round/>
                      <a:headEnd type="none" w="med" len="med"/>
                      <a:tailEnd type="none" w="med" len="med"/>
                    </a:lnB>
                  </a:tcPr>
                </a:tc>
                <a:tc>
                  <a:txBody>
                    <a:bodyPr/>
                    <a:lstStyle/>
                    <a:p>
                      <a:pPr algn="ctr"/>
                      <a:r>
                        <a:rPr lang="en-US" sz="1200" dirty="0"/>
                        <a:t>Quality</a:t>
                      </a:r>
                      <a:r>
                        <a:rPr lang="en-US" sz="1200" baseline="0" dirty="0"/>
                        <a:t> Engineer</a:t>
                      </a:r>
                      <a:endParaRPr lang="en-US" sz="1200" dirty="0"/>
                    </a:p>
                  </a:txBody>
                  <a:tcPr anchor="ctr">
                    <a:lnB w="38100" cap="flat" cmpd="sng" algn="ctr">
                      <a:solidFill>
                        <a:srgbClr val="FF0000"/>
                      </a:solidFill>
                      <a:prstDash val="solid"/>
                      <a:round/>
                      <a:headEnd type="none" w="med" len="med"/>
                      <a:tailEnd type="none" w="med" len="med"/>
                    </a:lnB>
                  </a:tcPr>
                </a:tc>
                <a:tc>
                  <a:txBody>
                    <a:bodyPr/>
                    <a:lstStyle/>
                    <a:p>
                      <a:pPr algn="ctr"/>
                      <a:r>
                        <a:rPr lang="en-US" sz="1200" dirty="0"/>
                        <a:t>Web Designer</a:t>
                      </a:r>
                    </a:p>
                  </a:txBody>
                  <a:tcPr anchor="ctr">
                    <a:lnB w="38100" cap="flat" cmpd="sng" algn="ctr">
                      <a:solidFill>
                        <a:srgbClr val="FF0000"/>
                      </a:solidFill>
                      <a:prstDash val="solid"/>
                      <a:round/>
                      <a:headEnd type="none" w="med" len="med"/>
                      <a:tailEnd type="none" w="med" len="med"/>
                    </a:lnB>
                  </a:tcPr>
                </a:tc>
                <a:tc>
                  <a:txBody>
                    <a:bodyPr/>
                    <a:lstStyle/>
                    <a:p>
                      <a:pPr algn="ctr"/>
                      <a:r>
                        <a:rPr lang="en-US" sz="1200" dirty="0"/>
                        <a:t>System Engineer (DevOps)</a:t>
                      </a:r>
                    </a:p>
                  </a:txBody>
                  <a:tcPr anchor="ct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0"/>
                  </a:ext>
                </a:extLst>
              </a:tr>
              <a:tr h="581040">
                <a:tc>
                  <a:txBody>
                    <a:bodyPr/>
                    <a:lstStyle/>
                    <a:p>
                      <a:pPr algn="ctr"/>
                      <a:r>
                        <a:rPr lang="en-US" sz="1200" dirty="0"/>
                        <a:t>Write Executable Specifications</a:t>
                      </a:r>
                    </a:p>
                  </a:txBody>
                  <a:tcPr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sz="1200" dirty="0"/>
                        <a:t>Write Unit</a:t>
                      </a:r>
                      <a:r>
                        <a:rPr lang="en-US" sz="1200" baseline="0" dirty="0"/>
                        <a:t> Test Code (</a:t>
                      </a:r>
                      <a:r>
                        <a:rPr lang="en-US" sz="1200" baseline="0" dirty="0" err="1"/>
                        <a:t>xUnit</a:t>
                      </a:r>
                      <a:r>
                        <a:rPr lang="en-US" sz="1200" baseline="0" dirty="0"/>
                        <a:t>)</a:t>
                      </a:r>
                      <a:endParaRPr lang="en-US" sz="1200" dirty="0"/>
                    </a:p>
                  </a:txBody>
                  <a:tcPr anchor="ctr">
                    <a:lnR w="28575"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sz="1200" dirty="0"/>
                        <a:t>Write Automated</a:t>
                      </a:r>
                      <a:r>
                        <a:rPr lang="en-US" sz="1200" baseline="0" dirty="0"/>
                        <a:t> Tests (Test Code)</a:t>
                      </a:r>
                      <a:endParaRPr lang="en-US" sz="1200" dirty="0"/>
                    </a:p>
                  </a:txBody>
                  <a:tcPr anchor="ctr">
                    <a:lnL w="28575" cap="flat" cmpd="sng" algn="ctr">
                      <a:noFill/>
                      <a:prstDash val="solid"/>
                      <a:round/>
                      <a:headEnd type="none" w="med" len="med"/>
                      <a:tailEnd type="none" w="med" len="med"/>
                    </a:lnL>
                    <a:lnT w="38100" cap="flat" cmpd="sng" algn="ctr">
                      <a:solidFill>
                        <a:srgbClr val="FF0000"/>
                      </a:solidFill>
                      <a:prstDash val="solid"/>
                      <a:round/>
                      <a:headEnd type="none" w="med" len="med"/>
                      <a:tailEnd type="none" w="med" len="med"/>
                    </a:lnT>
                  </a:tcPr>
                </a:tc>
                <a:tc>
                  <a:txBody>
                    <a:bodyPr/>
                    <a:lstStyle/>
                    <a:p>
                      <a:pPr algn="ctr"/>
                      <a:r>
                        <a:rPr lang="en-US" sz="1200" dirty="0"/>
                        <a:t>UX Design</a:t>
                      </a:r>
                    </a:p>
                  </a:txBody>
                  <a:tcPr anchor="ct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sz="1200" dirty="0"/>
                        <a:t>CI/CD and SCM Tooling</a:t>
                      </a:r>
                    </a:p>
                  </a:txBody>
                  <a:tcPr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1"/>
                  </a:ext>
                </a:extLst>
              </a:tr>
              <a:tr h="581040">
                <a:tc>
                  <a:txBody>
                    <a:bodyPr/>
                    <a:lstStyle/>
                    <a:p>
                      <a:pPr algn="ctr"/>
                      <a:r>
                        <a:rPr lang="en-US" sz="1200" dirty="0"/>
                        <a:t>Requirements Engineering</a:t>
                      </a:r>
                    </a:p>
                  </a:txBody>
                  <a:tcPr anchor="ctr">
                    <a:lnT w="38100" cap="flat" cmpd="sng" algn="ctr">
                      <a:solidFill>
                        <a:srgbClr val="FF0000"/>
                      </a:solidFill>
                      <a:prstDash val="solid"/>
                      <a:round/>
                      <a:headEnd type="none" w="med" len="med"/>
                      <a:tailEnd type="none" w="med" len="med"/>
                    </a:lnT>
                  </a:tcPr>
                </a:tc>
                <a:tc>
                  <a:txBody>
                    <a:bodyPr/>
                    <a:lstStyle/>
                    <a:p>
                      <a:pPr algn="ctr"/>
                      <a:r>
                        <a:rPr lang="en-US" sz="1200" dirty="0"/>
                        <a:t>Write Production Code</a:t>
                      </a:r>
                    </a:p>
                  </a:txBody>
                  <a:tcPr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tcPr>
                </a:tc>
                <a:tc>
                  <a:txBody>
                    <a:bodyPr/>
                    <a:lstStyle/>
                    <a:p>
                      <a:pPr algn="ctr"/>
                      <a:r>
                        <a:rPr lang="en-US" sz="1200" dirty="0"/>
                        <a:t>Develop and Improve Test Frameworks</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sz="1200" dirty="0"/>
                        <a:t>JavaScript,</a:t>
                      </a:r>
                      <a:r>
                        <a:rPr lang="en-US" sz="1200" baseline="0" dirty="0"/>
                        <a:t> </a:t>
                      </a:r>
                      <a:r>
                        <a:rPr lang="en-US" sz="1200" dirty="0"/>
                        <a:t>CSS, HTML</a:t>
                      </a:r>
                    </a:p>
                  </a:txBody>
                  <a:tcPr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tcPr>
                </a:tc>
                <a:tc>
                  <a:txBody>
                    <a:bodyPr/>
                    <a:lstStyle/>
                    <a:p>
                      <a:pPr algn="ctr"/>
                      <a:r>
                        <a:rPr lang="en-US" sz="1200" dirty="0"/>
                        <a:t>Python, Perl, Go,</a:t>
                      </a:r>
                      <a:r>
                        <a:rPr lang="en-US" sz="1200" baseline="0" dirty="0"/>
                        <a:t> Bash</a:t>
                      </a:r>
                      <a:endParaRPr lang="en-US" sz="1200" dirty="0"/>
                    </a:p>
                  </a:txBody>
                  <a:tcPr anchor="ct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0002"/>
                  </a:ext>
                </a:extLst>
              </a:tr>
              <a:tr h="581040">
                <a:tc>
                  <a:txBody>
                    <a:bodyPr/>
                    <a:lstStyle/>
                    <a:p>
                      <a:pPr algn="ctr"/>
                      <a:r>
                        <a:rPr lang="en-US" sz="1200" dirty="0"/>
                        <a:t>Write User Manuals</a:t>
                      </a:r>
                    </a:p>
                  </a:txBody>
                  <a:tcPr anchor="ctr"/>
                </a:tc>
                <a:tc>
                  <a:txBody>
                    <a:bodyPr/>
                    <a:lstStyle/>
                    <a:p>
                      <a:pPr algn="ctr"/>
                      <a:r>
                        <a:rPr lang="en-US" sz="1200" dirty="0"/>
                        <a:t>Design System Architecture, DB</a:t>
                      </a:r>
                    </a:p>
                  </a:txBody>
                  <a:tcPr anchor="ctr">
                    <a:lnR w="38100" cap="flat" cmpd="sng" algn="ctr">
                      <a:solidFill>
                        <a:srgbClr val="FF0000"/>
                      </a:solidFill>
                      <a:prstDash val="solid"/>
                      <a:round/>
                      <a:headEnd type="none" w="med" len="med"/>
                      <a:tailEnd type="none" w="med" len="med"/>
                    </a:lnR>
                  </a:tcPr>
                </a:tc>
                <a:tc>
                  <a:txBody>
                    <a:bodyPr/>
                    <a:lstStyle/>
                    <a:p>
                      <a:pPr algn="ctr"/>
                      <a:r>
                        <a:rPr lang="en-US" sz="1200" dirty="0"/>
                        <a:t>Design</a:t>
                      </a:r>
                      <a:r>
                        <a:rPr lang="en-US" sz="1200" baseline="0" dirty="0"/>
                        <a:t> Test Execution Infrastructure</a:t>
                      </a:r>
                      <a:endParaRPr lang="en-US" sz="12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sz="1200" dirty="0"/>
                        <a:t>Image, Icon, Logo Design</a:t>
                      </a:r>
                    </a:p>
                  </a:txBody>
                  <a:tcPr anchor="ctr">
                    <a:lnL w="38100" cap="flat" cmpd="sng" algn="ctr">
                      <a:solidFill>
                        <a:srgbClr val="FF0000"/>
                      </a:solidFill>
                      <a:prstDash val="solid"/>
                      <a:round/>
                      <a:headEnd type="none" w="med" len="med"/>
                      <a:tailEnd type="none" w="med" len="med"/>
                    </a:lnL>
                  </a:tcPr>
                </a:tc>
                <a:tc>
                  <a:txBody>
                    <a:bodyPr/>
                    <a:lstStyle/>
                    <a:p>
                      <a:pPr algn="ctr"/>
                      <a:r>
                        <a:rPr lang="en-US" sz="1200" dirty="0"/>
                        <a:t>System and OS Admin</a:t>
                      </a:r>
                    </a:p>
                  </a:txBody>
                  <a:tcPr anchor="ctr"/>
                </a:tc>
                <a:extLst>
                  <a:ext uri="{0D108BD9-81ED-4DB2-BD59-A6C34878D82A}">
                    <a16:rowId xmlns:a16="http://schemas.microsoft.com/office/drawing/2014/main" val="10003"/>
                  </a:ext>
                </a:extLst>
              </a:tr>
              <a:tr h="581040">
                <a:tc>
                  <a:txBody>
                    <a:bodyPr/>
                    <a:lstStyle/>
                    <a:p>
                      <a:pPr algn="ctr"/>
                      <a:r>
                        <a:rPr lang="is-IS" sz="1200" dirty="0"/>
                        <a:t>…</a:t>
                      </a:r>
                      <a:endParaRPr lang="en-US" sz="1200" dirty="0"/>
                    </a:p>
                  </a:txBody>
                  <a:tcPr anchor="ctr"/>
                </a:tc>
                <a:tc>
                  <a:txBody>
                    <a:bodyPr/>
                    <a:lstStyle/>
                    <a:p>
                      <a:pPr algn="ctr"/>
                      <a:r>
                        <a:rPr lang="is-IS" sz="1200" dirty="0"/>
                        <a:t>…</a:t>
                      </a:r>
                      <a:endParaRPr lang="en-US" sz="1200" dirty="0"/>
                    </a:p>
                  </a:txBody>
                  <a:tcPr anchor="ctr">
                    <a:lnR w="38100" cap="flat" cmpd="sng" algn="ctr">
                      <a:solidFill>
                        <a:srgbClr val="FF0000"/>
                      </a:solidFill>
                      <a:prstDash val="solid"/>
                      <a:round/>
                      <a:headEnd type="none" w="med" len="med"/>
                      <a:tailEnd type="none" w="med" len="med"/>
                    </a:lnR>
                  </a:tcPr>
                </a:tc>
                <a:tc>
                  <a:txBody>
                    <a:bodyPr/>
                    <a:lstStyle/>
                    <a:p>
                      <a:pPr algn="ctr"/>
                      <a:r>
                        <a:rPr lang="is-IS" sz="1200" dirty="0"/>
                        <a:t>Test Design</a:t>
                      </a:r>
                      <a:r>
                        <a:rPr lang="is-IS" sz="1200" baseline="0" dirty="0"/>
                        <a:t> and Optimization</a:t>
                      </a:r>
                      <a:endParaRPr lang="en-US" sz="12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B w="38100" cap="flat" cmpd="sng" algn="ctr">
                      <a:solidFill>
                        <a:srgbClr val="FF0000"/>
                      </a:solidFill>
                      <a:prstDash val="solid"/>
                      <a:round/>
                      <a:headEnd type="none" w="med" len="med"/>
                      <a:tailEnd type="none" w="med" len="med"/>
                    </a:lnB>
                  </a:tcPr>
                </a:tc>
                <a:tc>
                  <a:txBody>
                    <a:bodyPr/>
                    <a:lstStyle/>
                    <a:p>
                      <a:pPr algn="ctr"/>
                      <a:r>
                        <a:rPr lang="is-IS" sz="1200" dirty="0"/>
                        <a:t>…</a:t>
                      </a:r>
                      <a:endParaRPr lang="en-US" sz="1200" dirty="0"/>
                    </a:p>
                  </a:txBody>
                  <a:tcPr anchor="ctr">
                    <a:lnL w="38100" cap="flat" cmpd="sng" algn="ctr">
                      <a:solidFill>
                        <a:srgbClr val="FF0000"/>
                      </a:solidFill>
                      <a:prstDash val="solid"/>
                      <a:round/>
                      <a:headEnd type="none" w="med" len="med"/>
                      <a:tailEnd type="none" w="med" len="med"/>
                    </a:lnL>
                  </a:tcPr>
                </a:tc>
                <a:tc>
                  <a:txBody>
                    <a:bodyPr/>
                    <a:lstStyle/>
                    <a:p>
                      <a:pPr algn="ctr"/>
                      <a:r>
                        <a:rPr lang="is-IS" sz="1200" dirty="0"/>
                        <a:t>…</a:t>
                      </a:r>
                      <a:endParaRPr lang="en-US" sz="1200" dirty="0"/>
                    </a:p>
                  </a:txBody>
                  <a:tcPr anchor="ctr"/>
                </a:tc>
                <a:extLst>
                  <a:ext uri="{0D108BD9-81ED-4DB2-BD59-A6C34878D82A}">
                    <a16:rowId xmlns:a16="http://schemas.microsoft.com/office/drawing/2014/main" val="10004"/>
                  </a:ext>
                </a:extLst>
              </a:tr>
            </a:tbl>
          </a:graphicData>
        </a:graphic>
      </p:graphicFrame>
      <p:sp>
        <p:nvSpPr>
          <p:cNvPr id="101" name="Rectangle 100"/>
          <p:cNvSpPr/>
          <p:nvPr/>
        </p:nvSpPr>
        <p:spPr bwMode="gray">
          <a:xfrm rot="20070147">
            <a:off x="537166" y="2582073"/>
            <a:ext cx="914400" cy="342393"/>
          </a:xfrm>
          <a:prstGeom prst="rect">
            <a:avLst/>
          </a:prstGeom>
          <a:solidFill>
            <a:schemeClr val="accent2"/>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1" i="0" u="none" strike="noStrike" kern="0" cap="none" spc="0" normalizeH="0" baseline="0" noProof="0">
                <a:ln>
                  <a:noFill/>
                </a:ln>
                <a:solidFill>
                  <a:schemeClr val="bg1"/>
                </a:solidFill>
                <a:effectLst/>
                <a:uLnTx/>
                <a:uFillTx/>
                <a:latin typeface="Arial" pitchFamily="34" charset="0"/>
                <a:cs typeface="Arial" pitchFamily="34" charset="0"/>
              </a:rPr>
              <a:t>Broad</a:t>
            </a:r>
            <a:endParaRPr kumimoji="0" lang="en-US" sz="1200" b="1" i="0" u="none" strike="noStrike" kern="0" cap="none" spc="0" normalizeH="0" baseline="0" noProof="0" dirty="0" err="1">
              <a:ln>
                <a:noFill/>
              </a:ln>
              <a:solidFill>
                <a:schemeClr val="bg1"/>
              </a:solidFill>
              <a:effectLst/>
              <a:uLnTx/>
              <a:uFillTx/>
              <a:latin typeface="Arial" pitchFamily="34" charset="0"/>
              <a:cs typeface="Arial" pitchFamily="34" charset="0"/>
            </a:endParaRPr>
          </a:p>
        </p:txBody>
      </p:sp>
      <p:sp>
        <p:nvSpPr>
          <p:cNvPr id="102" name="Rectangle 101"/>
          <p:cNvSpPr/>
          <p:nvPr/>
        </p:nvSpPr>
        <p:spPr bwMode="gray">
          <a:xfrm rot="20070147">
            <a:off x="6631862" y="4524815"/>
            <a:ext cx="914400" cy="342393"/>
          </a:xfrm>
          <a:prstGeom prst="rect">
            <a:avLst/>
          </a:prstGeom>
          <a:solidFill>
            <a:schemeClr val="accent2"/>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1" i="0" u="none" strike="noStrike" kern="0" cap="none" spc="0" normalizeH="0" baseline="0" noProof="0" dirty="0">
                <a:ln>
                  <a:noFill/>
                </a:ln>
                <a:solidFill>
                  <a:schemeClr val="bg1"/>
                </a:solidFill>
                <a:effectLst/>
                <a:uLnTx/>
                <a:uFillTx/>
                <a:latin typeface="Arial" pitchFamily="34" charset="0"/>
                <a:cs typeface="Arial" pitchFamily="34" charset="0"/>
              </a:rPr>
              <a:t>Deep</a:t>
            </a:r>
          </a:p>
        </p:txBody>
      </p:sp>
      <p:sp>
        <p:nvSpPr>
          <p:cNvPr id="103" name="TextBox 102"/>
          <p:cNvSpPr txBox="1"/>
          <p:nvPr/>
        </p:nvSpPr>
        <p:spPr>
          <a:xfrm>
            <a:off x="1380250" y="5196209"/>
            <a:ext cx="2404935" cy="1139296"/>
          </a:xfrm>
          <a:prstGeom prst="rect">
            <a:avLst/>
          </a:prstGeom>
          <a:noFill/>
          <a:ln>
            <a:solidFill>
              <a:schemeClr val="bg1">
                <a:lumMod val="65000"/>
              </a:schemeClr>
            </a:solidFill>
          </a:ln>
        </p:spPr>
        <p:txBody>
          <a:bodyPr wrap="square" lIns="91440" tIns="91440" rIns="91440" bIns="91440" rtlCol="0">
            <a:noAutofit/>
          </a:bodyPr>
          <a:lstStyle/>
          <a:p>
            <a:r>
              <a:rPr lang="en-US" sz="1200" b="1" dirty="0">
                <a:solidFill>
                  <a:srgbClr val="8E9999"/>
                </a:solidFill>
              </a:rPr>
              <a:t>Building T-Shaped Skills</a:t>
            </a:r>
          </a:p>
          <a:p>
            <a:pPr marL="342900" indent="-342900">
              <a:buFont typeface="Arial" panose="020B0604020202020204" pitchFamily="34" charset="0"/>
              <a:buChar char="•"/>
            </a:pPr>
            <a:r>
              <a:rPr lang="en-US" sz="1200" dirty="0">
                <a:solidFill>
                  <a:srgbClr val="8E9999"/>
                </a:solidFill>
              </a:rPr>
              <a:t>Gain mastery in one skill</a:t>
            </a:r>
          </a:p>
          <a:p>
            <a:pPr marL="342900" indent="-342900">
              <a:buFont typeface="Arial" panose="020B0604020202020204" pitchFamily="34" charset="0"/>
              <a:buChar char="•"/>
            </a:pPr>
            <a:r>
              <a:rPr lang="en-US" sz="1200" dirty="0">
                <a:solidFill>
                  <a:srgbClr val="8E9999"/>
                </a:solidFill>
              </a:rPr>
              <a:t>Remain curious</a:t>
            </a:r>
          </a:p>
          <a:p>
            <a:pPr marL="342900" indent="-342900">
              <a:buFont typeface="Arial" panose="020B0604020202020204" pitchFamily="34" charset="0"/>
              <a:buChar char="•"/>
            </a:pPr>
            <a:r>
              <a:rPr lang="en-US" sz="1200" dirty="0">
                <a:solidFill>
                  <a:srgbClr val="8E9999"/>
                </a:solidFill>
              </a:rPr>
              <a:t>Read broadly</a:t>
            </a:r>
          </a:p>
          <a:p>
            <a:pPr marL="342900" indent="-342900">
              <a:buFont typeface="Arial" panose="020B0604020202020204" pitchFamily="34" charset="0"/>
              <a:buChar char="•"/>
            </a:pPr>
            <a:r>
              <a:rPr lang="en-US" sz="1200" dirty="0">
                <a:solidFill>
                  <a:srgbClr val="8E9999"/>
                </a:solidFill>
              </a:rPr>
              <a:t>Actively dabble</a:t>
            </a:r>
            <a:endParaRPr lang="en-US" sz="1200" dirty="0"/>
          </a:p>
        </p:txBody>
      </p:sp>
      <p:sp>
        <p:nvSpPr>
          <p:cNvPr id="104" name="TextBox 103"/>
          <p:cNvSpPr txBox="1"/>
          <p:nvPr/>
        </p:nvSpPr>
        <p:spPr>
          <a:xfrm>
            <a:off x="3956875" y="5196209"/>
            <a:ext cx="6314172" cy="1139296"/>
          </a:xfrm>
          <a:prstGeom prst="rect">
            <a:avLst/>
          </a:prstGeom>
          <a:noFill/>
          <a:ln>
            <a:solidFill>
              <a:schemeClr val="bg1">
                <a:lumMod val="65000"/>
              </a:schemeClr>
            </a:solidFill>
          </a:ln>
        </p:spPr>
        <p:txBody>
          <a:bodyPr wrap="square" lIns="91440" tIns="91440" rIns="91440" bIns="91440" rtlCol="0">
            <a:noAutofit/>
          </a:bodyPr>
          <a:lstStyle/>
          <a:p>
            <a:r>
              <a:rPr lang="en-US" sz="1200" b="1" dirty="0">
                <a:solidFill>
                  <a:srgbClr val="8E9999"/>
                </a:solidFill>
              </a:rPr>
              <a:t>Watch Areas on the Journey:</a:t>
            </a:r>
          </a:p>
          <a:p>
            <a:pPr marL="285750" indent="-285750">
              <a:buFont typeface="Arial" panose="020B0604020202020204" pitchFamily="34" charset="0"/>
              <a:buChar char="•"/>
            </a:pPr>
            <a:r>
              <a:rPr lang="en-US" sz="1200" dirty="0">
                <a:solidFill>
                  <a:srgbClr val="8E9999"/>
                </a:solidFill>
              </a:rPr>
              <a:t>Being a jack of all trades but master of none</a:t>
            </a:r>
          </a:p>
          <a:p>
            <a:pPr marL="285750" indent="-285750">
              <a:buFont typeface="Arial" panose="020B0604020202020204" pitchFamily="34" charset="0"/>
              <a:buChar char="•"/>
            </a:pPr>
            <a:r>
              <a:rPr lang="en-US" sz="1200" dirty="0">
                <a:solidFill>
                  <a:srgbClr val="8E9999"/>
                </a:solidFill>
              </a:rPr>
              <a:t>Achieving the ability to write a simple test in 10 different tools, but lacking depth in any one tool</a:t>
            </a:r>
          </a:p>
          <a:p>
            <a:pPr marL="285750" indent="-285750">
              <a:buFont typeface="Arial" panose="020B0604020202020204" pitchFamily="34" charset="0"/>
              <a:buChar char="•"/>
            </a:pPr>
            <a:r>
              <a:rPr lang="en-US" sz="1200" dirty="0">
                <a:solidFill>
                  <a:srgbClr val="8E9999"/>
                </a:solidFill>
              </a:rPr>
              <a:t>Moving on when it gets challenging in a tool/skill, rather than digging in deep to solve</a:t>
            </a:r>
          </a:p>
        </p:txBody>
      </p:sp>
    </p:spTree>
    <p:extLst>
      <p:ext uri="{BB962C8B-B14F-4D97-AF65-F5344CB8AC3E}">
        <p14:creationId xmlns:p14="http://schemas.microsoft.com/office/powerpoint/2010/main" val="178316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a:t>Quality Engineering Learning Path</a:t>
            </a:r>
            <a:endParaRPr lang="en-US" dirty="0"/>
          </a:p>
        </p:txBody>
      </p:sp>
    </p:spTree>
    <p:extLst>
      <p:ext uri="{BB962C8B-B14F-4D97-AF65-F5344CB8AC3E}">
        <p14:creationId xmlns:p14="http://schemas.microsoft.com/office/powerpoint/2010/main" val="2562897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_Technology_template 16-9">
  <a:themeElements>
    <a:clrScheme name="Accenture Strategy">
      <a:dk1>
        <a:sysClr val="windowText" lastClr="000000"/>
      </a:dk1>
      <a:lt1>
        <a:sysClr val="window" lastClr="FFFFFF"/>
      </a:lt1>
      <a:dk2>
        <a:srgbClr val="666666"/>
      </a:dk2>
      <a:lt2>
        <a:srgbClr val="778888"/>
      </a:lt2>
      <a:accent1>
        <a:srgbClr val="FF0000"/>
      </a:accent1>
      <a:accent2>
        <a:srgbClr val="359B4C"/>
      </a:accent2>
      <a:accent3>
        <a:srgbClr val="FF9900"/>
      </a:accent3>
      <a:accent4>
        <a:srgbClr val="00BBEE"/>
      </a:accent4>
      <a:accent5>
        <a:srgbClr val="993399"/>
      </a:accent5>
      <a:accent6>
        <a:srgbClr val="002266"/>
      </a:accent6>
      <a:hlink>
        <a:srgbClr val="2F539C"/>
      </a:hlink>
      <a:folHlink>
        <a:srgbClr val="992222"/>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5" id="{FECCEBC9-129D-4C28-BB2B-158E360E4604}" vid="{FEBD953E-B096-4575-A786-D76403E9B410}"/>
    </a:ext>
  </a:extLst>
</a:theme>
</file>

<file path=ppt/theme/theme2.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Standard powerpoint template - Technology 2017.potx" id="{6F03084B-5F8A-4A2C-8635-462FF1E888A1}" vid="{D82A933C-E65F-48A9-B844-F5F20C1BE1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31058</TotalTime>
  <Words>1970</Words>
  <Application>Microsoft Office PowerPoint</Application>
  <PresentationFormat>Widescreen</PresentationFormat>
  <Paragraphs>317</Paragraphs>
  <Slides>11</Slides>
  <Notes>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2" baseType="lpstr">
      <vt:lpstr>MS PGothic</vt:lpstr>
      <vt:lpstr>Arial</vt:lpstr>
      <vt:lpstr>Arial Black</vt:lpstr>
      <vt:lpstr>Avenir Next</vt:lpstr>
      <vt:lpstr>Calibri</vt:lpstr>
      <vt:lpstr>Calibri, sans-serif</vt:lpstr>
      <vt:lpstr>Graphik</vt:lpstr>
      <vt:lpstr>Times New Roman</vt:lpstr>
      <vt:lpstr>Acc_Technology_template 16-9</vt:lpstr>
      <vt:lpstr>Titles</vt:lpstr>
      <vt:lpstr>think-cell Slide</vt:lpstr>
      <vt:lpstr>at&amp;A Training</vt:lpstr>
      <vt:lpstr>TEST AUTOMATION:  ROLE DESCRIPTIONS AND COMMON PROGRESSION</vt:lpstr>
      <vt:lpstr>Test Automation:  Recommended Core Training Curriculum - 1 of 2</vt:lpstr>
      <vt:lpstr>Test Automation:  Recommended Core Training Curriculum - 2 of 2</vt:lpstr>
      <vt:lpstr>Test Automation: Additional Training Options: DevOps and Development</vt:lpstr>
      <vt:lpstr>Test Automation:  Additional Git Resources</vt:lpstr>
      <vt:lpstr>Mobility Training Courses - Details</vt:lpstr>
      <vt:lpstr>Quality Engineering: T-Shaped Skills Building</vt:lpstr>
      <vt:lpstr>Quality Engineering Learning Path</vt:lpstr>
      <vt:lpstr>QE Learning Path</vt:lpstr>
      <vt:lpstr>QE Symposiums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Role Descriptions and Common Progression</dc:title>
  <dc:creator>Gallentine, Zachary S.</dc:creator>
  <cp:lastModifiedBy>Lessa, Daniel</cp:lastModifiedBy>
  <cp:revision>131</cp:revision>
  <dcterms:created xsi:type="dcterms:W3CDTF">2017-08-19T19:11:33Z</dcterms:created>
  <dcterms:modified xsi:type="dcterms:W3CDTF">2018-05-11T04:00:15Z</dcterms:modified>
</cp:coreProperties>
</file>