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s/slide2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5.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8" r:id="rId2"/>
    <p:sldId id="260" r:id="rId3"/>
    <p:sldId id="259" r:id="rId4"/>
    <p:sldId id="261" r:id="rId5"/>
    <p:sldId id="262" r:id="rId6"/>
    <p:sldId id="268" r:id="rId7"/>
    <p:sldId id="263" r:id="rId8"/>
    <p:sldId id="300" r:id="rId9"/>
    <p:sldId id="266" r:id="rId10"/>
    <p:sldId id="267" r:id="rId11"/>
    <p:sldId id="269" r:id="rId12"/>
    <p:sldId id="284" r:id="rId13"/>
    <p:sldId id="271" r:id="rId14"/>
    <p:sldId id="272" r:id="rId15"/>
    <p:sldId id="283" r:id="rId16"/>
    <p:sldId id="273" r:id="rId17"/>
    <p:sldId id="275" r:id="rId18"/>
    <p:sldId id="276" r:id="rId19"/>
    <p:sldId id="277" r:id="rId20"/>
    <p:sldId id="278" r:id="rId21"/>
    <p:sldId id="289" r:id="rId22"/>
    <p:sldId id="279" r:id="rId23"/>
    <p:sldId id="280" r:id="rId24"/>
    <p:sldId id="292" r:id="rId25"/>
    <p:sldId id="281" r:id="rId26"/>
    <p:sldId id="285" r:id="rId27"/>
    <p:sldId id="295" r:id="rId28"/>
    <p:sldId id="282" r:id="rId29"/>
    <p:sldId id="296" r:id="rId30"/>
    <p:sldId id="286" r:id="rId31"/>
    <p:sldId id="287" r:id="rId32"/>
    <p:sldId id="290" r:id="rId33"/>
    <p:sldId id="291" r:id="rId34"/>
    <p:sldId id="297" r:id="rId35"/>
    <p:sldId id="298" r:id="rId36"/>
    <p:sldId id="293" r:id="rId37"/>
    <p:sldId id="294" r:id="rId38"/>
    <p:sldId id="29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3"/>
    <p:restoredTop sz="96763"/>
  </p:normalViewPr>
  <p:slideViewPr>
    <p:cSldViewPr snapToGrid="0" snapToObjects="1">
      <p:cViewPr varScale="1">
        <p:scale>
          <a:sx n="136" d="100"/>
          <a:sy n="136" d="100"/>
        </p:scale>
        <p:origin x="6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5F5D2-E228-494A-BB5D-C7C991C9A90B}" type="datetimeFigureOut">
              <a:rPr lang="en-US" smtClean="0"/>
              <a:t>4/17/2018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E3B4E3-E54F-C04D-BE70-100545FCB390}" type="slidenum">
              <a:rPr lang="en-US" smtClean="0"/>
              <a:t>‹#›</a:t>
            </a:fld>
            <a:endParaRPr lang="en-US"/>
          </a:p>
        </p:txBody>
      </p:sp>
    </p:spTree>
    <p:extLst>
      <p:ext uri="{BB962C8B-B14F-4D97-AF65-F5344CB8AC3E}">
        <p14:creationId xmlns:p14="http://schemas.microsoft.com/office/powerpoint/2010/main" val="176339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E3B4E3-E54F-C04D-BE70-100545FCB390}" type="slidenum">
              <a:rPr lang="en-US" smtClean="0"/>
              <a:t>1</a:t>
            </a:fld>
            <a:endParaRPr lang="en-US"/>
          </a:p>
        </p:txBody>
      </p:sp>
    </p:spTree>
    <p:extLst>
      <p:ext uri="{BB962C8B-B14F-4D97-AF65-F5344CB8AC3E}">
        <p14:creationId xmlns:p14="http://schemas.microsoft.com/office/powerpoint/2010/main" val="1349088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Master: White">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470289" y="5840605"/>
            <a:ext cx="4492215" cy="670364"/>
          </a:xfrm>
          <a:prstGeom prst="rect">
            <a:avLst/>
          </a:prstGeom>
        </p:spPr>
      </p:pic>
      <p:grpSp>
        <p:nvGrpSpPr>
          <p:cNvPr id="10" name="Group 9"/>
          <p:cNvGrpSpPr/>
          <p:nvPr/>
        </p:nvGrpSpPr>
        <p:grpSpPr>
          <a:xfrm>
            <a:off x="7421046" y="914399"/>
            <a:ext cx="4358577" cy="4623441"/>
            <a:chOff x="3005156" y="304800"/>
            <a:chExt cx="5643543" cy="5986493"/>
          </a:xfrm>
        </p:grpSpPr>
        <p:sp>
          <p:nvSpPr>
            <p:cNvPr id="15"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Master: White Centered 3">
    <p:bg>
      <p:bgPr>
        <a:solidFill>
          <a:schemeClr val="bg1"/>
        </a:solidFill>
        <a:effectLst/>
      </p:bgPr>
    </p:bg>
    <p:spTree>
      <p:nvGrpSpPr>
        <p:cNvPr id="1" name=""/>
        <p:cNvGrpSpPr/>
        <p:nvPr/>
      </p:nvGrpSpPr>
      <p:grpSpPr>
        <a:xfrm>
          <a:off x="0" y="0"/>
          <a:ext cx="0" cy="0"/>
          <a:chOff x="0" y="0"/>
          <a:chExt cx="0" cy="0"/>
        </a:xfrm>
      </p:grpSpPr>
      <p:sp>
        <p:nvSpPr>
          <p:cNvPr id="7" name="Freeform 6"/>
          <p:cNvSpPr>
            <a:spLocks noChangeAspect="1"/>
          </p:cNvSpPr>
          <p:nvPr/>
        </p:nvSpPr>
        <p:spPr bwMode="auto">
          <a:xfrm>
            <a:off x="3878470" y="913011"/>
            <a:ext cx="4361888" cy="4516957"/>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noFill/>
          <a:ln w="38100">
            <a:solidFill>
              <a:srgbClr val="00D700"/>
            </a:solid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440706" y="5839861"/>
            <a:ext cx="4521797" cy="674776"/>
          </a:xfrm>
          <a:prstGeom prst="rect">
            <a:avLst/>
          </a:prstGeom>
        </p:spPr>
      </p:pic>
    </p:spTree>
    <p:extLst/>
  </p:cSld>
  <p:clrMapOvr>
    <a:masterClrMapping/>
  </p:clrMapOvr>
  <p:extLst mod="1">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g">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10" name="Slide Number Placeholder 9"/>
          <p:cNvSpPr>
            <a:spLocks noGrp="1"/>
          </p:cNvSpPr>
          <p:nvPr>
            <p:ph type="sldNum" sz="quarter" idx="17"/>
          </p:nvPr>
        </p:nvSpPr>
        <p:spPr/>
        <p:txBody>
          <a:bodyPr/>
          <a:lstStyle/>
          <a:p>
            <a:fld id="{4F9AC08D-23A9-440E-BCB9-AA1E9877CC38}" type="slidenum">
              <a:rPr lang="en-US" smtClean="0">
                <a:solidFill>
                  <a:prstClr val="white">
                    <a:lumMod val="65000"/>
                  </a:prstClr>
                </a:solidFill>
              </a:rPr>
              <a:pPr/>
              <a:t>‹#›</a:t>
            </a:fld>
            <a:endParaRPr lang="en-US">
              <a:solidFill>
                <a:prstClr val="white">
                  <a:lumMod val="65000"/>
                </a:prstClr>
              </a:solidFill>
            </a:endParaRPr>
          </a:p>
        </p:txBody>
      </p:sp>
      <p:sp>
        <p:nvSpPr>
          <p:cNvPr id="11" name="Title 10"/>
          <p:cNvSpPr>
            <a:spLocks noGrp="1"/>
          </p:cNvSpPr>
          <p:nvPr>
            <p:ph type="title"/>
          </p:nvPr>
        </p:nvSpPr>
        <p:spPr>
          <a:xfrm>
            <a:off x="380999" y="380999"/>
            <a:ext cx="11287125" cy="990601"/>
          </a:xfrm>
        </p:spPr>
        <p:txBody>
          <a:bodyPr/>
          <a:lstStyle/>
          <a:p>
            <a:r>
              <a:rPr lang="en-US" dirty="0"/>
              <a:t>Click to edit Master title style</a:t>
            </a:r>
          </a:p>
        </p:txBody>
      </p:sp>
      <p:sp>
        <p:nvSpPr>
          <p:cNvPr id="4" name="Text Placeholder 3"/>
          <p:cNvSpPr>
            <a:spLocks noGrp="1"/>
          </p:cNvSpPr>
          <p:nvPr>
            <p:ph type="body" sz="quarter" idx="18"/>
          </p:nvPr>
        </p:nvSpPr>
        <p:spPr>
          <a:xfrm>
            <a:off x="381000" y="1371600"/>
            <a:ext cx="11287125" cy="576263"/>
          </a:xfrm>
        </p:spPr>
        <p:txBody>
          <a:bodyPr>
            <a:normAutofit/>
          </a:bodyPr>
          <a:lstStyle>
            <a:lvl1pPr>
              <a:spcAft>
                <a:spcPts val="0"/>
              </a:spcAft>
              <a:defRPr sz="1600">
                <a:solidFill>
                  <a:schemeClr val="tx2"/>
                </a:solidFill>
              </a:defRPr>
            </a:lvl1pPr>
          </a:lstStyle>
          <a:p>
            <a:pPr lvl="0"/>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10" name="Slide Number Placeholder 9"/>
          <p:cNvSpPr>
            <a:spLocks noGrp="1"/>
          </p:cNvSpPr>
          <p:nvPr>
            <p:ph type="sldNum" sz="quarter" idx="17"/>
          </p:nvPr>
        </p:nvSpPr>
        <p:spPr/>
        <p:txBody>
          <a:bodyPr/>
          <a:lstStyle/>
          <a:p>
            <a:fld id="{4F9AC08D-23A9-440E-BCB9-AA1E9877CC38}" type="slidenum">
              <a:rPr lang="en-US" smtClean="0">
                <a:solidFill>
                  <a:prstClr val="white">
                    <a:lumMod val="65000"/>
                  </a:prstClr>
                </a:solidFill>
              </a:rPr>
              <a:pPr/>
              <a:t>‹#›</a:t>
            </a:fld>
            <a:endParaRPr lang="en-US">
              <a:solidFill>
                <a:prstClr val="white">
                  <a:lumMod val="65000"/>
                </a:prstClr>
              </a:solidFill>
            </a:endParaRPr>
          </a:p>
        </p:txBody>
      </p:sp>
      <p:sp>
        <p:nvSpPr>
          <p:cNvPr id="11" name="Title 10"/>
          <p:cNvSpPr>
            <a:spLocks noGrp="1"/>
          </p:cNvSpPr>
          <p:nvPr>
            <p:ph type="title"/>
          </p:nvPr>
        </p:nvSpPr>
        <p:spPr>
          <a:xfrm>
            <a:off x="380999" y="380999"/>
            <a:ext cx="11287125" cy="990601"/>
          </a:xfrm>
        </p:spPr>
        <p:txBody>
          <a:bodyPr/>
          <a:lstStyle/>
          <a:p>
            <a:r>
              <a:rPr lang="en-US" dirty="0"/>
              <a:t>Click to edit Master title style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hort Headline Only">
    <p:bg>
      <p:bgPr>
        <a:solidFill>
          <a:schemeClr val="tx1"/>
        </a:solidFill>
        <a:effectLst/>
      </p:bgPr>
    </p:bg>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lvl1pPr>
              <a:defRPr>
                <a:solidFill>
                  <a:schemeClr val="bg1"/>
                </a:solidFill>
              </a:defRPr>
            </a:lvl1pPr>
          </a:lstStyle>
          <a:p>
            <a:r>
              <a:rPr lang="en-US">
                <a:solidFill>
                  <a:prstClr val="white"/>
                </a:solidFill>
              </a:rPr>
              <a:t>Copyright © 2017 Accenture. All rights reserved.</a:t>
            </a:r>
            <a:endParaRPr lang="en-US" dirty="0">
              <a:solidFill>
                <a:prstClr val="white"/>
              </a:solidFill>
            </a:endParaRPr>
          </a:p>
        </p:txBody>
      </p:sp>
      <p:sp>
        <p:nvSpPr>
          <p:cNvPr id="10" name="Slide Number Placeholder 9"/>
          <p:cNvSpPr>
            <a:spLocks noGrp="1"/>
          </p:cNvSpPr>
          <p:nvPr>
            <p:ph type="sldNum" sz="quarter" idx="17"/>
          </p:nvPr>
        </p:nvSpPr>
        <p:spPr/>
        <p:txBody>
          <a:bodyPr/>
          <a:lstStyle>
            <a:lvl1pPr>
              <a:defRPr>
                <a:solidFill>
                  <a:schemeClr val="bg1"/>
                </a:solidFill>
              </a:defRPr>
            </a:lvl1pPr>
          </a:lstStyle>
          <a:p>
            <a:fld id="{4F9AC08D-23A9-440E-BCB9-AA1E9877CC38}" type="slidenum">
              <a:rPr lang="en-US" smtClean="0">
                <a:solidFill>
                  <a:prstClr val="white"/>
                </a:solidFill>
              </a:rPr>
              <a:pPr/>
              <a:t>‹#›</a:t>
            </a:fld>
            <a:endParaRPr lang="en-US">
              <a:solidFill>
                <a:prstClr val="white"/>
              </a:solidFill>
            </a:endParaRPr>
          </a:p>
        </p:txBody>
      </p:sp>
      <p:sp>
        <p:nvSpPr>
          <p:cNvPr id="11" name="Title 10"/>
          <p:cNvSpPr>
            <a:spLocks noGrp="1"/>
          </p:cNvSpPr>
          <p:nvPr>
            <p:ph type="title"/>
          </p:nvPr>
        </p:nvSpPr>
        <p:spPr>
          <a:xfrm>
            <a:off x="380999" y="2933700"/>
            <a:ext cx="11287125" cy="990601"/>
          </a:xfrm>
        </p:spPr>
        <p:txBody>
          <a:bodyPr anchor="ctr"/>
          <a:lstStyle>
            <a:lvl1pPr>
              <a:defRPr>
                <a:solidFill>
                  <a:schemeClr val="bg1"/>
                </a:solidFill>
              </a:defRPr>
            </a:lvl1pPr>
          </a:lstStyle>
          <a:p>
            <a:r>
              <a:rPr lang="en-US" dirty="0"/>
              <a:t>Click to edit Master title style</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10" name="Slide Number Placeholder 9"/>
          <p:cNvSpPr>
            <a:spLocks noGrp="1"/>
          </p:cNvSpPr>
          <p:nvPr>
            <p:ph type="sldNum" sz="quarter" idx="17"/>
          </p:nvPr>
        </p:nvSpPr>
        <p:spPr/>
        <p:txBody>
          <a:bodyPr/>
          <a:lstStyle/>
          <a:p>
            <a:fld id="{4F9AC08D-23A9-440E-BCB9-AA1E9877CC38}" type="slidenum">
              <a:rPr lang="en-US" smtClean="0">
                <a:solidFill>
                  <a:prstClr val="white">
                    <a:lumMod val="65000"/>
                  </a:prstClr>
                </a:solidFill>
              </a:rPr>
              <a:pPr/>
              <a:t>‹#›</a:t>
            </a:fld>
            <a:endParaRPr lang="en-US" dirty="0">
              <a:solidFill>
                <a:prstClr val="white">
                  <a:lumMod val="65000"/>
                </a:prstClr>
              </a:solidFill>
            </a:endParaRPr>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11430000" cy="990601"/>
          </a:xfrm>
        </p:spPr>
        <p:txBody>
          <a:bodyPr/>
          <a:lstStyle/>
          <a:p>
            <a:r>
              <a:rPr lang="en-US"/>
              <a:t>Click to edit Master title style</a:t>
            </a:r>
            <a:endParaRPr lang="en-US" dirty="0"/>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solidFill>
                  <a:prstClr val="white">
                    <a:lumMod val="65000"/>
                  </a:prstClr>
                </a:solidFill>
              </a:rPr>
              <a:pPr/>
              <a:t>‹#›</a:t>
            </a:fld>
            <a:endParaRPr lang="en-US" dirty="0">
              <a:solidFill>
                <a:prstClr val="white">
                  <a:lumMod val="65000"/>
                </a:prstClr>
              </a:solidFill>
            </a:endParaRPr>
          </a:p>
        </p:txBody>
      </p:sp>
    </p:spTree>
    <p:extLst>
      <p:ext uri="{BB962C8B-B14F-4D97-AF65-F5344CB8AC3E}">
        <p14:creationId xmlns:p14="http://schemas.microsoft.com/office/powerpoint/2010/main" val="69163535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4" r:id="rId4"/>
    <p:sldLayoutId id="2147483665" r:id="rId5"/>
    <p:sldLayoutId id="2147483667" r:id="rId6"/>
  </p:sldLayoutIdLst>
  <p:hf hdr="0"/>
  <p:txStyles>
    <p:titleStyle>
      <a:lvl1pPr marL="0" indent="0" algn="l" defTabSz="914377" rtl="0" eaLnBrk="1" latinLnBrk="0" hangingPunct="1">
        <a:lnSpc>
          <a:spcPct val="70000"/>
        </a:lnSpc>
        <a:spcBef>
          <a:spcPct val="0"/>
        </a:spcBef>
        <a:spcAft>
          <a:spcPts val="600"/>
        </a:spcAft>
        <a:buNone/>
        <a:defRPr sz="3600" b="1"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1.tiff"/><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confluence.atlassian.com/bitbucket/processing-jira-software-issues-with-smart-commit-messages-298979931.html" TargetMode="External"/><Relationship Id="rId2" Type="http://schemas.openxmlformats.org/officeDocument/2006/relationships/hyperlink" Target="https://www.atlassian.com/git/tutorials/comparing-workflows#gitflow-workflow" TargetMode="External"/><Relationship Id="rId1" Type="http://schemas.openxmlformats.org/officeDocument/2006/relationships/slideLayout" Target="../slideLayouts/slideLayout3.xml"/><Relationship Id="rId4" Type="http://schemas.openxmlformats.org/officeDocument/2006/relationships/hyperlink" Target="https://help.rallydev.com/git"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maven.apache.org/guides/introduction/introduction-to-the-standard-directory-layout.htm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3.tiff"/><Relationship Id="rId2" Type="http://schemas.openxmlformats.org/officeDocument/2006/relationships/image" Target="../media/image52.png"/><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kxdocuments.accenture.com/Contribution/55ef96a2-e203-42c4-a82c-7e3a964f7cb8"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eleniumHQ/selenium/wiki/PageObjects"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tiff"/><Relationship Id="rId1" Type="http://schemas.openxmlformats.org/officeDocument/2006/relationships/slideLayout" Target="../slideLayouts/slideLayout3.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slideshare.net/saucelabs/how-to-grade-your-selenium-tests-by-dave-haeffner-sauce-labs-webinar" TargetMode="External"/><Relationship Id="rId2" Type="http://schemas.openxmlformats.org/officeDocument/2006/relationships/hyperlink" Target="http://davehaeffner.com/"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slideshare.net/saucelabs/how-to-grade-your-selenium-tests-by-dave-haeffner-sauce-labs-webinar" TargetMode="External"/><Relationship Id="rId2" Type="http://schemas.openxmlformats.org/officeDocument/2006/relationships/hyperlink" Target="http://davehaeffner.com/"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youtu.be/E4xoy-EwHyk?list=PL67l1VPxOnT4ESvddNTyGGO5R3stfF77k" TargetMode="External"/><Relationship Id="rId3" Type="http://schemas.openxmlformats.org/officeDocument/2006/relationships/hyperlink" Target="https://training.saucelabs.com/course/selenium-201-elearning" TargetMode="External"/><Relationship Id="rId7" Type="http://schemas.openxmlformats.org/officeDocument/2006/relationships/hyperlink" Target="https://youtu.be/2K2M7s_Ups0?list=PL67l1VPxOnT4ESvddNTyGGO5R3stfF77k" TargetMode="External"/><Relationship Id="rId2" Type="http://schemas.openxmlformats.org/officeDocument/2006/relationships/hyperlink" Target="https://training.saucelabs.com/course/selenium-101-elearning" TargetMode="External"/><Relationship Id="rId1" Type="http://schemas.openxmlformats.org/officeDocument/2006/relationships/slideLayout" Target="../slideLayouts/slideLayout3.xml"/><Relationship Id="rId6" Type="http://schemas.openxmlformats.org/officeDocument/2006/relationships/hyperlink" Target="https://youtu.be/JdtIbTxgReI?list=PL67l1VPxOnT4ESvddNTyGGO5R3stfF77k" TargetMode="External"/><Relationship Id="rId5" Type="http://schemas.openxmlformats.org/officeDocument/2006/relationships/hyperlink" Target="https://saucelabs.com/resources/webinars/grading-your-selenium-tests-by-dave-haeffner" TargetMode="External"/><Relationship Id="rId4" Type="http://schemas.openxmlformats.org/officeDocument/2006/relationships/hyperlink" Target="https://www.slideshare.net/saucelabs/how-to-grade-your-selenium-tests-by-dave-haeffner-sauce-labs-webinar" TargetMode="External"/><Relationship Id="rId9" Type="http://schemas.openxmlformats.org/officeDocument/2006/relationships/hyperlink" Target="https://youtu.be/Z-ENosjMgb0?list=PL67l1VPxOnT6f2TkFeQMvgntz_LQq35zZ"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aucelabs.com/blog/seconf-uk-2016-a-recap-of-whats-on-the-horizon-for-selenium" TargetMode="External"/><Relationship Id="rId2" Type="http://schemas.openxmlformats.org/officeDocument/2006/relationships/hyperlink" Target="http://elementalselenium.com/" TargetMode="External"/><Relationship Id="rId1" Type="http://schemas.openxmlformats.org/officeDocument/2006/relationships/slideLayout" Target="../slideLayouts/slideLayout3.xml"/><Relationship Id="rId5" Type="http://schemas.openxmlformats.org/officeDocument/2006/relationships/hyperlink" Target="https://wiki.saucelabs.com/display/DOCS/_best_practices" TargetMode="External"/><Relationship Id="rId4" Type="http://schemas.openxmlformats.org/officeDocument/2006/relationships/hyperlink" Target="https://saucelabs.com/resources/articles/selenium-tips-css-selectors" TargetMode="External"/></Relationships>
</file>

<file path=ppt/slides/_rels/slide3.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9" Type="http://schemas.openxmlformats.org/officeDocument/2006/relationships/image" Target="../media/image40.png"/><Relationship Id="rId21" Type="http://schemas.openxmlformats.org/officeDocument/2006/relationships/image" Target="../media/image22.png"/><Relationship Id="rId34" Type="http://schemas.openxmlformats.org/officeDocument/2006/relationships/image" Target="../media/image35.png"/><Relationship Id="rId42" Type="http://schemas.openxmlformats.org/officeDocument/2006/relationships/image" Target="../media/image43.png"/><Relationship Id="rId47" Type="http://schemas.openxmlformats.org/officeDocument/2006/relationships/image" Target="../media/image48.emf"/><Relationship Id="rId7" Type="http://schemas.openxmlformats.org/officeDocument/2006/relationships/image" Target="../media/image8.png"/><Relationship Id="rId2" Type="http://schemas.openxmlformats.org/officeDocument/2006/relationships/image" Target="../media/image3.png"/><Relationship Id="rId16" Type="http://schemas.openxmlformats.org/officeDocument/2006/relationships/image" Target="../media/image17.png"/><Relationship Id="rId29"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jpeg"/><Relationship Id="rId24" Type="http://schemas.openxmlformats.org/officeDocument/2006/relationships/image" Target="../media/image25.png"/><Relationship Id="rId32" Type="http://schemas.openxmlformats.org/officeDocument/2006/relationships/image" Target="../media/image33.png"/><Relationship Id="rId37" Type="http://schemas.openxmlformats.org/officeDocument/2006/relationships/image" Target="../media/image38.png"/><Relationship Id="rId40" Type="http://schemas.openxmlformats.org/officeDocument/2006/relationships/image" Target="../media/image41.png"/><Relationship Id="rId45" Type="http://schemas.openxmlformats.org/officeDocument/2006/relationships/image" Target="../media/image46.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36" Type="http://schemas.openxmlformats.org/officeDocument/2006/relationships/image" Target="../media/image37.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4" Type="http://schemas.openxmlformats.org/officeDocument/2006/relationships/image" Target="../media/image45.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35" Type="http://schemas.openxmlformats.org/officeDocument/2006/relationships/image" Target="../media/image36.png"/><Relationship Id="rId43" Type="http://schemas.openxmlformats.org/officeDocument/2006/relationships/image" Target="../media/image44.png"/><Relationship Id="rId8" Type="http://schemas.openxmlformats.org/officeDocument/2006/relationships/image" Target="../media/image9.png"/><Relationship Id="rId3" Type="http://schemas.openxmlformats.org/officeDocument/2006/relationships/image" Target="../media/image4.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png"/><Relationship Id="rId46" Type="http://schemas.openxmlformats.org/officeDocument/2006/relationships/image" Target="../media/image47.emf"/><Relationship Id="rId20" Type="http://schemas.openxmlformats.org/officeDocument/2006/relationships/image" Target="../media/image21.png"/><Relationship Id="rId41" Type="http://schemas.openxmlformats.org/officeDocument/2006/relationships/image" Target="../media/image4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grokbase.com/t/gg/cukes/144g4hhsds/cucumber-dealing-with-multiple-more-complex-set-of-scenarios-per-feature-in-feature-file" TargetMode="External"/><Relationship Id="rId2" Type="http://schemas.openxmlformats.org/officeDocument/2006/relationships/hyperlink" Target="https://robots.thoughtbot.com/describe-the-users-perspective-ddd-acceptanc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fasteragile.com/blog/2015/01/19/declarative-user-stories-translate-to-good-cucumber-features/" TargetMode="External"/><Relationship Id="rId2" Type="http://schemas.openxmlformats.org/officeDocument/2006/relationships/hyperlink" Target="https://lizkeogh.com/2013/06/17/theres-no-such-thing-as-declarative-and-imperative/" TargetMode="External"/><Relationship Id="rId1" Type="http://schemas.openxmlformats.org/officeDocument/2006/relationships/slideLayout" Target="../slideLayouts/slideLayout4.xml"/><Relationship Id="rId4" Type="http://schemas.openxmlformats.org/officeDocument/2006/relationships/hyperlink" Target="https://watirmelon.blog/2015/11/20/the-10-dos-and-500-donts-of-automated-acceptance-test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hyperlink" Target="https://smartbear.com/product/testleft/overview/" TargetMode="External"/><Relationship Id="rId3" Type="http://schemas.openxmlformats.org/officeDocument/2006/relationships/hyperlink" Target="https://blogs.windows.com/buildingapps/2016/11/16/windows-application-driver-for-pc-integrates-with-appium/" TargetMode="External"/><Relationship Id="rId7" Type="http://schemas.openxmlformats.org/officeDocument/2006/relationships/hyperlink" Target="https://www.hpe.com/h20195/V2/getpdf.aspx/4AA5-9937ENW.pdf" TargetMode="External"/><Relationship Id="rId2" Type="http://schemas.openxmlformats.org/officeDocument/2006/relationships/hyperlink" Target="https://github.com/Microsoft/WinAppDriver/tree/master/Samples" TargetMode="External"/><Relationship Id="rId1" Type="http://schemas.openxmlformats.org/officeDocument/2006/relationships/slideLayout" Target="../slideLayouts/slideLayout3.xml"/><Relationship Id="rId6" Type="http://schemas.openxmlformats.org/officeDocument/2006/relationships/hyperlink" Target="https://www.youtube.com/watch?v=MgBRvQOZhec&amp;feature=youtu.be" TargetMode="External"/><Relationship Id="rId5" Type="http://schemas.openxmlformats.org/officeDocument/2006/relationships/hyperlink" Target="https://github.com/appium/appium-for-mac" TargetMode="External"/><Relationship Id="rId4" Type="http://schemas.openxmlformats.org/officeDocument/2006/relationships/hyperlink" Target="https://github.com/2gis/Winiu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innersource.accenture.com/projects/ATAC/repos/cukesdemo/browse" TargetMode="External"/><Relationship Id="rId2" Type="http://schemas.openxmlformats.org/officeDocument/2006/relationships/hyperlink" Target="https://innersource.accenture.com/projects/ATAC/repos/cukes_automation/browse"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5400" dirty="0"/>
              <a:t>Test Automation: Selenium Usage Guide</a:t>
            </a:r>
          </a:p>
        </p:txBody>
      </p:sp>
      <p:sp>
        <p:nvSpPr>
          <p:cNvPr id="6" name="Text Placeholder 5"/>
          <p:cNvSpPr>
            <a:spLocks noGrp="1"/>
          </p:cNvSpPr>
          <p:nvPr>
            <p:ph type="body" sz="quarter" idx="13"/>
          </p:nvPr>
        </p:nvSpPr>
        <p:spPr/>
        <p:txBody>
          <a:bodyPr/>
          <a:lstStyle/>
          <a:p>
            <a:r>
              <a:rPr lang="en-US" dirty="0"/>
              <a:t>October 2017</a:t>
            </a:r>
          </a:p>
        </p:txBody>
      </p:sp>
      <p:sp>
        <p:nvSpPr>
          <p:cNvPr id="3" name="Slide Number Placeholder 2"/>
          <p:cNvSpPr>
            <a:spLocks noGrp="1"/>
          </p:cNvSpPr>
          <p:nvPr>
            <p:ph type="sldNum" sz="quarter" idx="4294967295"/>
          </p:nvPr>
        </p:nvSpPr>
        <p:spPr>
          <a:xfrm>
            <a:off x="11887200" y="6518275"/>
            <a:ext cx="304800" cy="206375"/>
          </a:xfrm>
        </p:spPr>
        <p:txBody>
          <a:bodyPr/>
          <a:lstStyle/>
          <a:p>
            <a:fld id="{4F9AC08D-23A9-440E-BCB9-AA1E9877CC38}" type="slidenum">
              <a:rPr lang="en-US" smtClean="0">
                <a:solidFill>
                  <a:prstClr val="white">
                    <a:lumMod val="65000"/>
                  </a:prstClr>
                </a:solidFill>
              </a:rPr>
              <a:pPr/>
              <a:t>1</a:t>
            </a:fld>
            <a:endParaRPr lang="en-US">
              <a:solidFill>
                <a:prstClr val="white">
                  <a:lumMod val="65000"/>
                </a:prstClr>
              </a:solidFill>
            </a:endParaRPr>
          </a:p>
        </p:txBody>
      </p:sp>
    </p:spTree>
    <p:extLst>
      <p:ext uri="{BB962C8B-B14F-4D97-AF65-F5344CB8AC3E}">
        <p14:creationId xmlns:p14="http://schemas.microsoft.com/office/powerpoint/2010/main" val="1025696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10</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Test Automation Blueprint:</a:t>
            </a:r>
            <a:br>
              <a:rPr lang="en-US" dirty="0"/>
            </a:br>
            <a:r>
              <a:rPr lang="en-US" sz="2800" i="1" dirty="0"/>
              <a:t>Test authoring – Pt 2</a:t>
            </a:r>
          </a:p>
        </p:txBody>
      </p:sp>
      <p:sp>
        <p:nvSpPr>
          <p:cNvPr id="5" name="Text Placeholder 4"/>
          <p:cNvSpPr>
            <a:spLocks noGrp="1"/>
          </p:cNvSpPr>
          <p:nvPr>
            <p:ph type="body" sz="quarter" idx="18"/>
          </p:nvPr>
        </p:nvSpPr>
        <p:spPr/>
        <p:txBody>
          <a:bodyPr/>
          <a:lstStyle/>
          <a:p>
            <a:r>
              <a:rPr lang="en-US" dirty="0"/>
              <a:t>For framework implementations, it is recommended to follow a model where the core framework is provided as a platform to be consumed by each app:</a:t>
            </a:r>
          </a:p>
        </p:txBody>
      </p:sp>
      <p:graphicFrame>
        <p:nvGraphicFramePr>
          <p:cNvPr id="58" name="Table 57"/>
          <p:cNvGraphicFramePr>
            <a:graphicFrameLocks noGrp="1"/>
          </p:cNvGraphicFramePr>
          <p:nvPr>
            <p:extLst>
              <p:ext uri="{D42A27DB-BD31-4B8C-83A1-F6EECF244321}">
                <p14:modId xmlns:p14="http://schemas.microsoft.com/office/powerpoint/2010/main" val="1607744144"/>
              </p:ext>
            </p:extLst>
          </p:nvPr>
        </p:nvGraphicFramePr>
        <p:xfrm>
          <a:off x="481198" y="2362201"/>
          <a:ext cx="9220586" cy="3288507"/>
        </p:xfrm>
        <a:graphic>
          <a:graphicData uri="http://schemas.openxmlformats.org/drawingml/2006/table">
            <a:tbl>
              <a:tblPr bandRow="1">
                <a:tableStyleId>{5C22544A-7EE6-4342-B048-85BDC9FD1C3A}</a:tableStyleId>
              </a:tblPr>
              <a:tblGrid>
                <a:gridCol w="439937">
                  <a:extLst>
                    <a:ext uri="{9D8B030D-6E8A-4147-A177-3AD203B41FA5}">
                      <a16:colId xmlns:a16="http://schemas.microsoft.com/office/drawing/2014/main" val="20000"/>
                    </a:ext>
                  </a:extLst>
                </a:gridCol>
                <a:gridCol w="439937">
                  <a:extLst>
                    <a:ext uri="{9D8B030D-6E8A-4147-A177-3AD203B41FA5}">
                      <a16:colId xmlns:a16="http://schemas.microsoft.com/office/drawing/2014/main" val="20001"/>
                    </a:ext>
                  </a:extLst>
                </a:gridCol>
                <a:gridCol w="2085178">
                  <a:extLst>
                    <a:ext uri="{9D8B030D-6E8A-4147-A177-3AD203B41FA5}">
                      <a16:colId xmlns:a16="http://schemas.microsoft.com/office/drawing/2014/main" val="20002"/>
                    </a:ext>
                  </a:extLst>
                </a:gridCol>
                <a:gridCol w="2085178">
                  <a:extLst>
                    <a:ext uri="{9D8B030D-6E8A-4147-A177-3AD203B41FA5}">
                      <a16:colId xmlns:a16="http://schemas.microsoft.com/office/drawing/2014/main" val="20003"/>
                    </a:ext>
                  </a:extLst>
                </a:gridCol>
                <a:gridCol w="2085178">
                  <a:extLst>
                    <a:ext uri="{9D8B030D-6E8A-4147-A177-3AD203B41FA5}">
                      <a16:colId xmlns:a16="http://schemas.microsoft.com/office/drawing/2014/main" val="20004"/>
                    </a:ext>
                  </a:extLst>
                </a:gridCol>
                <a:gridCol w="2085178">
                  <a:extLst>
                    <a:ext uri="{9D8B030D-6E8A-4147-A177-3AD203B41FA5}">
                      <a16:colId xmlns:a16="http://schemas.microsoft.com/office/drawing/2014/main" val="20005"/>
                    </a:ext>
                  </a:extLst>
                </a:gridCol>
              </a:tblGrid>
              <a:tr h="1539032">
                <a:tc rowSpan="2">
                  <a:txBody>
                    <a:bodyPr/>
                    <a:lstStyle/>
                    <a:p>
                      <a:pPr algn="ctr"/>
                      <a:r>
                        <a:rPr lang="en-US" sz="1200" b="1" dirty="0">
                          <a:solidFill>
                            <a:schemeClr val="bg2">
                              <a:lumMod val="50000"/>
                            </a:schemeClr>
                          </a:solidFill>
                        </a:rPr>
                        <a:t>Test Framework</a:t>
                      </a:r>
                    </a:p>
                  </a:txBody>
                  <a:tcPr marL="91404" marR="91404" marT="45702" marB="45702" vert="vert27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algn="ctr"/>
                      <a:r>
                        <a:rPr lang="en-US" sz="1200" b="1" dirty="0">
                          <a:solidFill>
                            <a:schemeClr val="bg2">
                              <a:lumMod val="50000"/>
                            </a:schemeClr>
                          </a:solidFill>
                        </a:rPr>
                        <a:t>Application</a:t>
                      </a:r>
                      <a:r>
                        <a:rPr lang="en-US" sz="1200" b="1" baseline="0" dirty="0">
                          <a:solidFill>
                            <a:schemeClr val="bg2">
                              <a:lumMod val="50000"/>
                            </a:schemeClr>
                          </a:solidFill>
                        </a:rPr>
                        <a:t> Model</a:t>
                      </a:r>
                      <a:endParaRPr lang="en-US" sz="1200" b="1" dirty="0">
                        <a:solidFill>
                          <a:schemeClr val="bg2">
                            <a:lumMod val="50000"/>
                          </a:schemeClr>
                        </a:solidFill>
                      </a:endParaRPr>
                    </a:p>
                  </a:txBody>
                  <a:tcPr marL="91404" marR="91404" marT="45702" marB="45702" vert="vert27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200" b="1" dirty="0">
                          <a:solidFill>
                            <a:schemeClr val="bg2">
                              <a:lumMod val="50000"/>
                            </a:schemeClr>
                          </a:solidFill>
                        </a:rPr>
                        <a:t>App</a:t>
                      </a:r>
                      <a:r>
                        <a:rPr lang="en-US" sz="1200" b="1" baseline="0" dirty="0">
                          <a:solidFill>
                            <a:schemeClr val="bg2">
                              <a:lumMod val="50000"/>
                            </a:schemeClr>
                          </a:solidFill>
                        </a:rPr>
                        <a:t> 1</a:t>
                      </a:r>
                      <a:endParaRPr lang="en-US" sz="1200" b="1" dirty="0">
                        <a:solidFill>
                          <a:schemeClr val="bg2">
                            <a:lumMod val="50000"/>
                          </a:schemeClr>
                        </a:solidFill>
                      </a:endParaRPr>
                    </a:p>
                  </a:txBody>
                  <a:tcPr marL="91404" marR="91404" marT="45702" marB="45702">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US" sz="1200" b="1" dirty="0">
                          <a:solidFill>
                            <a:schemeClr val="bg2">
                              <a:lumMod val="50000"/>
                            </a:schemeClr>
                          </a:solidFill>
                        </a:rPr>
                        <a:t>App 2</a:t>
                      </a:r>
                    </a:p>
                  </a:txBody>
                  <a:tcPr marL="91404" marR="91404" marT="45702" marB="45702">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US" sz="1200" b="1" dirty="0">
                          <a:solidFill>
                            <a:schemeClr val="bg2">
                              <a:lumMod val="50000"/>
                            </a:schemeClr>
                          </a:solidFill>
                        </a:rPr>
                        <a:t>App 3</a:t>
                      </a:r>
                    </a:p>
                  </a:txBody>
                  <a:tcPr marL="91404" marR="91404" marT="45702" marB="45702">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US" sz="1200" b="1" dirty="0">
                          <a:solidFill>
                            <a:schemeClr val="bg2">
                              <a:lumMod val="50000"/>
                            </a:schemeClr>
                          </a:solidFill>
                        </a:rPr>
                        <a:t>App</a:t>
                      </a:r>
                      <a:r>
                        <a:rPr lang="en-US" sz="1200" b="1" baseline="0" dirty="0">
                          <a:solidFill>
                            <a:schemeClr val="bg2">
                              <a:lumMod val="50000"/>
                            </a:schemeClr>
                          </a:solidFill>
                        </a:rPr>
                        <a:t> N</a:t>
                      </a:r>
                      <a:endParaRPr lang="en-US" sz="1200" b="1" dirty="0">
                        <a:solidFill>
                          <a:schemeClr val="bg2">
                            <a:lumMod val="50000"/>
                          </a:schemeClr>
                        </a:solidFill>
                      </a:endParaRPr>
                    </a:p>
                  </a:txBody>
                  <a:tcPr marL="91404" marR="91404" marT="45702" marB="45702">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749475">
                <a:tc vMerge="1">
                  <a:txBody>
                    <a:bodyPr/>
                    <a:lstStyle/>
                    <a:p>
                      <a:endParaRPr lang="en-US" dirty="0"/>
                    </a:p>
                  </a:txBody>
                  <a:tcPr marL="91404" marR="91404" marT="45702" marB="45702" vert="vert27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200" b="1" dirty="0">
                          <a:solidFill>
                            <a:schemeClr val="bg2">
                              <a:lumMod val="50000"/>
                            </a:schemeClr>
                          </a:solidFill>
                        </a:rPr>
                        <a:t>Core Framework</a:t>
                      </a:r>
                      <a:r>
                        <a:rPr lang="en-US" sz="1200" b="1" baseline="0" dirty="0">
                          <a:solidFill>
                            <a:schemeClr val="bg2">
                              <a:lumMod val="50000"/>
                            </a:schemeClr>
                          </a:solidFill>
                        </a:rPr>
                        <a:t> Layer</a:t>
                      </a:r>
                      <a:endParaRPr lang="en-US" sz="1200" b="1" dirty="0">
                        <a:solidFill>
                          <a:schemeClr val="bg2">
                            <a:lumMod val="50000"/>
                          </a:schemeClr>
                        </a:solidFill>
                      </a:endParaRPr>
                    </a:p>
                  </a:txBody>
                  <a:tcPr marL="91404" marR="91404" marT="45702" marB="45702" vert="vert27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gridSpan="4">
                  <a:txBody>
                    <a:bodyPr/>
                    <a:lstStyle/>
                    <a:p>
                      <a:r>
                        <a:rPr lang="en-US" sz="1000" b="0" i="1" dirty="0">
                          <a:solidFill>
                            <a:schemeClr val="bg2">
                              <a:lumMod val="50000"/>
                            </a:schemeClr>
                          </a:solidFill>
                        </a:rPr>
                        <a:t>Shared across apps</a:t>
                      </a:r>
                    </a:p>
                  </a:txBody>
                  <a:tcPr marL="91404" marR="91404" marT="45702" marB="45702">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hMerge="1">
                  <a:txBody>
                    <a:bodyPr/>
                    <a:lstStyle/>
                    <a:p>
                      <a:endParaRPr lang="en-US" sz="1200"/>
                    </a:p>
                  </a:txBody>
                  <a:tcPr anchor="ctr"/>
                </a:tc>
                <a:tc hMerge="1">
                  <a:txBody>
                    <a:bodyPr/>
                    <a:lstStyle/>
                    <a:p>
                      <a:endParaRPr lang="en-US" sz="1200"/>
                    </a:p>
                  </a:txBody>
                  <a:tcPr anchor="ctr"/>
                </a:tc>
                <a:tc hMerge="1">
                  <a:txBody>
                    <a:bodyPr/>
                    <a:lstStyle/>
                    <a:p>
                      <a:endParaRPr lang="en-US" sz="1200" dirty="0"/>
                    </a:p>
                  </a:txBody>
                  <a:tcPr anchor="ctr"/>
                </a:tc>
                <a:extLst>
                  <a:ext uri="{0D108BD9-81ED-4DB2-BD59-A6C34878D82A}">
                    <a16:rowId xmlns:a16="http://schemas.microsoft.com/office/drawing/2014/main" val="10001"/>
                  </a:ext>
                </a:extLst>
              </a:tr>
            </a:tbl>
          </a:graphicData>
        </a:graphic>
      </p:graphicFrame>
      <p:grpSp>
        <p:nvGrpSpPr>
          <p:cNvPr id="60" name="Group 59"/>
          <p:cNvGrpSpPr/>
          <p:nvPr/>
        </p:nvGrpSpPr>
        <p:grpSpPr>
          <a:xfrm>
            <a:off x="3540074" y="2742820"/>
            <a:ext cx="1894185" cy="998419"/>
            <a:chOff x="733456" y="2086200"/>
            <a:chExt cx="1894925" cy="998809"/>
          </a:xfrm>
          <a:solidFill>
            <a:schemeClr val="bg1">
              <a:lumMod val="85000"/>
            </a:schemeClr>
          </a:solidFill>
        </p:grpSpPr>
        <p:sp>
          <p:nvSpPr>
            <p:cNvPr id="61" name="Rectangle 60"/>
            <p:cNvSpPr>
              <a:spLocks/>
            </p:cNvSpPr>
            <p:nvPr/>
          </p:nvSpPr>
          <p:spPr>
            <a:xfrm>
              <a:off x="733456" y="2489944"/>
              <a:ext cx="914400" cy="27432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Page Objects</a:t>
              </a:r>
            </a:p>
          </p:txBody>
        </p:sp>
        <p:sp>
          <p:nvSpPr>
            <p:cNvPr id="62" name="Rectangle 61"/>
            <p:cNvSpPr>
              <a:spLocks/>
            </p:cNvSpPr>
            <p:nvPr/>
          </p:nvSpPr>
          <p:spPr>
            <a:xfrm>
              <a:off x="733456" y="2086200"/>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Workflows </a:t>
              </a:r>
            </a:p>
          </p:txBody>
        </p:sp>
        <p:sp>
          <p:nvSpPr>
            <p:cNvPr id="63" name="Rectangle 62"/>
            <p:cNvSpPr>
              <a:spLocks/>
            </p:cNvSpPr>
            <p:nvPr/>
          </p:nvSpPr>
          <p:spPr>
            <a:xfrm>
              <a:off x="733456" y="2810689"/>
              <a:ext cx="914400" cy="274320"/>
            </a:xfrm>
            <a:prstGeom prst="rect">
              <a:avLst/>
            </a:prstGeom>
            <a:pattFill prst="wdUpDiag">
              <a:fgClr>
                <a:schemeClr val="bg1">
                  <a:lumMod val="85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Common Utils</a:t>
              </a:r>
            </a:p>
            <a:p>
              <a:pPr algn="ctr"/>
              <a:r>
                <a:rPr lang="en-US" sz="600" noProof="1">
                  <a:solidFill>
                    <a:schemeClr val="bg2">
                      <a:lumMod val="10000"/>
                    </a:schemeClr>
                  </a:solidFill>
                </a:rPr>
                <a:t>(could move to Core</a:t>
              </a:r>
              <a:r>
                <a:rPr lang="en-US" sz="600" noProof="1">
                  <a:solidFill>
                    <a:srgbClr val="C00000"/>
                  </a:solidFill>
                </a:rPr>
                <a:t>)</a:t>
              </a:r>
            </a:p>
          </p:txBody>
        </p:sp>
        <p:sp>
          <p:nvSpPr>
            <p:cNvPr id="64" name="Rectangle 63"/>
            <p:cNvSpPr>
              <a:spLocks/>
            </p:cNvSpPr>
            <p:nvPr/>
          </p:nvSpPr>
          <p:spPr>
            <a:xfrm>
              <a:off x="1713981" y="2810689"/>
              <a:ext cx="914400" cy="27432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Suite Definition</a:t>
              </a:r>
            </a:p>
          </p:txBody>
        </p:sp>
        <p:sp>
          <p:nvSpPr>
            <p:cNvPr id="65" name="Rectangle 64"/>
            <p:cNvSpPr>
              <a:spLocks/>
            </p:cNvSpPr>
            <p:nvPr/>
          </p:nvSpPr>
          <p:spPr>
            <a:xfrm>
              <a:off x="1713981" y="2285728"/>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Static Test Data</a:t>
              </a:r>
              <a:endParaRPr lang="en-US" sz="600" noProof="1">
                <a:solidFill>
                  <a:schemeClr val="bg2">
                    <a:lumMod val="10000"/>
                  </a:schemeClr>
                </a:solidFill>
              </a:endParaRPr>
            </a:p>
          </p:txBody>
        </p:sp>
        <p:sp>
          <p:nvSpPr>
            <p:cNvPr id="66" name="Rectangle 65"/>
            <p:cNvSpPr>
              <a:spLocks/>
            </p:cNvSpPr>
            <p:nvPr/>
          </p:nvSpPr>
          <p:spPr>
            <a:xfrm>
              <a:off x="1713981" y="2485256"/>
              <a:ext cx="914400" cy="27432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Data Setup Scripts</a:t>
              </a:r>
            </a:p>
          </p:txBody>
        </p:sp>
        <p:sp>
          <p:nvSpPr>
            <p:cNvPr id="67" name="Rectangle 66"/>
            <p:cNvSpPr>
              <a:spLocks/>
            </p:cNvSpPr>
            <p:nvPr/>
          </p:nvSpPr>
          <p:spPr>
            <a:xfrm>
              <a:off x="1713981" y="2086200"/>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Tests / Features</a:t>
              </a:r>
            </a:p>
          </p:txBody>
        </p:sp>
        <p:sp>
          <p:nvSpPr>
            <p:cNvPr id="68" name="Rectangle 67"/>
            <p:cNvSpPr>
              <a:spLocks/>
            </p:cNvSpPr>
            <p:nvPr/>
          </p:nvSpPr>
          <p:spPr>
            <a:xfrm>
              <a:off x="733456" y="2288072"/>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Step Defs</a:t>
              </a:r>
              <a:r>
                <a:rPr lang="en-US" sz="800" baseline="30000" noProof="1">
                  <a:solidFill>
                    <a:schemeClr val="bg2">
                      <a:lumMod val="10000"/>
                    </a:schemeClr>
                  </a:solidFill>
                </a:rPr>
                <a:t>1</a:t>
              </a:r>
            </a:p>
          </p:txBody>
        </p:sp>
      </p:grpSp>
      <p:grpSp>
        <p:nvGrpSpPr>
          <p:cNvPr id="69" name="Group 68"/>
          <p:cNvGrpSpPr/>
          <p:nvPr/>
        </p:nvGrpSpPr>
        <p:grpSpPr>
          <a:xfrm>
            <a:off x="5614282" y="2742820"/>
            <a:ext cx="1894185" cy="998419"/>
            <a:chOff x="733456" y="2086200"/>
            <a:chExt cx="1894925" cy="998809"/>
          </a:xfrm>
          <a:solidFill>
            <a:schemeClr val="bg1">
              <a:lumMod val="85000"/>
            </a:schemeClr>
          </a:solidFill>
        </p:grpSpPr>
        <p:sp>
          <p:nvSpPr>
            <p:cNvPr id="70" name="Rectangle 69"/>
            <p:cNvSpPr>
              <a:spLocks/>
            </p:cNvSpPr>
            <p:nvPr/>
          </p:nvSpPr>
          <p:spPr>
            <a:xfrm>
              <a:off x="733456" y="2489944"/>
              <a:ext cx="914400" cy="27432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Page Objects</a:t>
              </a:r>
            </a:p>
          </p:txBody>
        </p:sp>
        <p:sp>
          <p:nvSpPr>
            <p:cNvPr id="71" name="Rectangle 70"/>
            <p:cNvSpPr>
              <a:spLocks/>
            </p:cNvSpPr>
            <p:nvPr/>
          </p:nvSpPr>
          <p:spPr>
            <a:xfrm>
              <a:off x="733456" y="2086200"/>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Workflows </a:t>
              </a:r>
            </a:p>
          </p:txBody>
        </p:sp>
        <p:sp>
          <p:nvSpPr>
            <p:cNvPr id="72" name="Rectangle 71"/>
            <p:cNvSpPr>
              <a:spLocks/>
            </p:cNvSpPr>
            <p:nvPr/>
          </p:nvSpPr>
          <p:spPr>
            <a:xfrm>
              <a:off x="733456" y="2810689"/>
              <a:ext cx="914400" cy="274320"/>
            </a:xfrm>
            <a:prstGeom prst="rect">
              <a:avLst/>
            </a:prstGeom>
            <a:pattFill prst="wdUpDiag">
              <a:fgClr>
                <a:schemeClr val="bg1">
                  <a:lumMod val="85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Common Utils</a:t>
              </a:r>
            </a:p>
            <a:p>
              <a:pPr algn="ctr"/>
              <a:r>
                <a:rPr lang="en-US" sz="600" noProof="1">
                  <a:solidFill>
                    <a:schemeClr val="bg2">
                      <a:lumMod val="10000"/>
                    </a:schemeClr>
                  </a:solidFill>
                </a:rPr>
                <a:t>(could move to Core</a:t>
              </a:r>
              <a:r>
                <a:rPr lang="en-US" sz="600" noProof="1">
                  <a:solidFill>
                    <a:srgbClr val="C00000"/>
                  </a:solidFill>
                </a:rPr>
                <a:t>)</a:t>
              </a:r>
            </a:p>
          </p:txBody>
        </p:sp>
        <p:sp>
          <p:nvSpPr>
            <p:cNvPr id="73" name="Rectangle 72"/>
            <p:cNvSpPr>
              <a:spLocks/>
            </p:cNvSpPr>
            <p:nvPr/>
          </p:nvSpPr>
          <p:spPr>
            <a:xfrm>
              <a:off x="1713981" y="2810689"/>
              <a:ext cx="914400" cy="27432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Suite Definition</a:t>
              </a:r>
            </a:p>
          </p:txBody>
        </p:sp>
        <p:sp>
          <p:nvSpPr>
            <p:cNvPr id="74" name="Rectangle 73"/>
            <p:cNvSpPr>
              <a:spLocks/>
            </p:cNvSpPr>
            <p:nvPr/>
          </p:nvSpPr>
          <p:spPr>
            <a:xfrm>
              <a:off x="1713981" y="2285728"/>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Static Test Data</a:t>
              </a:r>
              <a:endParaRPr lang="en-US" sz="600" noProof="1">
                <a:solidFill>
                  <a:schemeClr val="bg2">
                    <a:lumMod val="10000"/>
                  </a:schemeClr>
                </a:solidFill>
              </a:endParaRPr>
            </a:p>
          </p:txBody>
        </p:sp>
        <p:sp>
          <p:nvSpPr>
            <p:cNvPr id="75" name="Rectangle 74"/>
            <p:cNvSpPr>
              <a:spLocks/>
            </p:cNvSpPr>
            <p:nvPr/>
          </p:nvSpPr>
          <p:spPr>
            <a:xfrm>
              <a:off x="1713981" y="2485256"/>
              <a:ext cx="914400" cy="27432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Data Setup Scripts</a:t>
              </a:r>
            </a:p>
          </p:txBody>
        </p:sp>
        <p:sp>
          <p:nvSpPr>
            <p:cNvPr id="76" name="Rectangle 75"/>
            <p:cNvSpPr>
              <a:spLocks/>
            </p:cNvSpPr>
            <p:nvPr/>
          </p:nvSpPr>
          <p:spPr>
            <a:xfrm>
              <a:off x="1713981" y="2086200"/>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Tests / Features</a:t>
              </a:r>
            </a:p>
          </p:txBody>
        </p:sp>
        <p:sp>
          <p:nvSpPr>
            <p:cNvPr id="77" name="Rectangle 76"/>
            <p:cNvSpPr>
              <a:spLocks/>
            </p:cNvSpPr>
            <p:nvPr/>
          </p:nvSpPr>
          <p:spPr>
            <a:xfrm>
              <a:off x="733456" y="2288072"/>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Step Defs</a:t>
              </a:r>
              <a:r>
                <a:rPr lang="en-US" sz="800" baseline="30000" noProof="1">
                  <a:solidFill>
                    <a:schemeClr val="bg2">
                      <a:lumMod val="10000"/>
                    </a:schemeClr>
                  </a:solidFill>
                </a:rPr>
                <a:t>1</a:t>
              </a:r>
            </a:p>
          </p:txBody>
        </p:sp>
      </p:grpSp>
      <p:grpSp>
        <p:nvGrpSpPr>
          <p:cNvPr id="78" name="Group 77"/>
          <p:cNvGrpSpPr/>
          <p:nvPr/>
        </p:nvGrpSpPr>
        <p:grpSpPr>
          <a:xfrm>
            <a:off x="7696337" y="2742820"/>
            <a:ext cx="1894185" cy="998419"/>
            <a:chOff x="733456" y="2086200"/>
            <a:chExt cx="1894925" cy="998809"/>
          </a:xfrm>
          <a:solidFill>
            <a:schemeClr val="bg1">
              <a:lumMod val="85000"/>
            </a:schemeClr>
          </a:solidFill>
        </p:grpSpPr>
        <p:sp>
          <p:nvSpPr>
            <p:cNvPr id="79" name="Rectangle 78"/>
            <p:cNvSpPr>
              <a:spLocks/>
            </p:cNvSpPr>
            <p:nvPr/>
          </p:nvSpPr>
          <p:spPr>
            <a:xfrm>
              <a:off x="733456" y="2489944"/>
              <a:ext cx="914400" cy="27432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Page Objects</a:t>
              </a:r>
            </a:p>
          </p:txBody>
        </p:sp>
        <p:sp>
          <p:nvSpPr>
            <p:cNvPr id="80" name="Rectangle 79"/>
            <p:cNvSpPr>
              <a:spLocks/>
            </p:cNvSpPr>
            <p:nvPr/>
          </p:nvSpPr>
          <p:spPr>
            <a:xfrm>
              <a:off x="733456" y="2086200"/>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Workflows </a:t>
              </a:r>
            </a:p>
          </p:txBody>
        </p:sp>
        <p:sp>
          <p:nvSpPr>
            <p:cNvPr id="81" name="Rectangle 80"/>
            <p:cNvSpPr>
              <a:spLocks/>
            </p:cNvSpPr>
            <p:nvPr/>
          </p:nvSpPr>
          <p:spPr>
            <a:xfrm>
              <a:off x="733456" y="2810689"/>
              <a:ext cx="914400" cy="274320"/>
            </a:xfrm>
            <a:prstGeom prst="rect">
              <a:avLst/>
            </a:prstGeom>
            <a:pattFill prst="wdUpDiag">
              <a:fgClr>
                <a:schemeClr val="bg1">
                  <a:lumMod val="85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Common Utils</a:t>
              </a:r>
            </a:p>
            <a:p>
              <a:pPr algn="ctr"/>
              <a:r>
                <a:rPr lang="en-US" sz="600" noProof="1">
                  <a:solidFill>
                    <a:schemeClr val="bg2">
                      <a:lumMod val="10000"/>
                    </a:schemeClr>
                  </a:solidFill>
                </a:rPr>
                <a:t>(could move to Core</a:t>
              </a:r>
              <a:r>
                <a:rPr lang="en-US" sz="600" noProof="1">
                  <a:solidFill>
                    <a:srgbClr val="C00000"/>
                  </a:solidFill>
                </a:rPr>
                <a:t>)</a:t>
              </a:r>
            </a:p>
          </p:txBody>
        </p:sp>
        <p:sp>
          <p:nvSpPr>
            <p:cNvPr id="82" name="Rectangle 81"/>
            <p:cNvSpPr>
              <a:spLocks/>
            </p:cNvSpPr>
            <p:nvPr/>
          </p:nvSpPr>
          <p:spPr>
            <a:xfrm>
              <a:off x="1713981" y="2810689"/>
              <a:ext cx="914400" cy="27432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Suite Definition</a:t>
              </a:r>
            </a:p>
          </p:txBody>
        </p:sp>
        <p:sp>
          <p:nvSpPr>
            <p:cNvPr id="83" name="Rectangle 82"/>
            <p:cNvSpPr>
              <a:spLocks/>
            </p:cNvSpPr>
            <p:nvPr/>
          </p:nvSpPr>
          <p:spPr>
            <a:xfrm>
              <a:off x="1713981" y="2285728"/>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Static Test Data</a:t>
              </a:r>
              <a:endParaRPr lang="en-US" sz="600" noProof="1">
                <a:solidFill>
                  <a:schemeClr val="bg2">
                    <a:lumMod val="10000"/>
                  </a:schemeClr>
                </a:solidFill>
              </a:endParaRPr>
            </a:p>
          </p:txBody>
        </p:sp>
        <p:sp>
          <p:nvSpPr>
            <p:cNvPr id="84" name="Rectangle 83"/>
            <p:cNvSpPr>
              <a:spLocks/>
            </p:cNvSpPr>
            <p:nvPr/>
          </p:nvSpPr>
          <p:spPr>
            <a:xfrm>
              <a:off x="1713981" y="2485256"/>
              <a:ext cx="914400" cy="27432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Data Setup Scripts</a:t>
              </a:r>
            </a:p>
          </p:txBody>
        </p:sp>
        <p:sp>
          <p:nvSpPr>
            <p:cNvPr id="85" name="Rectangle 84"/>
            <p:cNvSpPr>
              <a:spLocks/>
            </p:cNvSpPr>
            <p:nvPr/>
          </p:nvSpPr>
          <p:spPr>
            <a:xfrm>
              <a:off x="1713981" y="2086200"/>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Tests / Features</a:t>
              </a:r>
            </a:p>
          </p:txBody>
        </p:sp>
        <p:sp>
          <p:nvSpPr>
            <p:cNvPr id="86" name="Rectangle 85"/>
            <p:cNvSpPr>
              <a:spLocks/>
            </p:cNvSpPr>
            <p:nvPr/>
          </p:nvSpPr>
          <p:spPr>
            <a:xfrm>
              <a:off x="733456" y="2288072"/>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2">
                      <a:lumMod val="10000"/>
                    </a:schemeClr>
                  </a:solidFill>
                </a:rPr>
                <a:t>Step Defs</a:t>
              </a:r>
              <a:r>
                <a:rPr lang="en-US" sz="800" baseline="30000" noProof="1">
                  <a:solidFill>
                    <a:schemeClr val="bg2">
                      <a:lumMod val="10000"/>
                    </a:schemeClr>
                  </a:solidFill>
                </a:rPr>
                <a:t>1</a:t>
              </a:r>
            </a:p>
          </p:txBody>
        </p:sp>
      </p:grpSp>
      <p:sp>
        <p:nvSpPr>
          <p:cNvPr id="87" name="Rectangle 86"/>
          <p:cNvSpPr/>
          <p:nvPr/>
        </p:nvSpPr>
        <p:spPr>
          <a:xfrm>
            <a:off x="1989434" y="4417190"/>
            <a:ext cx="1188256" cy="365617"/>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1000" noProof="1">
                <a:solidFill>
                  <a:schemeClr val="bg1"/>
                </a:solidFill>
              </a:rPr>
              <a:t>Setup / Teardown</a:t>
            </a:r>
          </a:p>
        </p:txBody>
      </p:sp>
      <p:sp>
        <p:nvSpPr>
          <p:cNvPr id="88" name="Rectangle 87"/>
          <p:cNvSpPr/>
          <p:nvPr/>
        </p:nvSpPr>
        <p:spPr>
          <a:xfrm>
            <a:off x="1989434" y="4882583"/>
            <a:ext cx="1188256" cy="365617"/>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1000" noProof="1">
                <a:solidFill>
                  <a:schemeClr val="bg1"/>
                </a:solidFill>
              </a:rPr>
              <a:t>Test Base Class</a:t>
            </a:r>
          </a:p>
        </p:txBody>
      </p:sp>
      <p:sp>
        <p:nvSpPr>
          <p:cNvPr id="89" name="Rectangle 88"/>
          <p:cNvSpPr/>
          <p:nvPr/>
        </p:nvSpPr>
        <p:spPr>
          <a:xfrm>
            <a:off x="3425637" y="4417190"/>
            <a:ext cx="1188256" cy="365617"/>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1000" noProof="1">
                <a:solidFill>
                  <a:schemeClr val="bg1"/>
                </a:solidFill>
              </a:rPr>
              <a:t>Element Actions</a:t>
            </a:r>
          </a:p>
        </p:txBody>
      </p:sp>
      <p:sp>
        <p:nvSpPr>
          <p:cNvPr id="90" name="Rectangle 89"/>
          <p:cNvSpPr/>
          <p:nvPr/>
        </p:nvSpPr>
        <p:spPr>
          <a:xfrm>
            <a:off x="6298039" y="4882583"/>
            <a:ext cx="1188256" cy="365617"/>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1000" noProof="1">
                <a:solidFill>
                  <a:schemeClr val="bg1"/>
                </a:solidFill>
              </a:rPr>
              <a:t>Other Common Utils</a:t>
            </a:r>
          </a:p>
        </p:txBody>
      </p:sp>
      <p:sp>
        <p:nvSpPr>
          <p:cNvPr id="91" name="Rectangle 90"/>
          <p:cNvSpPr/>
          <p:nvPr/>
        </p:nvSpPr>
        <p:spPr>
          <a:xfrm>
            <a:off x="6298042" y="4417190"/>
            <a:ext cx="1188256" cy="365617"/>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1000" noProof="1">
                <a:solidFill>
                  <a:schemeClr val="bg1"/>
                </a:solidFill>
              </a:rPr>
              <a:t>Driver Wrapper Actions</a:t>
            </a:r>
          </a:p>
        </p:txBody>
      </p:sp>
      <p:sp>
        <p:nvSpPr>
          <p:cNvPr id="92" name="Rectangle 91"/>
          <p:cNvSpPr/>
          <p:nvPr/>
        </p:nvSpPr>
        <p:spPr>
          <a:xfrm>
            <a:off x="3425636" y="4882583"/>
            <a:ext cx="1188256" cy="365617"/>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1000" noProof="1">
                <a:solidFill>
                  <a:schemeClr val="bg1"/>
                </a:solidFill>
              </a:rPr>
              <a:t>Reporting Interface</a:t>
            </a:r>
          </a:p>
        </p:txBody>
      </p:sp>
      <p:sp>
        <p:nvSpPr>
          <p:cNvPr id="93" name="Rectangle 92"/>
          <p:cNvSpPr/>
          <p:nvPr/>
        </p:nvSpPr>
        <p:spPr>
          <a:xfrm>
            <a:off x="4861839" y="4417190"/>
            <a:ext cx="1188256" cy="365617"/>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noProof="1">
                <a:solidFill>
                  <a:schemeClr val="bg1"/>
                </a:solidFill>
              </a:rPr>
              <a:t>Test Data Interface (Common)</a:t>
            </a:r>
          </a:p>
        </p:txBody>
      </p:sp>
      <p:sp>
        <p:nvSpPr>
          <p:cNvPr id="94" name="Rectangle 93"/>
          <p:cNvSpPr/>
          <p:nvPr/>
        </p:nvSpPr>
        <p:spPr>
          <a:xfrm>
            <a:off x="4861837" y="4882583"/>
            <a:ext cx="1188256" cy="365617"/>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1000" noProof="1">
                <a:solidFill>
                  <a:schemeClr val="bg1"/>
                </a:solidFill>
              </a:rPr>
              <a:t>Template POM</a:t>
            </a:r>
          </a:p>
        </p:txBody>
      </p:sp>
      <p:sp>
        <p:nvSpPr>
          <p:cNvPr id="95" name="Rectangle 94"/>
          <p:cNvSpPr/>
          <p:nvPr/>
        </p:nvSpPr>
        <p:spPr>
          <a:xfrm>
            <a:off x="7734243" y="4417190"/>
            <a:ext cx="1188256" cy="365617"/>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1000" noProof="1">
                <a:solidFill>
                  <a:schemeClr val="bg1"/>
                </a:solidFill>
              </a:rPr>
              <a:t>Common Step Defs (Low Level)</a:t>
            </a:r>
            <a:r>
              <a:rPr lang="en-US" sz="1000" baseline="30000" noProof="1">
                <a:solidFill>
                  <a:schemeClr val="bg1"/>
                </a:solidFill>
              </a:rPr>
              <a:t>1</a:t>
            </a:r>
          </a:p>
        </p:txBody>
      </p:sp>
      <p:sp>
        <p:nvSpPr>
          <p:cNvPr id="96" name="Triangle 95"/>
          <p:cNvSpPr/>
          <p:nvPr/>
        </p:nvSpPr>
        <p:spPr bwMode="auto">
          <a:xfrm rot="5400000">
            <a:off x="9284563" y="4653099"/>
            <a:ext cx="1188256" cy="166473"/>
          </a:xfrm>
          <a:prstGeom prst="triangle">
            <a:avLst/>
          </a:prstGeom>
          <a:solidFill>
            <a:schemeClr val="tx2"/>
          </a:solidFill>
          <a:ln w="9525" cap="flat" cmpd="sng" algn="ctr">
            <a:noFill/>
            <a:prstDash val="solid"/>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a:endParaRPr lang="en-US" sz="2400" b="1">
              <a:solidFill>
                <a:srgbClr val="646D72"/>
              </a:solidFill>
              <a:ea typeface="ＭＳ Ｐゴシック" pitchFamily="34" charset="-128"/>
            </a:endParaRPr>
          </a:p>
        </p:txBody>
      </p:sp>
      <p:sp>
        <p:nvSpPr>
          <p:cNvPr id="97" name="TextBox 96"/>
          <p:cNvSpPr txBox="1"/>
          <p:nvPr/>
        </p:nvSpPr>
        <p:spPr>
          <a:xfrm>
            <a:off x="9994214" y="4266976"/>
            <a:ext cx="2152066" cy="1277273"/>
          </a:xfrm>
          <a:prstGeom prst="rect">
            <a:avLst/>
          </a:prstGeom>
          <a:noFill/>
        </p:spPr>
        <p:txBody>
          <a:bodyPr wrap="square" rtlCol="0">
            <a:spAutoFit/>
          </a:bodyPr>
          <a:lstStyle/>
          <a:p>
            <a:pPr marL="171381" indent="-171381">
              <a:buFont typeface="Arial" charset="0"/>
              <a:buChar char="•"/>
            </a:pPr>
            <a:r>
              <a:rPr lang="en-US" sz="1100" dirty="0">
                <a:solidFill>
                  <a:schemeClr val="bg2">
                    <a:lumMod val="50000"/>
                  </a:schemeClr>
                </a:solidFill>
              </a:rPr>
              <a:t>Separate code repository for Core Framework</a:t>
            </a:r>
          </a:p>
          <a:p>
            <a:pPr marL="171381" indent="-171381">
              <a:buFont typeface="Arial" charset="0"/>
              <a:buChar char="•"/>
            </a:pPr>
            <a:r>
              <a:rPr lang="en-US" sz="1100" dirty="0">
                <a:solidFill>
                  <a:schemeClr val="bg2">
                    <a:lumMod val="50000"/>
                  </a:schemeClr>
                </a:solidFill>
              </a:rPr>
              <a:t>Provide via .JAR</a:t>
            </a:r>
            <a:r>
              <a:rPr lang="en-US" sz="1100" baseline="30000" dirty="0">
                <a:solidFill>
                  <a:schemeClr val="bg2">
                    <a:lumMod val="50000"/>
                  </a:schemeClr>
                </a:solidFill>
              </a:rPr>
              <a:t>2</a:t>
            </a:r>
            <a:r>
              <a:rPr lang="en-US" sz="1100" dirty="0">
                <a:solidFill>
                  <a:schemeClr val="bg2">
                    <a:lumMod val="50000"/>
                  </a:schemeClr>
                </a:solidFill>
              </a:rPr>
              <a:t> to be consumed by app repos</a:t>
            </a:r>
          </a:p>
          <a:p>
            <a:pPr marL="171381" indent="-171381">
              <a:buFont typeface="Arial" charset="0"/>
              <a:buChar char="•"/>
            </a:pPr>
            <a:r>
              <a:rPr lang="en-US" sz="1100" dirty="0">
                <a:solidFill>
                  <a:schemeClr val="bg2">
                    <a:lumMod val="50000"/>
                  </a:schemeClr>
                </a:solidFill>
              </a:rPr>
              <a:t>Built via CI/CD pipeline and posted to an artifact repository, such as Nexus</a:t>
            </a:r>
          </a:p>
        </p:txBody>
      </p:sp>
      <p:grpSp>
        <p:nvGrpSpPr>
          <p:cNvPr id="98" name="Group 97"/>
          <p:cNvGrpSpPr/>
          <p:nvPr/>
        </p:nvGrpSpPr>
        <p:grpSpPr>
          <a:xfrm>
            <a:off x="1457884" y="2761101"/>
            <a:ext cx="1894185" cy="998419"/>
            <a:chOff x="733456" y="2086200"/>
            <a:chExt cx="1894925" cy="998809"/>
          </a:xfrm>
          <a:solidFill>
            <a:schemeClr val="accent3">
              <a:lumMod val="50000"/>
            </a:schemeClr>
          </a:solidFill>
        </p:grpSpPr>
        <p:sp>
          <p:nvSpPr>
            <p:cNvPr id="99" name="Rectangle 98"/>
            <p:cNvSpPr>
              <a:spLocks/>
            </p:cNvSpPr>
            <p:nvPr/>
          </p:nvSpPr>
          <p:spPr>
            <a:xfrm>
              <a:off x="733456" y="2489944"/>
              <a:ext cx="914400" cy="27432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1"/>
                  </a:solidFill>
                </a:rPr>
                <a:t>Page Objects</a:t>
              </a:r>
            </a:p>
          </p:txBody>
        </p:sp>
        <p:sp>
          <p:nvSpPr>
            <p:cNvPr id="100" name="Rectangle 99"/>
            <p:cNvSpPr>
              <a:spLocks/>
            </p:cNvSpPr>
            <p:nvPr/>
          </p:nvSpPr>
          <p:spPr>
            <a:xfrm>
              <a:off x="733456" y="2086200"/>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1"/>
                  </a:solidFill>
                </a:rPr>
                <a:t>Workflows </a:t>
              </a:r>
            </a:p>
          </p:txBody>
        </p:sp>
        <p:sp>
          <p:nvSpPr>
            <p:cNvPr id="101" name="Rectangle 100"/>
            <p:cNvSpPr>
              <a:spLocks/>
            </p:cNvSpPr>
            <p:nvPr/>
          </p:nvSpPr>
          <p:spPr>
            <a:xfrm>
              <a:off x="733456" y="2810689"/>
              <a:ext cx="914400" cy="27432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1"/>
                  </a:solidFill>
                </a:rPr>
                <a:t>Common Utils</a:t>
              </a:r>
            </a:p>
            <a:p>
              <a:pPr algn="ctr"/>
              <a:r>
                <a:rPr lang="en-US" sz="600" noProof="1">
                  <a:solidFill>
                    <a:schemeClr val="bg1"/>
                  </a:solidFill>
                </a:rPr>
                <a:t>(could move to Core)</a:t>
              </a:r>
            </a:p>
          </p:txBody>
        </p:sp>
        <p:sp>
          <p:nvSpPr>
            <p:cNvPr id="102" name="Rectangle 101"/>
            <p:cNvSpPr>
              <a:spLocks/>
            </p:cNvSpPr>
            <p:nvPr/>
          </p:nvSpPr>
          <p:spPr>
            <a:xfrm>
              <a:off x="1713981" y="2810689"/>
              <a:ext cx="914400" cy="27432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1"/>
                  </a:solidFill>
                </a:rPr>
                <a:t>Suite Definition</a:t>
              </a:r>
            </a:p>
          </p:txBody>
        </p:sp>
        <p:sp>
          <p:nvSpPr>
            <p:cNvPr id="103" name="Rectangle 102"/>
            <p:cNvSpPr>
              <a:spLocks/>
            </p:cNvSpPr>
            <p:nvPr/>
          </p:nvSpPr>
          <p:spPr>
            <a:xfrm>
              <a:off x="1713981" y="2285728"/>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1"/>
                  </a:solidFill>
                </a:rPr>
                <a:t>Static Test Data</a:t>
              </a:r>
              <a:endParaRPr lang="en-US" sz="600" noProof="1">
                <a:solidFill>
                  <a:schemeClr val="bg1"/>
                </a:solidFill>
              </a:endParaRPr>
            </a:p>
          </p:txBody>
        </p:sp>
        <p:sp>
          <p:nvSpPr>
            <p:cNvPr id="104" name="Rectangle 103"/>
            <p:cNvSpPr>
              <a:spLocks/>
            </p:cNvSpPr>
            <p:nvPr/>
          </p:nvSpPr>
          <p:spPr>
            <a:xfrm>
              <a:off x="1713981" y="2485256"/>
              <a:ext cx="914400" cy="27432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1"/>
                  </a:solidFill>
                </a:rPr>
                <a:t>Data Setup Scripts</a:t>
              </a:r>
            </a:p>
          </p:txBody>
        </p:sp>
        <p:sp>
          <p:nvSpPr>
            <p:cNvPr id="105" name="Rectangle 104"/>
            <p:cNvSpPr>
              <a:spLocks/>
            </p:cNvSpPr>
            <p:nvPr/>
          </p:nvSpPr>
          <p:spPr>
            <a:xfrm>
              <a:off x="1713981" y="2086200"/>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1"/>
                  </a:solidFill>
                </a:rPr>
                <a:t>Tests / Features</a:t>
              </a:r>
            </a:p>
          </p:txBody>
        </p:sp>
        <p:sp>
          <p:nvSpPr>
            <p:cNvPr id="106" name="Rectangle 105"/>
            <p:cNvSpPr>
              <a:spLocks/>
            </p:cNvSpPr>
            <p:nvPr/>
          </p:nvSpPr>
          <p:spPr>
            <a:xfrm>
              <a:off x="733456" y="2288072"/>
              <a:ext cx="914400" cy="15544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45702" rIns="45702" rtlCol="0" anchor="ctr"/>
            <a:lstStyle/>
            <a:p>
              <a:pPr algn="ctr"/>
              <a:r>
                <a:rPr lang="en-US" sz="800" noProof="1">
                  <a:solidFill>
                    <a:schemeClr val="bg1"/>
                  </a:solidFill>
                </a:rPr>
                <a:t>Step Defs</a:t>
              </a:r>
              <a:r>
                <a:rPr lang="en-US" sz="800" baseline="30000" noProof="1">
                  <a:solidFill>
                    <a:schemeClr val="bg1"/>
                  </a:solidFill>
                </a:rPr>
                <a:t>1</a:t>
              </a:r>
            </a:p>
          </p:txBody>
        </p:sp>
      </p:grpSp>
      <p:sp>
        <p:nvSpPr>
          <p:cNvPr id="107" name="Triangle 106"/>
          <p:cNvSpPr/>
          <p:nvPr/>
        </p:nvSpPr>
        <p:spPr bwMode="auto">
          <a:xfrm rot="5400000">
            <a:off x="9276731" y="3097395"/>
            <a:ext cx="1188256" cy="166473"/>
          </a:xfrm>
          <a:prstGeom prst="triangle">
            <a:avLst/>
          </a:prstGeom>
          <a:solidFill>
            <a:schemeClr val="tx2"/>
          </a:solidFill>
          <a:ln w="9525" cap="flat" cmpd="sng" algn="ctr">
            <a:noFill/>
            <a:prstDash val="solid"/>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a:endParaRPr lang="en-US" sz="2400" b="1">
              <a:solidFill>
                <a:srgbClr val="646D72"/>
              </a:solidFill>
              <a:ea typeface="ＭＳ Ｐゴシック" pitchFamily="34" charset="-128"/>
            </a:endParaRPr>
          </a:p>
        </p:txBody>
      </p:sp>
      <p:sp>
        <p:nvSpPr>
          <p:cNvPr id="108" name="TextBox 107"/>
          <p:cNvSpPr txBox="1"/>
          <p:nvPr/>
        </p:nvSpPr>
        <p:spPr>
          <a:xfrm>
            <a:off x="9994214" y="2457356"/>
            <a:ext cx="2152066" cy="1446550"/>
          </a:xfrm>
          <a:prstGeom prst="rect">
            <a:avLst/>
          </a:prstGeom>
          <a:noFill/>
        </p:spPr>
        <p:txBody>
          <a:bodyPr wrap="square" rtlCol="0">
            <a:spAutoFit/>
          </a:bodyPr>
          <a:lstStyle/>
          <a:p>
            <a:pPr marL="171381" indent="-171381">
              <a:buFont typeface="Arial" charset="0"/>
              <a:buChar char="•"/>
            </a:pPr>
            <a:r>
              <a:rPr lang="en-US" sz="1100" dirty="0">
                <a:solidFill>
                  <a:schemeClr val="bg2">
                    <a:lumMod val="50000"/>
                  </a:schemeClr>
                </a:solidFill>
              </a:rPr>
              <a:t>Separate code repository for each app (or logical group of apps)</a:t>
            </a:r>
          </a:p>
          <a:p>
            <a:pPr marL="171381" indent="-171381">
              <a:buFont typeface="Arial" charset="0"/>
              <a:buChar char="•"/>
            </a:pPr>
            <a:r>
              <a:rPr lang="en-US" sz="1100" dirty="0">
                <a:solidFill>
                  <a:schemeClr val="bg2">
                    <a:lumMod val="50000"/>
                  </a:schemeClr>
                </a:solidFill>
              </a:rPr>
              <a:t>Provide page objects / workflows via .JAR</a:t>
            </a:r>
            <a:r>
              <a:rPr lang="en-US" sz="1100" baseline="30000" dirty="0">
                <a:solidFill>
                  <a:schemeClr val="bg2">
                    <a:lumMod val="50000"/>
                  </a:schemeClr>
                </a:solidFill>
              </a:rPr>
              <a:t>2</a:t>
            </a:r>
            <a:r>
              <a:rPr lang="en-US" sz="1100" dirty="0">
                <a:solidFill>
                  <a:schemeClr val="bg2">
                    <a:lumMod val="50000"/>
                  </a:schemeClr>
                </a:solidFill>
              </a:rPr>
              <a:t> to be consumed by other repos that need to access those page objects</a:t>
            </a:r>
          </a:p>
        </p:txBody>
      </p:sp>
      <p:sp>
        <p:nvSpPr>
          <p:cNvPr id="109" name="TextBox 108"/>
          <p:cNvSpPr txBox="1"/>
          <p:nvPr/>
        </p:nvSpPr>
        <p:spPr>
          <a:xfrm>
            <a:off x="481198" y="5788047"/>
            <a:ext cx="2132052" cy="656590"/>
          </a:xfrm>
          <a:prstGeom prst="rect">
            <a:avLst/>
          </a:prstGeom>
          <a:noFill/>
        </p:spPr>
        <p:txBody>
          <a:bodyPr wrap="square" rtlCol="0">
            <a:spAutoFit/>
          </a:bodyPr>
          <a:lstStyle/>
          <a:p>
            <a:pPr>
              <a:spcAft>
                <a:spcPts val="400"/>
              </a:spcAft>
            </a:pPr>
            <a:r>
              <a:rPr lang="en-US" sz="1000" b="1" dirty="0"/>
              <a:t>Legend:</a:t>
            </a:r>
          </a:p>
          <a:p>
            <a:pPr>
              <a:spcAft>
                <a:spcPts val="400"/>
              </a:spcAft>
            </a:pPr>
            <a:r>
              <a:rPr lang="en-US" sz="1000" i="1" baseline="30000" dirty="0"/>
              <a:t>1</a:t>
            </a:r>
            <a:r>
              <a:rPr lang="en-US" sz="1000" i="1" dirty="0"/>
              <a:t>When Cucumber is in use</a:t>
            </a:r>
          </a:p>
          <a:p>
            <a:pPr>
              <a:spcAft>
                <a:spcPts val="400"/>
              </a:spcAft>
            </a:pPr>
            <a:r>
              <a:rPr lang="en-US" sz="1000" i="1" baseline="30000" dirty="0"/>
              <a:t>2</a:t>
            </a:r>
            <a:r>
              <a:rPr lang="en-US" sz="1000" i="1" dirty="0"/>
              <a:t>Assumes a Java-based solution</a:t>
            </a:r>
          </a:p>
        </p:txBody>
      </p:sp>
    </p:spTree>
    <p:extLst>
      <p:ext uri="{BB962C8B-B14F-4D97-AF65-F5344CB8AC3E}">
        <p14:creationId xmlns:p14="http://schemas.microsoft.com/office/powerpoint/2010/main" val="67764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Rectangle 392"/>
          <p:cNvSpPr/>
          <p:nvPr/>
        </p:nvSpPr>
        <p:spPr>
          <a:xfrm>
            <a:off x="421004" y="2340785"/>
            <a:ext cx="11247120" cy="40417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11</a:t>
            </a:fld>
            <a:endParaRPr lang="en-US">
              <a:solidFill>
                <a:prstClr val="white">
                  <a:lumMod val="65000"/>
                </a:prstClr>
              </a:solidFill>
            </a:endParaRPr>
          </a:p>
        </p:txBody>
      </p:sp>
      <p:sp>
        <p:nvSpPr>
          <p:cNvPr id="4" name="Title 3"/>
          <p:cNvSpPr>
            <a:spLocks noGrp="1"/>
          </p:cNvSpPr>
          <p:nvPr>
            <p:ph type="title"/>
          </p:nvPr>
        </p:nvSpPr>
        <p:spPr/>
        <p:txBody>
          <a:bodyPr>
            <a:normAutofit/>
          </a:bodyPr>
          <a:lstStyle/>
          <a:p>
            <a:r>
              <a:rPr lang="en-US" dirty="0"/>
              <a:t>Test Automation Blueprint:</a:t>
            </a:r>
            <a:br>
              <a:rPr lang="en-US" dirty="0"/>
            </a:br>
            <a:r>
              <a:rPr lang="en-US" sz="2800" i="1" dirty="0"/>
              <a:t>Test Storage: Version Control</a:t>
            </a:r>
          </a:p>
        </p:txBody>
      </p:sp>
      <p:sp>
        <p:nvSpPr>
          <p:cNvPr id="5" name="Text Placeholder 4"/>
          <p:cNvSpPr>
            <a:spLocks noGrp="1"/>
          </p:cNvSpPr>
          <p:nvPr>
            <p:ph type="body" sz="quarter" idx="18"/>
          </p:nvPr>
        </p:nvSpPr>
        <p:spPr/>
        <p:txBody>
          <a:bodyPr/>
          <a:lstStyle/>
          <a:p>
            <a:r>
              <a:rPr lang="en-US" dirty="0"/>
              <a:t>The recommended repository structure and branching strategy is shown below </a:t>
            </a:r>
            <a:r>
              <a:rPr lang="mr-IN" dirty="0"/>
              <a:t>–</a:t>
            </a:r>
            <a:r>
              <a:rPr lang="en-US" dirty="0"/>
              <a:t> this assumes use of a </a:t>
            </a:r>
            <a:r>
              <a:rPr lang="en-US" dirty="0" err="1"/>
              <a:t>Git</a:t>
            </a:r>
            <a:r>
              <a:rPr lang="en-US" dirty="0"/>
              <a:t>-based version control system (i.e. GitHub, </a:t>
            </a:r>
            <a:r>
              <a:rPr lang="en-US" dirty="0" err="1"/>
              <a:t>GitLab</a:t>
            </a:r>
            <a:r>
              <a:rPr lang="en-US" dirty="0"/>
              <a:t>, </a:t>
            </a:r>
            <a:r>
              <a:rPr lang="en-US" dirty="0" err="1"/>
              <a:t>Bitbucket</a:t>
            </a:r>
            <a:r>
              <a:rPr lang="en-US" dirty="0"/>
              <a:t>/Stash):</a:t>
            </a:r>
          </a:p>
        </p:txBody>
      </p:sp>
      <p:sp>
        <p:nvSpPr>
          <p:cNvPr id="6" name="Rectangle 5"/>
          <p:cNvSpPr/>
          <p:nvPr/>
        </p:nvSpPr>
        <p:spPr>
          <a:xfrm>
            <a:off x="421004" y="1984439"/>
            <a:ext cx="11247120" cy="35634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Repository Strategy</a:t>
            </a:r>
          </a:p>
        </p:txBody>
      </p:sp>
      <p:grpSp>
        <p:nvGrpSpPr>
          <p:cNvPr id="264" name="Group 263"/>
          <p:cNvGrpSpPr/>
          <p:nvPr/>
        </p:nvGrpSpPr>
        <p:grpSpPr>
          <a:xfrm>
            <a:off x="727951" y="4613191"/>
            <a:ext cx="936154" cy="738183"/>
            <a:chOff x="782274" y="4991219"/>
            <a:chExt cx="936154" cy="738183"/>
          </a:xfrm>
        </p:grpSpPr>
        <p:grpSp>
          <p:nvGrpSpPr>
            <p:cNvPr id="8" name="Group 226"/>
            <p:cNvGrpSpPr>
              <a:grpSpLocks noChangeAspect="1"/>
            </p:cNvGrpSpPr>
            <p:nvPr/>
          </p:nvGrpSpPr>
          <p:grpSpPr bwMode="auto">
            <a:xfrm>
              <a:off x="1053557" y="5298225"/>
              <a:ext cx="393588" cy="431177"/>
              <a:chOff x="2437" y="456"/>
              <a:chExt cx="356" cy="390"/>
            </a:xfrm>
            <a:solidFill>
              <a:schemeClr val="tx1"/>
            </a:solidFill>
          </p:grpSpPr>
          <p:sp>
            <p:nvSpPr>
              <p:cNvPr id="9" name="Freeform 227"/>
              <p:cNvSpPr>
                <a:spLocks noEditPoints="1"/>
              </p:cNvSpPr>
              <p:nvPr/>
            </p:nvSpPr>
            <p:spPr bwMode="auto">
              <a:xfrm>
                <a:off x="2437" y="456"/>
                <a:ext cx="356" cy="160"/>
              </a:xfrm>
              <a:custGeom>
                <a:avLst/>
                <a:gdLst>
                  <a:gd name="T0" fmla="*/ 120 w 240"/>
                  <a:gd name="T1" fmla="*/ 108 h 108"/>
                  <a:gd name="T2" fmla="*/ 0 w 240"/>
                  <a:gd name="T3" fmla="*/ 54 h 108"/>
                  <a:gd name="T4" fmla="*/ 120 w 240"/>
                  <a:gd name="T5" fmla="*/ 0 h 108"/>
                  <a:gd name="T6" fmla="*/ 240 w 240"/>
                  <a:gd name="T7" fmla="*/ 54 h 108"/>
                  <a:gd name="T8" fmla="*/ 120 w 240"/>
                  <a:gd name="T9" fmla="*/ 108 h 108"/>
                  <a:gd name="T10" fmla="*/ 120 w 240"/>
                  <a:gd name="T11" fmla="*/ 12 h 108"/>
                  <a:gd name="T12" fmla="*/ 12 w 240"/>
                  <a:gd name="T13" fmla="*/ 54 h 108"/>
                  <a:gd name="T14" fmla="*/ 120 w 240"/>
                  <a:gd name="T15" fmla="*/ 96 h 108"/>
                  <a:gd name="T16" fmla="*/ 228 w 240"/>
                  <a:gd name="T17" fmla="*/ 54 h 108"/>
                  <a:gd name="T18" fmla="*/ 120 w 240"/>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108">
                    <a:moveTo>
                      <a:pt x="120" y="108"/>
                    </a:moveTo>
                    <a:cubicBezTo>
                      <a:pt x="52" y="108"/>
                      <a:pt x="0" y="84"/>
                      <a:pt x="0" y="54"/>
                    </a:cubicBezTo>
                    <a:cubicBezTo>
                      <a:pt x="0" y="23"/>
                      <a:pt x="52" y="0"/>
                      <a:pt x="120" y="0"/>
                    </a:cubicBezTo>
                    <a:cubicBezTo>
                      <a:pt x="187" y="0"/>
                      <a:pt x="240" y="23"/>
                      <a:pt x="240" y="54"/>
                    </a:cubicBezTo>
                    <a:cubicBezTo>
                      <a:pt x="240" y="84"/>
                      <a:pt x="187" y="108"/>
                      <a:pt x="120" y="108"/>
                    </a:cubicBezTo>
                    <a:close/>
                    <a:moveTo>
                      <a:pt x="120" y="12"/>
                    </a:moveTo>
                    <a:cubicBezTo>
                      <a:pt x="56" y="12"/>
                      <a:pt x="12" y="34"/>
                      <a:pt x="12" y="54"/>
                    </a:cubicBezTo>
                    <a:cubicBezTo>
                      <a:pt x="12" y="74"/>
                      <a:pt x="56" y="96"/>
                      <a:pt x="120" y="96"/>
                    </a:cubicBezTo>
                    <a:cubicBezTo>
                      <a:pt x="183" y="96"/>
                      <a:pt x="228" y="74"/>
                      <a:pt x="228" y="54"/>
                    </a:cubicBezTo>
                    <a:cubicBezTo>
                      <a:pt x="228" y="34"/>
                      <a:pt x="183" y="12"/>
                      <a:pt x="12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0" name="Freeform 228"/>
              <p:cNvSpPr>
                <a:spLocks/>
              </p:cNvSpPr>
              <p:nvPr/>
            </p:nvSpPr>
            <p:spPr bwMode="auto">
              <a:xfrm>
                <a:off x="2437" y="598"/>
                <a:ext cx="356" cy="89"/>
              </a:xfrm>
              <a:custGeom>
                <a:avLst/>
                <a:gdLst>
                  <a:gd name="T0" fmla="*/ 120 w 240"/>
                  <a:gd name="T1" fmla="*/ 60 h 60"/>
                  <a:gd name="T2" fmla="*/ 0 w 240"/>
                  <a:gd name="T3" fmla="*/ 6 h 60"/>
                  <a:gd name="T4" fmla="*/ 6 w 240"/>
                  <a:gd name="T5" fmla="*/ 0 h 60"/>
                  <a:gd name="T6" fmla="*/ 12 w 240"/>
                  <a:gd name="T7" fmla="*/ 6 h 60"/>
                  <a:gd name="T8" fmla="*/ 120 w 240"/>
                  <a:gd name="T9" fmla="*/ 48 h 60"/>
                  <a:gd name="T10" fmla="*/ 228 w 240"/>
                  <a:gd name="T11" fmla="*/ 6 h 60"/>
                  <a:gd name="T12" fmla="*/ 234 w 240"/>
                  <a:gd name="T13" fmla="*/ 0 h 60"/>
                  <a:gd name="T14" fmla="*/ 240 w 240"/>
                  <a:gd name="T15" fmla="*/ 6 h 60"/>
                  <a:gd name="T16" fmla="*/ 120 w 24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60">
                    <a:moveTo>
                      <a:pt x="120" y="60"/>
                    </a:moveTo>
                    <a:cubicBezTo>
                      <a:pt x="52" y="60"/>
                      <a:pt x="0" y="36"/>
                      <a:pt x="0" y="6"/>
                    </a:cubicBezTo>
                    <a:cubicBezTo>
                      <a:pt x="0" y="2"/>
                      <a:pt x="2" y="0"/>
                      <a:pt x="6" y="0"/>
                    </a:cubicBezTo>
                    <a:cubicBezTo>
                      <a:pt x="9" y="0"/>
                      <a:pt x="12" y="2"/>
                      <a:pt x="12" y="6"/>
                    </a:cubicBezTo>
                    <a:cubicBezTo>
                      <a:pt x="12" y="26"/>
                      <a:pt x="56" y="48"/>
                      <a:pt x="120" y="48"/>
                    </a:cubicBezTo>
                    <a:cubicBezTo>
                      <a:pt x="183" y="48"/>
                      <a:pt x="228" y="26"/>
                      <a:pt x="228" y="6"/>
                    </a:cubicBezTo>
                    <a:cubicBezTo>
                      <a:pt x="228" y="2"/>
                      <a:pt x="230" y="0"/>
                      <a:pt x="234" y="0"/>
                    </a:cubicBezTo>
                    <a:cubicBezTo>
                      <a:pt x="237" y="0"/>
                      <a:pt x="240" y="2"/>
                      <a:pt x="240" y="6"/>
                    </a:cubicBezTo>
                    <a:cubicBezTo>
                      <a:pt x="240" y="36"/>
                      <a:pt x="187" y="60"/>
                      <a:pt x="12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 name="Freeform 229"/>
              <p:cNvSpPr>
                <a:spLocks/>
              </p:cNvSpPr>
              <p:nvPr/>
            </p:nvSpPr>
            <p:spPr bwMode="auto">
              <a:xfrm>
                <a:off x="2437" y="678"/>
                <a:ext cx="356" cy="88"/>
              </a:xfrm>
              <a:custGeom>
                <a:avLst/>
                <a:gdLst>
                  <a:gd name="T0" fmla="*/ 120 w 240"/>
                  <a:gd name="T1" fmla="*/ 60 h 60"/>
                  <a:gd name="T2" fmla="*/ 0 w 240"/>
                  <a:gd name="T3" fmla="*/ 6 h 60"/>
                  <a:gd name="T4" fmla="*/ 6 w 240"/>
                  <a:gd name="T5" fmla="*/ 0 h 60"/>
                  <a:gd name="T6" fmla="*/ 12 w 240"/>
                  <a:gd name="T7" fmla="*/ 6 h 60"/>
                  <a:gd name="T8" fmla="*/ 120 w 240"/>
                  <a:gd name="T9" fmla="*/ 48 h 60"/>
                  <a:gd name="T10" fmla="*/ 228 w 240"/>
                  <a:gd name="T11" fmla="*/ 6 h 60"/>
                  <a:gd name="T12" fmla="*/ 234 w 240"/>
                  <a:gd name="T13" fmla="*/ 0 h 60"/>
                  <a:gd name="T14" fmla="*/ 240 w 240"/>
                  <a:gd name="T15" fmla="*/ 6 h 60"/>
                  <a:gd name="T16" fmla="*/ 120 w 24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60">
                    <a:moveTo>
                      <a:pt x="120" y="60"/>
                    </a:moveTo>
                    <a:cubicBezTo>
                      <a:pt x="52" y="60"/>
                      <a:pt x="0" y="36"/>
                      <a:pt x="0" y="6"/>
                    </a:cubicBezTo>
                    <a:cubicBezTo>
                      <a:pt x="0" y="2"/>
                      <a:pt x="2" y="0"/>
                      <a:pt x="6" y="0"/>
                    </a:cubicBezTo>
                    <a:cubicBezTo>
                      <a:pt x="9" y="0"/>
                      <a:pt x="12" y="2"/>
                      <a:pt x="12" y="6"/>
                    </a:cubicBezTo>
                    <a:cubicBezTo>
                      <a:pt x="12" y="26"/>
                      <a:pt x="56" y="48"/>
                      <a:pt x="120" y="48"/>
                    </a:cubicBezTo>
                    <a:cubicBezTo>
                      <a:pt x="183" y="48"/>
                      <a:pt x="228" y="26"/>
                      <a:pt x="228" y="6"/>
                    </a:cubicBezTo>
                    <a:cubicBezTo>
                      <a:pt x="228" y="2"/>
                      <a:pt x="230" y="0"/>
                      <a:pt x="234" y="0"/>
                    </a:cubicBezTo>
                    <a:cubicBezTo>
                      <a:pt x="237" y="0"/>
                      <a:pt x="240" y="2"/>
                      <a:pt x="240" y="6"/>
                    </a:cubicBezTo>
                    <a:cubicBezTo>
                      <a:pt x="240" y="36"/>
                      <a:pt x="187" y="60"/>
                      <a:pt x="12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 name="Freeform 230"/>
              <p:cNvSpPr>
                <a:spLocks/>
              </p:cNvSpPr>
              <p:nvPr/>
            </p:nvSpPr>
            <p:spPr bwMode="auto">
              <a:xfrm>
                <a:off x="2437" y="527"/>
                <a:ext cx="356" cy="319"/>
              </a:xfrm>
              <a:custGeom>
                <a:avLst/>
                <a:gdLst>
                  <a:gd name="T0" fmla="*/ 120 w 240"/>
                  <a:gd name="T1" fmla="*/ 216 h 216"/>
                  <a:gd name="T2" fmla="*/ 0 w 240"/>
                  <a:gd name="T3" fmla="*/ 162 h 216"/>
                  <a:gd name="T4" fmla="*/ 0 w 240"/>
                  <a:gd name="T5" fmla="*/ 6 h 216"/>
                  <a:gd name="T6" fmla="*/ 6 w 240"/>
                  <a:gd name="T7" fmla="*/ 0 h 216"/>
                  <a:gd name="T8" fmla="*/ 12 w 240"/>
                  <a:gd name="T9" fmla="*/ 6 h 216"/>
                  <a:gd name="T10" fmla="*/ 12 w 240"/>
                  <a:gd name="T11" fmla="*/ 162 h 216"/>
                  <a:gd name="T12" fmla="*/ 120 w 240"/>
                  <a:gd name="T13" fmla="*/ 204 h 216"/>
                  <a:gd name="T14" fmla="*/ 228 w 240"/>
                  <a:gd name="T15" fmla="*/ 162 h 216"/>
                  <a:gd name="T16" fmla="*/ 228 w 240"/>
                  <a:gd name="T17" fmla="*/ 6 h 216"/>
                  <a:gd name="T18" fmla="*/ 234 w 240"/>
                  <a:gd name="T19" fmla="*/ 0 h 216"/>
                  <a:gd name="T20" fmla="*/ 240 w 240"/>
                  <a:gd name="T21" fmla="*/ 6 h 216"/>
                  <a:gd name="T22" fmla="*/ 240 w 240"/>
                  <a:gd name="T23" fmla="*/ 162 h 216"/>
                  <a:gd name="T24" fmla="*/ 120 w 240"/>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0" h="216">
                    <a:moveTo>
                      <a:pt x="120" y="216"/>
                    </a:moveTo>
                    <a:cubicBezTo>
                      <a:pt x="52" y="216"/>
                      <a:pt x="0" y="192"/>
                      <a:pt x="0" y="162"/>
                    </a:cubicBezTo>
                    <a:cubicBezTo>
                      <a:pt x="0" y="6"/>
                      <a:pt x="0" y="6"/>
                      <a:pt x="0" y="6"/>
                    </a:cubicBezTo>
                    <a:cubicBezTo>
                      <a:pt x="0" y="2"/>
                      <a:pt x="2" y="0"/>
                      <a:pt x="6" y="0"/>
                    </a:cubicBezTo>
                    <a:cubicBezTo>
                      <a:pt x="9" y="0"/>
                      <a:pt x="12" y="2"/>
                      <a:pt x="12" y="6"/>
                    </a:cubicBezTo>
                    <a:cubicBezTo>
                      <a:pt x="12" y="162"/>
                      <a:pt x="12" y="162"/>
                      <a:pt x="12" y="162"/>
                    </a:cubicBezTo>
                    <a:cubicBezTo>
                      <a:pt x="12" y="182"/>
                      <a:pt x="56" y="204"/>
                      <a:pt x="120" y="204"/>
                    </a:cubicBezTo>
                    <a:cubicBezTo>
                      <a:pt x="183" y="204"/>
                      <a:pt x="228" y="182"/>
                      <a:pt x="228" y="162"/>
                    </a:cubicBezTo>
                    <a:cubicBezTo>
                      <a:pt x="228" y="6"/>
                      <a:pt x="228" y="6"/>
                      <a:pt x="228" y="6"/>
                    </a:cubicBezTo>
                    <a:cubicBezTo>
                      <a:pt x="228" y="2"/>
                      <a:pt x="230" y="0"/>
                      <a:pt x="234" y="0"/>
                    </a:cubicBezTo>
                    <a:cubicBezTo>
                      <a:pt x="237" y="0"/>
                      <a:pt x="240" y="2"/>
                      <a:pt x="240" y="6"/>
                    </a:cubicBezTo>
                    <a:cubicBezTo>
                      <a:pt x="240" y="162"/>
                      <a:pt x="240" y="162"/>
                      <a:pt x="240" y="162"/>
                    </a:cubicBezTo>
                    <a:cubicBezTo>
                      <a:pt x="240" y="192"/>
                      <a:pt x="187" y="216"/>
                      <a:pt x="120"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sp>
          <p:nvSpPr>
            <p:cNvPr id="13" name="TextBox 12"/>
            <p:cNvSpPr txBox="1"/>
            <p:nvPr/>
          </p:nvSpPr>
          <p:spPr>
            <a:xfrm>
              <a:off x="782274" y="4991219"/>
              <a:ext cx="936154" cy="267759"/>
            </a:xfrm>
            <a:prstGeom prst="rect">
              <a:avLst/>
            </a:prstGeom>
            <a:noFill/>
          </p:spPr>
          <p:txBody>
            <a:bodyPr wrap="none" lIns="0" tIns="0" rIns="0" bIns="0" rtlCol="0" anchor="ctr">
              <a:noAutofit/>
            </a:bodyPr>
            <a:lstStyle/>
            <a:p>
              <a:pPr algn="ctr"/>
              <a:r>
                <a:rPr lang="en-US" sz="900" b="1"/>
                <a:t>Core Framework</a:t>
              </a:r>
            </a:p>
            <a:p>
              <a:pPr algn="ctr"/>
              <a:r>
                <a:rPr lang="en-US" sz="900" b="1" dirty="0"/>
                <a:t>Repository</a:t>
              </a:r>
            </a:p>
          </p:txBody>
        </p:sp>
      </p:grpSp>
      <p:sp>
        <p:nvSpPr>
          <p:cNvPr id="19" name="TextBox 18"/>
          <p:cNvSpPr txBox="1"/>
          <p:nvPr/>
        </p:nvSpPr>
        <p:spPr>
          <a:xfrm>
            <a:off x="4443965" y="4722776"/>
            <a:ext cx="1097280" cy="184666"/>
          </a:xfrm>
          <a:prstGeom prst="rect">
            <a:avLst/>
          </a:prstGeom>
          <a:noFill/>
        </p:spPr>
        <p:txBody>
          <a:bodyPr wrap="none" lIns="0" tIns="0" rIns="0" bIns="0" rtlCol="0" anchor="ctr">
            <a:noAutofit/>
          </a:bodyPr>
          <a:lstStyle/>
          <a:p>
            <a:pPr algn="ctr"/>
            <a:r>
              <a:rPr lang="en-US" sz="900" b="1" dirty="0"/>
              <a:t>Binary Repository</a:t>
            </a:r>
          </a:p>
        </p:txBody>
      </p:sp>
      <p:grpSp>
        <p:nvGrpSpPr>
          <p:cNvPr id="21" name="Group 20"/>
          <p:cNvGrpSpPr/>
          <p:nvPr/>
        </p:nvGrpSpPr>
        <p:grpSpPr>
          <a:xfrm>
            <a:off x="830268" y="3503670"/>
            <a:ext cx="731520" cy="639670"/>
            <a:chOff x="1186438" y="2876707"/>
            <a:chExt cx="731520" cy="639670"/>
          </a:xfrm>
        </p:grpSpPr>
        <p:grpSp>
          <p:nvGrpSpPr>
            <p:cNvPr id="14" name="Group 226"/>
            <p:cNvGrpSpPr>
              <a:grpSpLocks noChangeAspect="1"/>
            </p:cNvGrpSpPr>
            <p:nvPr/>
          </p:nvGrpSpPr>
          <p:grpSpPr bwMode="auto">
            <a:xfrm>
              <a:off x="1355404" y="3085199"/>
              <a:ext cx="393588" cy="431178"/>
              <a:chOff x="2437" y="456"/>
              <a:chExt cx="356" cy="390"/>
            </a:xfrm>
            <a:solidFill>
              <a:schemeClr val="tx1"/>
            </a:solidFill>
          </p:grpSpPr>
          <p:sp>
            <p:nvSpPr>
              <p:cNvPr id="15" name="Freeform 227"/>
              <p:cNvSpPr>
                <a:spLocks noEditPoints="1"/>
              </p:cNvSpPr>
              <p:nvPr/>
            </p:nvSpPr>
            <p:spPr bwMode="auto">
              <a:xfrm>
                <a:off x="2437" y="456"/>
                <a:ext cx="356" cy="160"/>
              </a:xfrm>
              <a:custGeom>
                <a:avLst/>
                <a:gdLst>
                  <a:gd name="T0" fmla="*/ 120 w 240"/>
                  <a:gd name="T1" fmla="*/ 108 h 108"/>
                  <a:gd name="T2" fmla="*/ 0 w 240"/>
                  <a:gd name="T3" fmla="*/ 54 h 108"/>
                  <a:gd name="T4" fmla="*/ 120 w 240"/>
                  <a:gd name="T5" fmla="*/ 0 h 108"/>
                  <a:gd name="T6" fmla="*/ 240 w 240"/>
                  <a:gd name="T7" fmla="*/ 54 h 108"/>
                  <a:gd name="T8" fmla="*/ 120 w 240"/>
                  <a:gd name="T9" fmla="*/ 108 h 108"/>
                  <a:gd name="T10" fmla="*/ 120 w 240"/>
                  <a:gd name="T11" fmla="*/ 12 h 108"/>
                  <a:gd name="T12" fmla="*/ 12 w 240"/>
                  <a:gd name="T13" fmla="*/ 54 h 108"/>
                  <a:gd name="T14" fmla="*/ 120 w 240"/>
                  <a:gd name="T15" fmla="*/ 96 h 108"/>
                  <a:gd name="T16" fmla="*/ 228 w 240"/>
                  <a:gd name="T17" fmla="*/ 54 h 108"/>
                  <a:gd name="T18" fmla="*/ 120 w 240"/>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108">
                    <a:moveTo>
                      <a:pt x="120" y="108"/>
                    </a:moveTo>
                    <a:cubicBezTo>
                      <a:pt x="52" y="108"/>
                      <a:pt x="0" y="84"/>
                      <a:pt x="0" y="54"/>
                    </a:cubicBezTo>
                    <a:cubicBezTo>
                      <a:pt x="0" y="23"/>
                      <a:pt x="52" y="0"/>
                      <a:pt x="120" y="0"/>
                    </a:cubicBezTo>
                    <a:cubicBezTo>
                      <a:pt x="187" y="0"/>
                      <a:pt x="240" y="23"/>
                      <a:pt x="240" y="54"/>
                    </a:cubicBezTo>
                    <a:cubicBezTo>
                      <a:pt x="240" y="84"/>
                      <a:pt x="187" y="108"/>
                      <a:pt x="120" y="108"/>
                    </a:cubicBezTo>
                    <a:close/>
                    <a:moveTo>
                      <a:pt x="120" y="12"/>
                    </a:moveTo>
                    <a:cubicBezTo>
                      <a:pt x="56" y="12"/>
                      <a:pt x="12" y="34"/>
                      <a:pt x="12" y="54"/>
                    </a:cubicBezTo>
                    <a:cubicBezTo>
                      <a:pt x="12" y="74"/>
                      <a:pt x="56" y="96"/>
                      <a:pt x="120" y="96"/>
                    </a:cubicBezTo>
                    <a:cubicBezTo>
                      <a:pt x="183" y="96"/>
                      <a:pt x="228" y="74"/>
                      <a:pt x="228" y="54"/>
                    </a:cubicBezTo>
                    <a:cubicBezTo>
                      <a:pt x="228" y="34"/>
                      <a:pt x="183" y="12"/>
                      <a:pt x="12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6" name="Freeform 228"/>
              <p:cNvSpPr>
                <a:spLocks/>
              </p:cNvSpPr>
              <p:nvPr/>
            </p:nvSpPr>
            <p:spPr bwMode="auto">
              <a:xfrm>
                <a:off x="2437" y="598"/>
                <a:ext cx="356" cy="89"/>
              </a:xfrm>
              <a:custGeom>
                <a:avLst/>
                <a:gdLst>
                  <a:gd name="T0" fmla="*/ 120 w 240"/>
                  <a:gd name="T1" fmla="*/ 60 h 60"/>
                  <a:gd name="T2" fmla="*/ 0 w 240"/>
                  <a:gd name="T3" fmla="*/ 6 h 60"/>
                  <a:gd name="T4" fmla="*/ 6 w 240"/>
                  <a:gd name="T5" fmla="*/ 0 h 60"/>
                  <a:gd name="T6" fmla="*/ 12 w 240"/>
                  <a:gd name="T7" fmla="*/ 6 h 60"/>
                  <a:gd name="T8" fmla="*/ 120 w 240"/>
                  <a:gd name="T9" fmla="*/ 48 h 60"/>
                  <a:gd name="T10" fmla="*/ 228 w 240"/>
                  <a:gd name="T11" fmla="*/ 6 h 60"/>
                  <a:gd name="T12" fmla="*/ 234 w 240"/>
                  <a:gd name="T13" fmla="*/ 0 h 60"/>
                  <a:gd name="T14" fmla="*/ 240 w 240"/>
                  <a:gd name="T15" fmla="*/ 6 h 60"/>
                  <a:gd name="T16" fmla="*/ 120 w 24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60">
                    <a:moveTo>
                      <a:pt x="120" y="60"/>
                    </a:moveTo>
                    <a:cubicBezTo>
                      <a:pt x="52" y="60"/>
                      <a:pt x="0" y="36"/>
                      <a:pt x="0" y="6"/>
                    </a:cubicBezTo>
                    <a:cubicBezTo>
                      <a:pt x="0" y="2"/>
                      <a:pt x="2" y="0"/>
                      <a:pt x="6" y="0"/>
                    </a:cubicBezTo>
                    <a:cubicBezTo>
                      <a:pt x="9" y="0"/>
                      <a:pt x="12" y="2"/>
                      <a:pt x="12" y="6"/>
                    </a:cubicBezTo>
                    <a:cubicBezTo>
                      <a:pt x="12" y="26"/>
                      <a:pt x="56" y="48"/>
                      <a:pt x="120" y="48"/>
                    </a:cubicBezTo>
                    <a:cubicBezTo>
                      <a:pt x="183" y="48"/>
                      <a:pt x="228" y="26"/>
                      <a:pt x="228" y="6"/>
                    </a:cubicBezTo>
                    <a:cubicBezTo>
                      <a:pt x="228" y="2"/>
                      <a:pt x="230" y="0"/>
                      <a:pt x="234" y="0"/>
                    </a:cubicBezTo>
                    <a:cubicBezTo>
                      <a:pt x="237" y="0"/>
                      <a:pt x="240" y="2"/>
                      <a:pt x="240" y="6"/>
                    </a:cubicBezTo>
                    <a:cubicBezTo>
                      <a:pt x="240" y="36"/>
                      <a:pt x="187" y="60"/>
                      <a:pt x="12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7" name="Freeform 229"/>
              <p:cNvSpPr>
                <a:spLocks/>
              </p:cNvSpPr>
              <p:nvPr/>
            </p:nvSpPr>
            <p:spPr bwMode="auto">
              <a:xfrm>
                <a:off x="2437" y="678"/>
                <a:ext cx="356" cy="88"/>
              </a:xfrm>
              <a:custGeom>
                <a:avLst/>
                <a:gdLst>
                  <a:gd name="T0" fmla="*/ 120 w 240"/>
                  <a:gd name="T1" fmla="*/ 60 h 60"/>
                  <a:gd name="T2" fmla="*/ 0 w 240"/>
                  <a:gd name="T3" fmla="*/ 6 h 60"/>
                  <a:gd name="T4" fmla="*/ 6 w 240"/>
                  <a:gd name="T5" fmla="*/ 0 h 60"/>
                  <a:gd name="T6" fmla="*/ 12 w 240"/>
                  <a:gd name="T7" fmla="*/ 6 h 60"/>
                  <a:gd name="T8" fmla="*/ 120 w 240"/>
                  <a:gd name="T9" fmla="*/ 48 h 60"/>
                  <a:gd name="T10" fmla="*/ 228 w 240"/>
                  <a:gd name="T11" fmla="*/ 6 h 60"/>
                  <a:gd name="T12" fmla="*/ 234 w 240"/>
                  <a:gd name="T13" fmla="*/ 0 h 60"/>
                  <a:gd name="T14" fmla="*/ 240 w 240"/>
                  <a:gd name="T15" fmla="*/ 6 h 60"/>
                  <a:gd name="T16" fmla="*/ 120 w 24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60">
                    <a:moveTo>
                      <a:pt x="120" y="60"/>
                    </a:moveTo>
                    <a:cubicBezTo>
                      <a:pt x="52" y="60"/>
                      <a:pt x="0" y="36"/>
                      <a:pt x="0" y="6"/>
                    </a:cubicBezTo>
                    <a:cubicBezTo>
                      <a:pt x="0" y="2"/>
                      <a:pt x="2" y="0"/>
                      <a:pt x="6" y="0"/>
                    </a:cubicBezTo>
                    <a:cubicBezTo>
                      <a:pt x="9" y="0"/>
                      <a:pt x="12" y="2"/>
                      <a:pt x="12" y="6"/>
                    </a:cubicBezTo>
                    <a:cubicBezTo>
                      <a:pt x="12" y="26"/>
                      <a:pt x="56" y="48"/>
                      <a:pt x="120" y="48"/>
                    </a:cubicBezTo>
                    <a:cubicBezTo>
                      <a:pt x="183" y="48"/>
                      <a:pt x="228" y="26"/>
                      <a:pt x="228" y="6"/>
                    </a:cubicBezTo>
                    <a:cubicBezTo>
                      <a:pt x="228" y="2"/>
                      <a:pt x="230" y="0"/>
                      <a:pt x="234" y="0"/>
                    </a:cubicBezTo>
                    <a:cubicBezTo>
                      <a:pt x="237" y="0"/>
                      <a:pt x="240" y="2"/>
                      <a:pt x="240" y="6"/>
                    </a:cubicBezTo>
                    <a:cubicBezTo>
                      <a:pt x="240" y="36"/>
                      <a:pt x="187" y="60"/>
                      <a:pt x="12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8" name="Freeform 230"/>
              <p:cNvSpPr>
                <a:spLocks/>
              </p:cNvSpPr>
              <p:nvPr/>
            </p:nvSpPr>
            <p:spPr bwMode="auto">
              <a:xfrm>
                <a:off x="2437" y="527"/>
                <a:ext cx="356" cy="319"/>
              </a:xfrm>
              <a:custGeom>
                <a:avLst/>
                <a:gdLst>
                  <a:gd name="T0" fmla="*/ 120 w 240"/>
                  <a:gd name="T1" fmla="*/ 216 h 216"/>
                  <a:gd name="T2" fmla="*/ 0 w 240"/>
                  <a:gd name="T3" fmla="*/ 162 h 216"/>
                  <a:gd name="T4" fmla="*/ 0 w 240"/>
                  <a:gd name="T5" fmla="*/ 6 h 216"/>
                  <a:gd name="T6" fmla="*/ 6 w 240"/>
                  <a:gd name="T7" fmla="*/ 0 h 216"/>
                  <a:gd name="T8" fmla="*/ 12 w 240"/>
                  <a:gd name="T9" fmla="*/ 6 h 216"/>
                  <a:gd name="T10" fmla="*/ 12 w 240"/>
                  <a:gd name="T11" fmla="*/ 162 h 216"/>
                  <a:gd name="T12" fmla="*/ 120 w 240"/>
                  <a:gd name="T13" fmla="*/ 204 h 216"/>
                  <a:gd name="T14" fmla="*/ 228 w 240"/>
                  <a:gd name="T15" fmla="*/ 162 h 216"/>
                  <a:gd name="T16" fmla="*/ 228 w 240"/>
                  <a:gd name="T17" fmla="*/ 6 h 216"/>
                  <a:gd name="T18" fmla="*/ 234 w 240"/>
                  <a:gd name="T19" fmla="*/ 0 h 216"/>
                  <a:gd name="T20" fmla="*/ 240 w 240"/>
                  <a:gd name="T21" fmla="*/ 6 h 216"/>
                  <a:gd name="T22" fmla="*/ 240 w 240"/>
                  <a:gd name="T23" fmla="*/ 162 h 216"/>
                  <a:gd name="T24" fmla="*/ 120 w 240"/>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0" h="216">
                    <a:moveTo>
                      <a:pt x="120" y="216"/>
                    </a:moveTo>
                    <a:cubicBezTo>
                      <a:pt x="52" y="216"/>
                      <a:pt x="0" y="192"/>
                      <a:pt x="0" y="162"/>
                    </a:cubicBezTo>
                    <a:cubicBezTo>
                      <a:pt x="0" y="6"/>
                      <a:pt x="0" y="6"/>
                      <a:pt x="0" y="6"/>
                    </a:cubicBezTo>
                    <a:cubicBezTo>
                      <a:pt x="0" y="2"/>
                      <a:pt x="2" y="0"/>
                      <a:pt x="6" y="0"/>
                    </a:cubicBezTo>
                    <a:cubicBezTo>
                      <a:pt x="9" y="0"/>
                      <a:pt x="12" y="2"/>
                      <a:pt x="12" y="6"/>
                    </a:cubicBezTo>
                    <a:cubicBezTo>
                      <a:pt x="12" y="162"/>
                      <a:pt x="12" y="162"/>
                      <a:pt x="12" y="162"/>
                    </a:cubicBezTo>
                    <a:cubicBezTo>
                      <a:pt x="12" y="182"/>
                      <a:pt x="56" y="204"/>
                      <a:pt x="120" y="204"/>
                    </a:cubicBezTo>
                    <a:cubicBezTo>
                      <a:pt x="183" y="204"/>
                      <a:pt x="228" y="182"/>
                      <a:pt x="228" y="162"/>
                    </a:cubicBezTo>
                    <a:cubicBezTo>
                      <a:pt x="228" y="6"/>
                      <a:pt x="228" y="6"/>
                      <a:pt x="228" y="6"/>
                    </a:cubicBezTo>
                    <a:cubicBezTo>
                      <a:pt x="228" y="2"/>
                      <a:pt x="230" y="0"/>
                      <a:pt x="234" y="0"/>
                    </a:cubicBezTo>
                    <a:cubicBezTo>
                      <a:pt x="237" y="0"/>
                      <a:pt x="240" y="2"/>
                      <a:pt x="240" y="6"/>
                    </a:cubicBezTo>
                    <a:cubicBezTo>
                      <a:pt x="240" y="162"/>
                      <a:pt x="240" y="162"/>
                      <a:pt x="240" y="162"/>
                    </a:cubicBezTo>
                    <a:cubicBezTo>
                      <a:pt x="240" y="192"/>
                      <a:pt x="187" y="216"/>
                      <a:pt x="120"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sp>
          <p:nvSpPr>
            <p:cNvPr id="20" name="TextBox 19"/>
            <p:cNvSpPr txBox="1"/>
            <p:nvPr/>
          </p:nvSpPr>
          <p:spPr>
            <a:xfrm>
              <a:off x="1186438" y="2876707"/>
              <a:ext cx="731520" cy="184666"/>
            </a:xfrm>
            <a:prstGeom prst="rect">
              <a:avLst/>
            </a:prstGeom>
            <a:noFill/>
          </p:spPr>
          <p:txBody>
            <a:bodyPr wrap="none" lIns="0" tIns="0" rIns="0" bIns="0" rtlCol="0" anchor="ctr">
              <a:noAutofit/>
            </a:bodyPr>
            <a:lstStyle/>
            <a:p>
              <a:pPr algn="ctr"/>
              <a:r>
                <a:rPr lang="en-US" sz="900" b="1" dirty="0"/>
                <a:t>App Repo 1</a:t>
              </a:r>
            </a:p>
          </p:txBody>
        </p:sp>
      </p:grpSp>
      <p:grpSp>
        <p:nvGrpSpPr>
          <p:cNvPr id="22" name="Group 21"/>
          <p:cNvGrpSpPr/>
          <p:nvPr/>
        </p:nvGrpSpPr>
        <p:grpSpPr>
          <a:xfrm>
            <a:off x="2554092" y="3469230"/>
            <a:ext cx="731520" cy="639670"/>
            <a:chOff x="1186438" y="2876707"/>
            <a:chExt cx="731520" cy="639670"/>
          </a:xfrm>
        </p:grpSpPr>
        <p:grpSp>
          <p:nvGrpSpPr>
            <p:cNvPr id="23" name="Group 226"/>
            <p:cNvGrpSpPr>
              <a:grpSpLocks noChangeAspect="1"/>
            </p:cNvGrpSpPr>
            <p:nvPr/>
          </p:nvGrpSpPr>
          <p:grpSpPr bwMode="auto">
            <a:xfrm>
              <a:off x="1355404" y="3085199"/>
              <a:ext cx="393588" cy="431178"/>
              <a:chOff x="2437" y="456"/>
              <a:chExt cx="356" cy="390"/>
            </a:xfrm>
            <a:solidFill>
              <a:schemeClr val="tx1"/>
            </a:solidFill>
          </p:grpSpPr>
          <p:sp>
            <p:nvSpPr>
              <p:cNvPr id="25" name="Freeform 227"/>
              <p:cNvSpPr>
                <a:spLocks noEditPoints="1"/>
              </p:cNvSpPr>
              <p:nvPr/>
            </p:nvSpPr>
            <p:spPr bwMode="auto">
              <a:xfrm>
                <a:off x="2437" y="456"/>
                <a:ext cx="356" cy="160"/>
              </a:xfrm>
              <a:custGeom>
                <a:avLst/>
                <a:gdLst>
                  <a:gd name="T0" fmla="*/ 120 w 240"/>
                  <a:gd name="T1" fmla="*/ 108 h 108"/>
                  <a:gd name="T2" fmla="*/ 0 w 240"/>
                  <a:gd name="T3" fmla="*/ 54 h 108"/>
                  <a:gd name="T4" fmla="*/ 120 w 240"/>
                  <a:gd name="T5" fmla="*/ 0 h 108"/>
                  <a:gd name="T6" fmla="*/ 240 w 240"/>
                  <a:gd name="T7" fmla="*/ 54 h 108"/>
                  <a:gd name="T8" fmla="*/ 120 w 240"/>
                  <a:gd name="T9" fmla="*/ 108 h 108"/>
                  <a:gd name="T10" fmla="*/ 120 w 240"/>
                  <a:gd name="T11" fmla="*/ 12 h 108"/>
                  <a:gd name="T12" fmla="*/ 12 w 240"/>
                  <a:gd name="T13" fmla="*/ 54 h 108"/>
                  <a:gd name="T14" fmla="*/ 120 w 240"/>
                  <a:gd name="T15" fmla="*/ 96 h 108"/>
                  <a:gd name="T16" fmla="*/ 228 w 240"/>
                  <a:gd name="T17" fmla="*/ 54 h 108"/>
                  <a:gd name="T18" fmla="*/ 120 w 240"/>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108">
                    <a:moveTo>
                      <a:pt x="120" y="108"/>
                    </a:moveTo>
                    <a:cubicBezTo>
                      <a:pt x="52" y="108"/>
                      <a:pt x="0" y="84"/>
                      <a:pt x="0" y="54"/>
                    </a:cubicBezTo>
                    <a:cubicBezTo>
                      <a:pt x="0" y="23"/>
                      <a:pt x="52" y="0"/>
                      <a:pt x="120" y="0"/>
                    </a:cubicBezTo>
                    <a:cubicBezTo>
                      <a:pt x="187" y="0"/>
                      <a:pt x="240" y="23"/>
                      <a:pt x="240" y="54"/>
                    </a:cubicBezTo>
                    <a:cubicBezTo>
                      <a:pt x="240" y="84"/>
                      <a:pt x="187" y="108"/>
                      <a:pt x="120" y="108"/>
                    </a:cubicBezTo>
                    <a:close/>
                    <a:moveTo>
                      <a:pt x="120" y="12"/>
                    </a:moveTo>
                    <a:cubicBezTo>
                      <a:pt x="56" y="12"/>
                      <a:pt x="12" y="34"/>
                      <a:pt x="12" y="54"/>
                    </a:cubicBezTo>
                    <a:cubicBezTo>
                      <a:pt x="12" y="74"/>
                      <a:pt x="56" y="96"/>
                      <a:pt x="120" y="96"/>
                    </a:cubicBezTo>
                    <a:cubicBezTo>
                      <a:pt x="183" y="96"/>
                      <a:pt x="228" y="74"/>
                      <a:pt x="228" y="54"/>
                    </a:cubicBezTo>
                    <a:cubicBezTo>
                      <a:pt x="228" y="34"/>
                      <a:pt x="183" y="12"/>
                      <a:pt x="12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26" name="Freeform 228"/>
              <p:cNvSpPr>
                <a:spLocks/>
              </p:cNvSpPr>
              <p:nvPr/>
            </p:nvSpPr>
            <p:spPr bwMode="auto">
              <a:xfrm>
                <a:off x="2437" y="598"/>
                <a:ext cx="356" cy="89"/>
              </a:xfrm>
              <a:custGeom>
                <a:avLst/>
                <a:gdLst>
                  <a:gd name="T0" fmla="*/ 120 w 240"/>
                  <a:gd name="T1" fmla="*/ 60 h 60"/>
                  <a:gd name="T2" fmla="*/ 0 w 240"/>
                  <a:gd name="T3" fmla="*/ 6 h 60"/>
                  <a:gd name="T4" fmla="*/ 6 w 240"/>
                  <a:gd name="T5" fmla="*/ 0 h 60"/>
                  <a:gd name="T6" fmla="*/ 12 w 240"/>
                  <a:gd name="T7" fmla="*/ 6 h 60"/>
                  <a:gd name="T8" fmla="*/ 120 w 240"/>
                  <a:gd name="T9" fmla="*/ 48 h 60"/>
                  <a:gd name="T10" fmla="*/ 228 w 240"/>
                  <a:gd name="T11" fmla="*/ 6 h 60"/>
                  <a:gd name="T12" fmla="*/ 234 w 240"/>
                  <a:gd name="T13" fmla="*/ 0 h 60"/>
                  <a:gd name="T14" fmla="*/ 240 w 240"/>
                  <a:gd name="T15" fmla="*/ 6 h 60"/>
                  <a:gd name="T16" fmla="*/ 120 w 24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60">
                    <a:moveTo>
                      <a:pt x="120" y="60"/>
                    </a:moveTo>
                    <a:cubicBezTo>
                      <a:pt x="52" y="60"/>
                      <a:pt x="0" y="36"/>
                      <a:pt x="0" y="6"/>
                    </a:cubicBezTo>
                    <a:cubicBezTo>
                      <a:pt x="0" y="2"/>
                      <a:pt x="2" y="0"/>
                      <a:pt x="6" y="0"/>
                    </a:cubicBezTo>
                    <a:cubicBezTo>
                      <a:pt x="9" y="0"/>
                      <a:pt x="12" y="2"/>
                      <a:pt x="12" y="6"/>
                    </a:cubicBezTo>
                    <a:cubicBezTo>
                      <a:pt x="12" y="26"/>
                      <a:pt x="56" y="48"/>
                      <a:pt x="120" y="48"/>
                    </a:cubicBezTo>
                    <a:cubicBezTo>
                      <a:pt x="183" y="48"/>
                      <a:pt x="228" y="26"/>
                      <a:pt x="228" y="6"/>
                    </a:cubicBezTo>
                    <a:cubicBezTo>
                      <a:pt x="228" y="2"/>
                      <a:pt x="230" y="0"/>
                      <a:pt x="234" y="0"/>
                    </a:cubicBezTo>
                    <a:cubicBezTo>
                      <a:pt x="237" y="0"/>
                      <a:pt x="240" y="2"/>
                      <a:pt x="240" y="6"/>
                    </a:cubicBezTo>
                    <a:cubicBezTo>
                      <a:pt x="240" y="36"/>
                      <a:pt x="187" y="60"/>
                      <a:pt x="12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27" name="Freeform 229"/>
              <p:cNvSpPr>
                <a:spLocks/>
              </p:cNvSpPr>
              <p:nvPr/>
            </p:nvSpPr>
            <p:spPr bwMode="auto">
              <a:xfrm>
                <a:off x="2437" y="678"/>
                <a:ext cx="356" cy="88"/>
              </a:xfrm>
              <a:custGeom>
                <a:avLst/>
                <a:gdLst>
                  <a:gd name="T0" fmla="*/ 120 w 240"/>
                  <a:gd name="T1" fmla="*/ 60 h 60"/>
                  <a:gd name="T2" fmla="*/ 0 w 240"/>
                  <a:gd name="T3" fmla="*/ 6 h 60"/>
                  <a:gd name="T4" fmla="*/ 6 w 240"/>
                  <a:gd name="T5" fmla="*/ 0 h 60"/>
                  <a:gd name="T6" fmla="*/ 12 w 240"/>
                  <a:gd name="T7" fmla="*/ 6 h 60"/>
                  <a:gd name="T8" fmla="*/ 120 w 240"/>
                  <a:gd name="T9" fmla="*/ 48 h 60"/>
                  <a:gd name="T10" fmla="*/ 228 w 240"/>
                  <a:gd name="T11" fmla="*/ 6 h 60"/>
                  <a:gd name="T12" fmla="*/ 234 w 240"/>
                  <a:gd name="T13" fmla="*/ 0 h 60"/>
                  <a:gd name="T14" fmla="*/ 240 w 240"/>
                  <a:gd name="T15" fmla="*/ 6 h 60"/>
                  <a:gd name="T16" fmla="*/ 120 w 24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60">
                    <a:moveTo>
                      <a:pt x="120" y="60"/>
                    </a:moveTo>
                    <a:cubicBezTo>
                      <a:pt x="52" y="60"/>
                      <a:pt x="0" y="36"/>
                      <a:pt x="0" y="6"/>
                    </a:cubicBezTo>
                    <a:cubicBezTo>
                      <a:pt x="0" y="2"/>
                      <a:pt x="2" y="0"/>
                      <a:pt x="6" y="0"/>
                    </a:cubicBezTo>
                    <a:cubicBezTo>
                      <a:pt x="9" y="0"/>
                      <a:pt x="12" y="2"/>
                      <a:pt x="12" y="6"/>
                    </a:cubicBezTo>
                    <a:cubicBezTo>
                      <a:pt x="12" y="26"/>
                      <a:pt x="56" y="48"/>
                      <a:pt x="120" y="48"/>
                    </a:cubicBezTo>
                    <a:cubicBezTo>
                      <a:pt x="183" y="48"/>
                      <a:pt x="228" y="26"/>
                      <a:pt x="228" y="6"/>
                    </a:cubicBezTo>
                    <a:cubicBezTo>
                      <a:pt x="228" y="2"/>
                      <a:pt x="230" y="0"/>
                      <a:pt x="234" y="0"/>
                    </a:cubicBezTo>
                    <a:cubicBezTo>
                      <a:pt x="237" y="0"/>
                      <a:pt x="240" y="2"/>
                      <a:pt x="240" y="6"/>
                    </a:cubicBezTo>
                    <a:cubicBezTo>
                      <a:pt x="240" y="36"/>
                      <a:pt x="187" y="60"/>
                      <a:pt x="12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28" name="Freeform 230"/>
              <p:cNvSpPr>
                <a:spLocks/>
              </p:cNvSpPr>
              <p:nvPr/>
            </p:nvSpPr>
            <p:spPr bwMode="auto">
              <a:xfrm>
                <a:off x="2437" y="527"/>
                <a:ext cx="356" cy="319"/>
              </a:xfrm>
              <a:custGeom>
                <a:avLst/>
                <a:gdLst>
                  <a:gd name="T0" fmla="*/ 120 w 240"/>
                  <a:gd name="T1" fmla="*/ 216 h 216"/>
                  <a:gd name="T2" fmla="*/ 0 w 240"/>
                  <a:gd name="T3" fmla="*/ 162 h 216"/>
                  <a:gd name="T4" fmla="*/ 0 w 240"/>
                  <a:gd name="T5" fmla="*/ 6 h 216"/>
                  <a:gd name="T6" fmla="*/ 6 w 240"/>
                  <a:gd name="T7" fmla="*/ 0 h 216"/>
                  <a:gd name="T8" fmla="*/ 12 w 240"/>
                  <a:gd name="T9" fmla="*/ 6 h 216"/>
                  <a:gd name="T10" fmla="*/ 12 w 240"/>
                  <a:gd name="T11" fmla="*/ 162 h 216"/>
                  <a:gd name="T12" fmla="*/ 120 w 240"/>
                  <a:gd name="T13" fmla="*/ 204 h 216"/>
                  <a:gd name="T14" fmla="*/ 228 w 240"/>
                  <a:gd name="T15" fmla="*/ 162 h 216"/>
                  <a:gd name="T16" fmla="*/ 228 w 240"/>
                  <a:gd name="T17" fmla="*/ 6 h 216"/>
                  <a:gd name="T18" fmla="*/ 234 w 240"/>
                  <a:gd name="T19" fmla="*/ 0 h 216"/>
                  <a:gd name="T20" fmla="*/ 240 w 240"/>
                  <a:gd name="T21" fmla="*/ 6 h 216"/>
                  <a:gd name="T22" fmla="*/ 240 w 240"/>
                  <a:gd name="T23" fmla="*/ 162 h 216"/>
                  <a:gd name="T24" fmla="*/ 120 w 240"/>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0" h="216">
                    <a:moveTo>
                      <a:pt x="120" y="216"/>
                    </a:moveTo>
                    <a:cubicBezTo>
                      <a:pt x="52" y="216"/>
                      <a:pt x="0" y="192"/>
                      <a:pt x="0" y="162"/>
                    </a:cubicBezTo>
                    <a:cubicBezTo>
                      <a:pt x="0" y="6"/>
                      <a:pt x="0" y="6"/>
                      <a:pt x="0" y="6"/>
                    </a:cubicBezTo>
                    <a:cubicBezTo>
                      <a:pt x="0" y="2"/>
                      <a:pt x="2" y="0"/>
                      <a:pt x="6" y="0"/>
                    </a:cubicBezTo>
                    <a:cubicBezTo>
                      <a:pt x="9" y="0"/>
                      <a:pt x="12" y="2"/>
                      <a:pt x="12" y="6"/>
                    </a:cubicBezTo>
                    <a:cubicBezTo>
                      <a:pt x="12" y="162"/>
                      <a:pt x="12" y="162"/>
                      <a:pt x="12" y="162"/>
                    </a:cubicBezTo>
                    <a:cubicBezTo>
                      <a:pt x="12" y="182"/>
                      <a:pt x="56" y="204"/>
                      <a:pt x="120" y="204"/>
                    </a:cubicBezTo>
                    <a:cubicBezTo>
                      <a:pt x="183" y="204"/>
                      <a:pt x="228" y="182"/>
                      <a:pt x="228" y="162"/>
                    </a:cubicBezTo>
                    <a:cubicBezTo>
                      <a:pt x="228" y="6"/>
                      <a:pt x="228" y="6"/>
                      <a:pt x="228" y="6"/>
                    </a:cubicBezTo>
                    <a:cubicBezTo>
                      <a:pt x="228" y="2"/>
                      <a:pt x="230" y="0"/>
                      <a:pt x="234" y="0"/>
                    </a:cubicBezTo>
                    <a:cubicBezTo>
                      <a:pt x="237" y="0"/>
                      <a:pt x="240" y="2"/>
                      <a:pt x="240" y="6"/>
                    </a:cubicBezTo>
                    <a:cubicBezTo>
                      <a:pt x="240" y="162"/>
                      <a:pt x="240" y="162"/>
                      <a:pt x="240" y="162"/>
                    </a:cubicBezTo>
                    <a:cubicBezTo>
                      <a:pt x="240" y="192"/>
                      <a:pt x="187" y="216"/>
                      <a:pt x="120"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sp>
          <p:nvSpPr>
            <p:cNvPr id="24" name="TextBox 23"/>
            <p:cNvSpPr txBox="1"/>
            <p:nvPr/>
          </p:nvSpPr>
          <p:spPr>
            <a:xfrm>
              <a:off x="1186438" y="2876707"/>
              <a:ext cx="731520" cy="184666"/>
            </a:xfrm>
            <a:prstGeom prst="rect">
              <a:avLst/>
            </a:prstGeom>
            <a:noFill/>
          </p:spPr>
          <p:txBody>
            <a:bodyPr wrap="none" lIns="0" tIns="0" rIns="0" bIns="0" rtlCol="0" anchor="ctr">
              <a:noAutofit/>
            </a:bodyPr>
            <a:lstStyle/>
            <a:p>
              <a:pPr algn="ctr"/>
              <a:r>
                <a:rPr lang="en-US" sz="900" b="1" dirty="0"/>
                <a:t>App Repo 2</a:t>
              </a:r>
            </a:p>
          </p:txBody>
        </p:sp>
      </p:grpSp>
      <p:grpSp>
        <p:nvGrpSpPr>
          <p:cNvPr id="29" name="Group 28"/>
          <p:cNvGrpSpPr/>
          <p:nvPr/>
        </p:nvGrpSpPr>
        <p:grpSpPr>
          <a:xfrm>
            <a:off x="4343381" y="3458020"/>
            <a:ext cx="731520" cy="639670"/>
            <a:chOff x="1186438" y="2876707"/>
            <a:chExt cx="731520" cy="639670"/>
          </a:xfrm>
        </p:grpSpPr>
        <p:grpSp>
          <p:nvGrpSpPr>
            <p:cNvPr id="30" name="Group 226"/>
            <p:cNvGrpSpPr>
              <a:grpSpLocks noChangeAspect="1"/>
            </p:cNvGrpSpPr>
            <p:nvPr/>
          </p:nvGrpSpPr>
          <p:grpSpPr bwMode="auto">
            <a:xfrm>
              <a:off x="1355404" y="3085199"/>
              <a:ext cx="393588" cy="431178"/>
              <a:chOff x="2437" y="456"/>
              <a:chExt cx="356" cy="390"/>
            </a:xfrm>
            <a:solidFill>
              <a:schemeClr val="tx1"/>
            </a:solidFill>
          </p:grpSpPr>
          <p:sp>
            <p:nvSpPr>
              <p:cNvPr id="32" name="Freeform 227"/>
              <p:cNvSpPr>
                <a:spLocks noEditPoints="1"/>
              </p:cNvSpPr>
              <p:nvPr/>
            </p:nvSpPr>
            <p:spPr bwMode="auto">
              <a:xfrm>
                <a:off x="2437" y="456"/>
                <a:ext cx="356" cy="160"/>
              </a:xfrm>
              <a:custGeom>
                <a:avLst/>
                <a:gdLst>
                  <a:gd name="T0" fmla="*/ 120 w 240"/>
                  <a:gd name="T1" fmla="*/ 108 h 108"/>
                  <a:gd name="T2" fmla="*/ 0 w 240"/>
                  <a:gd name="T3" fmla="*/ 54 h 108"/>
                  <a:gd name="T4" fmla="*/ 120 w 240"/>
                  <a:gd name="T5" fmla="*/ 0 h 108"/>
                  <a:gd name="T6" fmla="*/ 240 w 240"/>
                  <a:gd name="T7" fmla="*/ 54 h 108"/>
                  <a:gd name="T8" fmla="*/ 120 w 240"/>
                  <a:gd name="T9" fmla="*/ 108 h 108"/>
                  <a:gd name="T10" fmla="*/ 120 w 240"/>
                  <a:gd name="T11" fmla="*/ 12 h 108"/>
                  <a:gd name="T12" fmla="*/ 12 w 240"/>
                  <a:gd name="T13" fmla="*/ 54 h 108"/>
                  <a:gd name="T14" fmla="*/ 120 w 240"/>
                  <a:gd name="T15" fmla="*/ 96 h 108"/>
                  <a:gd name="T16" fmla="*/ 228 w 240"/>
                  <a:gd name="T17" fmla="*/ 54 h 108"/>
                  <a:gd name="T18" fmla="*/ 120 w 240"/>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108">
                    <a:moveTo>
                      <a:pt x="120" y="108"/>
                    </a:moveTo>
                    <a:cubicBezTo>
                      <a:pt x="52" y="108"/>
                      <a:pt x="0" y="84"/>
                      <a:pt x="0" y="54"/>
                    </a:cubicBezTo>
                    <a:cubicBezTo>
                      <a:pt x="0" y="23"/>
                      <a:pt x="52" y="0"/>
                      <a:pt x="120" y="0"/>
                    </a:cubicBezTo>
                    <a:cubicBezTo>
                      <a:pt x="187" y="0"/>
                      <a:pt x="240" y="23"/>
                      <a:pt x="240" y="54"/>
                    </a:cubicBezTo>
                    <a:cubicBezTo>
                      <a:pt x="240" y="84"/>
                      <a:pt x="187" y="108"/>
                      <a:pt x="120" y="108"/>
                    </a:cubicBezTo>
                    <a:close/>
                    <a:moveTo>
                      <a:pt x="120" y="12"/>
                    </a:moveTo>
                    <a:cubicBezTo>
                      <a:pt x="56" y="12"/>
                      <a:pt x="12" y="34"/>
                      <a:pt x="12" y="54"/>
                    </a:cubicBezTo>
                    <a:cubicBezTo>
                      <a:pt x="12" y="74"/>
                      <a:pt x="56" y="96"/>
                      <a:pt x="120" y="96"/>
                    </a:cubicBezTo>
                    <a:cubicBezTo>
                      <a:pt x="183" y="96"/>
                      <a:pt x="228" y="74"/>
                      <a:pt x="228" y="54"/>
                    </a:cubicBezTo>
                    <a:cubicBezTo>
                      <a:pt x="228" y="34"/>
                      <a:pt x="183" y="12"/>
                      <a:pt x="12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33" name="Freeform 228"/>
              <p:cNvSpPr>
                <a:spLocks/>
              </p:cNvSpPr>
              <p:nvPr/>
            </p:nvSpPr>
            <p:spPr bwMode="auto">
              <a:xfrm>
                <a:off x="2437" y="598"/>
                <a:ext cx="356" cy="89"/>
              </a:xfrm>
              <a:custGeom>
                <a:avLst/>
                <a:gdLst>
                  <a:gd name="T0" fmla="*/ 120 w 240"/>
                  <a:gd name="T1" fmla="*/ 60 h 60"/>
                  <a:gd name="T2" fmla="*/ 0 w 240"/>
                  <a:gd name="T3" fmla="*/ 6 h 60"/>
                  <a:gd name="T4" fmla="*/ 6 w 240"/>
                  <a:gd name="T5" fmla="*/ 0 h 60"/>
                  <a:gd name="T6" fmla="*/ 12 w 240"/>
                  <a:gd name="T7" fmla="*/ 6 h 60"/>
                  <a:gd name="T8" fmla="*/ 120 w 240"/>
                  <a:gd name="T9" fmla="*/ 48 h 60"/>
                  <a:gd name="T10" fmla="*/ 228 w 240"/>
                  <a:gd name="T11" fmla="*/ 6 h 60"/>
                  <a:gd name="T12" fmla="*/ 234 w 240"/>
                  <a:gd name="T13" fmla="*/ 0 h 60"/>
                  <a:gd name="T14" fmla="*/ 240 w 240"/>
                  <a:gd name="T15" fmla="*/ 6 h 60"/>
                  <a:gd name="T16" fmla="*/ 120 w 24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60">
                    <a:moveTo>
                      <a:pt x="120" y="60"/>
                    </a:moveTo>
                    <a:cubicBezTo>
                      <a:pt x="52" y="60"/>
                      <a:pt x="0" y="36"/>
                      <a:pt x="0" y="6"/>
                    </a:cubicBezTo>
                    <a:cubicBezTo>
                      <a:pt x="0" y="2"/>
                      <a:pt x="2" y="0"/>
                      <a:pt x="6" y="0"/>
                    </a:cubicBezTo>
                    <a:cubicBezTo>
                      <a:pt x="9" y="0"/>
                      <a:pt x="12" y="2"/>
                      <a:pt x="12" y="6"/>
                    </a:cubicBezTo>
                    <a:cubicBezTo>
                      <a:pt x="12" y="26"/>
                      <a:pt x="56" y="48"/>
                      <a:pt x="120" y="48"/>
                    </a:cubicBezTo>
                    <a:cubicBezTo>
                      <a:pt x="183" y="48"/>
                      <a:pt x="228" y="26"/>
                      <a:pt x="228" y="6"/>
                    </a:cubicBezTo>
                    <a:cubicBezTo>
                      <a:pt x="228" y="2"/>
                      <a:pt x="230" y="0"/>
                      <a:pt x="234" y="0"/>
                    </a:cubicBezTo>
                    <a:cubicBezTo>
                      <a:pt x="237" y="0"/>
                      <a:pt x="240" y="2"/>
                      <a:pt x="240" y="6"/>
                    </a:cubicBezTo>
                    <a:cubicBezTo>
                      <a:pt x="240" y="36"/>
                      <a:pt x="187" y="60"/>
                      <a:pt x="12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34" name="Freeform 229"/>
              <p:cNvSpPr>
                <a:spLocks/>
              </p:cNvSpPr>
              <p:nvPr/>
            </p:nvSpPr>
            <p:spPr bwMode="auto">
              <a:xfrm>
                <a:off x="2437" y="678"/>
                <a:ext cx="356" cy="88"/>
              </a:xfrm>
              <a:custGeom>
                <a:avLst/>
                <a:gdLst>
                  <a:gd name="T0" fmla="*/ 120 w 240"/>
                  <a:gd name="T1" fmla="*/ 60 h 60"/>
                  <a:gd name="T2" fmla="*/ 0 w 240"/>
                  <a:gd name="T3" fmla="*/ 6 h 60"/>
                  <a:gd name="T4" fmla="*/ 6 w 240"/>
                  <a:gd name="T5" fmla="*/ 0 h 60"/>
                  <a:gd name="T6" fmla="*/ 12 w 240"/>
                  <a:gd name="T7" fmla="*/ 6 h 60"/>
                  <a:gd name="T8" fmla="*/ 120 w 240"/>
                  <a:gd name="T9" fmla="*/ 48 h 60"/>
                  <a:gd name="T10" fmla="*/ 228 w 240"/>
                  <a:gd name="T11" fmla="*/ 6 h 60"/>
                  <a:gd name="T12" fmla="*/ 234 w 240"/>
                  <a:gd name="T13" fmla="*/ 0 h 60"/>
                  <a:gd name="T14" fmla="*/ 240 w 240"/>
                  <a:gd name="T15" fmla="*/ 6 h 60"/>
                  <a:gd name="T16" fmla="*/ 120 w 24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60">
                    <a:moveTo>
                      <a:pt x="120" y="60"/>
                    </a:moveTo>
                    <a:cubicBezTo>
                      <a:pt x="52" y="60"/>
                      <a:pt x="0" y="36"/>
                      <a:pt x="0" y="6"/>
                    </a:cubicBezTo>
                    <a:cubicBezTo>
                      <a:pt x="0" y="2"/>
                      <a:pt x="2" y="0"/>
                      <a:pt x="6" y="0"/>
                    </a:cubicBezTo>
                    <a:cubicBezTo>
                      <a:pt x="9" y="0"/>
                      <a:pt x="12" y="2"/>
                      <a:pt x="12" y="6"/>
                    </a:cubicBezTo>
                    <a:cubicBezTo>
                      <a:pt x="12" y="26"/>
                      <a:pt x="56" y="48"/>
                      <a:pt x="120" y="48"/>
                    </a:cubicBezTo>
                    <a:cubicBezTo>
                      <a:pt x="183" y="48"/>
                      <a:pt x="228" y="26"/>
                      <a:pt x="228" y="6"/>
                    </a:cubicBezTo>
                    <a:cubicBezTo>
                      <a:pt x="228" y="2"/>
                      <a:pt x="230" y="0"/>
                      <a:pt x="234" y="0"/>
                    </a:cubicBezTo>
                    <a:cubicBezTo>
                      <a:pt x="237" y="0"/>
                      <a:pt x="240" y="2"/>
                      <a:pt x="240" y="6"/>
                    </a:cubicBezTo>
                    <a:cubicBezTo>
                      <a:pt x="240" y="36"/>
                      <a:pt x="187" y="60"/>
                      <a:pt x="12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35" name="Freeform 230"/>
              <p:cNvSpPr>
                <a:spLocks/>
              </p:cNvSpPr>
              <p:nvPr/>
            </p:nvSpPr>
            <p:spPr bwMode="auto">
              <a:xfrm>
                <a:off x="2437" y="527"/>
                <a:ext cx="356" cy="319"/>
              </a:xfrm>
              <a:custGeom>
                <a:avLst/>
                <a:gdLst>
                  <a:gd name="T0" fmla="*/ 120 w 240"/>
                  <a:gd name="T1" fmla="*/ 216 h 216"/>
                  <a:gd name="T2" fmla="*/ 0 w 240"/>
                  <a:gd name="T3" fmla="*/ 162 h 216"/>
                  <a:gd name="T4" fmla="*/ 0 w 240"/>
                  <a:gd name="T5" fmla="*/ 6 h 216"/>
                  <a:gd name="T6" fmla="*/ 6 w 240"/>
                  <a:gd name="T7" fmla="*/ 0 h 216"/>
                  <a:gd name="T8" fmla="*/ 12 w 240"/>
                  <a:gd name="T9" fmla="*/ 6 h 216"/>
                  <a:gd name="T10" fmla="*/ 12 w 240"/>
                  <a:gd name="T11" fmla="*/ 162 h 216"/>
                  <a:gd name="T12" fmla="*/ 120 w 240"/>
                  <a:gd name="T13" fmla="*/ 204 h 216"/>
                  <a:gd name="T14" fmla="*/ 228 w 240"/>
                  <a:gd name="T15" fmla="*/ 162 h 216"/>
                  <a:gd name="T16" fmla="*/ 228 w 240"/>
                  <a:gd name="T17" fmla="*/ 6 h 216"/>
                  <a:gd name="T18" fmla="*/ 234 w 240"/>
                  <a:gd name="T19" fmla="*/ 0 h 216"/>
                  <a:gd name="T20" fmla="*/ 240 w 240"/>
                  <a:gd name="T21" fmla="*/ 6 h 216"/>
                  <a:gd name="T22" fmla="*/ 240 w 240"/>
                  <a:gd name="T23" fmla="*/ 162 h 216"/>
                  <a:gd name="T24" fmla="*/ 120 w 240"/>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0" h="216">
                    <a:moveTo>
                      <a:pt x="120" y="216"/>
                    </a:moveTo>
                    <a:cubicBezTo>
                      <a:pt x="52" y="216"/>
                      <a:pt x="0" y="192"/>
                      <a:pt x="0" y="162"/>
                    </a:cubicBezTo>
                    <a:cubicBezTo>
                      <a:pt x="0" y="6"/>
                      <a:pt x="0" y="6"/>
                      <a:pt x="0" y="6"/>
                    </a:cubicBezTo>
                    <a:cubicBezTo>
                      <a:pt x="0" y="2"/>
                      <a:pt x="2" y="0"/>
                      <a:pt x="6" y="0"/>
                    </a:cubicBezTo>
                    <a:cubicBezTo>
                      <a:pt x="9" y="0"/>
                      <a:pt x="12" y="2"/>
                      <a:pt x="12" y="6"/>
                    </a:cubicBezTo>
                    <a:cubicBezTo>
                      <a:pt x="12" y="162"/>
                      <a:pt x="12" y="162"/>
                      <a:pt x="12" y="162"/>
                    </a:cubicBezTo>
                    <a:cubicBezTo>
                      <a:pt x="12" y="182"/>
                      <a:pt x="56" y="204"/>
                      <a:pt x="120" y="204"/>
                    </a:cubicBezTo>
                    <a:cubicBezTo>
                      <a:pt x="183" y="204"/>
                      <a:pt x="228" y="182"/>
                      <a:pt x="228" y="162"/>
                    </a:cubicBezTo>
                    <a:cubicBezTo>
                      <a:pt x="228" y="6"/>
                      <a:pt x="228" y="6"/>
                      <a:pt x="228" y="6"/>
                    </a:cubicBezTo>
                    <a:cubicBezTo>
                      <a:pt x="228" y="2"/>
                      <a:pt x="230" y="0"/>
                      <a:pt x="234" y="0"/>
                    </a:cubicBezTo>
                    <a:cubicBezTo>
                      <a:pt x="237" y="0"/>
                      <a:pt x="240" y="2"/>
                      <a:pt x="240" y="6"/>
                    </a:cubicBezTo>
                    <a:cubicBezTo>
                      <a:pt x="240" y="162"/>
                      <a:pt x="240" y="162"/>
                      <a:pt x="240" y="162"/>
                    </a:cubicBezTo>
                    <a:cubicBezTo>
                      <a:pt x="240" y="192"/>
                      <a:pt x="187" y="216"/>
                      <a:pt x="120"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sp>
          <p:nvSpPr>
            <p:cNvPr id="31" name="TextBox 30"/>
            <p:cNvSpPr txBox="1"/>
            <p:nvPr/>
          </p:nvSpPr>
          <p:spPr>
            <a:xfrm>
              <a:off x="1186438" y="2876707"/>
              <a:ext cx="731520" cy="184666"/>
            </a:xfrm>
            <a:prstGeom prst="rect">
              <a:avLst/>
            </a:prstGeom>
            <a:noFill/>
          </p:spPr>
          <p:txBody>
            <a:bodyPr wrap="none" lIns="0" tIns="0" rIns="0" bIns="0" rtlCol="0" anchor="ctr">
              <a:noAutofit/>
            </a:bodyPr>
            <a:lstStyle/>
            <a:p>
              <a:pPr algn="ctr"/>
              <a:r>
                <a:rPr lang="en-US" sz="900" b="1" dirty="0"/>
                <a:t>App Repo N</a:t>
              </a:r>
            </a:p>
          </p:txBody>
        </p:sp>
      </p:grpSp>
      <p:sp>
        <p:nvSpPr>
          <p:cNvPr id="36" name="TextBox 35"/>
          <p:cNvSpPr txBox="1"/>
          <p:nvPr/>
        </p:nvSpPr>
        <p:spPr>
          <a:xfrm>
            <a:off x="3357722" y="3706313"/>
            <a:ext cx="731520" cy="184666"/>
          </a:xfrm>
          <a:prstGeom prst="rect">
            <a:avLst/>
          </a:prstGeom>
          <a:noFill/>
        </p:spPr>
        <p:txBody>
          <a:bodyPr wrap="none" lIns="0" tIns="0" rIns="0" bIns="0" rtlCol="0" anchor="ctr">
            <a:noAutofit/>
          </a:bodyPr>
          <a:lstStyle/>
          <a:p>
            <a:pPr algn="ctr"/>
            <a:r>
              <a:rPr lang="mr-IN" sz="900" b="1" dirty="0"/>
              <a:t>…</a:t>
            </a:r>
            <a:endParaRPr lang="en-US" sz="900" b="1" dirty="0"/>
          </a:p>
        </p:txBody>
      </p:sp>
      <p:grpSp>
        <p:nvGrpSpPr>
          <p:cNvPr id="394" name="Group 393"/>
          <p:cNvGrpSpPr/>
          <p:nvPr/>
        </p:nvGrpSpPr>
        <p:grpSpPr>
          <a:xfrm>
            <a:off x="2283639" y="2464267"/>
            <a:ext cx="1005840" cy="695351"/>
            <a:chOff x="2283639" y="2464267"/>
            <a:chExt cx="1005840" cy="695351"/>
          </a:xfrm>
        </p:grpSpPr>
        <p:grpSp>
          <p:nvGrpSpPr>
            <p:cNvPr id="39" name="Group 226"/>
            <p:cNvGrpSpPr>
              <a:grpSpLocks noChangeAspect="1"/>
            </p:cNvGrpSpPr>
            <p:nvPr/>
          </p:nvGrpSpPr>
          <p:grpSpPr bwMode="auto">
            <a:xfrm>
              <a:off x="2589765" y="2728440"/>
              <a:ext cx="393588" cy="431178"/>
              <a:chOff x="2437" y="456"/>
              <a:chExt cx="356" cy="390"/>
            </a:xfrm>
            <a:solidFill>
              <a:schemeClr val="tx1"/>
            </a:solidFill>
          </p:grpSpPr>
          <p:sp>
            <p:nvSpPr>
              <p:cNvPr id="41" name="Freeform 227"/>
              <p:cNvSpPr>
                <a:spLocks noEditPoints="1"/>
              </p:cNvSpPr>
              <p:nvPr/>
            </p:nvSpPr>
            <p:spPr bwMode="auto">
              <a:xfrm>
                <a:off x="2437" y="456"/>
                <a:ext cx="356" cy="160"/>
              </a:xfrm>
              <a:custGeom>
                <a:avLst/>
                <a:gdLst>
                  <a:gd name="T0" fmla="*/ 120 w 240"/>
                  <a:gd name="T1" fmla="*/ 108 h 108"/>
                  <a:gd name="T2" fmla="*/ 0 w 240"/>
                  <a:gd name="T3" fmla="*/ 54 h 108"/>
                  <a:gd name="T4" fmla="*/ 120 w 240"/>
                  <a:gd name="T5" fmla="*/ 0 h 108"/>
                  <a:gd name="T6" fmla="*/ 240 w 240"/>
                  <a:gd name="T7" fmla="*/ 54 h 108"/>
                  <a:gd name="T8" fmla="*/ 120 w 240"/>
                  <a:gd name="T9" fmla="*/ 108 h 108"/>
                  <a:gd name="T10" fmla="*/ 120 w 240"/>
                  <a:gd name="T11" fmla="*/ 12 h 108"/>
                  <a:gd name="T12" fmla="*/ 12 w 240"/>
                  <a:gd name="T13" fmla="*/ 54 h 108"/>
                  <a:gd name="T14" fmla="*/ 120 w 240"/>
                  <a:gd name="T15" fmla="*/ 96 h 108"/>
                  <a:gd name="T16" fmla="*/ 228 w 240"/>
                  <a:gd name="T17" fmla="*/ 54 h 108"/>
                  <a:gd name="T18" fmla="*/ 120 w 240"/>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108">
                    <a:moveTo>
                      <a:pt x="120" y="108"/>
                    </a:moveTo>
                    <a:cubicBezTo>
                      <a:pt x="52" y="108"/>
                      <a:pt x="0" y="84"/>
                      <a:pt x="0" y="54"/>
                    </a:cubicBezTo>
                    <a:cubicBezTo>
                      <a:pt x="0" y="23"/>
                      <a:pt x="52" y="0"/>
                      <a:pt x="120" y="0"/>
                    </a:cubicBezTo>
                    <a:cubicBezTo>
                      <a:pt x="187" y="0"/>
                      <a:pt x="240" y="23"/>
                      <a:pt x="240" y="54"/>
                    </a:cubicBezTo>
                    <a:cubicBezTo>
                      <a:pt x="240" y="84"/>
                      <a:pt x="187" y="108"/>
                      <a:pt x="120" y="108"/>
                    </a:cubicBezTo>
                    <a:close/>
                    <a:moveTo>
                      <a:pt x="120" y="12"/>
                    </a:moveTo>
                    <a:cubicBezTo>
                      <a:pt x="56" y="12"/>
                      <a:pt x="12" y="34"/>
                      <a:pt x="12" y="54"/>
                    </a:cubicBezTo>
                    <a:cubicBezTo>
                      <a:pt x="12" y="74"/>
                      <a:pt x="56" y="96"/>
                      <a:pt x="120" y="96"/>
                    </a:cubicBezTo>
                    <a:cubicBezTo>
                      <a:pt x="183" y="96"/>
                      <a:pt x="228" y="74"/>
                      <a:pt x="228" y="54"/>
                    </a:cubicBezTo>
                    <a:cubicBezTo>
                      <a:pt x="228" y="34"/>
                      <a:pt x="183" y="12"/>
                      <a:pt x="12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42" name="Freeform 228"/>
              <p:cNvSpPr>
                <a:spLocks/>
              </p:cNvSpPr>
              <p:nvPr/>
            </p:nvSpPr>
            <p:spPr bwMode="auto">
              <a:xfrm>
                <a:off x="2437" y="598"/>
                <a:ext cx="356" cy="89"/>
              </a:xfrm>
              <a:custGeom>
                <a:avLst/>
                <a:gdLst>
                  <a:gd name="T0" fmla="*/ 120 w 240"/>
                  <a:gd name="T1" fmla="*/ 60 h 60"/>
                  <a:gd name="T2" fmla="*/ 0 w 240"/>
                  <a:gd name="T3" fmla="*/ 6 h 60"/>
                  <a:gd name="T4" fmla="*/ 6 w 240"/>
                  <a:gd name="T5" fmla="*/ 0 h 60"/>
                  <a:gd name="T6" fmla="*/ 12 w 240"/>
                  <a:gd name="T7" fmla="*/ 6 h 60"/>
                  <a:gd name="T8" fmla="*/ 120 w 240"/>
                  <a:gd name="T9" fmla="*/ 48 h 60"/>
                  <a:gd name="T10" fmla="*/ 228 w 240"/>
                  <a:gd name="T11" fmla="*/ 6 h 60"/>
                  <a:gd name="T12" fmla="*/ 234 w 240"/>
                  <a:gd name="T13" fmla="*/ 0 h 60"/>
                  <a:gd name="T14" fmla="*/ 240 w 240"/>
                  <a:gd name="T15" fmla="*/ 6 h 60"/>
                  <a:gd name="T16" fmla="*/ 120 w 24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60">
                    <a:moveTo>
                      <a:pt x="120" y="60"/>
                    </a:moveTo>
                    <a:cubicBezTo>
                      <a:pt x="52" y="60"/>
                      <a:pt x="0" y="36"/>
                      <a:pt x="0" y="6"/>
                    </a:cubicBezTo>
                    <a:cubicBezTo>
                      <a:pt x="0" y="2"/>
                      <a:pt x="2" y="0"/>
                      <a:pt x="6" y="0"/>
                    </a:cubicBezTo>
                    <a:cubicBezTo>
                      <a:pt x="9" y="0"/>
                      <a:pt x="12" y="2"/>
                      <a:pt x="12" y="6"/>
                    </a:cubicBezTo>
                    <a:cubicBezTo>
                      <a:pt x="12" y="26"/>
                      <a:pt x="56" y="48"/>
                      <a:pt x="120" y="48"/>
                    </a:cubicBezTo>
                    <a:cubicBezTo>
                      <a:pt x="183" y="48"/>
                      <a:pt x="228" y="26"/>
                      <a:pt x="228" y="6"/>
                    </a:cubicBezTo>
                    <a:cubicBezTo>
                      <a:pt x="228" y="2"/>
                      <a:pt x="230" y="0"/>
                      <a:pt x="234" y="0"/>
                    </a:cubicBezTo>
                    <a:cubicBezTo>
                      <a:pt x="237" y="0"/>
                      <a:pt x="240" y="2"/>
                      <a:pt x="240" y="6"/>
                    </a:cubicBezTo>
                    <a:cubicBezTo>
                      <a:pt x="240" y="36"/>
                      <a:pt x="187" y="60"/>
                      <a:pt x="12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43" name="Freeform 229"/>
              <p:cNvSpPr>
                <a:spLocks/>
              </p:cNvSpPr>
              <p:nvPr/>
            </p:nvSpPr>
            <p:spPr bwMode="auto">
              <a:xfrm>
                <a:off x="2437" y="678"/>
                <a:ext cx="356" cy="88"/>
              </a:xfrm>
              <a:custGeom>
                <a:avLst/>
                <a:gdLst>
                  <a:gd name="T0" fmla="*/ 120 w 240"/>
                  <a:gd name="T1" fmla="*/ 60 h 60"/>
                  <a:gd name="T2" fmla="*/ 0 w 240"/>
                  <a:gd name="T3" fmla="*/ 6 h 60"/>
                  <a:gd name="T4" fmla="*/ 6 w 240"/>
                  <a:gd name="T5" fmla="*/ 0 h 60"/>
                  <a:gd name="T6" fmla="*/ 12 w 240"/>
                  <a:gd name="T7" fmla="*/ 6 h 60"/>
                  <a:gd name="T8" fmla="*/ 120 w 240"/>
                  <a:gd name="T9" fmla="*/ 48 h 60"/>
                  <a:gd name="T10" fmla="*/ 228 w 240"/>
                  <a:gd name="T11" fmla="*/ 6 h 60"/>
                  <a:gd name="T12" fmla="*/ 234 w 240"/>
                  <a:gd name="T13" fmla="*/ 0 h 60"/>
                  <a:gd name="T14" fmla="*/ 240 w 240"/>
                  <a:gd name="T15" fmla="*/ 6 h 60"/>
                  <a:gd name="T16" fmla="*/ 120 w 240"/>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60">
                    <a:moveTo>
                      <a:pt x="120" y="60"/>
                    </a:moveTo>
                    <a:cubicBezTo>
                      <a:pt x="52" y="60"/>
                      <a:pt x="0" y="36"/>
                      <a:pt x="0" y="6"/>
                    </a:cubicBezTo>
                    <a:cubicBezTo>
                      <a:pt x="0" y="2"/>
                      <a:pt x="2" y="0"/>
                      <a:pt x="6" y="0"/>
                    </a:cubicBezTo>
                    <a:cubicBezTo>
                      <a:pt x="9" y="0"/>
                      <a:pt x="12" y="2"/>
                      <a:pt x="12" y="6"/>
                    </a:cubicBezTo>
                    <a:cubicBezTo>
                      <a:pt x="12" y="26"/>
                      <a:pt x="56" y="48"/>
                      <a:pt x="120" y="48"/>
                    </a:cubicBezTo>
                    <a:cubicBezTo>
                      <a:pt x="183" y="48"/>
                      <a:pt x="228" y="26"/>
                      <a:pt x="228" y="6"/>
                    </a:cubicBezTo>
                    <a:cubicBezTo>
                      <a:pt x="228" y="2"/>
                      <a:pt x="230" y="0"/>
                      <a:pt x="234" y="0"/>
                    </a:cubicBezTo>
                    <a:cubicBezTo>
                      <a:pt x="237" y="0"/>
                      <a:pt x="240" y="2"/>
                      <a:pt x="240" y="6"/>
                    </a:cubicBezTo>
                    <a:cubicBezTo>
                      <a:pt x="240" y="36"/>
                      <a:pt x="187" y="60"/>
                      <a:pt x="12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44" name="Freeform 230"/>
              <p:cNvSpPr>
                <a:spLocks/>
              </p:cNvSpPr>
              <p:nvPr/>
            </p:nvSpPr>
            <p:spPr bwMode="auto">
              <a:xfrm>
                <a:off x="2437" y="527"/>
                <a:ext cx="356" cy="319"/>
              </a:xfrm>
              <a:custGeom>
                <a:avLst/>
                <a:gdLst>
                  <a:gd name="T0" fmla="*/ 120 w 240"/>
                  <a:gd name="T1" fmla="*/ 216 h 216"/>
                  <a:gd name="T2" fmla="*/ 0 w 240"/>
                  <a:gd name="T3" fmla="*/ 162 h 216"/>
                  <a:gd name="T4" fmla="*/ 0 w 240"/>
                  <a:gd name="T5" fmla="*/ 6 h 216"/>
                  <a:gd name="T6" fmla="*/ 6 w 240"/>
                  <a:gd name="T7" fmla="*/ 0 h 216"/>
                  <a:gd name="T8" fmla="*/ 12 w 240"/>
                  <a:gd name="T9" fmla="*/ 6 h 216"/>
                  <a:gd name="T10" fmla="*/ 12 w 240"/>
                  <a:gd name="T11" fmla="*/ 162 h 216"/>
                  <a:gd name="T12" fmla="*/ 120 w 240"/>
                  <a:gd name="T13" fmla="*/ 204 h 216"/>
                  <a:gd name="T14" fmla="*/ 228 w 240"/>
                  <a:gd name="T15" fmla="*/ 162 h 216"/>
                  <a:gd name="T16" fmla="*/ 228 w 240"/>
                  <a:gd name="T17" fmla="*/ 6 h 216"/>
                  <a:gd name="T18" fmla="*/ 234 w 240"/>
                  <a:gd name="T19" fmla="*/ 0 h 216"/>
                  <a:gd name="T20" fmla="*/ 240 w 240"/>
                  <a:gd name="T21" fmla="*/ 6 h 216"/>
                  <a:gd name="T22" fmla="*/ 240 w 240"/>
                  <a:gd name="T23" fmla="*/ 162 h 216"/>
                  <a:gd name="T24" fmla="*/ 120 w 240"/>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0" h="216">
                    <a:moveTo>
                      <a:pt x="120" y="216"/>
                    </a:moveTo>
                    <a:cubicBezTo>
                      <a:pt x="52" y="216"/>
                      <a:pt x="0" y="192"/>
                      <a:pt x="0" y="162"/>
                    </a:cubicBezTo>
                    <a:cubicBezTo>
                      <a:pt x="0" y="6"/>
                      <a:pt x="0" y="6"/>
                      <a:pt x="0" y="6"/>
                    </a:cubicBezTo>
                    <a:cubicBezTo>
                      <a:pt x="0" y="2"/>
                      <a:pt x="2" y="0"/>
                      <a:pt x="6" y="0"/>
                    </a:cubicBezTo>
                    <a:cubicBezTo>
                      <a:pt x="9" y="0"/>
                      <a:pt x="12" y="2"/>
                      <a:pt x="12" y="6"/>
                    </a:cubicBezTo>
                    <a:cubicBezTo>
                      <a:pt x="12" y="162"/>
                      <a:pt x="12" y="162"/>
                      <a:pt x="12" y="162"/>
                    </a:cubicBezTo>
                    <a:cubicBezTo>
                      <a:pt x="12" y="182"/>
                      <a:pt x="56" y="204"/>
                      <a:pt x="120" y="204"/>
                    </a:cubicBezTo>
                    <a:cubicBezTo>
                      <a:pt x="183" y="204"/>
                      <a:pt x="228" y="182"/>
                      <a:pt x="228" y="162"/>
                    </a:cubicBezTo>
                    <a:cubicBezTo>
                      <a:pt x="228" y="6"/>
                      <a:pt x="228" y="6"/>
                      <a:pt x="228" y="6"/>
                    </a:cubicBezTo>
                    <a:cubicBezTo>
                      <a:pt x="228" y="2"/>
                      <a:pt x="230" y="0"/>
                      <a:pt x="234" y="0"/>
                    </a:cubicBezTo>
                    <a:cubicBezTo>
                      <a:pt x="237" y="0"/>
                      <a:pt x="240" y="2"/>
                      <a:pt x="240" y="6"/>
                    </a:cubicBezTo>
                    <a:cubicBezTo>
                      <a:pt x="240" y="162"/>
                      <a:pt x="240" y="162"/>
                      <a:pt x="240" y="162"/>
                    </a:cubicBezTo>
                    <a:cubicBezTo>
                      <a:pt x="240" y="192"/>
                      <a:pt x="187" y="216"/>
                      <a:pt x="120"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sp>
          <p:nvSpPr>
            <p:cNvPr id="40" name="TextBox 39"/>
            <p:cNvSpPr txBox="1"/>
            <p:nvPr/>
          </p:nvSpPr>
          <p:spPr>
            <a:xfrm>
              <a:off x="2283639" y="2464267"/>
              <a:ext cx="1005840" cy="228600"/>
            </a:xfrm>
            <a:prstGeom prst="rect">
              <a:avLst/>
            </a:prstGeom>
            <a:noFill/>
          </p:spPr>
          <p:txBody>
            <a:bodyPr wrap="none" lIns="0" tIns="0" rIns="0" bIns="0" rtlCol="0" anchor="ctr">
              <a:noAutofit/>
            </a:bodyPr>
            <a:lstStyle/>
            <a:p>
              <a:pPr algn="ctr"/>
              <a:r>
                <a:rPr lang="en-US" sz="900" b="1" dirty="0"/>
                <a:t>Integration </a:t>
              </a:r>
              <a:r>
                <a:rPr lang="en-US" sz="900" b="1"/>
                <a:t>Test </a:t>
              </a:r>
            </a:p>
            <a:p>
              <a:pPr algn="ctr"/>
              <a:r>
                <a:rPr lang="en-US" sz="900" b="1" dirty="0"/>
                <a:t>Repo</a:t>
              </a:r>
            </a:p>
          </p:txBody>
        </p:sp>
      </p:grpSp>
      <p:sp>
        <p:nvSpPr>
          <p:cNvPr id="45" name="TextBox 44"/>
          <p:cNvSpPr txBox="1"/>
          <p:nvPr/>
        </p:nvSpPr>
        <p:spPr>
          <a:xfrm>
            <a:off x="6645740" y="2445796"/>
            <a:ext cx="4937760" cy="802481"/>
          </a:xfrm>
          <a:prstGeom prst="rect">
            <a:avLst/>
          </a:prstGeom>
          <a:noFill/>
        </p:spPr>
        <p:txBody>
          <a:bodyPr wrap="square" lIns="0" tIns="0" rIns="0" bIns="0" rtlCol="0" anchor="ctr">
            <a:noAutofit/>
          </a:bodyPr>
          <a:lstStyle/>
          <a:p>
            <a:r>
              <a:rPr lang="en-US" sz="1000" dirty="0"/>
              <a:t>Integrated tests that cross multiple applications may require a separate repository to store those assets, as they do not belong to any one application. This requires additional structure at the app-repo level to package up reusable page objects and step definitions to be consumed by this repository.</a:t>
            </a:r>
          </a:p>
        </p:txBody>
      </p:sp>
      <p:cxnSp>
        <p:nvCxnSpPr>
          <p:cNvPr id="49" name="Straight Arrow Connector 48"/>
          <p:cNvCxnSpPr>
            <a:stCxn id="19" idx="0"/>
            <a:endCxn id="18" idx="6"/>
          </p:cNvCxnSpPr>
          <p:nvPr/>
        </p:nvCxnSpPr>
        <p:spPr>
          <a:xfrm flipH="1" flipV="1">
            <a:off x="1196028" y="4123747"/>
            <a:ext cx="3796577" cy="5990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9" idx="0"/>
            <a:endCxn id="28" idx="6"/>
          </p:cNvCxnSpPr>
          <p:nvPr/>
        </p:nvCxnSpPr>
        <p:spPr>
          <a:xfrm flipH="1" flipV="1">
            <a:off x="2919852" y="4089307"/>
            <a:ext cx="2072753" cy="6334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9" idx="0"/>
            <a:endCxn id="35" idx="6"/>
          </p:cNvCxnSpPr>
          <p:nvPr/>
        </p:nvCxnSpPr>
        <p:spPr>
          <a:xfrm flipH="1" flipV="1">
            <a:off x="4709141" y="4078097"/>
            <a:ext cx="283464" cy="6446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645740" y="5088958"/>
            <a:ext cx="4937760" cy="498384"/>
          </a:xfrm>
          <a:prstGeom prst="rect">
            <a:avLst/>
          </a:prstGeom>
          <a:noFill/>
        </p:spPr>
        <p:txBody>
          <a:bodyPr wrap="square" lIns="0" tIns="0" rIns="0" bIns="0" rtlCol="0" anchor="ctr">
            <a:noAutofit/>
          </a:bodyPr>
          <a:lstStyle/>
          <a:p>
            <a:r>
              <a:rPr lang="en-US" sz="1000" dirty="0"/>
              <a:t>The core framework is treated as it’s own asset, with a dedicated CI pipeline that publishes to an artifact repository, such as Nexus or Artifactory, to be consumed the application repositories.</a:t>
            </a:r>
          </a:p>
        </p:txBody>
      </p:sp>
      <p:cxnSp>
        <p:nvCxnSpPr>
          <p:cNvPr id="219" name="Straight Arrow Connector 218"/>
          <p:cNvCxnSpPr>
            <a:stCxn id="19" idx="3"/>
            <a:endCxn id="43" idx="7"/>
          </p:cNvCxnSpPr>
          <p:nvPr/>
        </p:nvCxnSpPr>
        <p:spPr>
          <a:xfrm flipH="1" flipV="1">
            <a:off x="2983353" y="2983609"/>
            <a:ext cx="2557892" cy="1831500"/>
          </a:xfrm>
          <a:prstGeom prst="bentConnector3">
            <a:avLst>
              <a:gd name="adj1" fmla="val -893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12" idx="0"/>
            <a:endCxn id="350" idx="0"/>
          </p:cNvCxnSpPr>
          <p:nvPr/>
        </p:nvCxnSpPr>
        <p:spPr>
          <a:xfrm>
            <a:off x="1196028" y="5351374"/>
            <a:ext cx="0" cy="3500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5" name="Picture 2" descr="mage result for artifactory logo"/>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046242" y="4934080"/>
            <a:ext cx="498816" cy="310505"/>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269"/>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4491742" y="4994924"/>
            <a:ext cx="500863" cy="158366"/>
          </a:xfrm>
          <a:prstGeom prst="rect">
            <a:avLst/>
          </a:prstGeom>
        </p:spPr>
      </p:pic>
      <p:cxnSp>
        <p:nvCxnSpPr>
          <p:cNvPr id="271" name="Straight Arrow Connector 270"/>
          <p:cNvCxnSpPr>
            <a:stCxn id="357" idx="0"/>
          </p:cNvCxnSpPr>
          <p:nvPr/>
        </p:nvCxnSpPr>
        <p:spPr>
          <a:xfrm flipH="1" flipV="1">
            <a:off x="4895963" y="5293331"/>
            <a:ext cx="6564" cy="3533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2" name="Group 341"/>
          <p:cNvGrpSpPr/>
          <p:nvPr/>
        </p:nvGrpSpPr>
        <p:grpSpPr>
          <a:xfrm>
            <a:off x="1820015" y="5646650"/>
            <a:ext cx="640080" cy="457200"/>
            <a:chOff x="2047803" y="5581930"/>
            <a:chExt cx="640080" cy="457200"/>
          </a:xfrm>
        </p:grpSpPr>
        <p:sp>
          <p:nvSpPr>
            <p:cNvPr id="343" name="Rounded Rectangle 342"/>
            <p:cNvSpPr/>
            <p:nvPr/>
          </p:nvSpPr>
          <p:spPr bwMode="auto">
            <a:xfrm>
              <a:off x="2047803" y="5581930"/>
              <a:ext cx="640080" cy="457200"/>
            </a:xfrm>
            <a:prstGeom prst="roundRect">
              <a:avLst>
                <a:gd name="adj" fmla="val 5869"/>
              </a:avLst>
            </a:prstGeom>
            <a:solidFill>
              <a:schemeClr val="tx2">
                <a:lumMod val="60000"/>
                <a:lumOff val="40000"/>
              </a:schemeClr>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600" b="1" dirty="0">
                <a:solidFill>
                  <a:schemeClr val="accent4">
                    <a:lumMod val="10000"/>
                  </a:schemeClr>
                </a:solidFill>
              </a:endParaRPr>
            </a:p>
          </p:txBody>
        </p:sp>
        <p:sp>
          <p:nvSpPr>
            <p:cNvPr id="344" name="Rounded Rectangle 343"/>
            <p:cNvSpPr/>
            <p:nvPr/>
          </p:nvSpPr>
          <p:spPr bwMode="auto">
            <a:xfrm>
              <a:off x="2093523" y="5616405"/>
              <a:ext cx="548640" cy="27432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b="1" dirty="0">
                  <a:solidFill>
                    <a:schemeClr val="accent4">
                      <a:lumMod val="10000"/>
                    </a:schemeClr>
                  </a:solidFill>
                </a:rPr>
                <a:t>Compile &amp; Package</a:t>
              </a:r>
            </a:p>
          </p:txBody>
        </p:sp>
      </p:grpSp>
      <p:grpSp>
        <p:nvGrpSpPr>
          <p:cNvPr id="345" name="Group 344"/>
          <p:cNvGrpSpPr/>
          <p:nvPr/>
        </p:nvGrpSpPr>
        <p:grpSpPr>
          <a:xfrm>
            <a:off x="2740839" y="5646650"/>
            <a:ext cx="640080" cy="457200"/>
            <a:chOff x="3021380" y="5581930"/>
            <a:chExt cx="640080" cy="457200"/>
          </a:xfrm>
        </p:grpSpPr>
        <p:sp>
          <p:nvSpPr>
            <p:cNvPr id="346" name="Rounded Rectangle 345"/>
            <p:cNvSpPr/>
            <p:nvPr/>
          </p:nvSpPr>
          <p:spPr bwMode="auto">
            <a:xfrm>
              <a:off x="3021380" y="5581930"/>
              <a:ext cx="640080" cy="457200"/>
            </a:xfrm>
            <a:prstGeom prst="roundRect">
              <a:avLst>
                <a:gd name="adj" fmla="val 5869"/>
              </a:avLst>
            </a:prstGeom>
            <a:solidFill>
              <a:schemeClr val="tx2">
                <a:lumMod val="60000"/>
                <a:lumOff val="40000"/>
              </a:schemeClr>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600" b="1" dirty="0">
                <a:solidFill>
                  <a:schemeClr val="accent4">
                    <a:lumMod val="10000"/>
                  </a:schemeClr>
                </a:solidFill>
              </a:endParaRPr>
            </a:p>
          </p:txBody>
        </p:sp>
        <p:sp>
          <p:nvSpPr>
            <p:cNvPr id="347" name="Rounded Rectangle 346"/>
            <p:cNvSpPr/>
            <p:nvPr/>
          </p:nvSpPr>
          <p:spPr bwMode="auto">
            <a:xfrm>
              <a:off x="3067100" y="5616297"/>
              <a:ext cx="548640" cy="27432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b="1" dirty="0">
                  <a:solidFill>
                    <a:schemeClr val="accent4">
                      <a:lumMod val="10000"/>
                    </a:schemeClr>
                  </a:solidFill>
                </a:rPr>
                <a:t>Sonar Code Analysis</a:t>
              </a:r>
            </a:p>
          </p:txBody>
        </p:sp>
      </p:grpSp>
      <p:grpSp>
        <p:nvGrpSpPr>
          <p:cNvPr id="348" name="Group 347"/>
          <p:cNvGrpSpPr>
            <a:grpSpLocks/>
          </p:cNvGrpSpPr>
          <p:nvPr/>
        </p:nvGrpSpPr>
        <p:grpSpPr bwMode="auto">
          <a:xfrm>
            <a:off x="875988" y="5680782"/>
            <a:ext cx="640080" cy="388937"/>
            <a:chOff x="4479190" y="5553343"/>
            <a:chExt cx="1374020" cy="749967"/>
          </a:xfrm>
        </p:grpSpPr>
        <p:sp>
          <p:nvSpPr>
            <p:cNvPr id="349" name="Rounded Rectangle 348"/>
            <p:cNvSpPr/>
            <p:nvPr/>
          </p:nvSpPr>
          <p:spPr>
            <a:xfrm>
              <a:off x="4479190" y="5553343"/>
              <a:ext cx="1374020" cy="749967"/>
            </a:xfrm>
            <a:prstGeom prst="roundRect">
              <a:avLst>
                <a:gd name="adj" fmla="val 5869"/>
              </a:avLst>
            </a:prstGeom>
            <a:solidFill>
              <a:schemeClr val="bg1">
                <a:lumMod val="75000"/>
              </a:schemeClr>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400" dirty="0">
                <a:solidFill>
                  <a:schemeClr val="accent4">
                    <a:lumMod val="10000"/>
                  </a:schemeClr>
                </a:solidFill>
              </a:endParaRPr>
            </a:p>
            <a:p>
              <a:pPr algn="ctr">
                <a:defRPr/>
              </a:pPr>
              <a:r>
                <a:rPr lang="en-GB" sz="400" dirty="0">
                  <a:solidFill>
                    <a:schemeClr val="accent4">
                      <a:lumMod val="10000"/>
                    </a:schemeClr>
                  </a:solidFill>
                </a:rPr>
                <a:t>Committer: core</a:t>
              </a:r>
              <a:br>
                <a:rPr lang="en-GB" sz="400" dirty="0">
                  <a:solidFill>
                    <a:schemeClr val="accent4">
                      <a:lumMod val="10000"/>
                    </a:schemeClr>
                  </a:solidFill>
                </a:rPr>
              </a:br>
              <a:r>
                <a:rPr lang="en-GB" sz="400" dirty="0">
                  <a:solidFill>
                    <a:schemeClr val="accent4">
                      <a:lumMod val="10000"/>
                    </a:schemeClr>
                  </a:solidFill>
                </a:rPr>
                <a:t>Story:2</a:t>
              </a:r>
            </a:p>
          </p:txBody>
        </p:sp>
        <p:sp>
          <p:nvSpPr>
            <p:cNvPr id="350" name="Rounded Rectangle 349"/>
            <p:cNvSpPr/>
            <p:nvPr/>
          </p:nvSpPr>
          <p:spPr>
            <a:xfrm>
              <a:off x="4577334" y="5593136"/>
              <a:ext cx="1177731" cy="254072"/>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dirty="0">
                  <a:solidFill>
                    <a:schemeClr val="accent4">
                      <a:lumMod val="10000"/>
                    </a:schemeClr>
                  </a:solidFill>
                </a:rPr>
                <a:t>Commit ID: 11</a:t>
              </a:r>
            </a:p>
          </p:txBody>
        </p:sp>
      </p:grpSp>
      <p:sp>
        <p:nvSpPr>
          <p:cNvPr id="351" name="Isosceles Triangle 113"/>
          <p:cNvSpPr/>
          <p:nvPr/>
        </p:nvSpPr>
        <p:spPr>
          <a:xfrm rot="5400000">
            <a:off x="2425128" y="5823122"/>
            <a:ext cx="350677" cy="104256"/>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4">
                  <a:lumMod val="10000"/>
                </a:schemeClr>
              </a:solidFill>
            </a:endParaRPr>
          </a:p>
        </p:txBody>
      </p:sp>
      <p:grpSp>
        <p:nvGrpSpPr>
          <p:cNvPr id="352" name="Group 351"/>
          <p:cNvGrpSpPr/>
          <p:nvPr/>
        </p:nvGrpSpPr>
        <p:grpSpPr>
          <a:xfrm>
            <a:off x="3661663" y="5646650"/>
            <a:ext cx="640080" cy="457200"/>
            <a:chOff x="4097643" y="5581930"/>
            <a:chExt cx="640080" cy="457200"/>
          </a:xfrm>
        </p:grpSpPr>
        <p:sp>
          <p:nvSpPr>
            <p:cNvPr id="353" name="Rounded Rectangle 352"/>
            <p:cNvSpPr/>
            <p:nvPr/>
          </p:nvSpPr>
          <p:spPr bwMode="auto">
            <a:xfrm>
              <a:off x="4097643" y="5581930"/>
              <a:ext cx="640080" cy="457200"/>
            </a:xfrm>
            <a:prstGeom prst="roundRect">
              <a:avLst>
                <a:gd name="adj" fmla="val 5869"/>
              </a:avLst>
            </a:prstGeom>
            <a:solidFill>
              <a:schemeClr val="tx2">
                <a:lumMod val="60000"/>
                <a:lumOff val="40000"/>
              </a:schemeClr>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600" b="1" dirty="0">
                <a:solidFill>
                  <a:schemeClr val="accent4">
                    <a:lumMod val="10000"/>
                  </a:schemeClr>
                </a:solidFill>
              </a:endParaRPr>
            </a:p>
          </p:txBody>
        </p:sp>
        <p:sp>
          <p:nvSpPr>
            <p:cNvPr id="354" name="Rounded Rectangle 353"/>
            <p:cNvSpPr/>
            <p:nvPr/>
          </p:nvSpPr>
          <p:spPr bwMode="auto">
            <a:xfrm>
              <a:off x="4143363" y="5616297"/>
              <a:ext cx="548640" cy="27432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b="1" dirty="0">
                  <a:solidFill>
                    <a:schemeClr val="accent4">
                      <a:lumMod val="10000"/>
                    </a:schemeClr>
                  </a:solidFill>
                </a:rPr>
                <a:t>Run Small Test Pack</a:t>
              </a:r>
            </a:p>
          </p:txBody>
        </p:sp>
      </p:grpSp>
      <p:sp>
        <p:nvSpPr>
          <p:cNvPr id="355" name="Isosceles Triangle 114"/>
          <p:cNvSpPr/>
          <p:nvPr/>
        </p:nvSpPr>
        <p:spPr>
          <a:xfrm rot="5400000">
            <a:off x="3345952" y="5823122"/>
            <a:ext cx="350677" cy="104256"/>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4">
                  <a:lumMod val="10000"/>
                </a:schemeClr>
              </a:solidFill>
            </a:endParaRPr>
          </a:p>
        </p:txBody>
      </p:sp>
      <p:grpSp>
        <p:nvGrpSpPr>
          <p:cNvPr id="356" name="Group 355"/>
          <p:cNvGrpSpPr/>
          <p:nvPr/>
        </p:nvGrpSpPr>
        <p:grpSpPr>
          <a:xfrm>
            <a:off x="4582487" y="5646650"/>
            <a:ext cx="640080" cy="457200"/>
            <a:chOff x="5009077" y="5576654"/>
            <a:chExt cx="640080" cy="457200"/>
          </a:xfrm>
        </p:grpSpPr>
        <p:sp>
          <p:nvSpPr>
            <p:cNvPr id="357" name="Rounded Rectangle 356"/>
            <p:cNvSpPr/>
            <p:nvPr/>
          </p:nvSpPr>
          <p:spPr bwMode="auto">
            <a:xfrm>
              <a:off x="5009077" y="5576654"/>
              <a:ext cx="640080" cy="457200"/>
            </a:xfrm>
            <a:prstGeom prst="roundRect">
              <a:avLst>
                <a:gd name="adj" fmla="val 5869"/>
              </a:avLst>
            </a:prstGeom>
            <a:solidFill>
              <a:schemeClr val="tx2">
                <a:lumMod val="60000"/>
                <a:lumOff val="40000"/>
              </a:schemeClr>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600" b="1" noProof="1">
                <a:solidFill>
                  <a:schemeClr val="accent4">
                    <a:lumMod val="10000"/>
                  </a:schemeClr>
                </a:solidFill>
              </a:endParaRPr>
            </a:p>
          </p:txBody>
        </p:sp>
        <p:sp>
          <p:nvSpPr>
            <p:cNvPr id="358" name="Rounded Rectangle 357"/>
            <p:cNvSpPr/>
            <p:nvPr/>
          </p:nvSpPr>
          <p:spPr bwMode="auto">
            <a:xfrm>
              <a:off x="5054797" y="5611021"/>
              <a:ext cx="548640" cy="36576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b="1" noProof="1">
                  <a:solidFill>
                    <a:schemeClr val="accent4">
                      <a:lumMod val="10000"/>
                    </a:schemeClr>
                  </a:solidFill>
                </a:rPr>
                <a:t>Publish to Binary Repo </a:t>
              </a:r>
              <a:r>
                <a:rPr lang="en-GB" sz="500" b="1" noProof="1">
                  <a:solidFill>
                    <a:schemeClr val="accent4">
                      <a:lumMod val="10000"/>
                    </a:schemeClr>
                  </a:solidFill>
                </a:rPr>
                <a:t>(Snapshot)</a:t>
              </a:r>
            </a:p>
          </p:txBody>
        </p:sp>
      </p:grpSp>
      <p:sp>
        <p:nvSpPr>
          <p:cNvPr id="359" name="Isosceles Triangle 114"/>
          <p:cNvSpPr/>
          <p:nvPr/>
        </p:nvSpPr>
        <p:spPr>
          <a:xfrm rot="5400000">
            <a:off x="4266776" y="5823122"/>
            <a:ext cx="350677" cy="104256"/>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4">
                  <a:lumMod val="10000"/>
                </a:schemeClr>
              </a:solidFill>
            </a:endParaRPr>
          </a:p>
        </p:txBody>
      </p:sp>
      <p:grpSp>
        <p:nvGrpSpPr>
          <p:cNvPr id="360" name="Group 359"/>
          <p:cNvGrpSpPr/>
          <p:nvPr/>
        </p:nvGrpSpPr>
        <p:grpSpPr>
          <a:xfrm>
            <a:off x="5310808" y="5646650"/>
            <a:ext cx="640080" cy="457200"/>
            <a:chOff x="5933899" y="5580947"/>
            <a:chExt cx="640080" cy="457200"/>
          </a:xfrm>
        </p:grpSpPr>
        <p:sp>
          <p:nvSpPr>
            <p:cNvPr id="361" name="Rounded Rectangle 360"/>
            <p:cNvSpPr/>
            <p:nvPr/>
          </p:nvSpPr>
          <p:spPr bwMode="auto">
            <a:xfrm>
              <a:off x="5933899" y="5580947"/>
              <a:ext cx="640080" cy="457200"/>
            </a:xfrm>
            <a:prstGeom prst="roundRect">
              <a:avLst>
                <a:gd name="adj" fmla="val 5869"/>
              </a:avLst>
            </a:prstGeom>
            <a:solidFill>
              <a:schemeClr val="tx2">
                <a:lumMod val="60000"/>
                <a:lumOff val="40000"/>
              </a:schemeClr>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sz="600" b="1" noProof="1">
                <a:solidFill>
                  <a:schemeClr val="accent4">
                    <a:lumMod val="10000"/>
                  </a:schemeClr>
                </a:solidFill>
              </a:endParaRPr>
            </a:p>
          </p:txBody>
        </p:sp>
        <p:sp>
          <p:nvSpPr>
            <p:cNvPr id="362" name="Rounded Rectangle 361"/>
            <p:cNvSpPr/>
            <p:nvPr/>
          </p:nvSpPr>
          <p:spPr bwMode="auto">
            <a:xfrm>
              <a:off x="5979619" y="5615314"/>
              <a:ext cx="548640" cy="365760"/>
            </a:xfrm>
            <a:prstGeom prst="roundRect">
              <a:avLst>
                <a:gd name="adj" fmla="val 5869"/>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anchor="ctr"/>
            <a:lstStyle/>
            <a:p>
              <a:pPr algn="ctr">
                <a:defRPr/>
              </a:pPr>
              <a:r>
                <a:rPr lang="en-GB" sz="600" b="1" noProof="1">
                  <a:solidFill>
                    <a:schemeClr val="accent4">
                      <a:lumMod val="10000"/>
                    </a:schemeClr>
                  </a:solidFill>
                </a:rPr>
                <a:t>Publish to Binary Repo </a:t>
              </a:r>
              <a:r>
                <a:rPr lang="en-GB" sz="500" b="1" noProof="1">
                  <a:solidFill>
                    <a:schemeClr val="accent4">
                      <a:lumMod val="10000"/>
                    </a:schemeClr>
                  </a:solidFill>
                </a:rPr>
                <a:t>(Release)</a:t>
              </a:r>
            </a:p>
          </p:txBody>
        </p:sp>
      </p:grpSp>
      <p:cxnSp>
        <p:nvCxnSpPr>
          <p:cNvPr id="363" name="Straight Connector 362"/>
          <p:cNvCxnSpPr/>
          <p:nvPr/>
        </p:nvCxnSpPr>
        <p:spPr bwMode="auto">
          <a:xfrm>
            <a:off x="5222567" y="5875250"/>
            <a:ext cx="88241" cy="0"/>
          </a:xfrm>
          <a:prstGeom prst="line">
            <a:avLst/>
          </a:prstGeom>
          <a:solidFill>
            <a:schemeClr val="accent1"/>
          </a:solidFill>
          <a:ln w="12700" cap="flat" cmpd="sng" algn="ctr">
            <a:solidFill>
              <a:schemeClr val="bg2"/>
            </a:solidFill>
            <a:prstDash val="dash"/>
            <a:round/>
            <a:headEnd type="none" w="med" len="med"/>
            <a:tailEnd type="none" w="med" len="med"/>
          </a:ln>
          <a:effectLst/>
        </p:spPr>
      </p:cxnSp>
      <p:sp>
        <p:nvSpPr>
          <p:cNvPr id="364" name="Isosceles Triangle 113"/>
          <p:cNvSpPr/>
          <p:nvPr/>
        </p:nvSpPr>
        <p:spPr>
          <a:xfrm rot="5400000">
            <a:off x="1504304" y="5823122"/>
            <a:ext cx="350677" cy="104256"/>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4">
                  <a:lumMod val="10000"/>
                </a:schemeClr>
              </a:solidFill>
            </a:endParaRPr>
          </a:p>
        </p:txBody>
      </p:sp>
      <p:cxnSp>
        <p:nvCxnSpPr>
          <p:cNvPr id="366" name="Straight Arrow Connector 365"/>
          <p:cNvCxnSpPr>
            <a:stCxn id="361" idx="0"/>
          </p:cNvCxnSpPr>
          <p:nvPr/>
        </p:nvCxnSpPr>
        <p:spPr>
          <a:xfrm flipH="1" flipV="1">
            <a:off x="5176847" y="5304995"/>
            <a:ext cx="454001" cy="3416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2" name="Right Bracket 371"/>
          <p:cNvSpPr/>
          <p:nvPr/>
        </p:nvSpPr>
        <p:spPr>
          <a:xfrm>
            <a:off x="6041678" y="2572716"/>
            <a:ext cx="103631" cy="548640"/>
          </a:xfrm>
          <a:prstGeom prst="rightBracket">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4" name="Straight Connector 373"/>
          <p:cNvCxnSpPr>
            <a:stCxn id="372" idx="2"/>
            <a:endCxn id="45" idx="1"/>
          </p:cNvCxnSpPr>
          <p:nvPr/>
        </p:nvCxnSpPr>
        <p:spPr>
          <a:xfrm>
            <a:off x="6145309" y="2847036"/>
            <a:ext cx="500431" cy="1"/>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76" name="Oval 375"/>
          <p:cNvSpPr/>
          <p:nvPr/>
        </p:nvSpPr>
        <p:spPr>
          <a:xfrm>
            <a:off x="6305622" y="2758376"/>
            <a:ext cx="177321" cy="17732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1</a:t>
            </a:r>
          </a:p>
        </p:txBody>
      </p:sp>
      <p:sp>
        <p:nvSpPr>
          <p:cNvPr id="388" name="Right Bracket 387"/>
          <p:cNvSpPr/>
          <p:nvPr/>
        </p:nvSpPr>
        <p:spPr>
          <a:xfrm>
            <a:off x="6049214" y="4588342"/>
            <a:ext cx="103631" cy="1645920"/>
          </a:xfrm>
          <a:prstGeom prst="rightBracket">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9" name="Straight Connector 388"/>
          <p:cNvCxnSpPr>
            <a:endCxn id="58" idx="1"/>
          </p:cNvCxnSpPr>
          <p:nvPr/>
        </p:nvCxnSpPr>
        <p:spPr>
          <a:xfrm>
            <a:off x="6152845" y="5338150"/>
            <a:ext cx="492895" cy="0"/>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90" name="Oval 389"/>
          <p:cNvSpPr/>
          <p:nvPr/>
        </p:nvSpPr>
        <p:spPr>
          <a:xfrm>
            <a:off x="6305622" y="5249490"/>
            <a:ext cx="177321" cy="17732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3</a:t>
            </a:r>
          </a:p>
        </p:txBody>
      </p:sp>
      <p:sp>
        <p:nvSpPr>
          <p:cNvPr id="89" name="TextBox 88"/>
          <p:cNvSpPr txBox="1"/>
          <p:nvPr/>
        </p:nvSpPr>
        <p:spPr>
          <a:xfrm>
            <a:off x="6645740" y="3387599"/>
            <a:ext cx="4937760" cy="783845"/>
          </a:xfrm>
          <a:prstGeom prst="rect">
            <a:avLst/>
          </a:prstGeom>
          <a:noFill/>
        </p:spPr>
        <p:txBody>
          <a:bodyPr wrap="square" lIns="0" tIns="0" rIns="0" bIns="0" rtlCol="0" anchor="ctr">
            <a:noAutofit/>
          </a:bodyPr>
          <a:lstStyle/>
          <a:p>
            <a:r>
              <a:rPr lang="en-US" sz="1000" dirty="0"/>
              <a:t>The app-specific test artifacts are stored in an application repository, ideally with the the application code, or if not possible, in dedicated test repositories by application. The page objects and step definitions in these repositories can be published to an artifact repository, such as Nexus or </a:t>
            </a:r>
            <a:r>
              <a:rPr lang="en-US" sz="1000" dirty="0" err="1"/>
              <a:t>Artifactory</a:t>
            </a:r>
            <a:r>
              <a:rPr lang="en-US" sz="1000" dirty="0"/>
              <a:t>, for use by other teams.</a:t>
            </a:r>
          </a:p>
        </p:txBody>
      </p:sp>
      <p:sp>
        <p:nvSpPr>
          <p:cNvPr id="90" name="Right Bracket 89"/>
          <p:cNvSpPr/>
          <p:nvPr/>
        </p:nvSpPr>
        <p:spPr>
          <a:xfrm>
            <a:off x="6048335" y="3413761"/>
            <a:ext cx="103631" cy="731520"/>
          </a:xfrm>
          <a:prstGeom prst="rightBracket">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1" name="Straight Connector 90"/>
          <p:cNvCxnSpPr/>
          <p:nvPr/>
        </p:nvCxnSpPr>
        <p:spPr>
          <a:xfrm>
            <a:off x="6151966" y="3779521"/>
            <a:ext cx="493774" cy="1"/>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6305622" y="3690861"/>
            <a:ext cx="177321" cy="17732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2</a:t>
            </a:r>
          </a:p>
        </p:txBody>
      </p:sp>
    </p:spTree>
    <p:extLst>
      <p:ext uri="{BB962C8B-B14F-4D97-AF65-F5344CB8AC3E}">
        <p14:creationId xmlns:p14="http://schemas.microsoft.com/office/powerpoint/2010/main" val="1875772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12</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Test Automation Blueprint:</a:t>
            </a:r>
            <a:br>
              <a:rPr lang="en-US" dirty="0"/>
            </a:br>
            <a:r>
              <a:rPr lang="en-US" sz="2800" i="1" dirty="0"/>
              <a:t>Test Storage: Version Control</a:t>
            </a:r>
            <a:endParaRPr lang="en-US" sz="2800" dirty="0"/>
          </a:p>
        </p:txBody>
      </p:sp>
      <p:sp>
        <p:nvSpPr>
          <p:cNvPr id="5" name="Text Placeholder 4"/>
          <p:cNvSpPr>
            <a:spLocks noGrp="1"/>
          </p:cNvSpPr>
          <p:nvPr>
            <p:ph type="body" sz="quarter" idx="18"/>
          </p:nvPr>
        </p:nvSpPr>
        <p:spPr/>
        <p:txBody>
          <a:bodyPr/>
          <a:lstStyle/>
          <a:p>
            <a:r>
              <a:rPr lang="en-GB" dirty="0"/>
              <a:t>The recommended branching strategy for the repos will follow the </a:t>
            </a:r>
            <a:r>
              <a:rPr lang="en-GB" u="sng" dirty="0">
                <a:hlinkClick r:id="rId2"/>
              </a:rPr>
              <a:t>GitFlow branching strategy</a:t>
            </a:r>
            <a:r>
              <a:rPr lang="en-GB" dirty="0"/>
              <a:t>, with some nuances specific to test considerations: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02831296"/>
              </p:ext>
            </p:extLst>
          </p:nvPr>
        </p:nvGraphicFramePr>
        <p:xfrm>
          <a:off x="454151" y="2093975"/>
          <a:ext cx="6166105" cy="2565400"/>
        </p:xfrm>
        <a:graphic>
          <a:graphicData uri="http://schemas.openxmlformats.org/drawingml/2006/table">
            <a:tbl>
              <a:tblPr firstRow="1">
                <a:tableStyleId>{073A0DAA-6AF3-43AB-8588-CEC1D06C72B9}</a:tableStyleId>
              </a:tblPr>
              <a:tblGrid>
                <a:gridCol w="405385">
                  <a:extLst>
                    <a:ext uri="{9D8B030D-6E8A-4147-A177-3AD203B41FA5}">
                      <a16:colId xmlns:a16="http://schemas.microsoft.com/office/drawing/2014/main" val="20000"/>
                    </a:ext>
                  </a:extLst>
                </a:gridCol>
                <a:gridCol w="1655064">
                  <a:extLst>
                    <a:ext uri="{9D8B030D-6E8A-4147-A177-3AD203B41FA5}">
                      <a16:colId xmlns:a16="http://schemas.microsoft.com/office/drawing/2014/main" val="20001"/>
                    </a:ext>
                  </a:extLst>
                </a:gridCol>
                <a:gridCol w="4105656">
                  <a:extLst>
                    <a:ext uri="{9D8B030D-6E8A-4147-A177-3AD203B41FA5}">
                      <a16:colId xmlns:a16="http://schemas.microsoft.com/office/drawing/2014/main" val="20002"/>
                    </a:ext>
                  </a:extLst>
                </a:gridCol>
              </a:tblGrid>
              <a:tr h="0">
                <a:tc>
                  <a:txBody>
                    <a:bodyPr/>
                    <a:lstStyle/>
                    <a:p>
                      <a:pPr algn="ctr"/>
                      <a:r>
                        <a:rPr lang="en-US" sz="1050" dirty="0"/>
                        <a:t>#</a:t>
                      </a:r>
                    </a:p>
                  </a:txBody>
                  <a:tcP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tc>
                  <a:txBody>
                    <a:bodyPr/>
                    <a:lstStyle/>
                    <a:p>
                      <a:r>
                        <a:rPr lang="en-US" sz="1050" dirty="0"/>
                        <a:t>Repository</a:t>
                      </a:r>
                    </a:p>
                  </a:txBody>
                  <a:tcP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tc>
                  <a:txBody>
                    <a:bodyPr/>
                    <a:lstStyle/>
                    <a:p>
                      <a:r>
                        <a:rPr lang="en-US" sz="1050" dirty="0"/>
                        <a:t>Details</a:t>
                      </a:r>
                    </a:p>
                  </a:txBody>
                  <a:tcP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37084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050" b="1" dirty="0">
                          <a:solidFill>
                            <a:srgbClr val="C00000"/>
                          </a:solidFill>
                        </a:rPr>
                        <a:t>➊</a:t>
                      </a:r>
                    </a:p>
                  </a:txBody>
                  <a:tcPr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b="1" dirty="0"/>
                        <a:t>Integration Tests (Cross Application)</a:t>
                      </a:r>
                    </a:p>
                  </a:txBody>
                  <a:tcPr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a:t>Instead of a development branch, use branches by environment and treat them like development and release branches. i.e. branch for each environment from development</a:t>
                      </a:r>
                      <a:r>
                        <a:rPr lang="en-US" sz="1050" baseline="0" dirty="0"/>
                        <a:t> integration through staging</a:t>
                      </a:r>
                      <a:endParaRPr lang="en-US" sz="1050" dirty="0"/>
                    </a:p>
                  </a:txBody>
                  <a:tcPr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1050" b="1" dirty="0">
                          <a:solidFill>
                            <a:srgbClr val="C00000"/>
                          </a:solidFill>
                        </a:rPr>
                        <a:t>➋</a:t>
                      </a:r>
                    </a:p>
                  </a:txBody>
                  <a:tcPr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r>
                        <a:rPr lang="en-US" sz="1050" b="1" dirty="0"/>
                        <a:t>Application Specific</a:t>
                      </a:r>
                    </a:p>
                  </a:txBody>
                  <a:tcPr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r>
                        <a:rPr lang="en-US" sz="1050" i="1" dirty="0"/>
                        <a:t>In</a:t>
                      </a:r>
                      <a:r>
                        <a:rPr lang="en-US" sz="1050" i="1" baseline="0" dirty="0"/>
                        <a:t> Same Repo As Application Code:</a:t>
                      </a:r>
                    </a:p>
                    <a:p>
                      <a:r>
                        <a:rPr lang="en-US" sz="1050" baseline="0" dirty="0"/>
                        <a:t>Follow application team’s branching strategy</a:t>
                      </a:r>
                      <a:endParaRPr lang="en-US" sz="1050" dirty="0"/>
                    </a:p>
                    <a:p>
                      <a:endParaRPr lang="en-US" sz="1050" dirty="0"/>
                    </a:p>
                    <a:p>
                      <a:r>
                        <a:rPr lang="en-US" sz="1050" i="1" dirty="0"/>
                        <a:t>In Separate Repo:</a:t>
                      </a:r>
                    </a:p>
                    <a:p>
                      <a:r>
                        <a:rPr lang="en-US" sz="1050" dirty="0"/>
                        <a:t>Instead of development branch, use branches by environment and treat them like a development branch. i.e. branch for Dev</a:t>
                      </a:r>
                      <a:r>
                        <a:rPr lang="en-US" sz="1050" baseline="0" dirty="0"/>
                        <a:t> Integration</a:t>
                      </a:r>
                    </a:p>
                    <a:p>
                      <a:endParaRPr lang="en-US" sz="1050" dirty="0"/>
                    </a:p>
                    <a:p>
                      <a:r>
                        <a:rPr lang="en-US" sz="1050" dirty="0"/>
                        <a:t>Use tagging to match to builds being delivered to the environments</a:t>
                      </a:r>
                    </a:p>
                  </a:txBody>
                  <a:tcPr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1050" b="1" dirty="0">
                          <a:solidFill>
                            <a:srgbClr val="C00000"/>
                          </a:solidFill>
                        </a:rPr>
                        <a:t>➌</a:t>
                      </a:r>
                    </a:p>
                  </a:txBody>
                  <a:tcPr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r>
                        <a:rPr lang="en-US" sz="1050" b="1" dirty="0"/>
                        <a:t>Core Framework</a:t>
                      </a:r>
                    </a:p>
                  </a:txBody>
                  <a:tcPr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a:t>Follow </a:t>
                      </a:r>
                      <a:r>
                        <a:rPr lang="en-US" sz="1050" dirty="0" err="1"/>
                        <a:t>GitFlow</a:t>
                      </a:r>
                      <a:r>
                        <a:rPr lang="en-US" sz="1050" dirty="0"/>
                        <a:t> as described, treating it as a development project</a:t>
                      </a:r>
                    </a:p>
                  </a:txBody>
                  <a:tcPr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8" name="Rectangle 7"/>
          <p:cNvSpPr/>
          <p:nvPr/>
        </p:nvSpPr>
        <p:spPr>
          <a:xfrm>
            <a:off x="7132319" y="2093976"/>
            <a:ext cx="4468369" cy="23955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Link Test Code to a User Story</a:t>
            </a:r>
          </a:p>
        </p:txBody>
      </p:sp>
      <p:sp>
        <p:nvSpPr>
          <p:cNvPr id="9" name="Rectangle 8"/>
          <p:cNvSpPr/>
          <p:nvPr/>
        </p:nvSpPr>
        <p:spPr>
          <a:xfrm>
            <a:off x="7132319" y="2340786"/>
            <a:ext cx="4468369" cy="283929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Instructions for Linking the Test Code to the User Stories are shown below for common Agile tools. </a:t>
            </a:r>
          </a:p>
          <a:p>
            <a:endParaRPr lang="en-US" sz="1100" dirty="0">
              <a:solidFill>
                <a:schemeClr val="tx1"/>
              </a:solidFill>
            </a:endParaRPr>
          </a:p>
          <a:p>
            <a:r>
              <a:rPr lang="en-US" sz="1100" dirty="0">
                <a:solidFill>
                  <a:schemeClr val="tx1"/>
                </a:solidFill>
              </a:rPr>
              <a:t>The common theme is including the User Story ID as part of the commit message</a:t>
            </a:r>
          </a:p>
          <a:p>
            <a:endParaRPr lang="en-US" sz="1100" dirty="0">
              <a:solidFill>
                <a:schemeClr val="tx1"/>
              </a:solidFill>
            </a:endParaRPr>
          </a:p>
          <a:p>
            <a:r>
              <a:rPr lang="en-US" sz="1100" b="1" dirty="0">
                <a:solidFill>
                  <a:schemeClr val="tx1"/>
                </a:solidFill>
              </a:rPr>
              <a:t>JIRA:</a:t>
            </a:r>
          </a:p>
          <a:p>
            <a:r>
              <a:rPr lang="en-US" sz="1100" dirty="0">
                <a:solidFill>
                  <a:schemeClr val="tx1"/>
                </a:solidFill>
                <a:hlinkClick r:id="rId3"/>
              </a:rPr>
              <a:t>Using JIRA Smart Commits</a:t>
            </a:r>
            <a:endParaRPr lang="en-US" sz="1100" dirty="0">
              <a:solidFill>
                <a:schemeClr val="tx1"/>
              </a:solidFill>
            </a:endParaRPr>
          </a:p>
          <a:p>
            <a:endParaRPr lang="en-US" sz="1100" b="1" dirty="0">
              <a:solidFill>
                <a:schemeClr val="tx1"/>
              </a:solidFill>
            </a:endParaRPr>
          </a:p>
          <a:p>
            <a:endParaRPr lang="en-US" sz="1100" b="1" dirty="0">
              <a:solidFill>
                <a:schemeClr val="tx1"/>
              </a:solidFill>
            </a:endParaRPr>
          </a:p>
          <a:p>
            <a:r>
              <a:rPr lang="en-US" sz="1100" b="1" dirty="0">
                <a:solidFill>
                  <a:schemeClr val="tx1"/>
                </a:solidFill>
              </a:rPr>
              <a:t>CA Agile Central (Rally):</a:t>
            </a:r>
          </a:p>
          <a:p>
            <a:r>
              <a:rPr lang="en-US" sz="1100" dirty="0">
                <a:solidFill>
                  <a:schemeClr val="tx1"/>
                </a:solidFill>
                <a:hlinkClick r:id="rId4"/>
              </a:rPr>
              <a:t>Using the </a:t>
            </a:r>
            <a:r>
              <a:rPr lang="en-US" sz="1100" dirty="0" err="1">
                <a:solidFill>
                  <a:schemeClr val="tx1"/>
                </a:solidFill>
                <a:hlinkClick r:id="rId4"/>
              </a:rPr>
              <a:t>Git</a:t>
            </a:r>
            <a:r>
              <a:rPr lang="en-US" sz="1100" dirty="0">
                <a:solidFill>
                  <a:schemeClr val="tx1"/>
                </a:solidFill>
                <a:hlinkClick r:id="rId4"/>
              </a:rPr>
              <a:t> Connector</a:t>
            </a:r>
            <a:endParaRPr lang="en-US" sz="1100" dirty="0">
              <a:solidFill>
                <a:schemeClr val="tx1"/>
              </a:solidFill>
            </a:endParaRPr>
          </a:p>
          <a:p>
            <a:endParaRPr lang="en-US" sz="1100" b="1" dirty="0">
              <a:solidFill>
                <a:schemeClr val="tx1"/>
              </a:solidFill>
            </a:endParaRPr>
          </a:p>
          <a:p>
            <a:endParaRPr lang="en-US" sz="1100" b="1" dirty="0">
              <a:solidFill>
                <a:schemeClr val="tx1"/>
              </a:solidFill>
            </a:endParaRPr>
          </a:p>
          <a:p>
            <a:r>
              <a:rPr lang="en-US" sz="1100" b="1" dirty="0" err="1">
                <a:solidFill>
                  <a:schemeClr val="tx1"/>
                </a:solidFill>
              </a:rPr>
              <a:t>VersionOne</a:t>
            </a:r>
            <a:r>
              <a:rPr lang="en-US" sz="1100" b="1" dirty="0">
                <a:solidFill>
                  <a:schemeClr val="tx1"/>
                </a:solidFill>
              </a:rPr>
              <a:t>:</a:t>
            </a:r>
          </a:p>
          <a:p>
            <a:r>
              <a:rPr lang="en-US" sz="1100" dirty="0">
                <a:solidFill>
                  <a:schemeClr val="tx1"/>
                </a:solidFill>
              </a:rPr>
              <a:t>TBD</a:t>
            </a:r>
          </a:p>
        </p:txBody>
      </p:sp>
      <p:sp>
        <p:nvSpPr>
          <p:cNvPr id="10" name="TextBox 9"/>
          <p:cNvSpPr txBox="1"/>
          <p:nvPr/>
        </p:nvSpPr>
        <p:spPr>
          <a:xfrm>
            <a:off x="8909306" y="373739"/>
            <a:ext cx="2596896" cy="477054"/>
          </a:xfrm>
          <a:prstGeom prst="rect">
            <a:avLst/>
          </a:prstGeom>
          <a:noFill/>
        </p:spPr>
        <p:txBody>
          <a:bodyPr wrap="square" lIns="0" tIns="0" rIns="0" bIns="45720" rtlCol="0">
            <a:spAutoFit/>
          </a:bodyPr>
          <a:lstStyle/>
          <a:p>
            <a:pPr algn="ctr"/>
            <a:r>
              <a:rPr lang="en-US" sz="1400" b="1" dirty="0">
                <a:solidFill>
                  <a:srgbClr val="C00000"/>
                </a:solidFill>
              </a:rPr>
              <a:t>Note: </a:t>
            </a:r>
            <a:r>
              <a:rPr lang="en-US" sz="1400" b="1">
                <a:solidFill>
                  <a:srgbClr val="C00000"/>
                </a:solidFill>
              </a:rPr>
              <a:t>needs input/validation from broader team</a:t>
            </a:r>
            <a:endParaRPr lang="en-US" sz="1400" b="1" dirty="0">
              <a:solidFill>
                <a:srgbClr val="C00000"/>
              </a:solidFill>
            </a:endParaRPr>
          </a:p>
        </p:txBody>
      </p:sp>
    </p:spTree>
    <p:extLst>
      <p:ext uri="{BB962C8B-B14F-4D97-AF65-F5344CB8AC3E}">
        <p14:creationId xmlns:p14="http://schemas.microsoft.com/office/powerpoint/2010/main" val="1538715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13</a:t>
            </a:fld>
            <a:endParaRPr lang="en-US">
              <a:solidFill>
                <a:prstClr val="white">
                  <a:lumMod val="65000"/>
                </a:prstClr>
              </a:solidFill>
            </a:endParaRPr>
          </a:p>
        </p:txBody>
      </p:sp>
      <p:sp>
        <p:nvSpPr>
          <p:cNvPr id="4" name="Title 3"/>
          <p:cNvSpPr>
            <a:spLocks noGrp="1"/>
          </p:cNvSpPr>
          <p:nvPr>
            <p:ph type="title"/>
          </p:nvPr>
        </p:nvSpPr>
        <p:spPr/>
        <p:txBody>
          <a:bodyPr>
            <a:normAutofit/>
          </a:bodyPr>
          <a:lstStyle/>
          <a:p>
            <a:r>
              <a:rPr lang="en-US" dirty="0"/>
              <a:t>Test Automation Blueprint:</a:t>
            </a:r>
            <a:br>
              <a:rPr lang="en-US" dirty="0"/>
            </a:br>
            <a:r>
              <a:rPr lang="en-US" sz="2800" i="1" dirty="0"/>
              <a:t>Test Storage: Version Control</a:t>
            </a:r>
            <a:endParaRPr lang="en-US" i="1" dirty="0"/>
          </a:p>
        </p:txBody>
      </p:sp>
      <p:sp>
        <p:nvSpPr>
          <p:cNvPr id="5" name="Text Placeholder 4"/>
          <p:cNvSpPr>
            <a:spLocks noGrp="1"/>
          </p:cNvSpPr>
          <p:nvPr>
            <p:ph type="body" sz="quarter" idx="18"/>
          </p:nvPr>
        </p:nvSpPr>
        <p:spPr/>
        <p:txBody>
          <a:bodyPr/>
          <a:lstStyle/>
          <a:p>
            <a:r>
              <a:rPr lang="en-GB" dirty="0"/>
              <a:t>The folder hierarchy is recommended to follow standard </a:t>
            </a:r>
            <a:r>
              <a:rPr lang="en-GB" u="sng" dirty="0">
                <a:hlinkClick r:id="rId2"/>
              </a:rPr>
              <a:t>Maven directory structure</a:t>
            </a:r>
            <a:r>
              <a:rPr lang="en-GB" u="sng" dirty="0"/>
              <a:t> </a:t>
            </a:r>
            <a:r>
              <a:rPr lang="en-GB" dirty="0"/>
              <a:t>with some specific tailoring to match the framework structure and needs of the program/project being tested</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063114922"/>
              </p:ext>
            </p:extLst>
          </p:nvPr>
        </p:nvGraphicFramePr>
        <p:xfrm>
          <a:off x="503110" y="1981709"/>
          <a:ext cx="5470782" cy="4407805"/>
        </p:xfrm>
        <a:graphic>
          <a:graphicData uri="http://schemas.openxmlformats.org/drawingml/2006/table">
            <a:tbl>
              <a:tblPr firstRow="1" firstCol="1">
                <a:tableStyleId>{7E9639D4-E3E2-4D34-9284-5A2195B3D0D7}</a:tableStyleId>
              </a:tblPr>
              <a:tblGrid>
                <a:gridCol w="2373425">
                  <a:extLst>
                    <a:ext uri="{9D8B030D-6E8A-4147-A177-3AD203B41FA5}">
                      <a16:colId xmlns:a16="http://schemas.microsoft.com/office/drawing/2014/main" val="20000"/>
                    </a:ext>
                  </a:extLst>
                </a:gridCol>
                <a:gridCol w="3097357">
                  <a:extLst>
                    <a:ext uri="{9D8B030D-6E8A-4147-A177-3AD203B41FA5}">
                      <a16:colId xmlns:a16="http://schemas.microsoft.com/office/drawing/2014/main" val="20001"/>
                    </a:ext>
                  </a:extLst>
                </a:gridCol>
              </a:tblGrid>
              <a:tr h="0">
                <a:tc>
                  <a:txBody>
                    <a:bodyPr/>
                    <a:lstStyle/>
                    <a:p>
                      <a:pPr marL="0" marR="0">
                        <a:spcBef>
                          <a:spcPts val="0"/>
                        </a:spcBef>
                        <a:spcAft>
                          <a:spcPts val="0"/>
                        </a:spcAft>
                      </a:pPr>
                      <a:r>
                        <a:rPr lang="en-GB" sz="1000" noProof="1">
                          <a:effectLst/>
                        </a:rPr>
                        <a:t>src/test/java</a:t>
                      </a:r>
                      <a:endParaRPr lang="en-GB" sz="1400" noProof="1">
                        <a:effectLst/>
                        <a:latin typeface="Times New Roman" charset="0"/>
                        <a:ea typeface="Times New Roman" charset="0"/>
                      </a:endParaRPr>
                    </a:p>
                  </a:txBody>
                  <a:tcPr marL="72287" marR="72287" marT="72287" marB="72287" anchor="ctr">
                    <a:solidFill>
                      <a:schemeClr val="tx2"/>
                    </a:solidFill>
                  </a:tcPr>
                </a:tc>
                <a:tc>
                  <a:txBody>
                    <a:bodyPr/>
                    <a:lstStyle/>
                    <a:p>
                      <a:pPr marL="0" marR="0">
                        <a:spcBef>
                          <a:spcPts val="0"/>
                        </a:spcBef>
                        <a:spcAft>
                          <a:spcPts val="0"/>
                        </a:spcAft>
                      </a:pPr>
                      <a:r>
                        <a:rPr lang="en-GB" sz="1000" dirty="0">
                          <a:effectLst/>
                        </a:rPr>
                        <a:t>Folder structure below refers to the app repos</a:t>
                      </a:r>
                      <a:endParaRPr lang="en-US" sz="1400" dirty="0">
                        <a:effectLst/>
                        <a:latin typeface="Times New Roman" charset="0"/>
                        <a:ea typeface="Times New Roman" charset="0"/>
                      </a:endParaRPr>
                    </a:p>
                  </a:txBody>
                  <a:tcPr marL="72287" marR="72287" marT="72287" marB="72287" anchor="ctr">
                    <a:solidFill>
                      <a:schemeClr val="tx2"/>
                    </a:solidFill>
                  </a:tcPr>
                </a:tc>
                <a:extLst>
                  <a:ext uri="{0D108BD9-81ED-4DB2-BD59-A6C34878D82A}">
                    <a16:rowId xmlns:a16="http://schemas.microsoft.com/office/drawing/2014/main" val="10000"/>
                  </a:ext>
                </a:extLst>
              </a:tr>
              <a:tr h="0">
                <a:tc>
                  <a:txBody>
                    <a:bodyPr/>
                    <a:lstStyle/>
                    <a:p>
                      <a:pPr marL="236855" marR="0">
                        <a:spcBef>
                          <a:spcPts val="0"/>
                        </a:spcBef>
                        <a:spcAft>
                          <a:spcPts val="0"/>
                        </a:spcAft>
                      </a:pPr>
                      <a:r>
                        <a:rPr lang="en-GB" sz="1000" noProof="1">
                          <a:effectLst/>
                        </a:rPr>
                        <a:t>/cukes/hooks</a:t>
                      </a:r>
                      <a:endParaRPr lang="en-US" sz="1400" noProof="1">
                        <a:effectLst/>
                        <a:latin typeface="Times New Roman" charset="0"/>
                        <a:ea typeface="Times New Roman" charset="0"/>
                      </a:endParaRPr>
                    </a:p>
                  </a:txBody>
                  <a:tcPr marL="72287" marR="72287" marT="72287" marB="72287" anchor="ctr"/>
                </a:tc>
                <a:tc>
                  <a:txBody>
                    <a:bodyPr/>
                    <a:lstStyle/>
                    <a:p>
                      <a:pPr marL="0" marR="0">
                        <a:spcBef>
                          <a:spcPts val="0"/>
                        </a:spcBef>
                        <a:spcAft>
                          <a:spcPts val="0"/>
                        </a:spcAft>
                      </a:pPr>
                      <a:r>
                        <a:rPr lang="en-GB" sz="1000" dirty="0">
                          <a:effectLst/>
                        </a:rPr>
                        <a:t>In app repos, any app-specific setup / teardown code. General hooks to be defined in core repo</a:t>
                      </a:r>
                      <a:endParaRPr lang="en-US" sz="1400" dirty="0">
                        <a:effectLst/>
                        <a:latin typeface="Times New Roman" charset="0"/>
                        <a:ea typeface="Times New Roman" charset="0"/>
                      </a:endParaRPr>
                    </a:p>
                  </a:txBody>
                  <a:tcPr marL="72287" marR="72287" marT="72287" marB="72287" anchor="ctr"/>
                </a:tc>
                <a:extLst>
                  <a:ext uri="{0D108BD9-81ED-4DB2-BD59-A6C34878D82A}">
                    <a16:rowId xmlns:a16="http://schemas.microsoft.com/office/drawing/2014/main" val="10001"/>
                  </a:ext>
                </a:extLst>
              </a:tr>
              <a:tr h="0">
                <a:tc>
                  <a:txBody>
                    <a:bodyPr/>
                    <a:lstStyle/>
                    <a:p>
                      <a:pPr marL="236855" marR="0">
                        <a:spcBef>
                          <a:spcPts val="0"/>
                        </a:spcBef>
                        <a:spcAft>
                          <a:spcPts val="0"/>
                        </a:spcAft>
                      </a:pPr>
                      <a:r>
                        <a:rPr lang="en-GB" sz="1000" noProof="1">
                          <a:effectLst/>
                        </a:rPr>
                        <a:t>/cukes/runners</a:t>
                      </a:r>
                      <a:endParaRPr lang="en-US" sz="1400" noProof="1">
                        <a:effectLst/>
                        <a:latin typeface="Times New Roman" charset="0"/>
                        <a:ea typeface="Times New Roman" charset="0"/>
                      </a:endParaRPr>
                    </a:p>
                  </a:txBody>
                  <a:tcPr marL="72287" marR="72287" marT="72287" marB="72287" anchor="ctr"/>
                </a:tc>
                <a:tc>
                  <a:txBody>
                    <a:bodyPr/>
                    <a:lstStyle/>
                    <a:p>
                      <a:pPr marL="0" marR="0">
                        <a:spcBef>
                          <a:spcPts val="0"/>
                        </a:spcBef>
                        <a:spcAft>
                          <a:spcPts val="0"/>
                        </a:spcAft>
                      </a:pPr>
                      <a:r>
                        <a:rPr lang="en-GB" sz="1000">
                          <a:effectLst/>
                        </a:rPr>
                        <a:t>App-specific runners, extends base runner from core repo</a:t>
                      </a:r>
                      <a:endParaRPr lang="en-US" sz="1400">
                        <a:effectLst/>
                        <a:latin typeface="Times New Roman" charset="0"/>
                        <a:ea typeface="Times New Roman" charset="0"/>
                      </a:endParaRPr>
                    </a:p>
                  </a:txBody>
                  <a:tcPr marL="72287" marR="72287" marT="72287" marB="72287" anchor="ctr"/>
                </a:tc>
                <a:extLst>
                  <a:ext uri="{0D108BD9-81ED-4DB2-BD59-A6C34878D82A}">
                    <a16:rowId xmlns:a16="http://schemas.microsoft.com/office/drawing/2014/main" val="10002"/>
                  </a:ext>
                </a:extLst>
              </a:tr>
              <a:tr h="0">
                <a:tc>
                  <a:txBody>
                    <a:bodyPr/>
                    <a:lstStyle/>
                    <a:p>
                      <a:pPr marL="236855" marR="0">
                        <a:spcBef>
                          <a:spcPts val="0"/>
                        </a:spcBef>
                        <a:spcAft>
                          <a:spcPts val="0"/>
                        </a:spcAft>
                      </a:pPr>
                      <a:r>
                        <a:rPr lang="en-GB" sz="1000" noProof="1">
                          <a:effectLst/>
                        </a:rPr>
                        <a:t>/cukes/steps/[functionality 1]</a:t>
                      </a:r>
                      <a:endParaRPr lang="en-US" sz="1400" noProof="1">
                        <a:effectLst/>
                        <a:latin typeface="Times New Roman" charset="0"/>
                        <a:ea typeface="Times New Roman" charset="0"/>
                      </a:endParaRPr>
                    </a:p>
                  </a:txBody>
                  <a:tcPr marL="72287" marR="72287" marT="72287" marB="72287" anchor="ctr"/>
                </a:tc>
                <a:tc>
                  <a:txBody>
                    <a:bodyPr/>
                    <a:lstStyle/>
                    <a:p>
                      <a:pPr marL="0" marR="0">
                        <a:spcBef>
                          <a:spcPts val="0"/>
                        </a:spcBef>
                        <a:spcAft>
                          <a:spcPts val="0"/>
                        </a:spcAft>
                      </a:pPr>
                      <a:r>
                        <a:rPr lang="en-GB" sz="1000" dirty="0">
                          <a:effectLst/>
                        </a:rPr>
                        <a:t>Step definitions for [functionality 1],</a:t>
                      </a:r>
                      <a:r>
                        <a:rPr lang="en-GB" sz="1000" baseline="0" dirty="0">
                          <a:effectLst/>
                        </a:rPr>
                        <a:t> where [functionality 1] maps to a core business process/function in the app</a:t>
                      </a:r>
                      <a:endParaRPr lang="en-US" sz="1400" dirty="0">
                        <a:effectLst/>
                        <a:latin typeface="Times New Roman" charset="0"/>
                        <a:ea typeface="Times New Roman" charset="0"/>
                      </a:endParaRPr>
                    </a:p>
                  </a:txBody>
                  <a:tcPr marL="72287" marR="72287" marT="72287" marB="72287" anchor="ctr"/>
                </a:tc>
                <a:extLst>
                  <a:ext uri="{0D108BD9-81ED-4DB2-BD59-A6C34878D82A}">
                    <a16:rowId xmlns:a16="http://schemas.microsoft.com/office/drawing/2014/main" val="10003"/>
                  </a:ext>
                </a:extLst>
              </a:tr>
              <a:tr h="0">
                <a:tc>
                  <a:txBody>
                    <a:bodyPr/>
                    <a:lstStyle/>
                    <a:p>
                      <a:pPr marL="236855" marR="0">
                        <a:spcBef>
                          <a:spcPts val="0"/>
                        </a:spcBef>
                        <a:spcAft>
                          <a:spcPts val="0"/>
                        </a:spcAft>
                      </a:pPr>
                      <a:r>
                        <a:rPr lang="en-GB" sz="1000" noProof="1">
                          <a:effectLst/>
                        </a:rPr>
                        <a:t>/cukes/steps/</a:t>
                      </a:r>
                      <a:r>
                        <a:rPr lang="en-US" sz="1000" noProof="1">
                          <a:effectLst/>
                        </a:rPr>
                        <a:t>[functionality n]</a:t>
                      </a:r>
                      <a:endParaRPr lang="en-US" sz="1400" noProof="1">
                        <a:effectLst/>
                        <a:latin typeface="Times New Roman" charset="0"/>
                        <a:ea typeface="Times New Roman" charset="0"/>
                      </a:endParaRPr>
                    </a:p>
                  </a:txBody>
                  <a:tcPr marL="72287" marR="72287" marT="72287" marB="72287" anchor="ctr"/>
                </a:tc>
                <a:tc>
                  <a:txBody>
                    <a:bodyPr/>
                    <a:lstStyle/>
                    <a:p>
                      <a:pPr marL="0" marR="0">
                        <a:spcBef>
                          <a:spcPts val="0"/>
                        </a:spcBef>
                        <a:spcAft>
                          <a:spcPts val="0"/>
                        </a:spcAft>
                      </a:pPr>
                      <a:r>
                        <a:rPr lang="en-GB" sz="1000" dirty="0">
                          <a:effectLst/>
                        </a:rPr>
                        <a:t>Same structure can be repeated for multiple functionalities</a:t>
                      </a:r>
                      <a:endParaRPr lang="en-US" sz="1400" dirty="0">
                        <a:effectLst/>
                        <a:latin typeface="Times New Roman" charset="0"/>
                        <a:ea typeface="Times New Roman" charset="0"/>
                      </a:endParaRPr>
                    </a:p>
                  </a:txBody>
                  <a:tcPr marL="72287" marR="72287" marT="72287" marB="72287" anchor="ctr"/>
                </a:tc>
                <a:extLst>
                  <a:ext uri="{0D108BD9-81ED-4DB2-BD59-A6C34878D82A}">
                    <a16:rowId xmlns:a16="http://schemas.microsoft.com/office/drawing/2014/main" val="10004"/>
                  </a:ext>
                </a:extLst>
              </a:tr>
              <a:tr h="0">
                <a:tc>
                  <a:txBody>
                    <a:bodyPr/>
                    <a:lstStyle/>
                    <a:p>
                      <a:pPr marL="236855" marR="0">
                        <a:spcBef>
                          <a:spcPts val="0"/>
                        </a:spcBef>
                        <a:spcAft>
                          <a:spcPts val="0"/>
                        </a:spcAft>
                      </a:pPr>
                      <a:r>
                        <a:rPr lang="en-GB" sz="1000" noProof="1">
                          <a:effectLst/>
                        </a:rPr>
                        <a:t>/appmodel/pageobjects</a:t>
                      </a:r>
                      <a:endParaRPr lang="en-US" sz="1400" noProof="1">
                        <a:effectLst/>
                        <a:latin typeface="Times New Roman" charset="0"/>
                        <a:ea typeface="Times New Roman" charset="0"/>
                      </a:endParaRPr>
                    </a:p>
                  </a:txBody>
                  <a:tcPr marL="72287" marR="72287" marT="72287" marB="72287" anchor="ctr"/>
                </a:tc>
                <a:tc>
                  <a:txBody>
                    <a:bodyPr/>
                    <a:lstStyle/>
                    <a:p>
                      <a:pPr marL="0" marR="0">
                        <a:spcBef>
                          <a:spcPts val="0"/>
                        </a:spcBef>
                        <a:spcAft>
                          <a:spcPts val="0"/>
                        </a:spcAft>
                      </a:pPr>
                      <a:r>
                        <a:rPr lang="en-GB" sz="1000" dirty="0">
                          <a:effectLst/>
                        </a:rPr>
                        <a:t>All UI page objects for the application. Could be further sub-divided by functionality</a:t>
                      </a:r>
                      <a:endParaRPr lang="en-US" sz="1400" dirty="0">
                        <a:effectLst/>
                        <a:latin typeface="Times New Roman" charset="0"/>
                        <a:ea typeface="Times New Roman" charset="0"/>
                      </a:endParaRPr>
                    </a:p>
                  </a:txBody>
                  <a:tcPr marL="72287" marR="72287" marT="72287" marB="72287" anchor="ctr"/>
                </a:tc>
                <a:extLst>
                  <a:ext uri="{0D108BD9-81ED-4DB2-BD59-A6C34878D82A}">
                    <a16:rowId xmlns:a16="http://schemas.microsoft.com/office/drawing/2014/main" val="10005"/>
                  </a:ext>
                </a:extLst>
              </a:tr>
              <a:tr h="515839">
                <a:tc>
                  <a:txBody>
                    <a:bodyPr/>
                    <a:lstStyle/>
                    <a:p>
                      <a:pPr marL="236855" marR="0">
                        <a:spcBef>
                          <a:spcPts val="0"/>
                        </a:spcBef>
                        <a:spcAft>
                          <a:spcPts val="0"/>
                        </a:spcAft>
                      </a:pPr>
                      <a:r>
                        <a:rPr lang="en-GB" sz="1000" noProof="1">
                          <a:effectLst/>
                        </a:rPr>
                        <a:t>/appmodel/apiobjects</a:t>
                      </a:r>
                      <a:endParaRPr lang="en-US" sz="1400" noProof="1">
                        <a:effectLst/>
                        <a:latin typeface="Times New Roman" charset="0"/>
                        <a:ea typeface="Times New Roman" charset="0"/>
                      </a:endParaRPr>
                    </a:p>
                  </a:txBody>
                  <a:tcPr marL="72287" marR="72287" marT="72287" marB="72287" anchor="ctr"/>
                </a:tc>
                <a:tc>
                  <a:txBody>
                    <a:bodyPr/>
                    <a:lstStyle/>
                    <a:p>
                      <a:pPr marL="0" marR="0">
                        <a:spcBef>
                          <a:spcPts val="0"/>
                        </a:spcBef>
                        <a:spcAft>
                          <a:spcPts val="0"/>
                        </a:spcAft>
                      </a:pPr>
                      <a:r>
                        <a:rPr lang="en-GB" sz="1000">
                          <a:effectLst/>
                        </a:rPr>
                        <a:t>All reusable API test code for the app. Could be further sub-divided by functionality</a:t>
                      </a:r>
                      <a:endParaRPr lang="en-US" sz="1400">
                        <a:effectLst/>
                        <a:latin typeface="Times New Roman" charset="0"/>
                        <a:ea typeface="Times New Roman" charset="0"/>
                      </a:endParaRPr>
                    </a:p>
                  </a:txBody>
                  <a:tcPr marL="72287" marR="72287" marT="72287" marB="72287" anchor="ctr"/>
                </a:tc>
                <a:extLst>
                  <a:ext uri="{0D108BD9-81ED-4DB2-BD59-A6C34878D82A}">
                    <a16:rowId xmlns:a16="http://schemas.microsoft.com/office/drawing/2014/main" val="10006"/>
                  </a:ext>
                </a:extLst>
              </a:tr>
              <a:tr h="0">
                <a:tc>
                  <a:txBody>
                    <a:bodyPr/>
                    <a:lstStyle/>
                    <a:p>
                      <a:pPr marL="236855" marR="0">
                        <a:spcBef>
                          <a:spcPts val="0"/>
                        </a:spcBef>
                        <a:spcAft>
                          <a:spcPts val="0"/>
                        </a:spcAft>
                      </a:pPr>
                      <a:r>
                        <a:rPr lang="en-GB" sz="1000" noProof="1">
                          <a:effectLst/>
                        </a:rPr>
                        <a:t>/appmodel/dbobjects</a:t>
                      </a:r>
                      <a:endParaRPr lang="en-US" sz="1400" noProof="1">
                        <a:effectLst/>
                        <a:latin typeface="Times New Roman" charset="0"/>
                        <a:ea typeface="Times New Roman" charset="0"/>
                      </a:endParaRPr>
                    </a:p>
                  </a:txBody>
                  <a:tcPr marL="72287" marR="72287" marT="72287" marB="72287" anchor="ctr"/>
                </a:tc>
                <a:tc>
                  <a:txBody>
                    <a:bodyPr/>
                    <a:lstStyle/>
                    <a:p>
                      <a:pPr marL="0" marR="0">
                        <a:spcBef>
                          <a:spcPts val="0"/>
                        </a:spcBef>
                        <a:spcAft>
                          <a:spcPts val="0"/>
                        </a:spcAft>
                      </a:pPr>
                      <a:r>
                        <a:rPr lang="en-GB" sz="1000" dirty="0">
                          <a:effectLst/>
                        </a:rPr>
                        <a:t>All reusable DB test code for the app. Could be further sub-divided by functionality</a:t>
                      </a:r>
                      <a:endParaRPr lang="en-US" sz="1400" dirty="0">
                        <a:effectLst/>
                        <a:latin typeface="Times New Roman" charset="0"/>
                        <a:ea typeface="Times New Roman" charset="0"/>
                      </a:endParaRPr>
                    </a:p>
                  </a:txBody>
                  <a:tcPr marL="72287" marR="72287" marT="72287" marB="72287" anchor="ctr"/>
                </a:tc>
                <a:extLst>
                  <a:ext uri="{0D108BD9-81ED-4DB2-BD59-A6C34878D82A}">
                    <a16:rowId xmlns:a16="http://schemas.microsoft.com/office/drawing/2014/main" val="10007"/>
                  </a:ext>
                </a:extLst>
              </a:tr>
              <a:tr h="0">
                <a:tc>
                  <a:txBody>
                    <a:bodyPr/>
                    <a:lstStyle/>
                    <a:p>
                      <a:pPr marL="236855" marR="0">
                        <a:spcBef>
                          <a:spcPts val="0"/>
                        </a:spcBef>
                        <a:spcAft>
                          <a:spcPts val="0"/>
                        </a:spcAft>
                      </a:pPr>
                      <a:r>
                        <a:rPr lang="en-GB" sz="1000" noProof="1">
                          <a:effectLst/>
                        </a:rPr>
                        <a:t>/appmodel/batchobjects</a:t>
                      </a:r>
                      <a:endParaRPr lang="en-US" sz="1400" noProof="1">
                        <a:effectLst/>
                        <a:latin typeface="Times New Roman" charset="0"/>
                        <a:ea typeface="Times New Roman" charset="0"/>
                      </a:endParaRPr>
                    </a:p>
                  </a:txBody>
                  <a:tcPr marL="72287" marR="72287" marT="72287" marB="72287" anchor="ctr"/>
                </a:tc>
                <a:tc>
                  <a:txBody>
                    <a:bodyPr/>
                    <a:lstStyle/>
                    <a:p>
                      <a:pPr marL="0" marR="0">
                        <a:spcBef>
                          <a:spcPts val="0"/>
                        </a:spcBef>
                        <a:spcAft>
                          <a:spcPts val="0"/>
                        </a:spcAft>
                      </a:pPr>
                      <a:r>
                        <a:rPr lang="en-GB" sz="1000">
                          <a:effectLst/>
                        </a:rPr>
                        <a:t>All reusable Batch test code for the app. Could be further sub-divided by functionality</a:t>
                      </a:r>
                      <a:endParaRPr lang="en-US" sz="1400">
                        <a:effectLst/>
                        <a:latin typeface="Times New Roman" charset="0"/>
                        <a:ea typeface="Times New Roman" charset="0"/>
                      </a:endParaRPr>
                    </a:p>
                  </a:txBody>
                  <a:tcPr marL="72287" marR="72287" marT="72287" marB="72287" anchor="ctr"/>
                </a:tc>
                <a:extLst>
                  <a:ext uri="{0D108BD9-81ED-4DB2-BD59-A6C34878D82A}">
                    <a16:rowId xmlns:a16="http://schemas.microsoft.com/office/drawing/2014/main" val="10008"/>
                  </a:ext>
                </a:extLst>
              </a:tr>
              <a:tr h="0">
                <a:tc>
                  <a:txBody>
                    <a:bodyPr/>
                    <a:lstStyle/>
                    <a:p>
                      <a:pPr marL="236855" marR="0">
                        <a:spcBef>
                          <a:spcPts val="0"/>
                        </a:spcBef>
                        <a:spcAft>
                          <a:spcPts val="0"/>
                        </a:spcAft>
                      </a:pPr>
                      <a:r>
                        <a:rPr lang="en-GB" sz="1000" noProof="1">
                          <a:effectLst/>
                        </a:rPr>
                        <a:t>/appmodel/utilities</a:t>
                      </a:r>
                      <a:endParaRPr lang="en-US" sz="1400" noProof="1">
                        <a:effectLst/>
                        <a:latin typeface="Times New Roman" charset="0"/>
                        <a:ea typeface="Times New Roman" charset="0"/>
                      </a:endParaRPr>
                    </a:p>
                  </a:txBody>
                  <a:tcPr marL="72287" marR="72287" marT="72287" marB="72287" anchor="ctr"/>
                </a:tc>
                <a:tc>
                  <a:txBody>
                    <a:bodyPr/>
                    <a:lstStyle/>
                    <a:p>
                      <a:pPr marL="0" marR="0">
                        <a:spcBef>
                          <a:spcPts val="0"/>
                        </a:spcBef>
                        <a:spcAft>
                          <a:spcPts val="0"/>
                        </a:spcAft>
                      </a:pPr>
                      <a:r>
                        <a:rPr lang="en-GB" sz="1000" dirty="0">
                          <a:effectLst/>
                        </a:rPr>
                        <a:t>App-specific utilities; generic utilities will be pulled into core</a:t>
                      </a:r>
                      <a:endParaRPr lang="en-US" sz="1400" dirty="0">
                        <a:effectLst/>
                        <a:latin typeface="Times New Roman" charset="0"/>
                        <a:ea typeface="Times New Roman" charset="0"/>
                      </a:endParaRPr>
                    </a:p>
                  </a:txBody>
                  <a:tcPr marL="72287" marR="72287" marT="72287" marB="72287" anchor="ctr"/>
                </a:tc>
                <a:extLst>
                  <a:ext uri="{0D108BD9-81ED-4DB2-BD59-A6C34878D82A}">
                    <a16:rowId xmlns:a16="http://schemas.microsoft.com/office/drawing/2014/main" val="1000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3336779"/>
              </p:ext>
            </p:extLst>
          </p:nvPr>
        </p:nvGraphicFramePr>
        <p:xfrm>
          <a:off x="6278449" y="1981709"/>
          <a:ext cx="5120640" cy="3023328"/>
        </p:xfrm>
        <a:graphic>
          <a:graphicData uri="http://schemas.openxmlformats.org/drawingml/2006/table">
            <a:tbl>
              <a:tblPr firstRow="1" firstCol="1">
                <a:tableStyleId>{7E9639D4-E3E2-4D34-9284-5A2195B3D0D7}</a:tableStyleId>
              </a:tblPr>
              <a:tblGrid>
                <a:gridCol w="2075329">
                  <a:extLst>
                    <a:ext uri="{9D8B030D-6E8A-4147-A177-3AD203B41FA5}">
                      <a16:colId xmlns:a16="http://schemas.microsoft.com/office/drawing/2014/main" val="20000"/>
                    </a:ext>
                  </a:extLst>
                </a:gridCol>
                <a:gridCol w="3045311">
                  <a:extLst>
                    <a:ext uri="{9D8B030D-6E8A-4147-A177-3AD203B41FA5}">
                      <a16:colId xmlns:a16="http://schemas.microsoft.com/office/drawing/2014/main" val="20001"/>
                    </a:ext>
                  </a:extLst>
                </a:gridCol>
              </a:tblGrid>
              <a:tr h="0">
                <a:tc>
                  <a:txBody>
                    <a:bodyPr/>
                    <a:lstStyle/>
                    <a:p>
                      <a:pPr marL="0" marR="0" algn="l" defTabSz="1218987" rtl="0" eaLnBrk="1" latinLnBrk="0" hangingPunct="1">
                        <a:spcBef>
                          <a:spcPts val="0"/>
                        </a:spcBef>
                        <a:spcAft>
                          <a:spcPts val="0"/>
                        </a:spcAft>
                      </a:pPr>
                      <a:r>
                        <a:rPr lang="en-GB" sz="1000" kern="1200" noProof="1">
                          <a:effectLst/>
                        </a:rPr>
                        <a:t>src/test/resources</a:t>
                      </a:r>
                      <a:endParaRPr lang="en-US" sz="1000" b="1" kern="1200" noProof="1">
                        <a:solidFill>
                          <a:schemeClr val="bg1"/>
                        </a:solidFill>
                        <a:effectLst/>
                        <a:latin typeface="+mn-lt"/>
                        <a:ea typeface="+mn-ea"/>
                        <a:cs typeface="+mn-cs"/>
                      </a:endParaRPr>
                    </a:p>
                  </a:txBody>
                  <a:tcPr marL="55608" marR="55608" marT="55608" marB="55608" anchor="ctr">
                    <a:solidFill>
                      <a:schemeClr val="tx2"/>
                    </a:solidFill>
                  </a:tcPr>
                </a:tc>
                <a:tc>
                  <a:txBody>
                    <a:bodyPr/>
                    <a:lstStyle/>
                    <a:p>
                      <a:pPr marL="0" marR="0">
                        <a:spcBef>
                          <a:spcPts val="0"/>
                        </a:spcBef>
                        <a:spcAft>
                          <a:spcPts val="0"/>
                        </a:spcAft>
                      </a:pPr>
                      <a:r>
                        <a:rPr lang="en-GB" sz="1000" noProof="1">
                          <a:effectLst/>
                        </a:rPr>
                        <a:t>Folder structure below refers to the app repos</a:t>
                      </a:r>
                      <a:endParaRPr lang="en-US" sz="1000" noProof="1">
                        <a:effectLst/>
                        <a:latin typeface="Times New Roman" charset="0"/>
                        <a:ea typeface="Times New Roman" charset="0"/>
                      </a:endParaRPr>
                    </a:p>
                  </a:txBody>
                  <a:tcPr marL="55608" marR="55608" marT="55608" marB="55608" anchor="ctr">
                    <a:solidFill>
                      <a:schemeClr val="tx2"/>
                    </a:solidFill>
                  </a:tcPr>
                </a:tc>
                <a:extLst>
                  <a:ext uri="{0D108BD9-81ED-4DB2-BD59-A6C34878D82A}">
                    <a16:rowId xmlns:a16="http://schemas.microsoft.com/office/drawing/2014/main" val="10000"/>
                  </a:ext>
                </a:extLst>
              </a:tr>
              <a:tr h="0">
                <a:tc>
                  <a:txBody>
                    <a:bodyPr/>
                    <a:lstStyle/>
                    <a:p>
                      <a:pPr marL="236855" marR="0">
                        <a:spcBef>
                          <a:spcPts val="0"/>
                        </a:spcBef>
                        <a:spcAft>
                          <a:spcPts val="0"/>
                        </a:spcAft>
                      </a:pPr>
                      <a:r>
                        <a:rPr lang="en-GB" sz="1000" noProof="1">
                          <a:effectLst/>
                        </a:rPr>
                        <a:t>/features/</a:t>
                      </a:r>
                      <a:r>
                        <a:rPr lang="en-US" sz="1000" noProof="1">
                          <a:effectLst/>
                        </a:rPr>
                        <a:t>[functionality 1]</a:t>
                      </a:r>
                      <a:endParaRPr lang="en-US" sz="1000" noProof="1">
                        <a:effectLst/>
                        <a:latin typeface="Times New Roman" charset="0"/>
                        <a:ea typeface="Times New Roman" charset="0"/>
                      </a:endParaRPr>
                    </a:p>
                  </a:txBody>
                  <a:tcPr marL="55608" marR="55608" marT="55608" marB="55608" anchor="ctr"/>
                </a:tc>
                <a:tc>
                  <a:txBody>
                    <a:bodyPr/>
                    <a:lstStyle/>
                    <a:p>
                      <a:pPr marL="0" marR="0">
                        <a:spcBef>
                          <a:spcPts val="0"/>
                        </a:spcBef>
                        <a:spcAft>
                          <a:spcPts val="0"/>
                        </a:spcAft>
                      </a:pPr>
                      <a:r>
                        <a:rPr lang="en-GB" sz="1000" noProof="1">
                          <a:effectLst/>
                        </a:rPr>
                        <a:t>All features related to </a:t>
                      </a:r>
                      <a:r>
                        <a:rPr lang="en-US" sz="1000" noProof="1">
                          <a:effectLst/>
                        </a:rPr>
                        <a:t>[functionality</a:t>
                      </a:r>
                      <a:r>
                        <a:rPr lang="en-US" sz="1000" baseline="0" noProof="1">
                          <a:effectLst/>
                        </a:rPr>
                        <a:t> 1], where [functionality 1] matches what is used for the steps and test data. Could be further sub-divided by sub-functionality.</a:t>
                      </a:r>
                      <a:endParaRPr lang="en-US" sz="1000" noProof="1">
                        <a:effectLst/>
                        <a:latin typeface="Times New Roman" charset="0"/>
                        <a:ea typeface="Times New Roman" charset="0"/>
                      </a:endParaRPr>
                    </a:p>
                  </a:txBody>
                  <a:tcPr marL="55608" marR="55608" marT="55608" marB="55608" anchor="ctr"/>
                </a:tc>
                <a:extLst>
                  <a:ext uri="{0D108BD9-81ED-4DB2-BD59-A6C34878D82A}">
                    <a16:rowId xmlns:a16="http://schemas.microsoft.com/office/drawing/2014/main" val="10001"/>
                  </a:ext>
                </a:extLst>
              </a:tr>
              <a:tr h="0">
                <a:tc>
                  <a:txBody>
                    <a:bodyPr/>
                    <a:lstStyle/>
                    <a:p>
                      <a:pPr marL="236855" marR="0">
                        <a:spcBef>
                          <a:spcPts val="0"/>
                        </a:spcBef>
                        <a:spcAft>
                          <a:spcPts val="0"/>
                        </a:spcAft>
                      </a:pPr>
                      <a:r>
                        <a:rPr lang="en-GB" sz="1000" noProof="1">
                          <a:effectLst/>
                        </a:rPr>
                        <a:t>/features/</a:t>
                      </a:r>
                      <a:r>
                        <a:rPr lang="en-US" sz="1000" noProof="1">
                          <a:effectLst/>
                        </a:rPr>
                        <a:t>[functionality n]</a:t>
                      </a:r>
                      <a:endParaRPr lang="en-US" sz="1000" noProof="1">
                        <a:effectLst/>
                        <a:latin typeface="Times New Roman" charset="0"/>
                        <a:ea typeface="Times New Roman" charset="0"/>
                      </a:endParaRPr>
                    </a:p>
                  </a:txBody>
                  <a:tcPr marL="55608" marR="55608" marT="55608" marB="55608" anchor="ctr"/>
                </a:tc>
                <a:tc>
                  <a:txBody>
                    <a:bodyPr/>
                    <a:lstStyle/>
                    <a:p>
                      <a:pPr marL="0" marR="0">
                        <a:spcBef>
                          <a:spcPts val="0"/>
                        </a:spcBef>
                        <a:spcAft>
                          <a:spcPts val="0"/>
                        </a:spcAft>
                      </a:pPr>
                      <a:r>
                        <a:rPr lang="en-US" sz="1000" noProof="1">
                          <a:effectLst/>
                        </a:rPr>
                        <a:t>Repeats for multiple functionalities</a:t>
                      </a:r>
                      <a:endParaRPr lang="en-US" sz="1000" noProof="1">
                        <a:effectLst/>
                        <a:latin typeface="Times New Roman" charset="0"/>
                        <a:ea typeface="Times New Roman" charset="0"/>
                      </a:endParaRPr>
                    </a:p>
                  </a:txBody>
                  <a:tcPr marL="55608" marR="55608" marT="55608" marB="55608" anchor="ctr"/>
                </a:tc>
                <a:extLst>
                  <a:ext uri="{0D108BD9-81ED-4DB2-BD59-A6C34878D82A}">
                    <a16:rowId xmlns:a16="http://schemas.microsoft.com/office/drawing/2014/main" val="10002"/>
                  </a:ext>
                </a:extLst>
              </a:tr>
              <a:tr h="0">
                <a:tc>
                  <a:txBody>
                    <a:bodyPr/>
                    <a:lstStyle/>
                    <a:p>
                      <a:pPr marL="236855" marR="0">
                        <a:spcBef>
                          <a:spcPts val="0"/>
                        </a:spcBef>
                        <a:spcAft>
                          <a:spcPts val="0"/>
                        </a:spcAft>
                      </a:pPr>
                      <a:r>
                        <a:rPr lang="en-GB" sz="1000" noProof="1">
                          <a:effectLst/>
                        </a:rPr>
                        <a:t>/testdata/</a:t>
                      </a:r>
                      <a:r>
                        <a:rPr lang="en-US" sz="1000" noProof="1">
                          <a:effectLst/>
                        </a:rPr>
                        <a:t>[functionality 1]</a:t>
                      </a:r>
                      <a:endParaRPr lang="en-US" sz="1000" noProof="1">
                        <a:effectLst/>
                        <a:latin typeface="Times New Roman" charset="0"/>
                        <a:ea typeface="Times New Roman" charset="0"/>
                      </a:endParaRPr>
                    </a:p>
                  </a:txBody>
                  <a:tcPr marL="55608" marR="55608" marT="55608" marB="55608" anchor="ctr"/>
                </a:tc>
                <a:tc>
                  <a:txBody>
                    <a:bodyPr/>
                    <a:lstStyle/>
                    <a:p>
                      <a:pPr marL="0" marR="0">
                        <a:spcBef>
                          <a:spcPts val="0"/>
                        </a:spcBef>
                        <a:spcAft>
                          <a:spcPts val="0"/>
                        </a:spcAft>
                      </a:pPr>
                      <a:r>
                        <a:rPr lang="en-GB" sz="1000" noProof="1">
                          <a:effectLst/>
                        </a:rPr>
                        <a:t>All static test data supporting [functionality</a:t>
                      </a:r>
                      <a:r>
                        <a:rPr lang="en-GB" sz="1000" baseline="0" noProof="1">
                          <a:effectLst/>
                        </a:rPr>
                        <a:t> 1]</a:t>
                      </a:r>
                      <a:endParaRPr lang="en-US" sz="1000" noProof="1">
                        <a:effectLst/>
                        <a:latin typeface="Times New Roman" charset="0"/>
                        <a:ea typeface="Times New Roman" charset="0"/>
                      </a:endParaRPr>
                    </a:p>
                  </a:txBody>
                  <a:tcPr marL="55608" marR="55608" marT="55608" marB="55608" anchor="ctr"/>
                </a:tc>
                <a:extLst>
                  <a:ext uri="{0D108BD9-81ED-4DB2-BD59-A6C34878D82A}">
                    <a16:rowId xmlns:a16="http://schemas.microsoft.com/office/drawing/2014/main" val="10003"/>
                  </a:ext>
                </a:extLst>
              </a:tr>
              <a:tr h="0">
                <a:tc>
                  <a:txBody>
                    <a:bodyPr/>
                    <a:lstStyle/>
                    <a:p>
                      <a:pPr marL="236855" marR="0">
                        <a:spcBef>
                          <a:spcPts val="0"/>
                        </a:spcBef>
                        <a:spcAft>
                          <a:spcPts val="0"/>
                        </a:spcAft>
                      </a:pPr>
                      <a:r>
                        <a:rPr lang="en-GB" sz="1000" noProof="1">
                          <a:effectLst/>
                        </a:rPr>
                        <a:t>/testdata/</a:t>
                      </a:r>
                      <a:r>
                        <a:rPr lang="en-US" sz="1000" noProof="1">
                          <a:effectLst/>
                        </a:rPr>
                        <a:t>[functionality n]</a:t>
                      </a:r>
                      <a:endParaRPr lang="en-US" sz="1000" noProof="1">
                        <a:effectLst/>
                        <a:latin typeface="Times New Roman" charset="0"/>
                        <a:ea typeface="Times New Roman" charset="0"/>
                      </a:endParaRPr>
                    </a:p>
                  </a:txBody>
                  <a:tcPr marL="55608" marR="55608" marT="55608" marB="55608" anchor="ctr"/>
                </a:tc>
                <a:tc>
                  <a:txBody>
                    <a:bodyPr/>
                    <a:lstStyle/>
                    <a:p>
                      <a:pPr marL="0" marR="0">
                        <a:spcBef>
                          <a:spcPts val="0"/>
                        </a:spcBef>
                        <a:spcAft>
                          <a:spcPts val="0"/>
                        </a:spcAft>
                      </a:pPr>
                      <a:r>
                        <a:rPr lang="en-US" sz="1000" noProof="1">
                          <a:effectLst/>
                        </a:rPr>
                        <a:t>Repeats for multiple functionalities</a:t>
                      </a:r>
                      <a:endParaRPr lang="en-US" sz="1000" noProof="1">
                        <a:effectLst/>
                        <a:latin typeface="Times New Roman" charset="0"/>
                        <a:ea typeface="Times New Roman" charset="0"/>
                      </a:endParaRPr>
                    </a:p>
                  </a:txBody>
                  <a:tcPr marL="55608" marR="55608" marT="55608" marB="55608" anchor="ctr"/>
                </a:tc>
                <a:extLst>
                  <a:ext uri="{0D108BD9-81ED-4DB2-BD59-A6C34878D82A}">
                    <a16:rowId xmlns:a16="http://schemas.microsoft.com/office/drawing/2014/main" val="10004"/>
                  </a:ext>
                </a:extLst>
              </a:tr>
              <a:tr h="0">
                <a:tc>
                  <a:txBody>
                    <a:bodyPr/>
                    <a:lstStyle/>
                    <a:p>
                      <a:pPr marL="236855" marR="0">
                        <a:spcBef>
                          <a:spcPts val="0"/>
                        </a:spcBef>
                        <a:spcAft>
                          <a:spcPts val="0"/>
                        </a:spcAft>
                      </a:pPr>
                      <a:r>
                        <a:rPr lang="en-GB" sz="1000" noProof="1">
                          <a:effectLst/>
                        </a:rPr>
                        <a:t>/testsuites</a:t>
                      </a:r>
                      <a:endParaRPr lang="en-US" sz="1000" noProof="1">
                        <a:effectLst/>
                        <a:latin typeface="Times New Roman" charset="0"/>
                        <a:ea typeface="Times New Roman" charset="0"/>
                      </a:endParaRPr>
                    </a:p>
                  </a:txBody>
                  <a:tcPr marL="55608" marR="55608" marT="55608" marB="55608" anchor="ctr"/>
                </a:tc>
                <a:tc>
                  <a:txBody>
                    <a:bodyPr/>
                    <a:lstStyle/>
                    <a:p>
                      <a:pPr marL="0" marR="0">
                        <a:spcBef>
                          <a:spcPts val="0"/>
                        </a:spcBef>
                        <a:spcAft>
                          <a:spcPts val="0"/>
                        </a:spcAft>
                      </a:pPr>
                      <a:r>
                        <a:rPr lang="en-GB" sz="1000" noProof="1">
                          <a:effectLst/>
                        </a:rPr>
                        <a:t>Suite definition</a:t>
                      </a:r>
                      <a:r>
                        <a:rPr lang="en-GB" sz="1000" baseline="0" noProof="1">
                          <a:effectLst/>
                        </a:rPr>
                        <a:t> - TestNG XMLs</a:t>
                      </a:r>
                      <a:endParaRPr lang="en-US" sz="1000" noProof="1">
                        <a:effectLst/>
                        <a:latin typeface="Times New Roman" charset="0"/>
                        <a:ea typeface="Times New Roman" charset="0"/>
                      </a:endParaRPr>
                    </a:p>
                  </a:txBody>
                  <a:tcPr marL="55608" marR="55608" marT="55608" marB="55608" anchor="ctr"/>
                </a:tc>
                <a:extLst>
                  <a:ext uri="{0D108BD9-81ED-4DB2-BD59-A6C34878D82A}">
                    <a16:rowId xmlns:a16="http://schemas.microsoft.com/office/drawing/2014/main" val="10005"/>
                  </a:ext>
                </a:extLst>
              </a:tr>
              <a:tr h="0">
                <a:tc>
                  <a:txBody>
                    <a:bodyPr/>
                    <a:lstStyle/>
                    <a:p>
                      <a:pPr marL="236855" marR="0">
                        <a:spcBef>
                          <a:spcPts val="0"/>
                        </a:spcBef>
                        <a:spcAft>
                          <a:spcPts val="0"/>
                        </a:spcAft>
                      </a:pPr>
                      <a:r>
                        <a:rPr lang="en-GB" sz="1000" noProof="1">
                          <a:effectLst/>
                        </a:rPr>
                        <a:t>/config/browser</a:t>
                      </a:r>
                      <a:endParaRPr lang="en-US" sz="1000" noProof="1">
                        <a:effectLst/>
                        <a:latin typeface="Times New Roman" charset="0"/>
                        <a:ea typeface="Times New Roman" charset="0"/>
                      </a:endParaRPr>
                    </a:p>
                  </a:txBody>
                  <a:tcPr marL="55608" marR="55608" marT="55608" marB="55608" anchor="ctr"/>
                </a:tc>
                <a:tc>
                  <a:txBody>
                    <a:bodyPr/>
                    <a:lstStyle/>
                    <a:p>
                      <a:pPr marL="0" marR="0">
                        <a:spcBef>
                          <a:spcPts val="0"/>
                        </a:spcBef>
                        <a:spcAft>
                          <a:spcPts val="0"/>
                        </a:spcAft>
                      </a:pPr>
                      <a:r>
                        <a:rPr lang="en-GB" sz="1000" noProof="1">
                          <a:effectLst/>
                        </a:rPr>
                        <a:t>Specific browser configuration for the web UI executions</a:t>
                      </a:r>
                      <a:endParaRPr lang="en-US" sz="1000" noProof="1">
                        <a:effectLst/>
                        <a:latin typeface="Times New Roman" charset="0"/>
                        <a:ea typeface="Times New Roman" charset="0"/>
                      </a:endParaRPr>
                    </a:p>
                  </a:txBody>
                  <a:tcPr marL="55608" marR="55608" marT="55608" marB="55608" anchor="ctr"/>
                </a:tc>
                <a:extLst>
                  <a:ext uri="{0D108BD9-81ED-4DB2-BD59-A6C34878D82A}">
                    <a16:rowId xmlns:a16="http://schemas.microsoft.com/office/drawing/2014/main" val="10006"/>
                  </a:ext>
                </a:extLst>
              </a:tr>
              <a:tr h="0">
                <a:tc>
                  <a:txBody>
                    <a:bodyPr/>
                    <a:lstStyle/>
                    <a:p>
                      <a:pPr marL="236855" marR="0">
                        <a:spcBef>
                          <a:spcPts val="0"/>
                        </a:spcBef>
                        <a:spcAft>
                          <a:spcPts val="0"/>
                        </a:spcAft>
                      </a:pPr>
                      <a:r>
                        <a:rPr lang="en-GB" sz="1000" noProof="1">
                          <a:effectLst/>
                        </a:rPr>
                        <a:t>/config/properties</a:t>
                      </a:r>
                      <a:endParaRPr lang="en-US" sz="1000" noProof="1">
                        <a:effectLst/>
                        <a:latin typeface="Times New Roman" charset="0"/>
                        <a:ea typeface="Times New Roman" charset="0"/>
                      </a:endParaRPr>
                    </a:p>
                  </a:txBody>
                  <a:tcPr marL="55608" marR="55608" marT="55608" marB="55608" anchor="ctr"/>
                </a:tc>
                <a:tc>
                  <a:txBody>
                    <a:bodyPr/>
                    <a:lstStyle/>
                    <a:p>
                      <a:pPr marL="0" marR="0">
                        <a:spcBef>
                          <a:spcPts val="0"/>
                        </a:spcBef>
                        <a:spcAft>
                          <a:spcPts val="0"/>
                        </a:spcAft>
                      </a:pPr>
                      <a:r>
                        <a:rPr lang="en-GB" sz="1000" noProof="1">
                          <a:effectLst/>
                        </a:rPr>
                        <a:t>General properties configuration, organized by technology (UI, API, batch). </a:t>
                      </a:r>
                      <a:endParaRPr lang="en-US" sz="1000" noProof="1">
                        <a:effectLst/>
                      </a:endParaRPr>
                    </a:p>
                    <a:p>
                      <a:pPr marL="0" marR="0">
                        <a:spcBef>
                          <a:spcPts val="0"/>
                        </a:spcBef>
                        <a:spcAft>
                          <a:spcPts val="0"/>
                        </a:spcAft>
                      </a:pPr>
                      <a:r>
                        <a:rPr lang="en-GB" sz="1000" noProof="1">
                          <a:effectLst/>
                        </a:rPr>
                        <a:t> </a:t>
                      </a:r>
                      <a:endParaRPr lang="en-US" sz="1000" noProof="1">
                        <a:effectLst/>
                      </a:endParaRPr>
                    </a:p>
                    <a:p>
                      <a:pPr marL="0" marR="0">
                        <a:spcBef>
                          <a:spcPts val="0"/>
                        </a:spcBef>
                        <a:spcAft>
                          <a:spcPts val="0"/>
                        </a:spcAft>
                      </a:pPr>
                      <a:r>
                        <a:rPr lang="en-GB" sz="1000" noProof="1">
                          <a:effectLst/>
                        </a:rPr>
                        <a:t>Include profiles by environment (URLs, endpoints, etc)</a:t>
                      </a:r>
                      <a:endParaRPr lang="en-US" sz="1000" noProof="1">
                        <a:effectLst/>
                        <a:latin typeface="Times New Roman" charset="0"/>
                        <a:ea typeface="Times New Roman" charset="0"/>
                      </a:endParaRPr>
                    </a:p>
                  </a:txBody>
                  <a:tcPr marL="55608" marR="55608" marT="55608" marB="55608" anchor="ctr"/>
                </a:tc>
                <a:extLst>
                  <a:ext uri="{0D108BD9-81ED-4DB2-BD59-A6C34878D82A}">
                    <a16:rowId xmlns:a16="http://schemas.microsoft.com/office/drawing/2014/main" val="10007"/>
                  </a:ext>
                </a:extLst>
              </a:tr>
            </a:tbl>
          </a:graphicData>
        </a:graphic>
      </p:graphicFrame>
      <p:sp>
        <p:nvSpPr>
          <p:cNvPr id="10" name="TextBox 9"/>
          <p:cNvSpPr txBox="1"/>
          <p:nvPr/>
        </p:nvSpPr>
        <p:spPr>
          <a:xfrm>
            <a:off x="8909306" y="373739"/>
            <a:ext cx="2596896" cy="907941"/>
          </a:xfrm>
          <a:prstGeom prst="rect">
            <a:avLst/>
          </a:prstGeom>
          <a:noFill/>
        </p:spPr>
        <p:txBody>
          <a:bodyPr wrap="square" lIns="0" tIns="0" rIns="0" bIns="45720" rtlCol="0">
            <a:spAutoFit/>
          </a:bodyPr>
          <a:lstStyle/>
          <a:p>
            <a:pPr algn="ctr"/>
            <a:r>
              <a:rPr lang="en-US" sz="1400" b="1" dirty="0">
                <a:solidFill>
                  <a:srgbClr val="C00000"/>
                </a:solidFill>
              </a:rPr>
              <a:t>Note: some suggested differences below from current project structure in ADOP TA cartridge</a:t>
            </a:r>
          </a:p>
        </p:txBody>
      </p:sp>
    </p:spTree>
    <p:extLst>
      <p:ext uri="{BB962C8B-B14F-4D97-AF65-F5344CB8AC3E}">
        <p14:creationId xmlns:p14="http://schemas.microsoft.com/office/powerpoint/2010/main" val="727843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14</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Test Automation Blueprint:</a:t>
            </a:r>
            <a:br>
              <a:rPr lang="en-US" dirty="0"/>
            </a:br>
            <a:r>
              <a:rPr lang="en-US" sz="2800" i="1" dirty="0"/>
              <a:t>Test Storage: Test Suite Organization</a:t>
            </a:r>
          </a:p>
        </p:txBody>
      </p:sp>
      <p:sp>
        <p:nvSpPr>
          <p:cNvPr id="5" name="Text Placeholder 4"/>
          <p:cNvSpPr>
            <a:spLocks noGrp="1"/>
          </p:cNvSpPr>
          <p:nvPr>
            <p:ph type="body" sz="quarter" idx="18"/>
          </p:nvPr>
        </p:nvSpPr>
        <p:spPr/>
        <p:txBody>
          <a:bodyPr/>
          <a:lstStyle/>
          <a:p>
            <a:r>
              <a:rPr lang="en-GB" dirty="0"/>
              <a:t>Recommend having pre-defined tiers (or levels) for the test execution. A starting point is below.</a:t>
            </a:r>
            <a:r>
              <a:rPr lang="en-US" dirty="0"/>
              <a: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86527886"/>
              </p:ext>
            </p:extLst>
          </p:nvPr>
        </p:nvGraphicFramePr>
        <p:xfrm>
          <a:off x="627748" y="1827518"/>
          <a:ext cx="10934016" cy="4124006"/>
        </p:xfrm>
        <a:graphic>
          <a:graphicData uri="http://schemas.openxmlformats.org/drawingml/2006/table">
            <a:tbl>
              <a:tblPr firstRow="1" bandRow="1">
                <a:tableStyleId>{5940675A-B579-460E-94D1-54222C63F5DA}</a:tableStyleId>
              </a:tblPr>
              <a:tblGrid>
                <a:gridCol w="1652086">
                  <a:extLst>
                    <a:ext uri="{9D8B030D-6E8A-4147-A177-3AD203B41FA5}">
                      <a16:colId xmlns:a16="http://schemas.microsoft.com/office/drawing/2014/main" val="20000"/>
                    </a:ext>
                  </a:extLst>
                </a:gridCol>
                <a:gridCol w="656554">
                  <a:extLst>
                    <a:ext uri="{9D8B030D-6E8A-4147-A177-3AD203B41FA5}">
                      <a16:colId xmlns:a16="http://schemas.microsoft.com/office/drawing/2014/main" val="20001"/>
                    </a:ext>
                  </a:extLst>
                </a:gridCol>
                <a:gridCol w="2908781">
                  <a:extLst>
                    <a:ext uri="{9D8B030D-6E8A-4147-A177-3AD203B41FA5}">
                      <a16:colId xmlns:a16="http://schemas.microsoft.com/office/drawing/2014/main" val="20002"/>
                    </a:ext>
                  </a:extLst>
                </a:gridCol>
                <a:gridCol w="2426755">
                  <a:extLst>
                    <a:ext uri="{9D8B030D-6E8A-4147-A177-3AD203B41FA5}">
                      <a16:colId xmlns:a16="http://schemas.microsoft.com/office/drawing/2014/main" val="20003"/>
                    </a:ext>
                  </a:extLst>
                </a:gridCol>
                <a:gridCol w="864323">
                  <a:extLst>
                    <a:ext uri="{9D8B030D-6E8A-4147-A177-3AD203B41FA5}">
                      <a16:colId xmlns:a16="http://schemas.microsoft.com/office/drawing/2014/main" val="20004"/>
                    </a:ext>
                  </a:extLst>
                </a:gridCol>
                <a:gridCol w="2425517">
                  <a:extLst>
                    <a:ext uri="{9D8B030D-6E8A-4147-A177-3AD203B41FA5}">
                      <a16:colId xmlns:a16="http://schemas.microsoft.com/office/drawing/2014/main" val="20005"/>
                    </a:ext>
                  </a:extLst>
                </a:gridCol>
              </a:tblGrid>
              <a:tr h="370754">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Test</a:t>
                      </a:r>
                      <a:r>
                        <a:rPr lang="en-US" sz="1200" b="1" baseline="0" dirty="0">
                          <a:solidFill>
                            <a:schemeClr val="bg1"/>
                          </a:solidFill>
                        </a:rPr>
                        <a:t> Intent</a:t>
                      </a:r>
                      <a:endParaRPr lang="en-US" sz="1200" b="1" dirty="0">
                        <a:solidFill>
                          <a:schemeClr val="bg1"/>
                        </a:solidFill>
                      </a:endParaRPr>
                    </a:p>
                  </a:txBody>
                  <a:tcPr marL="91419" marR="91419" marT="45709" marB="45709" anchor="ctr">
                    <a:solidFill>
                      <a:schemeClr val="tx2"/>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Level</a:t>
                      </a:r>
                    </a:p>
                  </a:txBody>
                  <a:tcPr marL="91419" marR="91419" marT="45709" marB="45709" anchor="ctr">
                    <a:solidFill>
                      <a:schemeClr val="tx2"/>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Scope</a:t>
                      </a:r>
                    </a:p>
                  </a:txBody>
                  <a:tcPr marL="91419" marR="91419" marT="45709" marB="45709" anchor="ctr">
                    <a:solidFill>
                      <a:schemeClr val="tx2"/>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Implementation Guidance</a:t>
                      </a:r>
                    </a:p>
                  </a:txBody>
                  <a:tcPr marL="91419" marR="91419" marT="45709" marB="45709" anchor="ctr">
                    <a:solidFill>
                      <a:schemeClr val="tx2"/>
                    </a:solidFill>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E.g.</a:t>
                      </a:r>
                    </a:p>
                  </a:txBody>
                  <a:tcPr marL="91419" marR="91419" marT="45709" marB="45709" anchor="ctr">
                    <a:solidFill>
                      <a:schemeClr val="tx2"/>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Target</a:t>
                      </a:r>
                      <a:r>
                        <a:rPr lang="en-US" sz="1200" b="1" baseline="0" dirty="0">
                          <a:solidFill>
                            <a:schemeClr val="bg1"/>
                          </a:solidFill>
                        </a:rPr>
                        <a:t> execution time</a:t>
                      </a:r>
                      <a:endParaRPr lang="en-US" sz="1200" b="1" dirty="0">
                        <a:solidFill>
                          <a:schemeClr val="bg1"/>
                        </a:solidFill>
                      </a:endParaRPr>
                    </a:p>
                  </a:txBody>
                  <a:tcPr marL="91419" marR="91419" marT="45709" marB="45709" anchor="ctr">
                    <a:solidFill>
                      <a:schemeClr val="tx2"/>
                    </a:solidFill>
                  </a:tcPr>
                </a:tc>
                <a:extLst>
                  <a:ext uri="{0D108BD9-81ED-4DB2-BD59-A6C34878D82A}">
                    <a16:rowId xmlns:a16="http://schemas.microsoft.com/office/drawing/2014/main" val="10000"/>
                  </a:ext>
                </a:extLst>
              </a:tr>
              <a:tr h="822770">
                <a:tc>
                  <a:txBody>
                    <a:bodyPr/>
                    <a:lstStyle/>
                    <a:p>
                      <a:pPr marL="0" indent="0">
                        <a:buFont typeface="Arial" panose="020B0604020202020204" pitchFamily="34" charset="0"/>
                        <a:buNone/>
                      </a:pPr>
                      <a:r>
                        <a:rPr lang="en-US" sz="1100" b="1" dirty="0"/>
                        <a:t>Functional smoke</a:t>
                      </a:r>
                    </a:p>
                  </a:txBody>
                  <a:tcPr marL="91419" marR="91419" marT="45709" marB="45709" anchor="ctr"/>
                </a:tc>
                <a:tc>
                  <a:txBody>
                    <a:bodyPr/>
                    <a:lstStyle/>
                    <a:p>
                      <a:pPr marL="0" indent="0" algn="l">
                        <a:buFont typeface="Arial" panose="020B0604020202020204" pitchFamily="34" charset="0"/>
                        <a:buNone/>
                      </a:pPr>
                      <a:r>
                        <a:rPr lang="en-US" sz="1100" dirty="0"/>
                        <a:t>L0</a:t>
                      </a:r>
                    </a:p>
                  </a:txBody>
                  <a:tcPr marL="91419" marR="91419" marT="45709" marB="45709"/>
                </a:tc>
                <a:tc>
                  <a:txBody>
                    <a:bodyPr/>
                    <a:lstStyle/>
                    <a:p>
                      <a:pPr marL="0" indent="0">
                        <a:buFont typeface="Arial" panose="020B0604020202020204" pitchFamily="34" charset="0"/>
                        <a:buNone/>
                      </a:pPr>
                      <a:r>
                        <a:rPr lang="en-US" sz="1100" dirty="0"/>
                        <a:t>Shallow</a:t>
                      </a:r>
                      <a:r>
                        <a:rPr lang="en-US" sz="1100" baseline="0" dirty="0"/>
                        <a:t> but wide tests to ensure that app functions are operational; may include a very small number of core processes, with basic data coverage</a:t>
                      </a:r>
                      <a:endParaRPr lang="en-US" sz="1100" dirty="0"/>
                    </a:p>
                  </a:txBody>
                  <a:tcPr marL="91419" marR="91419" marT="45709" marB="45709"/>
                </a:tc>
                <a:tc>
                  <a:txBody>
                    <a:bodyPr/>
                    <a:lstStyle/>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Automated: 5%-10% of </a:t>
                      </a:r>
                      <a:r>
                        <a:rPr lang="en-US" sz="1100" b="1" dirty="0"/>
                        <a:t>full regression</a:t>
                      </a:r>
                      <a:r>
                        <a:rPr lang="en-US" sz="1100" dirty="0"/>
                        <a:t> (L4)</a:t>
                      </a:r>
                    </a:p>
                    <a:p>
                      <a:pPr marL="0" indent="0">
                        <a:buFont typeface="Arial" panose="020B0604020202020204" pitchFamily="34" charset="0"/>
                        <a:buNone/>
                      </a:pPr>
                      <a:endParaRPr lang="en-US" sz="1100" dirty="0"/>
                    </a:p>
                  </a:txBody>
                  <a:tcPr marL="91419" marR="91419" marT="45709" marB="45709"/>
                </a:tc>
                <a:tc>
                  <a:txBody>
                    <a:bodyPr/>
                    <a:lstStyle/>
                    <a:p>
                      <a:pPr marL="0" indent="0" algn="ctr">
                        <a:buFont typeface="Arial" panose="020B0604020202020204" pitchFamily="34" charset="0"/>
                        <a:buNone/>
                      </a:pPr>
                      <a:r>
                        <a:rPr lang="en-US" sz="1100" dirty="0"/>
                        <a:t>25-50</a:t>
                      </a:r>
                    </a:p>
                  </a:txBody>
                  <a:tcPr marL="91419" marR="91419" marT="45709" marB="45709"/>
                </a:tc>
                <a:tc>
                  <a:txBody>
                    <a:bodyPr/>
                    <a:lstStyle/>
                    <a:p>
                      <a:pPr marL="0" indent="0">
                        <a:buFont typeface="Arial" panose="020B0604020202020204" pitchFamily="34" charset="0"/>
                        <a:buNone/>
                      </a:pPr>
                      <a:r>
                        <a:rPr lang="en-US" sz="1100" dirty="0"/>
                        <a:t>Run unattended</a:t>
                      </a:r>
                      <a:r>
                        <a:rPr lang="en-US" sz="1100" baseline="0" dirty="0"/>
                        <a:t> in &lt;1 hour</a:t>
                      </a:r>
                      <a:endParaRPr lang="en-US" sz="1100" dirty="0"/>
                    </a:p>
                  </a:txBody>
                  <a:tcPr marL="91419" marR="91419" marT="45709" marB="45709"/>
                </a:tc>
                <a:extLst>
                  <a:ext uri="{0D108BD9-81ED-4DB2-BD59-A6C34878D82A}">
                    <a16:rowId xmlns:a16="http://schemas.microsoft.com/office/drawing/2014/main" val="10001"/>
                  </a:ext>
                </a:extLst>
              </a:tr>
              <a:tr h="639932">
                <a:tc>
                  <a:txBody>
                    <a:bodyPr/>
                    <a:lstStyle/>
                    <a:p>
                      <a:pPr marL="0" indent="0">
                        <a:buFont typeface="Arial" panose="020B0604020202020204" pitchFamily="34" charset="0"/>
                        <a:buNone/>
                      </a:pPr>
                      <a:r>
                        <a:rPr lang="en-US" sz="1100" b="1" dirty="0"/>
                        <a:t>Core regression</a:t>
                      </a:r>
                    </a:p>
                  </a:txBody>
                  <a:tcPr marL="91419" marR="91419" marT="45709" marB="45709" anchor="ctr"/>
                </a:tc>
                <a:tc>
                  <a:txBody>
                    <a:bodyPr/>
                    <a:lstStyle/>
                    <a:p>
                      <a:pPr marL="0" indent="0" algn="l">
                        <a:buFont typeface="Arial" panose="020B0604020202020204" pitchFamily="34" charset="0"/>
                        <a:buNone/>
                      </a:pPr>
                      <a:r>
                        <a:rPr lang="en-US" sz="1100" dirty="0"/>
                        <a:t>L1</a:t>
                      </a:r>
                    </a:p>
                  </a:txBody>
                  <a:tcPr marL="91419" marR="91419" marT="45709" marB="45709"/>
                </a:tc>
                <a:tc>
                  <a:txBody>
                    <a:bodyPr/>
                    <a:lstStyle/>
                    <a:p>
                      <a:pPr marL="0" indent="0">
                        <a:buFont typeface="Arial" panose="020B0604020202020204" pitchFamily="34" charset="0"/>
                        <a:buNone/>
                      </a:pPr>
                      <a:r>
                        <a:rPr lang="en-US" sz="1100" dirty="0"/>
                        <a:t>Primary</a:t>
                      </a:r>
                      <a:r>
                        <a:rPr lang="en-US" sz="1100" baseline="0" dirty="0"/>
                        <a:t> business processes (typically “happy” path tests), plus tests of high risk functions, with basic data coverage</a:t>
                      </a:r>
                      <a:endParaRPr lang="en-US" sz="1100" dirty="0"/>
                    </a:p>
                  </a:txBody>
                  <a:tcPr marL="91419" marR="91419" marT="45709" marB="45709"/>
                </a:tc>
                <a:tc>
                  <a:txBody>
                    <a:bodyPr/>
                    <a:lstStyle/>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Automated: 25%-30% of </a:t>
                      </a:r>
                      <a:r>
                        <a:rPr lang="en-US" sz="1100" b="1" dirty="0"/>
                        <a:t>full regression</a:t>
                      </a:r>
                      <a:r>
                        <a:rPr lang="en-US" sz="1100" dirty="0"/>
                        <a:t> (L4)</a:t>
                      </a:r>
                    </a:p>
                    <a:p>
                      <a:pPr marL="0" indent="0">
                        <a:buFont typeface="Arial" panose="020B0604020202020204" pitchFamily="34" charset="0"/>
                        <a:buNone/>
                      </a:pPr>
                      <a:endParaRPr lang="en-US" sz="1100" dirty="0"/>
                    </a:p>
                  </a:txBody>
                  <a:tcPr marL="91419" marR="91419" marT="45709" marB="45709"/>
                </a:tc>
                <a:tc>
                  <a:txBody>
                    <a:bodyPr/>
                    <a:lstStyle/>
                    <a:p>
                      <a:pPr marL="0" indent="0" algn="ctr">
                        <a:buFont typeface="Arial" panose="020B0604020202020204" pitchFamily="34" charset="0"/>
                        <a:buNone/>
                      </a:pPr>
                      <a:r>
                        <a:rPr lang="en-US" sz="1100" dirty="0"/>
                        <a:t>125</a:t>
                      </a:r>
                      <a:r>
                        <a:rPr lang="en-US" sz="1100" baseline="0" dirty="0"/>
                        <a:t>-150</a:t>
                      </a:r>
                      <a:endParaRPr lang="en-US" sz="1100" dirty="0"/>
                    </a:p>
                  </a:txBody>
                  <a:tcPr marL="91419" marR="91419" marT="45709" marB="45709"/>
                </a:tc>
                <a:tc>
                  <a:txBody>
                    <a:bodyPr/>
                    <a:lstStyle/>
                    <a:p>
                      <a:pPr marL="0" indent="0">
                        <a:buFont typeface="Arial" panose="020B0604020202020204" pitchFamily="34" charset="0"/>
                        <a:buNone/>
                      </a:pPr>
                      <a:r>
                        <a:rPr lang="en-US" sz="1100" dirty="0"/>
                        <a:t>Run unattended in &lt;3 hours; failures may occur where new/ changed functionality introduced</a:t>
                      </a:r>
                    </a:p>
                  </a:txBody>
                  <a:tcPr marL="91419" marR="91419" marT="45709" marB="45709"/>
                </a:tc>
                <a:extLst>
                  <a:ext uri="{0D108BD9-81ED-4DB2-BD59-A6C34878D82A}">
                    <a16:rowId xmlns:a16="http://schemas.microsoft.com/office/drawing/2014/main" val="10002"/>
                  </a:ext>
                </a:extLst>
              </a:tr>
              <a:tr h="457094">
                <a:tc>
                  <a:txBody>
                    <a:bodyPr/>
                    <a:lstStyle/>
                    <a:p>
                      <a:pPr marL="0" indent="0">
                        <a:buFont typeface="Arial" panose="020B0604020202020204" pitchFamily="34" charset="0"/>
                        <a:buNone/>
                      </a:pPr>
                      <a:r>
                        <a:rPr lang="en-US" sz="1100" b="1" dirty="0"/>
                        <a:t>Progression</a:t>
                      </a:r>
                    </a:p>
                  </a:txBody>
                  <a:tcPr marL="91419" marR="91419" marT="45709" marB="45709" anchor="ctr"/>
                </a:tc>
                <a:tc>
                  <a:txBody>
                    <a:bodyPr/>
                    <a:lstStyle/>
                    <a:p>
                      <a:pPr marL="0" indent="0" algn="l">
                        <a:buFont typeface="Arial" panose="020B0604020202020204" pitchFamily="34" charset="0"/>
                        <a:buNone/>
                      </a:pPr>
                      <a:r>
                        <a:rPr lang="en-US" sz="1100" dirty="0"/>
                        <a:t>L2</a:t>
                      </a:r>
                    </a:p>
                  </a:txBody>
                  <a:tcPr marL="91419" marR="91419" marT="45709" marB="45709"/>
                </a:tc>
                <a:tc>
                  <a:txBody>
                    <a:bodyPr/>
                    <a:lstStyle/>
                    <a:p>
                      <a:pPr marL="0" indent="0">
                        <a:buFont typeface="Arial" panose="020B0604020202020204" pitchFamily="34" charset="0"/>
                        <a:buNone/>
                      </a:pPr>
                      <a:r>
                        <a:rPr lang="en-US" sz="1100" dirty="0"/>
                        <a:t>New and changed functionality, with strong data coverage</a:t>
                      </a:r>
                    </a:p>
                  </a:txBody>
                  <a:tcPr marL="91419" marR="91419" marT="45709" marB="45709"/>
                </a:tc>
                <a:tc>
                  <a:txBody>
                    <a:bodyPr/>
                    <a:lstStyle/>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Automated: 90% of new/changes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Exploratory: 10% of </a:t>
                      </a:r>
                      <a:r>
                        <a:rPr lang="en-US" sz="1100" i="1" dirty="0"/>
                        <a:t>effort</a:t>
                      </a:r>
                    </a:p>
                  </a:txBody>
                  <a:tcPr marL="91419" marR="91419" marT="45709" marB="45709"/>
                </a:tc>
                <a:tc>
                  <a:txBody>
                    <a:bodyPr/>
                    <a:lstStyle/>
                    <a:p>
                      <a:pPr marL="0" indent="0" algn="ctr">
                        <a:buFont typeface="Arial" panose="020B0604020202020204" pitchFamily="34" charset="0"/>
                        <a:buNone/>
                      </a:pPr>
                      <a:r>
                        <a:rPr lang="en-US" sz="1100" dirty="0"/>
                        <a:t>  </a:t>
                      </a:r>
                    </a:p>
                  </a:txBody>
                  <a:tcPr marL="91419" marR="91419" marT="45709" marB="45709"/>
                </a:tc>
                <a:tc>
                  <a:txBody>
                    <a:bodyPr/>
                    <a:lstStyle/>
                    <a:p>
                      <a:pPr marL="0" indent="0">
                        <a:buFont typeface="Arial" panose="020B0604020202020204" pitchFamily="34" charset="0"/>
                        <a:buNone/>
                      </a:pPr>
                      <a:r>
                        <a:rPr lang="en-US" sz="1100" dirty="0"/>
                        <a:t>Depends on change introduced</a:t>
                      </a:r>
                    </a:p>
                  </a:txBody>
                  <a:tcPr marL="91419" marR="91419" marT="45709" marB="45709"/>
                </a:tc>
                <a:extLst>
                  <a:ext uri="{0D108BD9-81ED-4DB2-BD59-A6C34878D82A}">
                    <a16:rowId xmlns:a16="http://schemas.microsoft.com/office/drawing/2014/main" val="10003"/>
                  </a:ext>
                </a:extLst>
              </a:tr>
              <a:tr h="639932">
                <a:tc>
                  <a:txBody>
                    <a:bodyPr/>
                    <a:lstStyle/>
                    <a:p>
                      <a:pPr marL="0" indent="0">
                        <a:buFont typeface="Arial" panose="020B0604020202020204" pitchFamily="34" charset="0"/>
                        <a:buNone/>
                      </a:pPr>
                      <a:r>
                        <a:rPr lang="en-US" sz="1100" b="1" dirty="0"/>
                        <a:t>Extended regression</a:t>
                      </a:r>
                    </a:p>
                  </a:txBody>
                  <a:tcPr marL="91419" marR="91419" marT="45709" marB="45709" anchor="ctr"/>
                </a:tc>
                <a:tc>
                  <a:txBody>
                    <a:bodyPr/>
                    <a:lstStyle/>
                    <a:p>
                      <a:pPr marL="0" indent="0" algn="l">
                        <a:buFont typeface="Arial" panose="020B0604020202020204" pitchFamily="34" charset="0"/>
                        <a:buNone/>
                      </a:pPr>
                      <a:r>
                        <a:rPr lang="en-US" sz="1100" dirty="0"/>
                        <a:t>L3</a:t>
                      </a:r>
                    </a:p>
                  </a:txBody>
                  <a:tcPr marL="91419" marR="91419" marT="45709" marB="45709"/>
                </a:tc>
                <a:tc>
                  <a:txBody>
                    <a:bodyPr/>
                    <a:lstStyle/>
                    <a:p>
                      <a:pPr marL="0" indent="0">
                        <a:buFont typeface="Arial" panose="020B0604020202020204" pitchFamily="34" charset="0"/>
                        <a:buNone/>
                      </a:pPr>
                      <a:r>
                        <a:rPr lang="en-US" sz="1100" dirty="0"/>
                        <a:t>Core regression, extended by progression tests, moderate data</a:t>
                      </a:r>
                      <a:r>
                        <a:rPr lang="en-US" sz="1100" baseline="0" dirty="0"/>
                        <a:t> coverage with primary negative tests</a:t>
                      </a:r>
                      <a:endParaRPr lang="en-US" sz="1100" dirty="0"/>
                    </a:p>
                  </a:txBody>
                  <a:tcPr marL="91419" marR="91419" marT="45709" marB="45709"/>
                </a:tc>
                <a:tc>
                  <a:txBody>
                    <a:bodyPr/>
                    <a:lstStyle/>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Automated:</a:t>
                      </a:r>
                      <a:r>
                        <a:rPr lang="en-US" sz="1100" baseline="0" dirty="0"/>
                        <a:t> </a:t>
                      </a:r>
                      <a:r>
                        <a:rPr lang="en-US" sz="1100" dirty="0"/>
                        <a:t>90% of L1+L2</a:t>
                      </a:r>
                    </a:p>
                    <a:p>
                      <a:pPr marL="0" indent="0">
                        <a:buFont typeface="Arial" panose="020B0604020202020204" pitchFamily="34" charset="0"/>
                        <a:buNone/>
                      </a:pPr>
                      <a:r>
                        <a:rPr lang="en-US" sz="1100" dirty="0"/>
                        <a:t>Exploratory: 10% of </a:t>
                      </a:r>
                      <a:r>
                        <a:rPr lang="en-US" sz="1100" i="1" dirty="0"/>
                        <a:t>effort</a:t>
                      </a:r>
                      <a:endParaRPr lang="en-US" sz="1100" dirty="0"/>
                    </a:p>
                  </a:txBody>
                  <a:tcPr marL="91419" marR="91419" marT="45709" marB="45709"/>
                </a:tc>
                <a:tc>
                  <a:txBody>
                    <a:bodyPr/>
                    <a:lstStyle/>
                    <a:p>
                      <a:pPr marL="0" indent="0" algn="ctr">
                        <a:buFont typeface="Arial" panose="020B0604020202020204" pitchFamily="34" charset="0"/>
                        <a:buNone/>
                      </a:pPr>
                      <a:r>
                        <a:rPr lang="en-US" sz="1100" dirty="0"/>
                        <a:t>~150</a:t>
                      </a:r>
                    </a:p>
                  </a:txBody>
                  <a:tcPr marL="91419" marR="91419" marT="45709" marB="45709"/>
                </a:tc>
                <a:tc>
                  <a:txBody>
                    <a:bodyPr/>
                    <a:lstStyle/>
                    <a:p>
                      <a:pPr marL="0" indent="0">
                        <a:buFont typeface="Arial" panose="020B0604020202020204" pitchFamily="34" charset="0"/>
                        <a:buNone/>
                      </a:pPr>
                      <a:r>
                        <a:rPr lang="en-US" sz="1100" dirty="0"/>
                        <a:t>Run in 3-4 hours</a:t>
                      </a:r>
                    </a:p>
                    <a:p>
                      <a:pPr marL="0" indent="0">
                        <a:buFont typeface="Arial" panose="020B0604020202020204" pitchFamily="34" charset="0"/>
                        <a:buNone/>
                      </a:pPr>
                      <a:r>
                        <a:rPr lang="en-US" sz="1100" dirty="0"/>
                        <a:t>Extended pack becomes </a:t>
                      </a:r>
                      <a:r>
                        <a:rPr lang="en-US" sz="1100" i="1" dirty="0"/>
                        <a:t>core regression </a:t>
                      </a:r>
                      <a:r>
                        <a:rPr lang="en-US" sz="1100" dirty="0"/>
                        <a:t>for next iteration</a:t>
                      </a:r>
                    </a:p>
                  </a:txBody>
                  <a:tcPr marL="91419" marR="91419" marT="45709" marB="45709"/>
                </a:tc>
                <a:extLst>
                  <a:ext uri="{0D108BD9-81ED-4DB2-BD59-A6C34878D82A}">
                    <a16:rowId xmlns:a16="http://schemas.microsoft.com/office/drawing/2014/main" val="10004"/>
                  </a:ext>
                </a:extLst>
              </a:tr>
              <a:tr h="822770">
                <a:tc>
                  <a:txBody>
                    <a:bodyPr/>
                    <a:lstStyle/>
                    <a:p>
                      <a:pPr marL="0" indent="0">
                        <a:buFont typeface="Arial" panose="020B0604020202020204" pitchFamily="34" charset="0"/>
                        <a:buNone/>
                      </a:pPr>
                      <a:r>
                        <a:rPr lang="en-US" sz="1100" b="1" dirty="0"/>
                        <a:t>Full regression</a:t>
                      </a:r>
                    </a:p>
                  </a:txBody>
                  <a:tcPr marL="91419" marR="91419" marT="45709" marB="45709" anchor="ctr"/>
                </a:tc>
                <a:tc>
                  <a:txBody>
                    <a:bodyPr/>
                    <a:lstStyle/>
                    <a:p>
                      <a:pPr marL="0" indent="0" algn="l">
                        <a:buFont typeface="Arial" panose="020B0604020202020204" pitchFamily="34" charset="0"/>
                        <a:buNone/>
                      </a:pPr>
                      <a:r>
                        <a:rPr lang="en-US" sz="1100" dirty="0"/>
                        <a:t>L4</a:t>
                      </a:r>
                    </a:p>
                  </a:txBody>
                  <a:tcPr marL="91419" marR="91419" marT="45709" marB="45709"/>
                </a:tc>
                <a:tc>
                  <a:txBody>
                    <a:bodyPr/>
                    <a:lstStyle/>
                    <a:p>
                      <a:pPr marL="0" indent="0">
                        <a:buFont typeface="Arial" panose="020B0604020202020204" pitchFamily="34" charset="0"/>
                        <a:buNone/>
                      </a:pPr>
                      <a:r>
                        <a:rPr lang="en-US" sz="1100" dirty="0"/>
                        <a:t>Extended</a:t>
                      </a:r>
                      <a:r>
                        <a:rPr lang="en-US" sz="1100" baseline="0" dirty="0"/>
                        <a:t> regression, plus major variants of core processes, with strong data coverage, negative tests, and error handling and exception tests</a:t>
                      </a:r>
                      <a:endParaRPr lang="en-US" sz="1100" dirty="0"/>
                    </a:p>
                  </a:txBody>
                  <a:tcPr marL="91419" marR="91419" marT="45709" marB="45709"/>
                </a:tc>
                <a:tc>
                  <a:txBody>
                    <a:bodyPr/>
                    <a:lstStyle/>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Automated: 50% of all tests</a:t>
                      </a:r>
                    </a:p>
                    <a:p>
                      <a:pPr marL="0" indent="0">
                        <a:buFont typeface="Arial" panose="020B0604020202020204" pitchFamily="34" charset="0"/>
                        <a:buNone/>
                      </a:pPr>
                      <a:r>
                        <a:rPr lang="en-US" sz="1100" dirty="0"/>
                        <a:t>Exploratory: 10% of </a:t>
                      </a:r>
                      <a:r>
                        <a:rPr lang="en-US" sz="1100" i="1" dirty="0"/>
                        <a:t>effort</a:t>
                      </a:r>
                      <a:endParaRPr lang="en-US" sz="1100" dirty="0"/>
                    </a:p>
                  </a:txBody>
                  <a:tcPr marL="91419" marR="91419" marT="45709" marB="45709"/>
                </a:tc>
                <a:tc>
                  <a:txBody>
                    <a:bodyPr/>
                    <a:lstStyle/>
                    <a:p>
                      <a:pPr marL="0" indent="0" algn="ctr">
                        <a:buFont typeface="Arial" panose="020B0604020202020204" pitchFamily="34" charset="0"/>
                        <a:buNone/>
                      </a:pPr>
                      <a:r>
                        <a:rPr lang="en-US" sz="1100" dirty="0"/>
                        <a:t>500</a:t>
                      </a:r>
                    </a:p>
                  </a:txBody>
                  <a:tcPr marL="91419" marR="91419" marT="45709" marB="45709"/>
                </a:tc>
                <a:tc>
                  <a:txBody>
                    <a:bodyPr/>
                    <a:lstStyle/>
                    <a:p>
                      <a:pPr marL="0" indent="0">
                        <a:buFont typeface="Arial" panose="020B0604020202020204" pitchFamily="34" charset="0"/>
                        <a:buNone/>
                      </a:pPr>
                      <a:endParaRPr lang="en-US" sz="1100" dirty="0"/>
                    </a:p>
                  </a:txBody>
                  <a:tcPr marL="91419" marR="91419" marT="45709" marB="45709"/>
                </a:tc>
                <a:extLst>
                  <a:ext uri="{0D108BD9-81ED-4DB2-BD59-A6C34878D82A}">
                    <a16:rowId xmlns:a16="http://schemas.microsoft.com/office/drawing/2014/main" val="10005"/>
                  </a:ext>
                </a:extLst>
              </a:tr>
              <a:tr h="370754">
                <a:tc>
                  <a:txBody>
                    <a:bodyPr/>
                    <a:lstStyle/>
                    <a:p>
                      <a:pPr marL="0" indent="0">
                        <a:buFont typeface="Arial" panose="020B0604020202020204" pitchFamily="34" charset="0"/>
                        <a:buNone/>
                      </a:pPr>
                      <a:r>
                        <a:rPr lang="en-US" sz="1100" b="1" dirty="0"/>
                        <a:t>Full test inventory </a:t>
                      </a:r>
                    </a:p>
                  </a:txBody>
                  <a:tcPr marL="91419" marR="91419" marT="45709" marB="45709" anchor="ctr"/>
                </a:tc>
                <a:tc>
                  <a:txBody>
                    <a:bodyPr/>
                    <a:lstStyle/>
                    <a:p>
                      <a:pPr marL="0" indent="0" algn="l">
                        <a:buFont typeface="Arial" panose="020B0604020202020204" pitchFamily="34" charset="0"/>
                        <a:buNone/>
                      </a:pPr>
                      <a:r>
                        <a:rPr lang="en-US" sz="1100" dirty="0"/>
                        <a:t>All</a:t>
                      </a:r>
                    </a:p>
                  </a:txBody>
                  <a:tcPr marL="91419" marR="91419" marT="45709" marB="45709"/>
                </a:tc>
                <a:tc>
                  <a:txBody>
                    <a:bodyPr/>
                    <a:lstStyle/>
                    <a:p>
                      <a:pPr marL="0" indent="0">
                        <a:buFont typeface="Arial" panose="020B0604020202020204" pitchFamily="34" charset="0"/>
                        <a:buNone/>
                      </a:pPr>
                      <a:r>
                        <a:rPr lang="en-US" sz="1100" dirty="0"/>
                        <a:t>All current</a:t>
                      </a:r>
                      <a:r>
                        <a:rPr lang="en-US" sz="1100" baseline="0" dirty="0"/>
                        <a:t> </a:t>
                      </a:r>
                      <a:r>
                        <a:rPr lang="en-US" sz="1100" dirty="0"/>
                        <a:t>tests </a:t>
                      </a:r>
                    </a:p>
                  </a:txBody>
                  <a:tcPr marL="91419" marR="91419" marT="45709" marB="45709"/>
                </a:tc>
                <a:tc>
                  <a:txBody>
                    <a:bodyPr/>
                    <a:lstStyle/>
                    <a:p>
                      <a:pPr marL="0" indent="0" algn="l">
                        <a:buFont typeface="Arial" panose="020B0604020202020204" pitchFamily="34" charset="0"/>
                        <a:buNone/>
                      </a:pPr>
                      <a:endParaRPr lang="en-US" sz="1100" b="0" dirty="0"/>
                    </a:p>
                  </a:txBody>
                  <a:tcPr marL="91419" marR="91419" marT="45709" marB="45709"/>
                </a:tc>
                <a:tc>
                  <a:txBody>
                    <a:bodyPr/>
                    <a:lstStyle/>
                    <a:p>
                      <a:pPr marL="0" indent="0" algn="ctr">
                        <a:buFont typeface="Arial" panose="020B0604020202020204" pitchFamily="34" charset="0"/>
                        <a:buNone/>
                      </a:pPr>
                      <a:r>
                        <a:rPr lang="en-US" sz="1100" b="1" dirty="0"/>
                        <a:t>1,000</a:t>
                      </a:r>
                    </a:p>
                  </a:txBody>
                  <a:tcPr marL="91419" marR="91419" marT="45709" marB="45709"/>
                </a:tc>
                <a:tc>
                  <a:txBody>
                    <a:bodyPr/>
                    <a:lstStyle/>
                    <a:p>
                      <a:pPr marL="0" indent="0">
                        <a:buFont typeface="Arial" panose="020B0604020202020204" pitchFamily="34" charset="0"/>
                        <a:buNone/>
                      </a:pPr>
                      <a:endParaRPr lang="en-US" sz="1100" dirty="0"/>
                    </a:p>
                  </a:txBody>
                  <a:tcPr marL="91419" marR="91419" marT="45709" marB="45709"/>
                </a:tc>
                <a:extLst>
                  <a:ext uri="{0D108BD9-81ED-4DB2-BD59-A6C34878D82A}">
                    <a16:rowId xmlns:a16="http://schemas.microsoft.com/office/drawing/2014/main" val="10006"/>
                  </a:ext>
                </a:extLst>
              </a:tr>
            </a:tbl>
          </a:graphicData>
        </a:graphic>
      </p:graphicFrame>
      <p:sp>
        <p:nvSpPr>
          <p:cNvPr id="7" name="TextBox 6"/>
          <p:cNvSpPr txBox="1"/>
          <p:nvPr/>
        </p:nvSpPr>
        <p:spPr>
          <a:xfrm>
            <a:off x="625219" y="6022954"/>
            <a:ext cx="10934269" cy="461665"/>
          </a:xfrm>
          <a:prstGeom prst="rect">
            <a:avLst/>
          </a:prstGeom>
          <a:noFill/>
        </p:spPr>
        <p:txBody>
          <a:bodyPr wrap="square" rtlCol="0">
            <a:spAutoFit/>
          </a:bodyPr>
          <a:lstStyle/>
          <a:p>
            <a:pPr fontAlgn="base">
              <a:spcBef>
                <a:spcPct val="0"/>
              </a:spcBef>
              <a:spcAft>
                <a:spcPct val="0"/>
              </a:spcAft>
            </a:pPr>
            <a:r>
              <a:rPr lang="en-US" sz="1200" dirty="0">
                <a:solidFill>
                  <a:srgbClr val="000000"/>
                </a:solidFill>
                <a:cs typeface="Arial" charset="0"/>
              </a:rPr>
              <a:t>This is intended as guidance only; a test manager or lead should always apply their own judgement to what testing is relevant for any given cycle. The intent is to run the automated packs progressively with each new build and code promotion. </a:t>
            </a:r>
          </a:p>
        </p:txBody>
      </p:sp>
    </p:spTree>
    <p:extLst>
      <p:ext uri="{BB962C8B-B14F-4D97-AF65-F5344CB8AC3E}">
        <p14:creationId xmlns:p14="http://schemas.microsoft.com/office/powerpoint/2010/main" val="318980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15</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Test Automation Blueprint:</a:t>
            </a:r>
            <a:br>
              <a:rPr lang="en-US" dirty="0"/>
            </a:br>
            <a:r>
              <a:rPr lang="en-US" sz="2800" i="1" dirty="0"/>
              <a:t>Test Storage: Test Suite Organization</a:t>
            </a:r>
          </a:p>
        </p:txBody>
      </p:sp>
      <p:sp>
        <p:nvSpPr>
          <p:cNvPr id="5" name="Text Placeholder 4"/>
          <p:cNvSpPr>
            <a:spLocks noGrp="1"/>
          </p:cNvSpPr>
          <p:nvPr>
            <p:ph type="body" sz="quarter" idx="18"/>
          </p:nvPr>
        </p:nvSpPr>
        <p:spPr/>
        <p:txBody>
          <a:bodyPr/>
          <a:lstStyle/>
          <a:p>
            <a:r>
              <a:rPr lang="en-US" dirty="0"/>
              <a:t>One way to achieve the test suite organization within the tests is through use of tags in Cucumber </a:t>
            </a:r>
            <a:r>
              <a:rPr lang="mr-IN" dirty="0"/>
              <a:t>–</a:t>
            </a:r>
            <a:r>
              <a:rPr lang="en-US" dirty="0"/>
              <a:t> the tags should be tailored to the project needs, but a starting point is shown below:</a:t>
            </a:r>
          </a:p>
        </p:txBody>
      </p:sp>
      <p:graphicFrame>
        <p:nvGraphicFramePr>
          <p:cNvPr id="8" name="Table 7"/>
          <p:cNvGraphicFramePr>
            <a:graphicFrameLocks noGrp="1"/>
          </p:cNvGraphicFramePr>
          <p:nvPr>
            <p:extLst>
              <p:ext uri="{D42A27DB-BD31-4B8C-83A1-F6EECF244321}">
                <p14:modId xmlns:p14="http://schemas.microsoft.com/office/powerpoint/2010/main" val="2088848333"/>
              </p:ext>
            </p:extLst>
          </p:nvPr>
        </p:nvGraphicFramePr>
        <p:xfrm>
          <a:off x="454151" y="2062164"/>
          <a:ext cx="7418834" cy="1752600"/>
        </p:xfrm>
        <a:graphic>
          <a:graphicData uri="http://schemas.openxmlformats.org/drawingml/2006/table">
            <a:tbl>
              <a:tblPr firstRow="1">
                <a:tableStyleId>{073A0DAA-6AF3-43AB-8588-CEC1D06C72B9}</a:tableStyleId>
              </a:tblPr>
              <a:tblGrid>
                <a:gridCol w="1886714">
                  <a:extLst>
                    <a:ext uri="{9D8B030D-6E8A-4147-A177-3AD203B41FA5}">
                      <a16:colId xmlns:a16="http://schemas.microsoft.com/office/drawing/2014/main" val="20000"/>
                    </a:ext>
                  </a:extLst>
                </a:gridCol>
                <a:gridCol w="5532120">
                  <a:extLst>
                    <a:ext uri="{9D8B030D-6E8A-4147-A177-3AD203B41FA5}">
                      <a16:colId xmlns:a16="http://schemas.microsoft.com/office/drawing/2014/main" val="20001"/>
                    </a:ext>
                  </a:extLst>
                </a:gridCol>
              </a:tblGrid>
              <a:tr h="0">
                <a:tc>
                  <a:txBody>
                    <a:bodyPr/>
                    <a:lstStyle/>
                    <a:p>
                      <a:pPr marL="0" marR="0">
                        <a:spcBef>
                          <a:spcPts val="0"/>
                        </a:spcBef>
                        <a:spcAft>
                          <a:spcPts val="0"/>
                        </a:spcAft>
                      </a:pPr>
                      <a:r>
                        <a:rPr lang="en-GB" sz="1100" dirty="0">
                          <a:effectLst/>
                        </a:rPr>
                        <a:t>Area</a:t>
                      </a:r>
                      <a:endParaRPr lang="en-US" sz="1800" dirty="0">
                        <a:effectLst/>
                        <a:latin typeface="Times New Roman" charset="0"/>
                        <a:ea typeface="Times New Roman" charset="0"/>
                      </a:endParaRPr>
                    </a:p>
                  </a:txBody>
                  <a:tcPr marL="45720" marR="45720" marT="91440" marB="91440"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tc>
                  <a:txBody>
                    <a:bodyPr/>
                    <a:lstStyle/>
                    <a:p>
                      <a:pPr marL="0" marR="0">
                        <a:spcBef>
                          <a:spcPts val="0"/>
                        </a:spcBef>
                        <a:spcAft>
                          <a:spcPts val="0"/>
                        </a:spcAft>
                      </a:pPr>
                      <a:r>
                        <a:rPr lang="en-GB" sz="1100" dirty="0">
                          <a:effectLst/>
                        </a:rPr>
                        <a:t>Example Tags</a:t>
                      </a:r>
                      <a:endParaRPr lang="en-US" sz="1800" dirty="0">
                        <a:effectLst/>
                        <a:latin typeface="Times New Roman" charset="0"/>
                        <a:ea typeface="Times New Roman" charset="0"/>
                      </a:endParaRPr>
                    </a:p>
                  </a:txBody>
                  <a:tcPr marL="45720" marR="45720" marT="91440" marB="91440"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GB" sz="1100" b="1" dirty="0">
                          <a:effectLst/>
                        </a:rPr>
                        <a:t>Tiers</a:t>
                      </a:r>
                      <a:endParaRPr lang="en-US" sz="1800" b="1" dirty="0">
                        <a:effectLst/>
                        <a:latin typeface="Times New Roman" charset="0"/>
                        <a:ea typeface="Times New Roman" charset="0"/>
                      </a:endParaRPr>
                    </a:p>
                  </a:txBody>
                  <a:tcPr marL="45720" marR="45720" marT="91440" marB="91440"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1100">
                          <a:effectLst/>
                        </a:rPr>
                        <a:t>@L0, @L1, @L2, @L3, @L4</a:t>
                      </a:r>
                      <a:endParaRPr lang="en-US" sz="1800">
                        <a:effectLst/>
                        <a:latin typeface="Times New Roman" charset="0"/>
                        <a:ea typeface="Times New Roman" charset="0"/>
                      </a:endParaRPr>
                    </a:p>
                  </a:txBody>
                  <a:tcPr marL="45720" marR="45720" marT="91440" marB="91440"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GB" sz="1100" b="1" dirty="0">
                          <a:effectLst/>
                        </a:rPr>
                        <a:t>Technology</a:t>
                      </a:r>
                      <a:endParaRPr lang="en-US" sz="1800" b="1" dirty="0">
                        <a:effectLst/>
                        <a:latin typeface="Times New Roman" charset="0"/>
                        <a:ea typeface="Times New Roman" charset="0"/>
                      </a:endParaRPr>
                    </a:p>
                  </a:txBody>
                  <a:tcPr marL="45720" marR="45720" marT="91440" marB="91440"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1100">
                          <a:effectLst/>
                        </a:rPr>
                        <a:t>@Web, @API, @DB, @File, @Batch</a:t>
                      </a:r>
                      <a:endParaRPr lang="en-US" sz="1800">
                        <a:effectLst/>
                        <a:latin typeface="Times New Roman" charset="0"/>
                        <a:ea typeface="Times New Roman" charset="0"/>
                      </a:endParaRPr>
                    </a:p>
                  </a:txBody>
                  <a:tcPr marL="45720" marR="45720" marT="91440" marB="91440"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GB" sz="1100" b="1">
                          <a:effectLst/>
                        </a:rPr>
                        <a:t>Functionality Groups</a:t>
                      </a:r>
                      <a:endParaRPr lang="en-US" sz="1800" b="1">
                        <a:effectLst/>
                        <a:latin typeface="Times New Roman" charset="0"/>
                        <a:ea typeface="Times New Roman" charset="0"/>
                      </a:endParaRPr>
                    </a:p>
                  </a:txBody>
                  <a:tcPr marL="45720" marR="45720" marT="91440" marB="91440"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1100" dirty="0">
                          <a:effectLst/>
                        </a:rPr>
                        <a:t>**Define in the context of the project/program</a:t>
                      </a:r>
                      <a:r>
                        <a:rPr lang="en-GB" sz="1100" baseline="0" dirty="0">
                          <a:effectLst/>
                        </a:rPr>
                        <a:t>. E.g. @</a:t>
                      </a:r>
                      <a:r>
                        <a:rPr lang="en-GB" sz="1100" baseline="0" dirty="0" err="1">
                          <a:effectLst/>
                        </a:rPr>
                        <a:t>AccountOverview</a:t>
                      </a:r>
                      <a:endParaRPr lang="en-US" sz="1800" dirty="0">
                        <a:effectLst/>
                        <a:latin typeface="Times New Roman" charset="0"/>
                        <a:ea typeface="Times New Roman" charset="0"/>
                      </a:endParaRPr>
                    </a:p>
                  </a:txBody>
                  <a:tcPr marL="45720" marR="45720" marT="91440" marB="91440"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GB" sz="1100" b="1" dirty="0">
                          <a:effectLst/>
                        </a:rPr>
                        <a:t>Defect</a:t>
                      </a:r>
                      <a:endParaRPr lang="en-US" sz="1800" b="1" dirty="0">
                        <a:effectLst/>
                        <a:latin typeface="Times New Roman" charset="0"/>
                        <a:ea typeface="Times New Roman" charset="0"/>
                      </a:endParaRPr>
                    </a:p>
                  </a:txBody>
                  <a:tcPr marL="45720" marR="45720" marT="91440" marB="91440"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1100" dirty="0">
                          <a:effectLst/>
                        </a:rPr>
                        <a:t>**Define as needed (i.e. running specific scenarios to check defects)</a:t>
                      </a:r>
                      <a:endParaRPr lang="en-US" sz="1800" dirty="0">
                        <a:effectLst/>
                        <a:latin typeface="Times New Roman" charset="0"/>
                        <a:ea typeface="Times New Roman" charset="0"/>
                      </a:endParaRPr>
                    </a:p>
                  </a:txBody>
                  <a:tcPr marL="45720" marR="45720" marT="91440" marB="91440"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9" name="TextBox 8"/>
          <p:cNvSpPr txBox="1"/>
          <p:nvPr/>
        </p:nvSpPr>
        <p:spPr>
          <a:xfrm>
            <a:off x="454151" y="4011837"/>
            <a:ext cx="7344959" cy="230832"/>
          </a:xfrm>
          <a:prstGeom prst="rect">
            <a:avLst/>
          </a:prstGeom>
          <a:noFill/>
        </p:spPr>
        <p:txBody>
          <a:bodyPr wrap="none" lIns="0" tIns="0" rIns="0" bIns="45720" rtlCol="0">
            <a:spAutoFit/>
          </a:bodyPr>
          <a:lstStyle/>
          <a:p>
            <a:r>
              <a:rPr lang="en-US" sz="1200" i="1" dirty="0"/>
              <a:t>Within the recommended framework, execution can be tied to these tags through </a:t>
            </a:r>
            <a:r>
              <a:rPr lang="en-US" sz="1200" i="1"/>
              <a:t>two mechanisms:</a:t>
            </a:r>
            <a:endParaRPr lang="en-US" sz="1200" i="1" dirty="0"/>
          </a:p>
        </p:txBody>
      </p:sp>
      <p:sp>
        <p:nvSpPr>
          <p:cNvPr id="10" name="Rectangle 9"/>
          <p:cNvSpPr/>
          <p:nvPr/>
        </p:nvSpPr>
        <p:spPr>
          <a:xfrm>
            <a:off x="454149" y="4305720"/>
            <a:ext cx="5251707" cy="26265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Runner Class</a:t>
            </a:r>
            <a:endParaRPr lang="en-US" sz="1100" b="1" dirty="0"/>
          </a:p>
        </p:txBody>
      </p:sp>
      <p:sp>
        <p:nvSpPr>
          <p:cNvPr id="11" name="Rectangle 10"/>
          <p:cNvSpPr/>
          <p:nvPr/>
        </p:nvSpPr>
        <p:spPr>
          <a:xfrm>
            <a:off x="454151" y="4577862"/>
            <a:ext cx="5251706" cy="1477328"/>
          </a:xfrm>
          <a:prstGeom prst="rect">
            <a:avLst/>
          </a:prstGeom>
          <a:ln>
            <a:solidFill>
              <a:schemeClr val="tx2"/>
            </a:solidFill>
          </a:ln>
        </p:spPr>
        <p:txBody>
          <a:bodyPr wrap="square">
            <a:noAutofit/>
          </a:bodyPr>
          <a:lstStyle/>
          <a:p>
            <a:pPr>
              <a:spcAft>
                <a:spcPts val="600"/>
              </a:spcAft>
            </a:pPr>
            <a:r>
              <a:rPr lang="mr-IN" sz="900" noProof="1">
                <a:solidFill>
                  <a:srgbClr val="808000"/>
                </a:solidFill>
                <a:latin typeface="Courier New" charset="0"/>
                <a:ea typeface="Courier New" charset="0"/>
                <a:cs typeface="Courier New" charset="0"/>
              </a:rPr>
              <a:t>@CucumberOptions</a:t>
            </a:r>
            <a:r>
              <a:rPr lang="mr-IN" sz="900" noProof="1">
                <a:latin typeface="Courier New" charset="0"/>
                <a:ea typeface="Courier New" charset="0"/>
                <a:cs typeface="Courier New" charset="0"/>
              </a:rPr>
              <a:t>(strict = </a:t>
            </a:r>
            <a:r>
              <a:rPr lang="mr-IN" sz="900" b="1" noProof="1">
                <a:solidFill>
                  <a:srgbClr val="000080"/>
                </a:solidFill>
                <a:latin typeface="Courier New" charset="0"/>
                <a:ea typeface="Courier New" charset="0"/>
                <a:cs typeface="Courier New" charset="0"/>
              </a:rPr>
              <a:t>true</a:t>
            </a:r>
            <a:r>
              <a:rPr lang="mr-IN" sz="900" noProof="1">
                <a:latin typeface="Courier New" charset="0"/>
                <a:ea typeface="Courier New" charset="0"/>
                <a:cs typeface="Courier New" charset="0"/>
              </a:rPr>
              <a:t>,</a:t>
            </a:r>
            <a:br>
              <a:rPr lang="mr-IN" sz="900" noProof="1">
                <a:latin typeface="Courier New" charset="0"/>
                <a:ea typeface="Courier New" charset="0"/>
                <a:cs typeface="Courier New" charset="0"/>
              </a:rPr>
            </a:br>
            <a:r>
              <a:rPr lang="mr-IN" sz="900" noProof="1">
                <a:latin typeface="Courier New" charset="0"/>
                <a:ea typeface="Courier New" charset="0"/>
                <a:cs typeface="Courier New" charset="0"/>
              </a:rPr>
              <a:t>                 features = {</a:t>
            </a:r>
            <a:r>
              <a:rPr lang="mr-IN" sz="900" b="1" noProof="1">
                <a:solidFill>
                  <a:srgbClr val="008000"/>
                </a:solidFill>
                <a:latin typeface="Courier New" charset="0"/>
                <a:ea typeface="Courier New" charset="0"/>
                <a:cs typeface="Courier New" charset="0"/>
              </a:rPr>
              <a:t>"classpath:features/InsuranceQuote.feature"</a:t>
            </a:r>
            <a:r>
              <a:rPr lang="mr-IN" sz="900" noProof="1">
                <a:latin typeface="Courier New" charset="0"/>
                <a:ea typeface="Courier New" charset="0"/>
                <a:cs typeface="Courier New" charset="0"/>
              </a:rPr>
              <a:t>},</a:t>
            </a:r>
            <a:br>
              <a:rPr lang="mr-IN" sz="900" noProof="1">
                <a:latin typeface="Courier New" charset="0"/>
                <a:ea typeface="Courier New" charset="0"/>
                <a:cs typeface="Courier New" charset="0"/>
              </a:rPr>
            </a:br>
            <a:r>
              <a:rPr lang="mr-IN" sz="900" noProof="1">
                <a:latin typeface="Courier New" charset="0"/>
                <a:ea typeface="Courier New" charset="0"/>
                <a:cs typeface="Courier New" charset="0"/>
              </a:rPr>
              <a:t>                 plugin = {</a:t>
            </a:r>
            <a:r>
              <a:rPr lang="mr-IN" sz="900" b="1" noProof="1">
                <a:solidFill>
                  <a:srgbClr val="008000"/>
                </a:solidFill>
                <a:latin typeface="Courier New" charset="0"/>
                <a:ea typeface="Courier New" charset="0"/>
                <a:cs typeface="Courier New" charset="0"/>
              </a:rPr>
              <a:t>"json:target/reports/output/3.json"</a:t>
            </a:r>
            <a:r>
              <a:rPr lang="mr-IN" sz="900" noProof="1">
                <a:latin typeface="Courier New" charset="0"/>
                <a:ea typeface="Courier New" charset="0"/>
                <a:cs typeface="Courier New" charset="0"/>
              </a:rPr>
              <a:t>, </a:t>
            </a:r>
            <a:r>
              <a:rPr lang="mr-IN" sz="900" b="1" noProof="1">
                <a:solidFill>
                  <a:srgbClr val="008000"/>
                </a:solidFill>
                <a:latin typeface="Courier New" charset="0"/>
                <a:ea typeface="Courier New" charset="0"/>
                <a:cs typeface="Courier New" charset="0"/>
              </a:rPr>
              <a:t>"pretty"</a:t>
            </a:r>
            <a:r>
              <a:rPr lang="mr-IN" sz="900" noProof="1">
                <a:latin typeface="Courier New" charset="0"/>
                <a:ea typeface="Courier New" charset="0"/>
                <a:cs typeface="Courier New" charset="0"/>
              </a:rPr>
              <a:t>},</a:t>
            </a:r>
            <a:br>
              <a:rPr lang="mr-IN" sz="900" noProof="1">
                <a:latin typeface="Courier New" charset="0"/>
                <a:ea typeface="Courier New" charset="0"/>
                <a:cs typeface="Courier New" charset="0"/>
              </a:rPr>
            </a:br>
            <a:r>
              <a:rPr lang="mr-IN" sz="900" noProof="1">
                <a:latin typeface="Courier New" charset="0"/>
                <a:ea typeface="Courier New" charset="0"/>
                <a:cs typeface="Courier New" charset="0"/>
              </a:rPr>
              <a:t>                 monochrome = </a:t>
            </a:r>
            <a:r>
              <a:rPr lang="mr-IN" sz="900" b="1" noProof="1">
                <a:solidFill>
                  <a:srgbClr val="000080"/>
                </a:solidFill>
                <a:latin typeface="Courier New" charset="0"/>
                <a:ea typeface="Courier New" charset="0"/>
                <a:cs typeface="Courier New" charset="0"/>
              </a:rPr>
              <a:t>true</a:t>
            </a:r>
            <a:r>
              <a:rPr lang="mr-IN" sz="900" noProof="1">
                <a:latin typeface="Courier New" charset="0"/>
                <a:ea typeface="Courier New" charset="0"/>
                <a:cs typeface="Courier New" charset="0"/>
              </a:rPr>
              <a:t>,</a:t>
            </a:r>
            <a:br>
              <a:rPr lang="mr-IN" sz="900" noProof="1">
                <a:latin typeface="Courier New" charset="0"/>
                <a:ea typeface="Courier New" charset="0"/>
                <a:cs typeface="Courier New" charset="0"/>
              </a:rPr>
            </a:br>
            <a:r>
              <a:rPr lang="mr-IN" sz="900" noProof="1">
                <a:latin typeface="Courier New" charset="0"/>
                <a:ea typeface="Courier New" charset="0"/>
                <a:cs typeface="Courier New" charset="0"/>
              </a:rPr>
              <a:t>                 tags = {</a:t>
            </a:r>
            <a:r>
              <a:rPr lang="mr-IN" sz="900" b="1" noProof="1">
                <a:solidFill>
                  <a:srgbClr val="008000"/>
                </a:solidFill>
                <a:latin typeface="Courier New" charset="0"/>
                <a:ea typeface="Courier New" charset="0"/>
                <a:cs typeface="Courier New" charset="0"/>
              </a:rPr>
              <a:t>"~@ignore"</a:t>
            </a:r>
            <a:r>
              <a:rPr lang="mr-IN" sz="900" noProof="1">
                <a:latin typeface="Courier New" charset="0"/>
                <a:ea typeface="Courier New" charset="0"/>
                <a:cs typeface="Courier New" charset="0"/>
              </a:rPr>
              <a:t>, </a:t>
            </a:r>
            <a:r>
              <a:rPr lang="mr-IN" sz="900" b="1" noProof="1">
                <a:solidFill>
                  <a:srgbClr val="008000"/>
                </a:solidFill>
                <a:latin typeface="Courier New" charset="0"/>
                <a:ea typeface="Courier New" charset="0"/>
                <a:cs typeface="Courier New" charset="0"/>
              </a:rPr>
              <a:t>"@Tier0"</a:t>
            </a:r>
            <a:r>
              <a:rPr lang="mr-IN" sz="900" noProof="1">
                <a:latin typeface="Courier New" charset="0"/>
                <a:ea typeface="Courier New" charset="0"/>
                <a:cs typeface="Courier New" charset="0"/>
              </a:rPr>
              <a:t>},</a:t>
            </a:r>
            <a:br>
              <a:rPr lang="mr-IN" sz="900" noProof="1">
                <a:latin typeface="Courier New" charset="0"/>
                <a:ea typeface="Courier New" charset="0"/>
                <a:cs typeface="Courier New" charset="0"/>
              </a:rPr>
            </a:br>
            <a:r>
              <a:rPr lang="mr-IN" sz="900" noProof="1">
                <a:latin typeface="Courier New" charset="0"/>
                <a:ea typeface="Courier New" charset="0"/>
                <a:cs typeface="Courier New" charset="0"/>
              </a:rPr>
              <a:t>                 glue = { </a:t>
            </a:r>
            <a:r>
              <a:rPr lang="mr-IN" sz="900" b="1" noProof="1">
                <a:solidFill>
                  <a:srgbClr val="008000"/>
                </a:solidFill>
                <a:latin typeface="Courier New" charset="0"/>
                <a:ea typeface="Courier New" charset="0"/>
                <a:cs typeface="Courier New" charset="0"/>
              </a:rPr>
              <a:t>"com.acn.insuranceapp.cukes.steps"</a:t>
            </a:r>
            <a:r>
              <a:rPr lang="mr-IN" sz="900" noProof="1">
                <a:latin typeface="Courier New" charset="0"/>
                <a:ea typeface="Courier New" charset="0"/>
                <a:cs typeface="Courier New" charset="0"/>
              </a:rPr>
              <a:t>,</a:t>
            </a:r>
            <a:br>
              <a:rPr lang="mr-IN" sz="900" noProof="1">
                <a:latin typeface="Courier New" charset="0"/>
                <a:ea typeface="Courier New" charset="0"/>
                <a:cs typeface="Courier New" charset="0"/>
              </a:rPr>
            </a:br>
            <a:r>
              <a:rPr lang="mr-IN" sz="900" noProof="1">
                <a:latin typeface="Courier New" charset="0"/>
                <a:ea typeface="Courier New" charset="0"/>
                <a:cs typeface="Courier New" charset="0"/>
              </a:rPr>
              <a:t>                          </a:t>
            </a:r>
            <a:r>
              <a:rPr lang="mr-IN" sz="900" b="1" noProof="1">
                <a:solidFill>
                  <a:srgbClr val="008000"/>
                </a:solidFill>
                <a:latin typeface="Courier New" charset="0"/>
                <a:ea typeface="Courier New" charset="0"/>
                <a:cs typeface="Courier New" charset="0"/>
              </a:rPr>
              <a:t>"com.acn.insuranceapp.cukes.hooks"</a:t>
            </a:r>
            <a:r>
              <a:rPr lang="mr-IN" sz="900" noProof="1">
                <a:latin typeface="Courier New" charset="0"/>
                <a:ea typeface="Courier New" charset="0"/>
                <a:cs typeface="Courier New" charset="0"/>
              </a:rPr>
              <a:t>,</a:t>
            </a:r>
            <a:br>
              <a:rPr lang="mr-IN" sz="900" noProof="1">
                <a:latin typeface="Courier New" charset="0"/>
                <a:ea typeface="Courier New" charset="0"/>
                <a:cs typeface="Courier New" charset="0"/>
              </a:rPr>
            </a:br>
            <a:r>
              <a:rPr lang="mr-IN" sz="900" noProof="1">
                <a:latin typeface="Courier New" charset="0"/>
                <a:ea typeface="Courier New" charset="0"/>
                <a:cs typeface="Courier New" charset="0"/>
              </a:rPr>
              <a:t>                          </a:t>
            </a:r>
            <a:r>
              <a:rPr lang="mr-IN" sz="900" b="1" noProof="1">
                <a:solidFill>
                  <a:srgbClr val="008000"/>
                </a:solidFill>
                <a:latin typeface="Courier New" charset="0"/>
                <a:ea typeface="Courier New" charset="0"/>
                <a:cs typeface="Courier New" charset="0"/>
              </a:rPr>
              <a:t>"com.accenture.adoptafrmwk.hooks" </a:t>
            </a:r>
            <a:r>
              <a:rPr lang="mr-IN" sz="900" noProof="1">
                <a:latin typeface="Courier New" charset="0"/>
                <a:ea typeface="Courier New" charset="0"/>
                <a:cs typeface="Courier New" charset="0"/>
              </a:rPr>
              <a:t>})</a:t>
            </a:r>
            <a:r>
              <a:rPr lang="en-US" sz="900" noProof="1">
                <a:latin typeface="Courier New" charset="0"/>
                <a:ea typeface="Courier New" charset="0"/>
                <a:cs typeface="Courier New" charset="0"/>
              </a:rPr>
              <a:t> )</a:t>
            </a:r>
            <a:br>
              <a:rPr lang="en-US" sz="900" noProof="1">
                <a:latin typeface="Courier New" charset="0"/>
                <a:ea typeface="Courier New" charset="0"/>
                <a:cs typeface="Courier New" charset="0"/>
              </a:rPr>
            </a:br>
            <a:r>
              <a:rPr lang="en-US" sz="900" b="1" noProof="1">
                <a:solidFill>
                  <a:srgbClr val="000080"/>
                </a:solidFill>
                <a:latin typeface="Courier New" charset="0"/>
                <a:ea typeface="Courier New" charset="0"/>
                <a:cs typeface="Courier New" charset="0"/>
              </a:rPr>
              <a:t>public class </a:t>
            </a:r>
            <a:r>
              <a:rPr lang="en-US" sz="900" noProof="1">
                <a:latin typeface="Courier New" charset="0"/>
                <a:ea typeface="Courier New" charset="0"/>
                <a:cs typeface="Courier New" charset="0"/>
              </a:rPr>
              <a:t>AutoQuoteRunner </a:t>
            </a:r>
            <a:r>
              <a:rPr lang="en-US" sz="900" b="1" noProof="1">
                <a:solidFill>
                  <a:srgbClr val="000080"/>
                </a:solidFill>
                <a:latin typeface="Courier New" charset="0"/>
                <a:ea typeface="Courier New" charset="0"/>
                <a:cs typeface="Courier New" charset="0"/>
              </a:rPr>
              <a:t>extends </a:t>
            </a:r>
            <a:r>
              <a:rPr lang="en-US" sz="900" noProof="1">
                <a:latin typeface="Courier New" charset="0"/>
                <a:ea typeface="Courier New" charset="0"/>
                <a:cs typeface="Courier New" charset="0"/>
              </a:rPr>
              <a:t>BaseRunner {</a:t>
            </a:r>
            <a:br>
              <a:rPr lang="en-US" sz="900" noProof="1">
                <a:latin typeface="Courier New" charset="0"/>
                <a:ea typeface="Courier New" charset="0"/>
                <a:cs typeface="Courier New" charset="0"/>
              </a:rPr>
            </a:br>
            <a:r>
              <a:rPr lang="en-US" sz="900" noProof="1">
                <a:latin typeface="Courier New" charset="0"/>
                <a:ea typeface="Courier New" charset="0"/>
                <a:cs typeface="Courier New" charset="0"/>
              </a:rPr>
              <a:t>}</a:t>
            </a:r>
            <a:endParaRPr lang="mr-IN" sz="900" noProof="1">
              <a:latin typeface="Courier New" charset="0"/>
              <a:ea typeface="Courier New" charset="0"/>
              <a:cs typeface="Courier New" charset="0"/>
            </a:endParaRPr>
          </a:p>
        </p:txBody>
      </p:sp>
      <p:sp>
        <p:nvSpPr>
          <p:cNvPr id="12" name="Rectangle 11"/>
          <p:cNvSpPr/>
          <p:nvPr/>
        </p:nvSpPr>
        <p:spPr>
          <a:xfrm>
            <a:off x="1663509" y="5153642"/>
            <a:ext cx="2103120" cy="17373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p:cNvSpPr/>
          <p:nvPr/>
        </p:nvSpPr>
        <p:spPr>
          <a:xfrm>
            <a:off x="5809488" y="4577862"/>
            <a:ext cx="6196584" cy="1477328"/>
          </a:xfrm>
          <a:prstGeom prst="rect">
            <a:avLst/>
          </a:prstGeom>
          <a:ln>
            <a:solidFill>
              <a:schemeClr val="tx2"/>
            </a:solidFill>
          </a:ln>
        </p:spPr>
        <p:txBody>
          <a:bodyPr wrap="square">
            <a:noAutofit/>
          </a:bodyPr>
          <a:lstStyle/>
          <a:p>
            <a:r>
              <a:rPr lang="en-US" sz="900" noProof="1">
                <a:latin typeface="Courier New" charset="0"/>
                <a:ea typeface="Courier New" charset="0"/>
                <a:cs typeface="Courier New" charset="0"/>
              </a:rPr>
              <a:t>&lt;</a:t>
            </a:r>
            <a:r>
              <a:rPr lang="en-US" sz="900" b="1" noProof="1">
                <a:solidFill>
                  <a:srgbClr val="000080"/>
                </a:solidFill>
                <a:latin typeface="Courier New" charset="0"/>
                <a:ea typeface="Courier New" charset="0"/>
                <a:cs typeface="Courier New" charset="0"/>
              </a:rPr>
              <a:t>suite </a:t>
            </a:r>
            <a:r>
              <a:rPr lang="en-US" sz="900" b="1" noProof="1">
                <a:solidFill>
                  <a:srgbClr val="0000FF"/>
                </a:solidFill>
                <a:latin typeface="Courier New" charset="0"/>
                <a:ea typeface="Courier New" charset="0"/>
                <a:cs typeface="Courier New" charset="0"/>
              </a:rPr>
              <a:t>name=</a:t>
            </a:r>
            <a:r>
              <a:rPr lang="en-US" sz="900" b="1" noProof="1">
                <a:solidFill>
                  <a:srgbClr val="008000"/>
                </a:solidFill>
                <a:latin typeface="Courier New" charset="0"/>
                <a:ea typeface="Courier New" charset="0"/>
                <a:cs typeface="Courier New" charset="0"/>
              </a:rPr>
              <a:t>"Test runner suite1" </a:t>
            </a:r>
            <a:r>
              <a:rPr lang="en-US" sz="900" b="1" noProof="1">
                <a:solidFill>
                  <a:srgbClr val="0000FF"/>
                </a:solidFill>
                <a:latin typeface="Courier New" charset="0"/>
                <a:ea typeface="Courier New" charset="0"/>
                <a:cs typeface="Courier New" charset="0"/>
              </a:rPr>
              <a:t>parallel=</a:t>
            </a:r>
            <a:r>
              <a:rPr lang="en-US" sz="900" b="1" noProof="1">
                <a:solidFill>
                  <a:srgbClr val="008000"/>
                </a:solidFill>
                <a:latin typeface="Courier New" charset="0"/>
                <a:ea typeface="Courier New" charset="0"/>
                <a:cs typeface="Courier New" charset="0"/>
              </a:rPr>
              <a:t>"classes" </a:t>
            </a:r>
            <a:r>
              <a:rPr lang="en-US" sz="900" b="1" noProof="1">
                <a:solidFill>
                  <a:srgbClr val="0000FF"/>
                </a:solidFill>
                <a:latin typeface="Courier New" charset="0"/>
                <a:ea typeface="Courier New" charset="0"/>
                <a:cs typeface="Courier New" charset="0"/>
              </a:rPr>
              <a:t>thread-count=</a:t>
            </a:r>
            <a:r>
              <a:rPr lang="en-US" sz="900" b="1" noProof="1">
                <a:solidFill>
                  <a:srgbClr val="008000"/>
                </a:solidFill>
                <a:latin typeface="Courier New" charset="0"/>
                <a:ea typeface="Courier New" charset="0"/>
                <a:cs typeface="Courier New" charset="0"/>
              </a:rPr>
              <a:t>"10" </a:t>
            </a:r>
            <a:r>
              <a:rPr lang="en-US" sz="900" b="1" noProof="1">
                <a:solidFill>
                  <a:srgbClr val="0000FF"/>
                </a:solidFill>
                <a:latin typeface="Courier New" charset="0"/>
                <a:ea typeface="Courier New" charset="0"/>
                <a:cs typeface="Courier New" charset="0"/>
              </a:rPr>
              <a:t>data-provider-thread-count=</a:t>
            </a:r>
            <a:r>
              <a:rPr lang="en-US" sz="900" b="1" noProof="1">
                <a:solidFill>
                  <a:srgbClr val="008000"/>
                </a:solidFill>
                <a:latin typeface="Courier New" charset="0"/>
                <a:ea typeface="Courier New" charset="0"/>
                <a:cs typeface="Courier New" charset="0"/>
              </a:rPr>
              <a:t>"10"</a:t>
            </a:r>
            <a:r>
              <a:rPr lang="en-US" sz="900" noProof="1">
                <a:latin typeface="Courier New" charset="0"/>
                <a:ea typeface="Courier New" charset="0"/>
                <a:cs typeface="Courier New" charset="0"/>
              </a:rPr>
              <a:t>&gt;</a:t>
            </a:r>
            <a:br>
              <a:rPr lang="en-US" sz="900" noProof="1">
                <a:latin typeface="Courier New" charset="0"/>
                <a:ea typeface="Courier New" charset="0"/>
                <a:cs typeface="Courier New" charset="0"/>
              </a:rPr>
            </a:br>
            <a:r>
              <a:rPr lang="en-US" sz="900" noProof="1">
                <a:latin typeface="Courier New" charset="0"/>
                <a:ea typeface="Courier New" charset="0"/>
                <a:cs typeface="Courier New" charset="0"/>
              </a:rPr>
              <a:t>    &lt;</a:t>
            </a:r>
            <a:r>
              <a:rPr lang="en-US" sz="900" b="1" noProof="1">
                <a:solidFill>
                  <a:srgbClr val="000080"/>
                </a:solidFill>
                <a:latin typeface="Courier New" charset="0"/>
                <a:ea typeface="Courier New" charset="0"/>
                <a:cs typeface="Courier New" charset="0"/>
              </a:rPr>
              <a:t>test </a:t>
            </a:r>
            <a:r>
              <a:rPr lang="en-US" sz="900" b="1" noProof="1">
                <a:solidFill>
                  <a:srgbClr val="0000FF"/>
                </a:solidFill>
                <a:latin typeface="Courier New" charset="0"/>
                <a:ea typeface="Courier New" charset="0"/>
                <a:cs typeface="Courier New" charset="0"/>
              </a:rPr>
              <a:t>name=</a:t>
            </a:r>
            <a:r>
              <a:rPr lang="en-US" sz="900" b="1" noProof="1">
                <a:solidFill>
                  <a:srgbClr val="008000"/>
                </a:solidFill>
                <a:latin typeface="Courier New" charset="0"/>
                <a:ea typeface="Courier New" charset="0"/>
                <a:cs typeface="Courier New" charset="0"/>
              </a:rPr>
              <a:t>"insurance app - cucumber"</a:t>
            </a:r>
            <a:r>
              <a:rPr lang="en-US" sz="900" noProof="1">
                <a:latin typeface="Courier New" charset="0"/>
                <a:ea typeface="Courier New" charset="0"/>
                <a:cs typeface="Courier New" charset="0"/>
              </a:rPr>
              <a:t>&gt;</a:t>
            </a:r>
            <a:br>
              <a:rPr lang="en-US" sz="900" noProof="1">
                <a:latin typeface="Courier New" charset="0"/>
                <a:ea typeface="Courier New" charset="0"/>
                <a:cs typeface="Courier New" charset="0"/>
              </a:rPr>
            </a:br>
            <a:r>
              <a:rPr lang="en-US" sz="900" noProof="1">
                <a:latin typeface="Courier New" charset="0"/>
                <a:ea typeface="Courier New" charset="0"/>
                <a:cs typeface="Courier New" charset="0"/>
              </a:rPr>
              <a:t>        &lt;</a:t>
            </a:r>
            <a:r>
              <a:rPr lang="en-US" sz="900" b="1" noProof="1">
                <a:solidFill>
                  <a:srgbClr val="000080"/>
                </a:solidFill>
                <a:latin typeface="Courier New" charset="0"/>
                <a:ea typeface="Courier New" charset="0"/>
                <a:cs typeface="Courier New" charset="0"/>
              </a:rPr>
              <a:t>classes</a:t>
            </a:r>
            <a:r>
              <a:rPr lang="en-US" sz="900" noProof="1">
                <a:latin typeface="Courier New" charset="0"/>
                <a:ea typeface="Courier New" charset="0"/>
                <a:cs typeface="Courier New" charset="0"/>
              </a:rPr>
              <a:t>&gt;</a:t>
            </a:r>
            <a:br>
              <a:rPr lang="en-US" sz="900" noProof="1">
                <a:latin typeface="Courier New" charset="0"/>
                <a:ea typeface="Courier New" charset="0"/>
                <a:cs typeface="Courier New" charset="0"/>
              </a:rPr>
            </a:br>
            <a:r>
              <a:rPr lang="en-US" sz="900" noProof="1">
                <a:latin typeface="Courier New" charset="0"/>
                <a:ea typeface="Courier New" charset="0"/>
                <a:cs typeface="Courier New" charset="0"/>
              </a:rPr>
              <a:t>            &lt;</a:t>
            </a:r>
            <a:r>
              <a:rPr lang="en-US" sz="900" b="1" noProof="1">
                <a:solidFill>
                  <a:srgbClr val="000080"/>
                </a:solidFill>
                <a:latin typeface="Courier New" charset="0"/>
                <a:ea typeface="Courier New" charset="0"/>
                <a:cs typeface="Courier New" charset="0"/>
              </a:rPr>
              <a:t>class </a:t>
            </a:r>
            <a:r>
              <a:rPr lang="en-US" sz="900" b="1" noProof="1">
                <a:solidFill>
                  <a:srgbClr val="0000FF"/>
                </a:solidFill>
                <a:latin typeface="Courier New" charset="0"/>
                <a:ea typeface="Courier New" charset="0"/>
                <a:cs typeface="Courier New" charset="0"/>
              </a:rPr>
              <a:t>name=</a:t>
            </a:r>
            <a:r>
              <a:rPr lang="en-US" sz="900" b="1" noProof="1">
                <a:solidFill>
                  <a:srgbClr val="008000"/>
                </a:solidFill>
                <a:latin typeface="Courier New" charset="0"/>
                <a:ea typeface="Courier New" charset="0"/>
                <a:cs typeface="Courier New" charset="0"/>
              </a:rPr>
              <a:t>"com.acn.insuranceapp.cukes.runners.AutoQuoteRunner"</a:t>
            </a:r>
            <a:r>
              <a:rPr lang="en-US" sz="900" noProof="1">
                <a:latin typeface="Courier New" charset="0"/>
                <a:ea typeface="Courier New" charset="0"/>
                <a:cs typeface="Courier New" charset="0"/>
              </a:rPr>
              <a:t>/&gt;</a:t>
            </a:r>
            <a:br>
              <a:rPr lang="en-US" sz="900" noProof="1">
                <a:latin typeface="Courier New" charset="0"/>
                <a:ea typeface="Courier New" charset="0"/>
                <a:cs typeface="Courier New" charset="0"/>
              </a:rPr>
            </a:br>
            <a:r>
              <a:rPr lang="en-US" sz="900" noProof="1">
                <a:latin typeface="Courier New" charset="0"/>
                <a:ea typeface="Courier New" charset="0"/>
                <a:cs typeface="Courier New" charset="0"/>
              </a:rPr>
              <a:t>        &lt;/</a:t>
            </a:r>
            <a:r>
              <a:rPr lang="en-US" sz="900" b="1" noProof="1">
                <a:solidFill>
                  <a:srgbClr val="000080"/>
                </a:solidFill>
                <a:latin typeface="Courier New" charset="0"/>
                <a:ea typeface="Courier New" charset="0"/>
                <a:cs typeface="Courier New" charset="0"/>
              </a:rPr>
              <a:t>classes</a:t>
            </a:r>
            <a:r>
              <a:rPr lang="en-US" sz="900" noProof="1">
                <a:latin typeface="Courier New" charset="0"/>
                <a:ea typeface="Courier New" charset="0"/>
                <a:cs typeface="Courier New" charset="0"/>
              </a:rPr>
              <a:t>&gt;</a:t>
            </a:r>
            <a:br>
              <a:rPr lang="en-US" sz="900" noProof="1">
                <a:latin typeface="Courier New" charset="0"/>
                <a:ea typeface="Courier New" charset="0"/>
                <a:cs typeface="Courier New" charset="0"/>
              </a:rPr>
            </a:br>
            <a:r>
              <a:rPr lang="en-US" sz="900" noProof="1">
                <a:latin typeface="Courier New" charset="0"/>
                <a:ea typeface="Courier New" charset="0"/>
                <a:cs typeface="Courier New" charset="0"/>
              </a:rPr>
              <a:t>    &lt;/</a:t>
            </a:r>
            <a:r>
              <a:rPr lang="en-US" sz="900" b="1" noProof="1">
                <a:solidFill>
                  <a:srgbClr val="000080"/>
                </a:solidFill>
                <a:latin typeface="Courier New" charset="0"/>
                <a:ea typeface="Courier New" charset="0"/>
                <a:cs typeface="Courier New" charset="0"/>
              </a:rPr>
              <a:t>test</a:t>
            </a:r>
            <a:r>
              <a:rPr lang="en-US" sz="900" noProof="1">
                <a:latin typeface="Courier New" charset="0"/>
                <a:ea typeface="Courier New" charset="0"/>
                <a:cs typeface="Courier New" charset="0"/>
              </a:rPr>
              <a:t>&gt;    </a:t>
            </a:r>
            <a:br>
              <a:rPr lang="en-US" sz="900" noProof="1">
                <a:latin typeface="Courier New" charset="0"/>
                <a:ea typeface="Courier New" charset="0"/>
                <a:cs typeface="Courier New" charset="0"/>
              </a:rPr>
            </a:br>
            <a:r>
              <a:rPr lang="en-US" sz="900" noProof="1">
                <a:latin typeface="Courier New" charset="0"/>
                <a:ea typeface="Courier New" charset="0"/>
                <a:cs typeface="Courier New" charset="0"/>
              </a:rPr>
              <a:t>&lt;/</a:t>
            </a:r>
            <a:r>
              <a:rPr lang="en-US" sz="900" b="1" noProof="1">
                <a:solidFill>
                  <a:srgbClr val="000080"/>
                </a:solidFill>
                <a:latin typeface="Courier New" charset="0"/>
                <a:ea typeface="Courier New" charset="0"/>
                <a:cs typeface="Courier New" charset="0"/>
              </a:rPr>
              <a:t>suite</a:t>
            </a:r>
            <a:r>
              <a:rPr lang="en-US" sz="900" noProof="1">
                <a:latin typeface="Courier New" charset="0"/>
                <a:ea typeface="Courier New" charset="0"/>
                <a:cs typeface="Courier New" charset="0"/>
              </a:rPr>
              <a:t>&gt;</a:t>
            </a:r>
          </a:p>
        </p:txBody>
      </p:sp>
      <p:sp>
        <p:nvSpPr>
          <p:cNvPr id="14" name="Rectangle 13"/>
          <p:cNvSpPr/>
          <p:nvPr/>
        </p:nvSpPr>
        <p:spPr>
          <a:xfrm>
            <a:off x="5809488" y="4305720"/>
            <a:ext cx="6196584" cy="26265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TestNG Suite XML</a:t>
            </a:r>
          </a:p>
        </p:txBody>
      </p:sp>
      <p:sp>
        <p:nvSpPr>
          <p:cNvPr id="15" name="Rectangle 14"/>
          <p:cNvSpPr/>
          <p:nvPr/>
        </p:nvSpPr>
        <p:spPr>
          <a:xfrm>
            <a:off x="6653784" y="5153642"/>
            <a:ext cx="4663440" cy="17373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 name="TextBox 15"/>
          <p:cNvSpPr txBox="1"/>
          <p:nvPr/>
        </p:nvSpPr>
        <p:spPr>
          <a:xfrm>
            <a:off x="1358127" y="6190328"/>
            <a:ext cx="2713884" cy="200055"/>
          </a:xfrm>
          <a:prstGeom prst="rect">
            <a:avLst/>
          </a:prstGeom>
          <a:noFill/>
        </p:spPr>
        <p:txBody>
          <a:bodyPr wrap="none" lIns="0" tIns="0" rIns="0" bIns="45720" rtlCol="0">
            <a:spAutoFit/>
          </a:bodyPr>
          <a:lstStyle/>
          <a:p>
            <a:r>
              <a:rPr lang="en-US" sz="1000" dirty="0"/>
              <a:t>Specify which tags to run in the runner class</a:t>
            </a:r>
          </a:p>
        </p:txBody>
      </p:sp>
      <p:cxnSp>
        <p:nvCxnSpPr>
          <p:cNvPr id="18" name="Straight Arrow Connector 17"/>
          <p:cNvCxnSpPr>
            <a:stCxn id="12" idx="2"/>
            <a:endCxn id="16" idx="0"/>
          </p:cNvCxnSpPr>
          <p:nvPr/>
        </p:nvCxnSpPr>
        <p:spPr>
          <a:xfrm>
            <a:off x="2715069" y="5327378"/>
            <a:ext cx="0" cy="86295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682100" y="6190328"/>
            <a:ext cx="4606809" cy="353943"/>
          </a:xfrm>
          <a:prstGeom prst="rect">
            <a:avLst/>
          </a:prstGeom>
          <a:noFill/>
        </p:spPr>
        <p:txBody>
          <a:bodyPr wrap="square" lIns="0" tIns="0" rIns="0" bIns="45720" rtlCol="0">
            <a:spAutoFit/>
          </a:bodyPr>
          <a:lstStyle/>
          <a:p>
            <a:r>
              <a:rPr lang="en-US" sz="1000" dirty="0"/>
              <a:t>Add one or more runner classes in the suite XML file for TestNG. This is the file that can be tied to a Jenkins job for CI Integration</a:t>
            </a:r>
          </a:p>
        </p:txBody>
      </p:sp>
      <p:cxnSp>
        <p:nvCxnSpPr>
          <p:cNvPr id="20" name="Straight Arrow Connector 19"/>
          <p:cNvCxnSpPr>
            <a:stCxn id="15" idx="2"/>
            <a:endCxn id="19" idx="0"/>
          </p:cNvCxnSpPr>
          <p:nvPr/>
        </p:nvCxnSpPr>
        <p:spPr>
          <a:xfrm>
            <a:off x="8985504" y="5327378"/>
            <a:ext cx="1" cy="86295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64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16</a:t>
            </a:fld>
            <a:endParaRPr lang="en-US">
              <a:solidFill>
                <a:prstClr val="white">
                  <a:lumMod val="65000"/>
                </a:prstClr>
              </a:solidFill>
            </a:endParaRPr>
          </a:p>
        </p:txBody>
      </p:sp>
      <p:sp>
        <p:nvSpPr>
          <p:cNvPr id="4" name="Title 3"/>
          <p:cNvSpPr>
            <a:spLocks noGrp="1"/>
          </p:cNvSpPr>
          <p:nvPr>
            <p:ph type="title"/>
          </p:nvPr>
        </p:nvSpPr>
        <p:spPr/>
        <p:txBody>
          <a:bodyPr>
            <a:normAutofit/>
          </a:bodyPr>
          <a:lstStyle/>
          <a:p>
            <a:r>
              <a:rPr lang="en-US" dirty="0"/>
              <a:t>Test Automation Blueprint:</a:t>
            </a:r>
            <a:br>
              <a:rPr lang="en-US" dirty="0"/>
            </a:br>
            <a:r>
              <a:rPr lang="en-US" sz="2800" i="1" dirty="0"/>
              <a:t>Test Resources – Test Data</a:t>
            </a:r>
          </a:p>
        </p:txBody>
      </p:sp>
      <p:sp>
        <p:nvSpPr>
          <p:cNvPr id="5" name="Text Placeholder 4"/>
          <p:cNvSpPr>
            <a:spLocks noGrp="1"/>
          </p:cNvSpPr>
          <p:nvPr>
            <p:ph type="body" sz="quarter" idx="18"/>
          </p:nvPr>
        </p:nvSpPr>
        <p:spPr/>
        <p:txBody>
          <a:bodyPr/>
          <a:lstStyle/>
          <a:p>
            <a:r>
              <a:rPr lang="en-US" dirty="0"/>
              <a:t>There are different options for parameterizing the tests to read from dynamic data sources:</a:t>
            </a:r>
          </a:p>
        </p:txBody>
      </p:sp>
      <p:sp>
        <p:nvSpPr>
          <p:cNvPr id="55" name="TextBox 54"/>
          <p:cNvSpPr txBox="1"/>
          <p:nvPr/>
        </p:nvSpPr>
        <p:spPr>
          <a:xfrm>
            <a:off x="8909306" y="373739"/>
            <a:ext cx="2596896" cy="261610"/>
          </a:xfrm>
          <a:prstGeom prst="rect">
            <a:avLst/>
          </a:prstGeom>
          <a:noFill/>
        </p:spPr>
        <p:txBody>
          <a:bodyPr wrap="square" lIns="0" tIns="0" rIns="0" bIns="45720" rtlCol="0">
            <a:spAutoFit/>
          </a:bodyPr>
          <a:lstStyle/>
          <a:p>
            <a:pPr algn="ctr"/>
            <a:r>
              <a:rPr lang="en-US" sz="1400" b="1" dirty="0">
                <a:solidFill>
                  <a:srgbClr val="C00000"/>
                </a:solidFill>
              </a:rPr>
              <a:t>Note: other options?</a:t>
            </a:r>
          </a:p>
        </p:txBody>
      </p:sp>
      <p:sp>
        <p:nvSpPr>
          <p:cNvPr id="28" name="Rectangle 27"/>
          <p:cNvSpPr/>
          <p:nvPr/>
        </p:nvSpPr>
        <p:spPr>
          <a:xfrm>
            <a:off x="380999" y="1814693"/>
            <a:ext cx="5486400" cy="26265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Option 1: Scenario Outline</a:t>
            </a:r>
          </a:p>
        </p:txBody>
      </p:sp>
      <p:sp>
        <p:nvSpPr>
          <p:cNvPr id="30" name="Rectangle 29"/>
          <p:cNvSpPr/>
          <p:nvPr/>
        </p:nvSpPr>
        <p:spPr>
          <a:xfrm>
            <a:off x="380998" y="2077349"/>
            <a:ext cx="5486400" cy="445312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rPr>
              <a:t>Description:</a:t>
            </a:r>
          </a:p>
          <a:p>
            <a:r>
              <a:rPr lang="en-US" sz="1100" dirty="0">
                <a:solidFill>
                  <a:schemeClr val="tx1"/>
                </a:solidFill>
              </a:rPr>
              <a:t>Use the Scenario Outline functionality in Cucumber to provide a set of data to the test (use sparingly), or a reference out to a data sheet.</a:t>
            </a:r>
          </a:p>
          <a:p>
            <a:endParaRPr lang="en-US" sz="1100" dirty="0">
              <a:solidFill>
                <a:schemeClr val="tx1"/>
              </a:solidFill>
            </a:endParaRPr>
          </a:p>
          <a:p>
            <a:r>
              <a:rPr lang="en-US" sz="1100" b="1" dirty="0">
                <a:solidFill>
                  <a:schemeClr val="tx1"/>
                </a:solidFill>
              </a:rPr>
              <a:t>Use Case:</a:t>
            </a:r>
          </a:p>
          <a:p>
            <a:r>
              <a:rPr lang="en-US" sz="1100" dirty="0">
                <a:solidFill>
                  <a:schemeClr val="tx1"/>
                </a:solidFill>
              </a:rPr>
              <a:t>Simple data needs, where the data is either statically provided, has a minimal amount of fields, or is used to trigger retrieval methods, as shown below</a:t>
            </a:r>
          </a:p>
          <a:p>
            <a:endParaRPr lang="en-US" sz="1100" dirty="0">
              <a:solidFill>
                <a:schemeClr val="tx1"/>
              </a:solidFill>
            </a:endParaRPr>
          </a:p>
          <a:p>
            <a:r>
              <a:rPr lang="en-US" sz="1100" b="1" dirty="0">
                <a:solidFill>
                  <a:schemeClr val="tx1"/>
                </a:solidFill>
              </a:rPr>
              <a:t>Example:</a:t>
            </a:r>
          </a:p>
          <a:p>
            <a:r>
              <a:rPr lang="en-US" sz="900" b="1" noProof="1">
                <a:solidFill>
                  <a:srgbClr val="000080"/>
                </a:solidFill>
                <a:latin typeface="Courier New" charset="0"/>
                <a:ea typeface="Courier New" charset="0"/>
                <a:cs typeface="Courier New" charset="0"/>
              </a:rPr>
              <a:t>Scenario Outline: </a:t>
            </a:r>
            <a:r>
              <a:rPr lang="en-US" sz="900" noProof="1">
                <a:latin typeface="Courier New" charset="0"/>
                <a:ea typeface="Courier New" charset="0"/>
                <a:cs typeface="Courier New" charset="0"/>
              </a:rPr>
              <a:t>Check Journey &lt;location&gt; by &lt;travel type&gt;</a:t>
            </a:r>
            <a:br>
              <a:rPr lang="en-US" sz="900" noProof="1">
                <a:latin typeface="Courier New" charset="0"/>
                <a:ea typeface="Courier New" charset="0"/>
                <a:cs typeface="Courier New" charset="0"/>
              </a:rPr>
            </a:br>
            <a:r>
              <a:rPr lang="en-US" sz="900" b="1" noProof="1">
                <a:solidFill>
                  <a:srgbClr val="000080"/>
                </a:solidFill>
                <a:latin typeface="Courier New" charset="0"/>
                <a:ea typeface="Courier New" charset="0"/>
                <a:cs typeface="Courier New" charset="0"/>
              </a:rPr>
              <a:t>Given </a:t>
            </a:r>
            <a:r>
              <a:rPr lang="en-US" sz="900" noProof="1">
                <a:solidFill>
                  <a:schemeClr val="tx1"/>
                </a:solidFill>
                <a:latin typeface="Courier New" charset="0"/>
                <a:ea typeface="Courier New" charset="0"/>
                <a:cs typeface="Courier New" charset="0"/>
              </a:rPr>
              <a:t>I start test execution for "&lt;TestCaseID&gt;" on "&lt;Channel&gt;" for "&lt;LineOfBusiness&gt;" with "&lt;Expected Outcome&gt;”</a:t>
            </a:r>
          </a:p>
          <a:p>
            <a:r>
              <a:rPr lang="en-US" sz="900" noProof="1">
                <a:solidFill>
                  <a:schemeClr val="tx1"/>
                </a:solidFill>
                <a:latin typeface="Courier New" charset="0"/>
                <a:ea typeface="Courier New" charset="0"/>
                <a:cs typeface="Courier New" charset="0"/>
              </a:rPr>
              <a:t>And I have loaded data from excel "TestData.xlsm" for testcase "&lt;TestCaseID&gt;" </a:t>
            </a:r>
            <a:br>
              <a:rPr lang="en-US" sz="900" noProof="1">
                <a:solidFill>
                  <a:schemeClr val="tx1"/>
                </a:solidFill>
                <a:latin typeface="Courier New" charset="0"/>
                <a:ea typeface="Courier New" charset="0"/>
                <a:cs typeface="Courier New" charset="0"/>
              </a:rPr>
            </a:br>
            <a:r>
              <a:rPr lang="en-US" sz="900" b="1" noProof="1">
                <a:solidFill>
                  <a:srgbClr val="000080"/>
                </a:solidFill>
                <a:latin typeface="Courier New" charset="0"/>
                <a:ea typeface="Courier New" charset="0"/>
                <a:cs typeface="Courier New" charset="0"/>
              </a:rPr>
              <a:t>When </a:t>
            </a:r>
            <a:r>
              <a:rPr lang="en-US" sz="900" noProof="1">
                <a:solidFill>
                  <a:schemeClr val="tx1"/>
                </a:solidFill>
                <a:latin typeface="Courier New" charset="0"/>
                <a:ea typeface="Courier New" charset="0"/>
                <a:cs typeface="Courier New" charset="0"/>
              </a:rPr>
              <a:t>I have navigated to the "WebHome" page</a:t>
            </a:r>
            <a:br>
              <a:rPr lang="en-US" sz="900" noProof="1">
                <a:solidFill>
                  <a:schemeClr val="tx1"/>
                </a:solidFill>
                <a:latin typeface="Courier New" charset="0"/>
                <a:ea typeface="Courier New" charset="0"/>
                <a:cs typeface="Courier New" charset="0"/>
              </a:rPr>
            </a:br>
            <a:r>
              <a:rPr lang="en-US" sz="900" b="1" noProof="1">
                <a:solidFill>
                  <a:srgbClr val="000080"/>
                </a:solidFill>
                <a:latin typeface="Courier New" charset="0"/>
                <a:ea typeface="Courier New" charset="0"/>
                <a:cs typeface="Courier New" charset="0"/>
              </a:rPr>
              <a:t>Then</a:t>
            </a:r>
            <a:r>
              <a:rPr lang="en-US" sz="900" b="1" noProof="1">
                <a:solidFill>
                  <a:schemeClr val="tx1"/>
                </a:solidFill>
                <a:latin typeface="Courier New" charset="0"/>
                <a:ea typeface="Courier New" charset="0"/>
                <a:cs typeface="Courier New" charset="0"/>
              </a:rPr>
              <a:t> </a:t>
            </a:r>
            <a:r>
              <a:rPr lang="en-US" sz="900" noProof="1">
                <a:solidFill>
                  <a:schemeClr val="tx1"/>
                </a:solidFill>
                <a:latin typeface="Courier New" charset="0"/>
                <a:ea typeface="Courier New" charset="0"/>
                <a:cs typeface="Courier New" charset="0"/>
              </a:rPr>
              <a:t>the correct journey information will be calculated as "&lt;distance&gt;”</a:t>
            </a:r>
          </a:p>
          <a:p>
            <a:r>
              <a:rPr lang="en-US" sz="800" noProof="1">
                <a:solidFill>
                  <a:schemeClr val="tx1"/>
                </a:solidFill>
                <a:latin typeface="Courier New" charset="0"/>
                <a:ea typeface="Courier New" charset="0"/>
                <a:cs typeface="Courier New" charset="0"/>
              </a:rPr>
              <a:t>etc</a:t>
            </a:r>
            <a:r>
              <a:rPr lang="mr-IN" sz="800" noProof="1">
                <a:solidFill>
                  <a:schemeClr val="tx1"/>
                </a:solidFill>
                <a:latin typeface="Courier New" charset="0"/>
                <a:ea typeface="Courier New" charset="0"/>
                <a:cs typeface="Courier New" charset="0"/>
              </a:rPr>
              <a:t>…</a:t>
            </a:r>
            <a:br>
              <a:rPr lang="en-US" sz="900" noProof="1">
                <a:solidFill>
                  <a:schemeClr val="tx1"/>
                </a:solidFill>
                <a:latin typeface="Courier New" charset="0"/>
                <a:ea typeface="Courier New" charset="0"/>
                <a:cs typeface="Courier New" charset="0"/>
              </a:rPr>
            </a:br>
            <a:br>
              <a:rPr lang="en-US" sz="900" noProof="1">
                <a:latin typeface="Courier New" charset="0"/>
                <a:ea typeface="Courier New" charset="0"/>
                <a:cs typeface="Courier New" charset="0"/>
              </a:rPr>
            </a:br>
            <a:r>
              <a:rPr lang="en-US" sz="900" b="1" noProof="1">
                <a:solidFill>
                  <a:srgbClr val="000080"/>
                </a:solidFill>
                <a:latin typeface="Courier New" charset="0"/>
                <a:ea typeface="Courier New" charset="0"/>
                <a:cs typeface="Courier New" charset="0"/>
              </a:rPr>
              <a:t>Examples:</a:t>
            </a:r>
            <a:br>
              <a:rPr lang="en-US" sz="900" b="1" noProof="1">
                <a:solidFill>
                  <a:srgbClr val="000080"/>
                </a:solidFill>
                <a:latin typeface="Courier New" charset="0"/>
                <a:ea typeface="Courier New" charset="0"/>
                <a:cs typeface="Courier New" charset="0"/>
              </a:rPr>
            </a:br>
            <a:r>
              <a:rPr lang="de-DE" sz="900" b="1" noProof="1">
                <a:solidFill>
                  <a:srgbClr val="297BDE"/>
                </a:solidFill>
                <a:latin typeface="Courier New" charset="0"/>
                <a:ea typeface="Courier New" charset="0"/>
                <a:cs typeface="Courier New" charset="0"/>
              </a:rPr>
              <a:t>| TestCaseID     | Channel  | LineOfBusiness | Expected Outcome  |</a:t>
            </a:r>
          </a:p>
          <a:p>
            <a:r>
              <a:rPr lang="de-DE" sz="900" b="1" noProof="1">
                <a:solidFill>
                  <a:srgbClr val="297BDE"/>
                </a:solidFill>
                <a:latin typeface="Courier New" charset="0"/>
                <a:ea typeface="Courier New" charset="0"/>
                <a:cs typeface="Courier New" charset="0"/>
              </a:rPr>
              <a:t>| Test 1 Data    | Web      | Client         | Quote             |</a:t>
            </a:r>
          </a:p>
          <a:p>
            <a:r>
              <a:rPr lang="de-DE" sz="900" b="1" noProof="1">
                <a:solidFill>
                  <a:srgbClr val="297BDE"/>
                </a:solidFill>
                <a:latin typeface="Courier New" charset="0"/>
                <a:ea typeface="Courier New" charset="0"/>
                <a:cs typeface="Courier New" charset="0"/>
              </a:rPr>
              <a:t>| Test 39 Data   | Web      | Client         | Decline           |</a:t>
            </a:r>
          </a:p>
          <a:p>
            <a:r>
              <a:rPr lang="de-DE" sz="900" b="1" noProof="1">
                <a:solidFill>
                  <a:srgbClr val="297BDE"/>
                </a:solidFill>
                <a:latin typeface="Courier New" charset="0"/>
                <a:ea typeface="Courier New" charset="0"/>
                <a:cs typeface="Courier New" charset="0"/>
              </a:rPr>
              <a:t>| Test 451 Data  | Web      | Client         | Accept            |</a:t>
            </a:r>
          </a:p>
          <a:p>
            <a:r>
              <a:rPr lang="de-DE" sz="900" b="1" noProof="1">
                <a:solidFill>
                  <a:srgbClr val="297BDE"/>
                </a:solidFill>
                <a:latin typeface="Courier New" charset="0"/>
                <a:ea typeface="Courier New" charset="0"/>
                <a:cs typeface="Courier New" charset="0"/>
              </a:rPr>
              <a:t>| Test 596 Data  | Web      | Client         | Refer as mortgage |</a:t>
            </a:r>
          </a:p>
          <a:p>
            <a:endParaRPr lang="en-US" sz="900" b="1" noProof="1">
              <a:solidFill>
                <a:srgbClr val="297BDE"/>
              </a:solidFill>
              <a:latin typeface="Courier New" charset="0"/>
              <a:ea typeface="Courier New" charset="0"/>
              <a:cs typeface="Courier New" charset="0"/>
            </a:endParaRPr>
          </a:p>
          <a:p>
            <a:r>
              <a:rPr lang="en-US" sz="1100" b="1" dirty="0">
                <a:solidFill>
                  <a:schemeClr val="tx1"/>
                </a:solidFill>
              </a:rPr>
              <a:t>Variations:</a:t>
            </a:r>
          </a:p>
          <a:p>
            <a:r>
              <a:rPr lang="en-US" sz="1100" dirty="0">
                <a:solidFill>
                  <a:schemeClr val="tx1"/>
                </a:solidFill>
              </a:rPr>
              <a:t>Use data passed in through the scenario outline to further trigger logic:</a:t>
            </a:r>
          </a:p>
          <a:p>
            <a:pPr marL="171450" indent="-171450">
              <a:buFont typeface="Arial" charset="0"/>
              <a:buChar char="•"/>
            </a:pPr>
            <a:r>
              <a:rPr lang="en-US" sz="1100" dirty="0">
                <a:solidFill>
                  <a:schemeClr val="tx1"/>
                </a:solidFill>
              </a:rPr>
              <a:t>Map to a data row in an external source, like Excel. Put the row key in outline.</a:t>
            </a:r>
          </a:p>
          <a:p>
            <a:pPr marL="171450" indent="-171450">
              <a:buFont typeface="Arial" charset="0"/>
              <a:buChar char="•"/>
            </a:pPr>
            <a:r>
              <a:rPr lang="en-US" sz="1100" dirty="0">
                <a:solidFill>
                  <a:schemeClr val="tx1"/>
                </a:solidFill>
              </a:rPr>
              <a:t>Retrieve a data value from a third-party source (i.e. DB or API call)</a:t>
            </a:r>
          </a:p>
          <a:p>
            <a:pPr marL="171450" indent="-171450">
              <a:buFont typeface="Arial" charset="0"/>
              <a:buChar char="•"/>
            </a:pPr>
            <a:r>
              <a:rPr lang="en-US" sz="1100" dirty="0">
                <a:solidFill>
                  <a:schemeClr val="tx1"/>
                </a:solidFill>
              </a:rPr>
              <a:t>Run a random number generator</a:t>
            </a:r>
          </a:p>
        </p:txBody>
      </p:sp>
      <p:sp>
        <p:nvSpPr>
          <p:cNvPr id="31" name="Rectangle 30"/>
          <p:cNvSpPr/>
          <p:nvPr/>
        </p:nvSpPr>
        <p:spPr>
          <a:xfrm>
            <a:off x="6324601" y="1814693"/>
            <a:ext cx="5486400" cy="26265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Option 2: Data Object to Read External Sources </a:t>
            </a:r>
          </a:p>
        </p:txBody>
      </p:sp>
      <p:sp>
        <p:nvSpPr>
          <p:cNvPr id="33" name="Rectangle 32"/>
          <p:cNvSpPr/>
          <p:nvPr/>
        </p:nvSpPr>
        <p:spPr>
          <a:xfrm>
            <a:off x="6324600" y="2077349"/>
            <a:ext cx="5486400" cy="445312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rPr>
              <a:t>Description:</a:t>
            </a:r>
          </a:p>
          <a:p>
            <a:r>
              <a:rPr lang="en-US" sz="1100" dirty="0">
                <a:solidFill>
                  <a:schemeClr val="tx1"/>
                </a:solidFill>
              </a:rPr>
              <a:t>Create a class that models a type of data in the system (i.e. an Insurance Quote). Connect this data object to third party sources, such as JSON or Excel.</a:t>
            </a:r>
          </a:p>
          <a:p>
            <a:endParaRPr lang="en-US" sz="1100" dirty="0">
              <a:solidFill>
                <a:schemeClr val="tx1"/>
              </a:solidFill>
            </a:endParaRPr>
          </a:p>
          <a:p>
            <a:r>
              <a:rPr lang="en-US" sz="1100" b="1" dirty="0">
                <a:solidFill>
                  <a:schemeClr val="tx1"/>
                </a:solidFill>
              </a:rPr>
              <a:t>Use Case:</a:t>
            </a:r>
          </a:p>
          <a:p>
            <a:r>
              <a:rPr lang="en-US" sz="1100" dirty="0">
                <a:solidFill>
                  <a:schemeClr val="tx1"/>
                </a:solidFill>
              </a:rPr>
              <a:t>More complex data needs, where there is a need to drive the permutations within a flow (i.e. filter through multiple criteria on the same search page)</a:t>
            </a:r>
          </a:p>
          <a:p>
            <a:endParaRPr lang="en-US" sz="1100" dirty="0">
              <a:solidFill>
                <a:schemeClr val="tx1"/>
              </a:solidFill>
            </a:endParaRPr>
          </a:p>
          <a:p>
            <a:r>
              <a:rPr lang="en-US" sz="1100" b="1" dirty="0">
                <a:solidFill>
                  <a:schemeClr val="tx1"/>
                </a:solidFill>
              </a:rPr>
              <a:t>Example (Logical View):</a:t>
            </a:r>
            <a:br>
              <a:rPr lang="en-US" sz="1100" b="1" dirty="0">
                <a:solidFill>
                  <a:schemeClr val="tx1"/>
                </a:solidFill>
              </a:rPr>
            </a:br>
            <a:endParaRPr lang="en-US" sz="1100" b="1" dirty="0">
              <a:solidFill>
                <a:schemeClr val="tx1"/>
              </a:solidFill>
            </a:endParaRPr>
          </a:p>
          <a:p>
            <a:pPr lvl="0"/>
            <a:r>
              <a:rPr lang="en-US" sz="900" b="1" dirty="0">
                <a:solidFill>
                  <a:srgbClr val="000080"/>
                </a:solidFill>
                <a:latin typeface="Courier New" charset="0"/>
                <a:ea typeface="Courier New" charset="0"/>
                <a:cs typeface="Courier New" charset="0"/>
              </a:rPr>
              <a:t>Scenario: </a:t>
            </a:r>
            <a:r>
              <a:rPr lang="en-US" sz="900" dirty="0">
                <a:solidFill>
                  <a:prstClr val="black"/>
                </a:solidFill>
                <a:latin typeface="Courier New" charset="0"/>
                <a:ea typeface="Courier New" charset="0"/>
                <a:cs typeface="Courier New" charset="0"/>
              </a:rPr>
              <a:t>Auto Insurance Quote Workflow</a:t>
            </a:r>
            <a:br>
              <a:rPr lang="en-US" sz="900" dirty="0">
                <a:solidFill>
                  <a:prstClr val="black"/>
                </a:solidFill>
                <a:latin typeface="Courier New" charset="0"/>
                <a:ea typeface="Courier New" charset="0"/>
                <a:cs typeface="Courier New" charset="0"/>
              </a:rPr>
            </a:br>
            <a:br>
              <a:rPr lang="en-US" sz="900" dirty="0">
                <a:solidFill>
                  <a:prstClr val="black"/>
                </a:solidFill>
                <a:latin typeface="Courier New" charset="0"/>
                <a:ea typeface="Courier New" charset="0"/>
                <a:cs typeface="Courier New" charset="0"/>
              </a:rPr>
            </a:br>
            <a:r>
              <a:rPr lang="en-US" sz="900" dirty="0">
                <a:solidFill>
                  <a:prstClr val="black"/>
                </a:solidFill>
                <a:latin typeface="Courier New" charset="0"/>
                <a:ea typeface="Courier New" charset="0"/>
                <a:cs typeface="Courier New" charset="0"/>
              </a:rPr>
              <a:t>  </a:t>
            </a:r>
            <a:r>
              <a:rPr lang="en-US" sz="900" b="1" dirty="0">
                <a:solidFill>
                  <a:srgbClr val="000080"/>
                </a:solidFill>
                <a:latin typeface="Courier New" charset="0"/>
                <a:ea typeface="Courier New" charset="0"/>
                <a:cs typeface="Courier New" charset="0"/>
              </a:rPr>
              <a:t>Given </a:t>
            </a:r>
            <a:r>
              <a:rPr lang="en-US" sz="900" dirty="0">
                <a:solidFill>
                  <a:prstClr val="black"/>
                </a:solidFill>
                <a:latin typeface="Courier New" charset="0"/>
                <a:ea typeface="Courier New" charset="0"/>
                <a:cs typeface="Courier New" charset="0"/>
              </a:rPr>
              <a:t>An automobile quote has started</a:t>
            </a:r>
            <a:br>
              <a:rPr lang="en-US" sz="900" dirty="0">
                <a:solidFill>
                  <a:prstClr val="black"/>
                </a:solidFill>
                <a:latin typeface="Courier New" charset="0"/>
                <a:ea typeface="Courier New" charset="0"/>
                <a:cs typeface="Courier New" charset="0"/>
              </a:rPr>
            </a:br>
            <a:r>
              <a:rPr lang="en-US" sz="900" dirty="0">
                <a:solidFill>
                  <a:prstClr val="black"/>
                </a:solidFill>
                <a:latin typeface="Courier New" charset="0"/>
                <a:ea typeface="Courier New" charset="0"/>
                <a:cs typeface="Courier New" charset="0"/>
              </a:rPr>
              <a:t>  </a:t>
            </a:r>
            <a:r>
              <a:rPr lang="en-US" sz="900" b="1" dirty="0">
                <a:solidFill>
                  <a:srgbClr val="000080"/>
                </a:solidFill>
                <a:latin typeface="Courier New" charset="0"/>
                <a:ea typeface="Courier New" charset="0"/>
                <a:cs typeface="Courier New" charset="0"/>
              </a:rPr>
              <a:t>When </a:t>
            </a:r>
            <a:r>
              <a:rPr lang="en-US" sz="900" dirty="0">
                <a:solidFill>
                  <a:prstClr val="black"/>
                </a:solidFill>
                <a:latin typeface="Courier New" charset="0"/>
                <a:ea typeface="Courier New" charset="0"/>
                <a:cs typeface="Courier New" charset="0"/>
              </a:rPr>
              <a:t>I enter the required auto quote information [dataset="</a:t>
            </a:r>
            <a:r>
              <a:rPr lang="en-US" sz="900" dirty="0" err="1">
                <a:solidFill>
                  <a:prstClr val="black"/>
                </a:solidFill>
                <a:latin typeface="Courier New" charset="0"/>
                <a:ea typeface="Courier New" charset="0"/>
                <a:cs typeface="Courier New" charset="0"/>
              </a:rPr>
              <a:t>VehicleData</a:t>
            </a:r>
            <a:r>
              <a:rPr lang="en-US" sz="900" dirty="0">
                <a:solidFill>
                  <a:prstClr val="black"/>
                </a:solidFill>
                <a:latin typeface="Courier New" charset="0"/>
                <a:ea typeface="Courier New" charset="0"/>
                <a:cs typeface="Courier New" charset="0"/>
              </a:rPr>
              <a:t>"]</a:t>
            </a:r>
            <a:br>
              <a:rPr lang="en-US" sz="900" dirty="0">
                <a:solidFill>
                  <a:prstClr val="black"/>
                </a:solidFill>
                <a:latin typeface="Courier New" charset="0"/>
                <a:ea typeface="Courier New" charset="0"/>
                <a:cs typeface="Courier New" charset="0"/>
              </a:rPr>
            </a:br>
            <a:r>
              <a:rPr lang="en-US" sz="900" dirty="0">
                <a:solidFill>
                  <a:prstClr val="black"/>
                </a:solidFill>
                <a:latin typeface="Courier New" charset="0"/>
                <a:ea typeface="Courier New" charset="0"/>
                <a:cs typeface="Courier New" charset="0"/>
              </a:rPr>
              <a:t>  </a:t>
            </a:r>
            <a:r>
              <a:rPr lang="en-US" sz="900" b="1" dirty="0">
                <a:solidFill>
                  <a:srgbClr val="000080"/>
                </a:solidFill>
                <a:latin typeface="Courier New" charset="0"/>
                <a:ea typeface="Courier New" charset="0"/>
                <a:cs typeface="Courier New" charset="0"/>
              </a:rPr>
              <a:t>Then </a:t>
            </a:r>
            <a:r>
              <a:rPr lang="en-US" sz="900" dirty="0">
                <a:solidFill>
                  <a:prstClr val="black"/>
                </a:solidFill>
                <a:latin typeface="Courier New" charset="0"/>
                <a:ea typeface="Courier New" charset="0"/>
                <a:cs typeface="Courier New" charset="0"/>
              </a:rPr>
              <a:t>the insurance quote is displayed</a:t>
            </a:r>
          </a:p>
          <a:p>
            <a:endParaRPr lang="en-US" sz="1100" dirty="0">
              <a:solidFill>
                <a:schemeClr val="tx1"/>
              </a:solidFill>
            </a:endParaRPr>
          </a:p>
          <a:p>
            <a:endParaRPr lang="en-US" sz="1100" dirty="0">
              <a:solidFill>
                <a:schemeClr val="tx1"/>
              </a:solidFill>
            </a:endParaRPr>
          </a:p>
          <a:p>
            <a:endParaRPr lang="en-US" sz="1100" dirty="0">
              <a:solidFill>
                <a:schemeClr val="tx1"/>
              </a:solidFill>
            </a:endParaRPr>
          </a:p>
          <a:p>
            <a:endParaRPr lang="en-US" sz="1100" dirty="0">
              <a:solidFill>
                <a:schemeClr val="tx1"/>
              </a:solidFill>
            </a:endParaRPr>
          </a:p>
          <a:p>
            <a:endParaRPr lang="en-US" sz="1100" dirty="0">
              <a:solidFill>
                <a:schemeClr val="tx1"/>
              </a:solidFill>
            </a:endParaRPr>
          </a:p>
          <a:p>
            <a:endParaRPr lang="en-US" sz="1100" dirty="0">
              <a:solidFill>
                <a:schemeClr val="tx1"/>
              </a:solidFill>
            </a:endParaRPr>
          </a:p>
          <a:p>
            <a:endParaRPr lang="en-US" sz="1100" b="1" dirty="0">
              <a:solidFill>
                <a:schemeClr val="tx1"/>
              </a:solidFill>
            </a:endParaRPr>
          </a:p>
          <a:p>
            <a:endParaRPr lang="en-US" sz="1100" b="1" dirty="0">
              <a:solidFill>
                <a:schemeClr val="tx1"/>
              </a:solidFill>
            </a:endParaRPr>
          </a:p>
        </p:txBody>
      </p:sp>
      <p:sp>
        <p:nvSpPr>
          <p:cNvPr id="34" name="Rectangle 33"/>
          <p:cNvSpPr/>
          <p:nvPr/>
        </p:nvSpPr>
        <p:spPr>
          <a:xfrm>
            <a:off x="9874710" y="4229456"/>
            <a:ext cx="1591436" cy="22786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5" name="Rectangle 34"/>
          <p:cNvSpPr/>
          <p:nvPr/>
        </p:nvSpPr>
        <p:spPr>
          <a:xfrm>
            <a:off x="6774358" y="4965191"/>
            <a:ext cx="996696" cy="43891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800" b="1" dirty="0">
                <a:solidFill>
                  <a:schemeClr val="tx1"/>
                </a:solidFill>
              </a:rPr>
              <a:t>Step Def Calls Data Retrieval Method</a:t>
            </a:r>
          </a:p>
        </p:txBody>
      </p:sp>
      <p:sp>
        <p:nvSpPr>
          <p:cNvPr id="36" name="Rectangle 35"/>
          <p:cNvSpPr/>
          <p:nvPr/>
        </p:nvSpPr>
        <p:spPr>
          <a:xfrm>
            <a:off x="9106078" y="5621886"/>
            <a:ext cx="996696" cy="43891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800" b="1" dirty="0">
                <a:solidFill>
                  <a:schemeClr val="tx1"/>
                </a:solidFill>
              </a:rPr>
              <a:t>Stores Data into a Data Object</a:t>
            </a:r>
          </a:p>
        </p:txBody>
      </p:sp>
      <p:sp>
        <p:nvSpPr>
          <p:cNvPr id="37" name="Rectangle 36"/>
          <p:cNvSpPr/>
          <p:nvPr/>
        </p:nvSpPr>
        <p:spPr>
          <a:xfrm>
            <a:off x="10231105" y="4965191"/>
            <a:ext cx="1243394" cy="43891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800" b="1" dirty="0">
                <a:solidFill>
                  <a:schemeClr val="tx1"/>
                </a:solidFill>
              </a:rPr>
              <a:t>Passes Data Object to Page Object method that acts on that data</a:t>
            </a:r>
          </a:p>
        </p:txBody>
      </p:sp>
      <p:sp>
        <p:nvSpPr>
          <p:cNvPr id="38" name="Rectangle 37"/>
          <p:cNvSpPr/>
          <p:nvPr/>
        </p:nvSpPr>
        <p:spPr>
          <a:xfrm>
            <a:off x="7817310" y="5621886"/>
            <a:ext cx="996696" cy="43891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800" b="1" dirty="0">
                <a:solidFill>
                  <a:schemeClr val="tx1"/>
                </a:solidFill>
              </a:rPr>
              <a:t>Reads from Data Source</a:t>
            </a:r>
          </a:p>
        </p:txBody>
      </p:sp>
      <p:sp>
        <p:nvSpPr>
          <p:cNvPr id="40" name="TextBox 39"/>
          <p:cNvSpPr txBox="1"/>
          <p:nvPr/>
        </p:nvSpPr>
        <p:spPr>
          <a:xfrm rot="16200000">
            <a:off x="6335449" y="5023065"/>
            <a:ext cx="567994" cy="323165"/>
          </a:xfrm>
          <a:prstGeom prst="rect">
            <a:avLst/>
          </a:prstGeom>
          <a:noFill/>
        </p:spPr>
        <p:txBody>
          <a:bodyPr wrap="square" lIns="0" tIns="0" rIns="0" bIns="45720" rtlCol="0" anchor="ctr">
            <a:noAutofit/>
          </a:bodyPr>
          <a:lstStyle/>
          <a:p>
            <a:pPr algn="ctr"/>
            <a:r>
              <a:rPr lang="en-US" sz="700" b="1" dirty="0"/>
              <a:t>Step Definition</a:t>
            </a:r>
          </a:p>
        </p:txBody>
      </p:sp>
      <p:sp>
        <p:nvSpPr>
          <p:cNvPr id="41" name="TextBox 40"/>
          <p:cNvSpPr txBox="1"/>
          <p:nvPr/>
        </p:nvSpPr>
        <p:spPr>
          <a:xfrm rot="16200000">
            <a:off x="6332439" y="5679760"/>
            <a:ext cx="567994" cy="323165"/>
          </a:xfrm>
          <a:prstGeom prst="rect">
            <a:avLst/>
          </a:prstGeom>
          <a:noFill/>
        </p:spPr>
        <p:txBody>
          <a:bodyPr wrap="square" lIns="0" tIns="0" rIns="0" bIns="45720" rtlCol="0" anchor="ctr">
            <a:noAutofit/>
          </a:bodyPr>
          <a:lstStyle/>
          <a:p>
            <a:pPr algn="ctr"/>
            <a:r>
              <a:rPr lang="en-US" sz="700" b="1" dirty="0"/>
              <a:t>Data Retrieval</a:t>
            </a:r>
          </a:p>
        </p:txBody>
      </p:sp>
      <p:cxnSp>
        <p:nvCxnSpPr>
          <p:cNvPr id="42" name="Straight Arrow Connector 23"/>
          <p:cNvCxnSpPr>
            <a:stCxn id="45" idx="2"/>
            <a:endCxn id="48" idx="1"/>
          </p:cNvCxnSpPr>
          <p:nvPr/>
        </p:nvCxnSpPr>
        <p:spPr>
          <a:xfrm rot="16200000" flipH="1">
            <a:off x="7326389" y="5350420"/>
            <a:ext cx="437239" cy="544604"/>
          </a:xfrm>
          <a:prstGeom prst="bent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23"/>
          <p:cNvCxnSpPr>
            <a:stCxn id="45" idx="3"/>
            <a:endCxn id="47" idx="1"/>
          </p:cNvCxnSpPr>
          <p:nvPr/>
        </p:nvCxnSpPr>
        <p:spPr>
          <a:xfrm>
            <a:off x="7771054" y="5184647"/>
            <a:ext cx="246005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23"/>
          <p:cNvCxnSpPr>
            <a:stCxn id="48" idx="3"/>
            <a:endCxn id="46" idx="1"/>
          </p:cNvCxnSpPr>
          <p:nvPr/>
        </p:nvCxnSpPr>
        <p:spPr>
          <a:xfrm>
            <a:off x="8814006" y="5841342"/>
            <a:ext cx="292072"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Hexagon 45"/>
          <p:cNvSpPr/>
          <p:nvPr/>
        </p:nvSpPr>
        <p:spPr>
          <a:xfrm>
            <a:off x="9241080" y="5024075"/>
            <a:ext cx="706782" cy="321145"/>
          </a:xfrm>
          <a:prstGeom prst="hex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800" b="1">
                <a:solidFill>
                  <a:schemeClr val="tx1"/>
                </a:solidFill>
              </a:rPr>
              <a:t>Data Object</a:t>
            </a:r>
            <a:endParaRPr lang="en-US" sz="800" b="1" dirty="0">
              <a:solidFill>
                <a:schemeClr val="tx1"/>
              </a:solidFill>
            </a:endParaRPr>
          </a:p>
        </p:txBody>
      </p:sp>
      <p:cxnSp>
        <p:nvCxnSpPr>
          <p:cNvPr id="47" name="Straight Arrow Connector 46"/>
          <p:cNvCxnSpPr>
            <a:stCxn id="46" idx="0"/>
          </p:cNvCxnSpPr>
          <p:nvPr/>
        </p:nvCxnSpPr>
        <p:spPr>
          <a:xfrm flipV="1">
            <a:off x="9604426" y="5318697"/>
            <a:ext cx="0" cy="30318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2"/>
          <p:cNvCxnSpPr>
            <a:stCxn id="44" idx="2"/>
            <a:endCxn id="45" idx="0"/>
          </p:cNvCxnSpPr>
          <p:nvPr/>
        </p:nvCxnSpPr>
        <p:spPr>
          <a:xfrm rot="5400000">
            <a:off x="8717633" y="3012395"/>
            <a:ext cx="507869" cy="3397722"/>
          </a:xfrm>
          <a:prstGeom prst="bentConnector3">
            <a:avLst>
              <a:gd name="adj1" fmla="val 50000"/>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894224" y="6120182"/>
            <a:ext cx="365760" cy="200418"/>
          </a:xfrm>
          <a:prstGeom prst="rect">
            <a:avLst/>
          </a:prstGeom>
          <a:noFill/>
          <a:ln>
            <a:solidFill>
              <a:schemeClr val="tx2"/>
            </a:solidFill>
          </a:ln>
        </p:spPr>
        <p:txBody>
          <a:bodyPr wrap="square" lIns="0" tIns="0" rIns="0" bIns="0" rtlCol="0" anchor="ctr">
            <a:noAutofit/>
          </a:bodyPr>
          <a:lstStyle/>
          <a:p>
            <a:pPr algn="ctr"/>
            <a:r>
              <a:rPr lang="en-US" sz="700" b="1" dirty="0"/>
              <a:t>CSV</a:t>
            </a:r>
          </a:p>
        </p:txBody>
      </p:sp>
      <p:sp>
        <p:nvSpPr>
          <p:cNvPr id="50" name="TextBox 49"/>
          <p:cNvSpPr txBox="1"/>
          <p:nvPr/>
        </p:nvSpPr>
        <p:spPr>
          <a:xfrm>
            <a:off x="8347643" y="6120182"/>
            <a:ext cx="365760" cy="200418"/>
          </a:xfrm>
          <a:prstGeom prst="rect">
            <a:avLst/>
          </a:prstGeom>
          <a:noFill/>
          <a:ln>
            <a:solidFill>
              <a:schemeClr val="tx2"/>
            </a:solidFill>
          </a:ln>
        </p:spPr>
        <p:txBody>
          <a:bodyPr wrap="square" lIns="0" tIns="0" rIns="0" bIns="0" rtlCol="0" anchor="ctr">
            <a:noAutofit/>
          </a:bodyPr>
          <a:lstStyle/>
          <a:p>
            <a:pPr algn="ctr"/>
            <a:r>
              <a:rPr lang="en-US" sz="700" b="1" dirty="0"/>
              <a:t>JSON</a:t>
            </a:r>
          </a:p>
        </p:txBody>
      </p:sp>
    </p:spTree>
    <p:extLst>
      <p:ext uri="{BB962C8B-B14F-4D97-AF65-F5344CB8AC3E}">
        <p14:creationId xmlns:p14="http://schemas.microsoft.com/office/powerpoint/2010/main" val="338624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682164" y="2423643"/>
            <a:ext cx="3344091" cy="11989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000" b="1" dirty="0">
                <a:solidFill>
                  <a:schemeClr val="tx2"/>
                </a:solidFill>
              </a:rPr>
              <a:t>Virtual </a:t>
            </a:r>
            <a:r>
              <a:rPr lang="en-GB" sz="1000" b="1">
                <a:solidFill>
                  <a:schemeClr val="tx2"/>
                </a:solidFill>
              </a:rPr>
              <a:t>Machine 2</a:t>
            </a:r>
            <a:endParaRPr lang="en-GB" sz="1000" b="1" dirty="0">
              <a:solidFill>
                <a:schemeClr val="tx2"/>
              </a:solidFill>
            </a:endParaRPr>
          </a:p>
        </p:txBody>
      </p:sp>
      <p:sp>
        <p:nvSpPr>
          <p:cNvPr id="88" name="Rectangle 87"/>
          <p:cNvSpPr/>
          <p:nvPr/>
        </p:nvSpPr>
        <p:spPr>
          <a:xfrm>
            <a:off x="606272" y="2490699"/>
            <a:ext cx="3344091" cy="11989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000" b="1" dirty="0">
                <a:solidFill>
                  <a:schemeClr val="tx2"/>
                </a:solidFill>
              </a:rPr>
              <a:t>Virtual </a:t>
            </a:r>
            <a:r>
              <a:rPr lang="en-GB" sz="1000" b="1">
                <a:solidFill>
                  <a:schemeClr val="tx2"/>
                </a:solidFill>
              </a:rPr>
              <a:t>Machine 2</a:t>
            </a:r>
            <a:endParaRPr lang="en-GB" sz="1000" b="1" dirty="0">
              <a:solidFill>
                <a:schemeClr val="tx2"/>
              </a:solidFill>
            </a:endParaRPr>
          </a:p>
        </p:txBody>
      </p:sp>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17</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Test Automation Blueprint:</a:t>
            </a:r>
            <a:br>
              <a:rPr lang="en-US" dirty="0"/>
            </a:br>
            <a:r>
              <a:rPr lang="en-US" sz="2800" i="1" dirty="0"/>
              <a:t>Test Execution: Infrastructure</a:t>
            </a:r>
          </a:p>
        </p:txBody>
      </p:sp>
      <p:sp>
        <p:nvSpPr>
          <p:cNvPr id="5" name="Text Placeholder 4"/>
          <p:cNvSpPr>
            <a:spLocks noGrp="1"/>
          </p:cNvSpPr>
          <p:nvPr>
            <p:ph type="body" sz="quarter" idx="18"/>
          </p:nvPr>
        </p:nvSpPr>
        <p:spPr/>
        <p:txBody>
          <a:bodyPr/>
          <a:lstStyle/>
          <a:p>
            <a:r>
              <a:rPr lang="en-US" dirty="0"/>
              <a:t>To minimize execution time, use multiple avenues for increasing parallelization:</a:t>
            </a:r>
          </a:p>
        </p:txBody>
      </p:sp>
      <p:sp>
        <p:nvSpPr>
          <p:cNvPr id="6" name="Rectangle 5"/>
          <p:cNvSpPr/>
          <p:nvPr/>
        </p:nvSpPr>
        <p:spPr>
          <a:xfrm>
            <a:off x="530380" y="4146163"/>
            <a:ext cx="3495875" cy="164107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000" b="1" dirty="0">
                <a:solidFill>
                  <a:schemeClr val="tx2"/>
                </a:solidFill>
              </a:rPr>
              <a:t>Selenium Server</a:t>
            </a:r>
          </a:p>
          <a:p>
            <a:pPr algn="ctr"/>
            <a:r>
              <a:rPr lang="en-GB" sz="1000" b="1" dirty="0">
                <a:solidFill>
                  <a:schemeClr val="tx2"/>
                </a:solidFill>
              </a:rPr>
              <a:t>(Selenium Grid / SauceLabs)</a:t>
            </a:r>
          </a:p>
        </p:txBody>
      </p:sp>
      <p:sp>
        <p:nvSpPr>
          <p:cNvPr id="7" name="Rectangle 6"/>
          <p:cNvSpPr/>
          <p:nvPr/>
        </p:nvSpPr>
        <p:spPr>
          <a:xfrm>
            <a:off x="530380" y="2558339"/>
            <a:ext cx="3344091" cy="11989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000" b="1" dirty="0">
                <a:solidFill>
                  <a:schemeClr val="tx2"/>
                </a:solidFill>
              </a:rPr>
              <a:t>Virtual Machine 1</a:t>
            </a:r>
          </a:p>
        </p:txBody>
      </p:sp>
      <p:sp>
        <p:nvSpPr>
          <p:cNvPr id="8" name="Rectangle 7"/>
          <p:cNvSpPr/>
          <p:nvPr/>
        </p:nvSpPr>
        <p:spPr>
          <a:xfrm>
            <a:off x="882957" y="2886046"/>
            <a:ext cx="2675585" cy="236946"/>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000" b="1" dirty="0" err="1">
                <a:solidFill>
                  <a:schemeClr val="tx2"/>
                </a:solidFill>
              </a:rPr>
              <a:t>TestNG</a:t>
            </a:r>
            <a:r>
              <a:rPr lang="en-GB" sz="1000" b="1" dirty="0">
                <a:solidFill>
                  <a:schemeClr val="tx2"/>
                </a:solidFill>
              </a:rPr>
              <a:t> + Cucumber/Java/Selenium</a:t>
            </a:r>
          </a:p>
        </p:txBody>
      </p:sp>
      <p:sp>
        <p:nvSpPr>
          <p:cNvPr id="9" name="Rectangle 8"/>
          <p:cNvSpPr/>
          <p:nvPr/>
        </p:nvSpPr>
        <p:spPr>
          <a:xfrm>
            <a:off x="530380" y="6119335"/>
            <a:ext cx="3495875" cy="34924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000" b="1" dirty="0">
                <a:solidFill>
                  <a:schemeClr val="tx2"/>
                </a:solidFill>
              </a:rPr>
              <a:t>Application Under Test (AUT)</a:t>
            </a:r>
          </a:p>
        </p:txBody>
      </p:sp>
      <p:cxnSp>
        <p:nvCxnSpPr>
          <p:cNvPr id="10" name="Straight Arrow Connector 9"/>
          <p:cNvCxnSpPr>
            <a:stCxn id="11" idx="2"/>
            <a:endCxn id="25" idx="0"/>
          </p:cNvCxnSpPr>
          <p:nvPr/>
        </p:nvCxnSpPr>
        <p:spPr>
          <a:xfrm>
            <a:off x="1230817" y="4941210"/>
            <a:ext cx="0" cy="45291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83345" y="4671382"/>
            <a:ext cx="694944" cy="269828"/>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800" b="1" dirty="0">
                <a:solidFill>
                  <a:schemeClr val="tx2"/>
                </a:solidFill>
              </a:rPr>
              <a:t>Node 1</a:t>
            </a:r>
          </a:p>
        </p:txBody>
      </p:sp>
      <p:sp>
        <p:nvSpPr>
          <p:cNvPr id="13" name="Rectangle 12"/>
          <p:cNvSpPr/>
          <p:nvPr/>
        </p:nvSpPr>
        <p:spPr>
          <a:xfrm>
            <a:off x="530380" y="1952404"/>
            <a:ext cx="3495875" cy="30038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solidFill>
                  <a:schemeClr val="tx2"/>
                </a:solidFill>
              </a:rPr>
              <a:t>Ci Server (Jenkins) or Local (Eclipse / IntelliJ, Command Line)</a:t>
            </a:r>
          </a:p>
        </p:txBody>
      </p:sp>
      <p:sp>
        <p:nvSpPr>
          <p:cNvPr id="15" name="TextBox 14"/>
          <p:cNvSpPr txBox="1"/>
          <p:nvPr/>
        </p:nvSpPr>
        <p:spPr>
          <a:xfrm>
            <a:off x="2430028" y="3395426"/>
            <a:ext cx="457200" cy="182880"/>
          </a:xfrm>
          <a:prstGeom prst="rect">
            <a:avLst/>
          </a:prstGeom>
          <a:noFill/>
          <a:ln>
            <a:noFill/>
          </a:ln>
        </p:spPr>
        <p:txBody>
          <a:bodyPr wrap="square" rtlCol="0" anchor="ctr">
            <a:spAutoFit/>
          </a:bodyPr>
          <a:lstStyle/>
          <a:p>
            <a:pPr algn="ctr"/>
            <a:r>
              <a:rPr lang="en-GB" sz="1050" dirty="0">
                <a:solidFill>
                  <a:schemeClr val="tx2"/>
                </a:solidFill>
              </a:rPr>
              <a:t>. . .</a:t>
            </a:r>
          </a:p>
        </p:txBody>
      </p:sp>
      <p:sp>
        <p:nvSpPr>
          <p:cNvPr id="16" name="Rectangle 15"/>
          <p:cNvSpPr/>
          <p:nvPr/>
        </p:nvSpPr>
        <p:spPr>
          <a:xfrm>
            <a:off x="882957" y="3349706"/>
            <a:ext cx="695721" cy="274320"/>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800" b="1" dirty="0">
                <a:solidFill>
                  <a:schemeClr val="tx2"/>
                </a:solidFill>
              </a:rPr>
              <a:t>Thread 1</a:t>
            </a:r>
          </a:p>
        </p:txBody>
      </p:sp>
      <p:sp>
        <p:nvSpPr>
          <p:cNvPr id="17" name="Rectangle 16"/>
          <p:cNvSpPr/>
          <p:nvPr/>
        </p:nvSpPr>
        <p:spPr>
          <a:xfrm>
            <a:off x="1751052" y="3349706"/>
            <a:ext cx="652397" cy="274320"/>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800" b="1" dirty="0">
                <a:solidFill>
                  <a:schemeClr val="tx2"/>
                </a:solidFill>
              </a:rPr>
              <a:t>Thread 2</a:t>
            </a:r>
          </a:p>
        </p:txBody>
      </p:sp>
      <p:sp>
        <p:nvSpPr>
          <p:cNvPr id="18" name="Rectangle 17"/>
          <p:cNvSpPr/>
          <p:nvPr/>
        </p:nvSpPr>
        <p:spPr>
          <a:xfrm>
            <a:off x="2927846" y="3349706"/>
            <a:ext cx="630696" cy="274320"/>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800" b="1" dirty="0">
                <a:solidFill>
                  <a:schemeClr val="tx2"/>
                </a:solidFill>
              </a:rPr>
              <a:t>Thread N</a:t>
            </a:r>
          </a:p>
        </p:txBody>
      </p:sp>
      <p:cxnSp>
        <p:nvCxnSpPr>
          <p:cNvPr id="19" name="Elbow Connector 18"/>
          <p:cNvCxnSpPr/>
          <p:nvPr/>
        </p:nvCxnSpPr>
        <p:spPr>
          <a:xfrm>
            <a:off x="1230817" y="3133448"/>
            <a:ext cx="0" cy="18988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a:off x="2077250" y="3133448"/>
            <a:ext cx="0" cy="20028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3243194" y="3133448"/>
            <a:ext cx="0" cy="20028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729778" y="4671382"/>
            <a:ext cx="694944" cy="269828"/>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800" b="1" dirty="0">
                <a:solidFill>
                  <a:schemeClr val="tx2"/>
                </a:solidFill>
              </a:rPr>
              <a:t>Node 2</a:t>
            </a:r>
          </a:p>
        </p:txBody>
      </p:sp>
      <p:sp>
        <p:nvSpPr>
          <p:cNvPr id="23" name="Rectangle 22"/>
          <p:cNvSpPr/>
          <p:nvPr/>
        </p:nvSpPr>
        <p:spPr>
          <a:xfrm>
            <a:off x="2895722" y="4671382"/>
            <a:ext cx="694944" cy="269828"/>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800" b="1" dirty="0">
                <a:solidFill>
                  <a:schemeClr val="tx2"/>
                </a:solidFill>
              </a:rPr>
              <a:t>Node N</a:t>
            </a:r>
          </a:p>
        </p:txBody>
      </p:sp>
      <p:sp>
        <p:nvSpPr>
          <p:cNvPr id="24" name="TextBox 23"/>
          <p:cNvSpPr txBox="1"/>
          <p:nvPr/>
        </p:nvSpPr>
        <p:spPr>
          <a:xfrm>
            <a:off x="2430028" y="4714856"/>
            <a:ext cx="457200" cy="182880"/>
          </a:xfrm>
          <a:prstGeom prst="rect">
            <a:avLst/>
          </a:prstGeom>
          <a:noFill/>
          <a:ln>
            <a:noFill/>
          </a:ln>
        </p:spPr>
        <p:txBody>
          <a:bodyPr wrap="square" tIns="0" bIns="0" rtlCol="0" anchor="ctr">
            <a:noAutofit/>
          </a:bodyPr>
          <a:lstStyle/>
          <a:p>
            <a:pPr algn="ctr"/>
            <a:r>
              <a:rPr lang="en-GB" sz="800" dirty="0">
                <a:solidFill>
                  <a:schemeClr val="tx2"/>
                </a:solidFill>
              </a:rPr>
              <a:t>. . .</a:t>
            </a:r>
          </a:p>
        </p:txBody>
      </p:sp>
      <p:sp>
        <p:nvSpPr>
          <p:cNvPr id="25" name="Rounded Rectangle 24"/>
          <p:cNvSpPr/>
          <p:nvPr/>
        </p:nvSpPr>
        <p:spPr>
          <a:xfrm>
            <a:off x="883345" y="5394125"/>
            <a:ext cx="694944" cy="262206"/>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182880" rtlCol="0" anchor="ctr"/>
          <a:lstStyle/>
          <a:p>
            <a:pPr algn="ctr"/>
            <a:r>
              <a:rPr lang="en-GB" sz="700" b="1" dirty="0">
                <a:solidFill>
                  <a:schemeClr val="tx2"/>
                </a:solidFill>
              </a:rPr>
              <a:t>Browser</a:t>
            </a:r>
          </a:p>
        </p:txBody>
      </p:sp>
      <p:sp>
        <p:nvSpPr>
          <p:cNvPr id="26" name="Rounded Rectangle 25"/>
          <p:cNvSpPr/>
          <p:nvPr/>
        </p:nvSpPr>
        <p:spPr>
          <a:xfrm>
            <a:off x="1729778" y="5394125"/>
            <a:ext cx="694944" cy="262206"/>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182880" rtlCol="0" anchor="ctr"/>
          <a:lstStyle/>
          <a:p>
            <a:pPr algn="ctr"/>
            <a:r>
              <a:rPr lang="en-GB" sz="700" b="1" dirty="0">
                <a:solidFill>
                  <a:schemeClr val="tx2"/>
                </a:solidFill>
              </a:rPr>
              <a:t>Browser</a:t>
            </a:r>
          </a:p>
        </p:txBody>
      </p:sp>
      <p:sp>
        <p:nvSpPr>
          <p:cNvPr id="27" name="Rounded Rectangle 26"/>
          <p:cNvSpPr/>
          <p:nvPr/>
        </p:nvSpPr>
        <p:spPr>
          <a:xfrm>
            <a:off x="2895722" y="5394125"/>
            <a:ext cx="694944" cy="262206"/>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182880" rtlCol="0" anchor="ctr"/>
          <a:lstStyle/>
          <a:p>
            <a:pPr algn="ctr"/>
            <a:r>
              <a:rPr lang="en-GB" sz="700" b="1" dirty="0">
                <a:solidFill>
                  <a:schemeClr val="tx2"/>
                </a:solidFill>
              </a:rPr>
              <a:t>Browser</a:t>
            </a:r>
          </a:p>
        </p:txBody>
      </p:sp>
      <p:sp>
        <p:nvSpPr>
          <p:cNvPr id="28" name="TextBox 27"/>
          <p:cNvSpPr txBox="1"/>
          <p:nvPr/>
        </p:nvSpPr>
        <p:spPr>
          <a:xfrm>
            <a:off x="2430028" y="5433788"/>
            <a:ext cx="457200" cy="182880"/>
          </a:xfrm>
          <a:prstGeom prst="rect">
            <a:avLst/>
          </a:prstGeom>
          <a:noFill/>
          <a:ln>
            <a:noFill/>
          </a:ln>
        </p:spPr>
        <p:txBody>
          <a:bodyPr wrap="square" tIns="0" bIns="0" rtlCol="0" anchor="ctr">
            <a:noAutofit/>
          </a:bodyPr>
          <a:lstStyle>
            <a:defPPr>
              <a:defRPr lang="en-US"/>
            </a:defPPr>
            <a:lvl1pPr algn="ctr">
              <a:defRPr sz="1100">
                <a:solidFill>
                  <a:schemeClr val="tx2"/>
                </a:solidFill>
              </a:defRPr>
            </a:lvl1pPr>
          </a:lstStyle>
          <a:p>
            <a:r>
              <a:rPr lang="en-GB" sz="800" dirty="0"/>
              <a:t>. . .</a:t>
            </a:r>
          </a:p>
        </p:txBody>
      </p:sp>
      <p:cxnSp>
        <p:nvCxnSpPr>
          <p:cNvPr id="29" name="Straight Arrow Connector 28"/>
          <p:cNvCxnSpPr>
            <a:stCxn id="22" idx="2"/>
            <a:endCxn id="26" idx="0"/>
          </p:cNvCxnSpPr>
          <p:nvPr/>
        </p:nvCxnSpPr>
        <p:spPr>
          <a:xfrm>
            <a:off x="2077250" y="4941210"/>
            <a:ext cx="0" cy="45291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243194" y="4941210"/>
            <a:ext cx="0" cy="45291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6200000" flipH="1">
            <a:off x="1080322" y="3959787"/>
            <a:ext cx="300989" cy="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1926756" y="3959787"/>
            <a:ext cx="300989" cy="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6200000" flipH="1">
            <a:off x="3092700" y="3959787"/>
            <a:ext cx="300989" cy="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6200000" flipH="1">
            <a:off x="1093657" y="5947953"/>
            <a:ext cx="274320" cy="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16200000" flipH="1">
            <a:off x="1940090" y="5966241"/>
            <a:ext cx="274320" cy="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16200000" flipH="1">
            <a:off x="3106034" y="5947953"/>
            <a:ext cx="274320" cy="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3" idx="2"/>
            <a:endCxn id="88" idx="0"/>
          </p:cNvCxnSpPr>
          <p:nvPr/>
        </p:nvCxnSpPr>
        <p:spPr>
          <a:xfrm>
            <a:off x="2278318" y="2252784"/>
            <a:ext cx="0" cy="23791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378379" y="1840100"/>
            <a:ext cx="3657600" cy="524989"/>
          </a:xfrm>
          <a:prstGeom prst="rect">
            <a:avLst/>
          </a:prstGeom>
          <a:noFill/>
        </p:spPr>
        <p:txBody>
          <a:bodyPr wrap="square" rtlCol="0" anchor="ctr">
            <a:noAutofit/>
          </a:bodyPr>
          <a:lstStyle/>
          <a:p>
            <a:r>
              <a:rPr lang="en-US" sz="1050" b="1" dirty="0"/>
              <a:t>Control Point for Managing Execution:</a:t>
            </a:r>
          </a:p>
          <a:p>
            <a:r>
              <a:rPr lang="en-US" sz="1050" dirty="0"/>
              <a:t>This can be a CI server, such as Jenkins, or running locally when in the midst of creating the tests</a:t>
            </a:r>
          </a:p>
        </p:txBody>
      </p:sp>
      <p:sp>
        <p:nvSpPr>
          <p:cNvPr id="43" name="Oval 42"/>
          <p:cNvSpPr/>
          <p:nvPr/>
        </p:nvSpPr>
        <p:spPr>
          <a:xfrm>
            <a:off x="4194811" y="2015726"/>
            <a:ext cx="173736" cy="173736"/>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t>1</a:t>
            </a:r>
          </a:p>
        </p:txBody>
      </p:sp>
      <p:sp>
        <p:nvSpPr>
          <p:cNvPr id="44" name="TextBox 43"/>
          <p:cNvSpPr txBox="1"/>
          <p:nvPr/>
        </p:nvSpPr>
        <p:spPr>
          <a:xfrm>
            <a:off x="4378379" y="2704895"/>
            <a:ext cx="3657600" cy="814634"/>
          </a:xfrm>
          <a:prstGeom prst="rect">
            <a:avLst/>
          </a:prstGeom>
          <a:noFill/>
        </p:spPr>
        <p:txBody>
          <a:bodyPr wrap="square" rtlCol="0" anchor="ctr">
            <a:noAutofit/>
          </a:bodyPr>
          <a:lstStyle/>
          <a:p>
            <a:r>
              <a:rPr lang="en-US" sz="1050" b="1" dirty="0"/>
              <a:t>Execution Infrastructure for the Parallel Threads:</a:t>
            </a:r>
            <a:r>
              <a:rPr lang="en-US" sz="1050" i="1" dirty="0"/>
              <a:t> </a:t>
            </a:r>
          </a:p>
          <a:p>
            <a:r>
              <a:rPr lang="en-US" sz="1050" dirty="0"/>
              <a:t>Each VM could run multiple threads in parallel, with the upper limit set by machine capacity, controlled through thread count setting in a </a:t>
            </a:r>
            <a:r>
              <a:rPr lang="en-US" sz="1050" dirty="0" err="1"/>
              <a:t>TestNG</a:t>
            </a:r>
            <a:r>
              <a:rPr lang="en-US" sz="1050" dirty="0"/>
              <a:t> XML</a:t>
            </a:r>
          </a:p>
        </p:txBody>
      </p:sp>
      <p:sp>
        <p:nvSpPr>
          <p:cNvPr id="45" name="Oval 44"/>
          <p:cNvSpPr/>
          <p:nvPr/>
        </p:nvSpPr>
        <p:spPr>
          <a:xfrm>
            <a:off x="4194811" y="3025344"/>
            <a:ext cx="173736" cy="173736"/>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t>2</a:t>
            </a:r>
          </a:p>
        </p:txBody>
      </p:sp>
      <p:sp>
        <p:nvSpPr>
          <p:cNvPr id="46" name="TextBox 45"/>
          <p:cNvSpPr txBox="1"/>
          <p:nvPr/>
        </p:nvSpPr>
        <p:spPr>
          <a:xfrm>
            <a:off x="4378379" y="4706634"/>
            <a:ext cx="3657600" cy="520132"/>
          </a:xfrm>
          <a:prstGeom prst="rect">
            <a:avLst/>
          </a:prstGeom>
          <a:noFill/>
        </p:spPr>
        <p:txBody>
          <a:bodyPr wrap="square" rtlCol="0" anchor="ctr">
            <a:noAutofit/>
          </a:bodyPr>
          <a:lstStyle/>
          <a:p>
            <a:r>
              <a:rPr lang="en-US" sz="1050" b="1" dirty="0"/>
              <a:t>Execution Infrastructure Where Tests Run:</a:t>
            </a:r>
          </a:p>
          <a:p>
            <a:r>
              <a:rPr lang="en-US" sz="1050" dirty="0"/>
              <a:t>The individual execution threads will distribute the tests to a Selenium Grid, which is where the tests will run</a:t>
            </a:r>
          </a:p>
        </p:txBody>
      </p:sp>
      <p:sp>
        <p:nvSpPr>
          <p:cNvPr id="47" name="Oval 46"/>
          <p:cNvSpPr/>
          <p:nvPr/>
        </p:nvSpPr>
        <p:spPr>
          <a:xfrm>
            <a:off x="4194811" y="4879832"/>
            <a:ext cx="173736" cy="173736"/>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t>3</a:t>
            </a:r>
          </a:p>
        </p:txBody>
      </p:sp>
      <p:grpSp>
        <p:nvGrpSpPr>
          <p:cNvPr id="59" name="Group 248"/>
          <p:cNvGrpSpPr>
            <a:grpSpLocks noChangeAspect="1"/>
          </p:cNvGrpSpPr>
          <p:nvPr/>
        </p:nvGrpSpPr>
        <p:grpSpPr bwMode="auto">
          <a:xfrm>
            <a:off x="3733651" y="4196409"/>
            <a:ext cx="195100" cy="194188"/>
            <a:chOff x="351" y="438"/>
            <a:chExt cx="428" cy="426"/>
          </a:xfrm>
          <a:solidFill>
            <a:schemeClr val="tx1"/>
          </a:solidFill>
        </p:grpSpPr>
        <p:sp>
          <p:nvSpPr>
            <p:cNvPr id="60" name="Freeform 249"/>
            <p:cNvSpPr>
              <a:spLocks noEditPoints="1"/>
            </p:cNvSpPr>
            <p:nvPr/>
          </p:nvSpPr>
          <p:spPr bwMode="auto">
            <a:xfrm>
              <a:off x="351" y="527"/>
              <a:ext cx="426" cy="124"/>
            </a:xfrm>
            <a:custGeom>
              <a:avLst/>
              <a:gdLst>
                <a:gd name="T0" fmla="*/ 282 w 288"/>
                <a:gd name="T1" fmla="*/ 84 h 84"/>
                <a:gd name="T2" fmla="*/ 6 w 288"/>
                <a:gd name="T3" fmla="*/ 84 h 84"/>
                <a:gd name="T4" fmla="*/ 0 w 288"/>
                <a:gd name="T5" fmla="*/ 78 h 84"/>
                <a:gd name="T6" fmla="*/ 0 w 288"/>
                <a:gd name="T7" fmla="*/ 6 h 84"/>
                <a:gd name="T8" fmla="*/ 6 w 288"/>
                <a:gd name="T9" fmla="*/ 0 h 84"/>
                <a:gd name="T10" fmla="*/ 282 w 288"/>
                <a:gd name="T11" fmla="*/ 0 h 84"/>
                <a:gd name="T12" fmla="*/ 288 w 288"/>
                <a:gd name="T13" fmla="*/ 6 h 84"/>
                <a:gd name="T14" fmla="*/ 288 w 288"/>
                <a:gd name="T15" fmla="*/ 78 h 84"/>
                <a:gd name="T16" fmla="*/ 282 w 288"/>
                <a:gd name="T17" fmla="*/ 84 h 84"/>
                <a:gd name="T18" fmla="*/ 12 w 288"/>
                <a:gd name="T19" fmla="*/ 72 h 84"/>
                <a:gd name="T20" fmla="*/ 276 w 288"/>
                <a:gd name="T21" fmla="*/ 72 h 84"/>
                <a:gd name="T22" fmla="*/ 276 w 288"/>
                <a:gd name="T23" fmla="*/ 12 h 84"/>
                <a:gd name="T24" fmla="*/ 12 w 288"/>
                <a:gd name="T25" fmla="*/ 12 h 84"/>
                <a:gd name="T26" fmla="*/ 12 w 288"/>
                <a:gd name="T27"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84">
                  <a:moveTo>
                    <a:pt x="282" y="84"/>
                  </a:moveTo>
                  <a:cubicBezTo>
                    <a:pt x="6" y="84"/>
                    <a:pt x="6" y="84"/>
                    <a:pt x="6" y="84"/>
                  </a:cubicBezTo>
                  <a:cubicBezTo>
                    <a:pt x="3" y="84"/>
                    <a:pt x="0" y="81"/>
                    <a:pt x="0" y="78"/>
                  </a:cubicBezTo>
                  <a:cubicBezTo>
                    <a:pt x="0" y="6"/>
                    <a:pt x="0" y="6"/>
                    <a:pt x="0" y="6"/>
                  </a:cubicBezTo>
                  <a:cubicBezTo>
                    <a:pt x="0" y="2"/>
                    <a:pt x="3" y="0"/>
                    <a:pt x="6" y="0"/>
                  </a:cubicBezTo>
                  <a:cubicBezTo>
                    <a:pt x="282" y="0"/>
                    <a:pt x="282" y="0"/>
                    <a:pt x="282" y="0"/>
                  </a:cubicBezTo>
                  <a:cubicBezTo>
                    <a:pt x="286" y="0"/>
                    <a:pt x="288" y="2"/>
                    <a:pt x="288" y="6"/>
                  </a:cubicBezTo>
                  <a:cubicBezTo>
                    <a:pt x="288" y="78"/>
                    <a:pt x="288" y="78"/>
                    <a:pt x="288" y="78"/>
                  </a:cubicBezTo>
                  <a:cubicBezTo>
                    <a:pt x="288" y="81"/>
                    <a:pt x="286" y="84"/>
                    <a:pt x="282" y="84"/>
                  </a:cubicBezTo>
                  <a:close/>
                  <a:moveTo>
                    <a:pt x="12" y="72"/>
                  </a:moveTo>
                  <a:cubicBezTo>
                    <a:pt x="276" y="72"/>
                    <a:pt x="276" y="72"/>
                    <a:pt x="276" y="72"/>
                  </a:cubicBezTo>
                  <a:cubicBezTo>
                    <a:pt x="276" y="12"/>
                    <a:pt x="276" y="12"/>
                    <a:pt x="276" y="12"/>
                  </a:cubicBezTo>
                  <a:cubicBezTo>
                    <a:pt x="12" y="12"/>
                    <a:pt x="12" y="12"/>
                    <a:pt x="12" y="12"/>
                  </a:cubicBezTo>
                  <a:lnTo>
                    <a:pt x="12"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61" name="Freeform 250"/>
            <p:cNvSpPr>
              <a:spLocks/>
            </p:cNvSpPr>
            <p:nvPr/>
          </p:nvSpPr>
          <p:spPr bwMode="auto">
            <a:xfrm>
              <a:off x="351" y="438"/>
              <a:ext cx="428" cy="106"/>
            </a:xfrm>
            <a:custGeom>
              <a:avLst/>
              <a:gdLst>
                <a:gd name="T0" fmla="*/ 282 w 289"/>
                <a:gd name="T1" fmla="*/ 72 h 72"/>
                <a:gd name="T2" fmla="*/ 278 w 289"/>
                <a:gd name="T3" fmla="*/ 70 h 72"/>
                <a:gd name="T4" fmla="*/ 208 w 289"/>
                <a:gd name="T5" fmla="*/ 12 h 72"/>
                <a:gd name="T6" fmla="*/ 80 w 289"/>
                <a:gd name="T7" fmla="*/ 12 h 72"/>
                <a:gd name="T8" fmla="*/ 10 w 289"/>
                <a:gd name="T9" fmla="*/ 70 h 72"/>
                <a:gd name="T10" fmla="*/ 2 w 289"/>
                <a:gd name="T11" fmla="*/ 69 h 72"/>
                <a:gd name="T12" fmla="*/ 2 w 289"/>
                <a:gd name="T13" fmla="*/ 61 h 72"/>
                <a:gd name="T14" fmla="*/ 74 w 289"/>
                <a:gd name="T15" fmla="*/ 1 h 72"/>
                <a:gd name="T16" fmla="*/ 78 w 289"/>
                <a:gd name="T17" fmla="*/ 0 h 72"/>
                <a:gd name="T18" fmla="*/ 210 w 289"/>
                <a:gd name="T19" fmla="*/ 0 h 72"/>
                <a:gd name="T20" fmla="*/ 214 w 289"/>
                <a:gd name="T21" fmla="*/ 1 h 72"/>
                <a:gd name="T22" fmla="*/ 286 w 289"/>
                <a:gd name="T23" fmla="*/ 61 h 72"/>
                <a:gd name="T24" fmla="*/ 287 w 289"/>
                <a:gd name="T25" fmla="*/ 69 h 72"/>
                <a:gd name="T26" fmla="*/ 282 w 289"/>
                <a:gd name="T2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9" h="72">
                  <a:moveTo>
                    <a:pt x="282" y="72"/>
                  </a:moveTo>
                  <a:cubicBezTo>
                    <a:pt x="281" y="72"/>
                    <a:pt x="280" y="71"/>
                    <a:pt x="278" y="70"/>
                  </a:cubicBezTo>
                  <a:cubicBezTo>
                    <a:pt x="208" y="12"/>
                    <a:pt x="208" y="12"/>
                    <a:pt x="208" y="12"/>
                  </a:cubicBezTo>
                  <a:cubicBezTo>
                    <a:pt x="80" y="12"/>
                    <a:pt x="80" y="12"/>
                    <a:pt x="80" y="12"/>
                  </a:cubicBezTo>
                  <a:cubicBezTo>
                    <a:pt x="10" y="70"/>
                    <a:pt x="10" y="70"/>
                    <a:pt x="10" y="70"/>
                  </a:cubicBezTo>
                  <a:cubicBezTo>
                    <a:pt x="8" y="72"/>
                    <a:pt x="4" y="72"/>
                    <a:pt x="2" y="69"/>
                  </a:cubicBezTo>
                  <a:cubicBezTo>
                    <a:pt x="0" y="67"/>
                    <a:pt x="0" y="63"/>
                    <a:pt x="2" y="61"/>
                  </a:cubicBezTo>
                  <a:cubicBezTo>
                    <a:pt x="74" y="1"/>
                    <a:pt x="74" y="1"/>
                    <a:pt x="74" y="1"/>
                  </a:cubicBezTo>
                  <a:cubicBezTo>
                    <a:pt x="75" y="0"/>
                    <a:pt x="77" y="0"/>
                    <a:pt x="78" y="0"/>
                  </a:cubicBezTo>
                  <a:cubicBezTo>
                    <a:pt x="210" y="0"/>
                    <a:pt x="210" y="0"/>
                    <a:pt x="210" y="0"/>
                  </a:cubicBezTo>
                  <a:cubicBezTo>
                    <a:pt x="212" y="0"/>
                    <a:pt x="213" y="0"/>
                    <a:pt x="214" y="1"/>
                  </a:cubicBezTo>
                  <a:cubicBezTo>
                    <a:pt x="286" y="61"/>
                    <a:pt x="286" y="61"/>
                    <a:pt x="286" y="61"/>
                  </a:cubicBezTo>
                  <a:cubicBezTo>
                    <a:pt x="289" y="63"/>
                    <a:pt x="289" y="67"/>
                    <a:pt x="287" y="69"/>
                  </a:cubicBezTo>
                  <a:cubicBezTo>
                    <a:pt x="286" y="71"/>
                    <a:pt x="284" y="72"/>
                    <a:pt x="2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62" name="Oval 251"/>
            <p:cNvSpPr>
              <a:spLocks noChangeArrowheads="1"/>
            </p:cNvSpPr>
            <p:nvPr/>
          </p:nvSpPr>
          <p:spPr bwMode="auto">
            <a:xfrm>
              <a:off x="582" y="571"/>
              <a:ext cx="35"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63" name="Oval 252"/>
            <p:cNvSpPr>
              <a:spLocks noChangeArrowheads="1"/>
            </p:cNvSpPr>
            <p:nvPr/>
          </p:nvSpPr>
          <p:spPr bwMode="auto">
            <a:xfrm>
              <a:off x="635" y="571"/>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64" name="Oval 253"/>
            <p:cNvSpPr>
              <a:spLocks noChangeArrowheads="1"/>
            </p:cNvSpPr>
            <p:nvPr/>
          </p:nvSpPr>
          <p:spPr bwMode="auto">
            <a:xfrm>
              <a:off x="688" y="571"/>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65" name="Freeform 254"/>
            <p:cNvSpPr>
              <a:spLocks noEditPoints="1"/>
            </p:cNvSpPr>
            <p:nvPr/>
          </p:nvSpPr>
          <p:spPr bwMode="auto">
            <a:xfrm>
              <a:off x="386" y="562"/>
              <a:ext cx="54" cy="54"/>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2"/>
                  </a:moveTo>
                  <a:cubicBezTo>
                    <a:pt x="15" y="12"/>
                    <a:pt x="12" y="14"/>
                    <a:pt x="12" y="18"/>
                  </a:cubicBezTo>
                  <a:cubicBezTo>
                    <a:pt x="12" y="21"/>
                    <a:pt x="15" y="24"/>
                    <a:pt x="18" y="24"/>
                  </a:cubicBezTo>
                  <a:cubicBezTo>
                    <a:pt x="22" y="24"/>
                    <a:pt x="24" y="21"/>
                    <a:pt x="24" y="18"/>
                  </a:cubicBezTo>
                  <a:cubicBezTo>
                    <a:pt x="24" y="14"/>
                    <a:pt x="22"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66" name="Freeform 255"/>
            <p:cNvSpPr>
              <a:spLocks/>
            </p:cNvSpPr>
            <p:nvPr/>
          </p:nvSpPr>
          <p:spPr bwMode="auto">
            <a:xfrm>
              <a:off x="351" y="633"/>
              <a:ext cx="426" cy="125"/>
            </a:xfrm>
            <a:custGeom>
              <a:avLst/>
              <a:gdLst>
                <a:gd name="T0" fmla="*/ 282 w 288"/>
                <a:gd name="T1" fmla="*/ 84 h 84"/>
                <a:gd name="T2" fmla="*/ 6 w 288"/>
                <a:gd name="T3" fmla="*/ 84 h 84"/>
                <a:gd name="T4" fmla="*/ 0 w 288"/>
                <a:gd name="T5" fmla="*/ 78 h 84"/>
                <a:gd name="T6" fmla="*/ 0 w 288"/>
                <a:gd name="T7" fmla="*/ 6 h 84"/>
                <a:gd name="T8" fmla="*/ 6 w 288"/>
                <a:gd name="T9" fmla="*/ 0 h 84"/>
                <a:gd name="T10" fmla="*/ 12 w 288"/>
                <a:gd name="T11" fmla="*/ 6 h 84"/>
                <a:gd name="T12" fmla="*/ 12 w 288"/>
                <a:gd name="T13" fmla="*/ 72 h 84"/>
                <a:gd name="T14" fmla="*/ 276 w 288"/>
                <a:gd name="T15" fmla="*/ 72 h 84"/>
                <a:gd name="T16" fmla="*/ 276 w 288"/>
                <a:gd name="T17" fmla="*/ 6 h 84"/>
                <a:gd name="T18" fmla="*/ 282 w 288"/>
                <a:gd name="T19" fmla="*/ 0 h 84"/>
                <a:gd name="T20" fmla="*/ 288 w 288"/>
                <a:gd name="T21" fmla="*/ 6 h 84"/>
                <a:gd name="T22" fmla="*/ 288 w 288"/>
                <a:gd name="T23" fmla="*/ 78 h 84"/>
                <a:gd name="T24" fmla="*/ 282 w 288"/>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84">
                  <a:moveTo>
                    <a:pt x="282" y="84"/>
                  </a:moveTo>
                  <a:cubicBezTo>
                    <a:pt x="6" y="84"/>
                    <a:pt x="6" y="84"/>
                    <a:pt x="6" y="84"/>
                  </a:cubicBezTo>
                  <a:cubicBezTo>
                    <a:pt x="3" y="84"/>
                    <a:pt x="0" y="81"/>
                    <a:pt x="0" y="78"/>
                  </a:cubicBezTo>
                  <a:cubicBezTo>
                    <a:pt x="0" y="6"/>
                    <a:pt x="0" y="6"/>
                    <a:pt x="0" y="6"/>
                  </a:cubicBezTo>
                  <a:cubicBezTo>
                    <a:pt x="0" y="2"/>
                    <a:pt x="3" y="0"/>
                    <a:pt x="6" y="0"/>
                  </a:cubicBezTo>
                  <a:cubicBezTo>
                    <a:pt x="10" y="0"/>
                    <a:pt x="12" y="2"/>
                    <a:pt x="12" y="6"/>
                  </a:cubicBezTo>
                  <a:cubicBezTo>
                    <a:pt x="12" y="72"/>
                    <a:pt x="12" y="72"/>
                    <a:pt x="12" y="72"/>
                  </a:cubicBezTo>
                  <a:cubicBezTo>
                    <a:pt x="276" y="72"/>
                    <a:pt x="276" y="72"/>
                    <a:pt x="276" y="72"/>
                  </a:cubicBezTo>
                  <a:cubicBezTo>
                    <a:pt x="276" y="6"/>
                    <a:pt x="276" y="6"/>
                    <a:pt x="276" y="6"/>
                  </a:cubicBezTo>
                  <a:cubicBezTo>
                    <a:pt x="276" y="2"/>
                    <a:pt x="279" y="0"/>
                    <a:pt x="282" y="0"/>
                  </a:cubicBezTo>
                  <a:cubicBezTo>
                    <a:pt x="286" y="0"/>
                    <a:pt x="288" y="2"/>
                    <a:pt x="288" y="6"/>
                  </a:cubicBezTo>
                  <a:cubicBezTo>
                    <a:pt x="288" y="78"/>
                    <a:pt x="288" y="78"/>
                    <a:pt x="288" y="78"/>
                  </a:cubicBezTo>
                  <a:cubicBezTo>
                    <a:pt x="288" y="81"/>
                    <a:pt x="286" y="84"/>
                    <a:pt x="282"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67" name="Oval 256"/>
            <p:cNvSpPr>
              <a:spLocks noChangeArrowheads="1"/>
            </p:cNvSpPr>
            <p:nvPr/>
          </p:nvSpPr>
          <p:spPr bwMode="auto">
            <a:xfrm>
              <a:off x="582" y="678"/>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68" name="Oval 257"/>
            <p:cNvSpPr>
              <a:spLocks noChangeArrowheads="1"/>
            </p:cNvSpPr>
            <p:nvPr/>
          </p:nvSpPr>
          <p:spPr bwMode="auto">
            <a:xfrm>
              <a:off x="635" y="678"/>
              <a:ext cx="36"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69" name="Oval 258"/>
            <p:cNvSpPr>
              <a:spLocks noChangeArrowheads="1"/>
            </p:cNvSpPr>
            <p:nvPr/>
          </p:nvSpPr>
          <p:spPr bwMode="auto">
            <a:xfrm>
              <a:off x="688" y="678"/>
              <a:ext cx="36"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70" name="Freeform 259"/>
            <p:cNvSpPr>
              <a:spLocks noEditPoints="1"/>
            </p:cNvSpPr>
            <p:nvPr/>
          </p:nvSpPr>
          <p:spPr bwMode="auto">
            <a:xfrm>
              <a:off x="386" y="669"/>
              <a:ext cx="54" cy="53"/>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2"/>
                  </a:moveTo>
                  <a:cubicBezTo>
                    <a:pt x="15" y="12"/>
                    <a:pt x="12" y="14"/>
                    <a:pt x="12" y="18"/>
                  </a:cubicBezTo>
                  <a:cubicBezTo>
                    <a:pt x="12" y="21"/>
                    <a:pt x="15" y="24"/>
                    <a:pt x="18" y="24"/>
                  </a:cubicBezTo>
                  <a:cubicBezTo>
                    <a:pt x="22" y="24"/>
                    <a:pt x="24" y="21"/>
                    <a:pt x="24" y="18"/>
                  </a:cubicBezTo>
                  <a:cubicBezTo>
                    <a:pt x="24" y="14"/>
                    <a:pt x="22"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71" name="Freeform 260"/>
            <p:cNvSpPr>
              <a:spLocks/>
            </p:cNvSpPr>
            <p:nvPr/>
          </p:nvSpPr>
          <p:spPr bwMode="auto">
            <a:xfrm>
              <a:off x="351" y="740"/>
              <a:ext cx="426" cy="124"/>
            </a:xfrm>
            <a:custGeom>
              <a:avLst/>
              <a:gdLst>
                <a:gd name="T0" fmla="*/ 258 w 288"/>
                <a:gd name="T1" fmla="*/ 84 h 84"/>
                <a:gd name="T2" fmla="*/ 30 w 288"/>
                <a:gd name="T3" fmla="*/ 84 h 84"/>
                <a:gd name="T4" fmla="*/ 0 w 288"/>
                <a:gd name="T5" fmla="*/ 54 h 84"/>
                <a:gd name="T6" fmla="*/ 0 w 288"/>
                <a:gd name="T7" fmla="*/ 6 h 84"/>
                <a:gd name="T8" fmla="*/ 6 w 288"/>
                <a:gd name="T9" fmla="*/ 0 h 84"/>
                <a:gd name="T10" fmla="*/ 12 w 288"/>
                <a:gd name="T11" fmla="*/ 6 h 84"/>
                <a:gd name="T12" fmla="*/ 12 w 288"/>
                <a:gd name="T13" fmla="*/ 54 h 84"/>
                <a:gd name="T14" fmla="*/ 30 w 288"/>
                <a:gd name="T15" fmla="*/ 72 h 84"/>
                <a:gd name="T16" fmla="*/ 258 w 288"/>
                <a:gd name="T17" fmla="*/ 72 h 84"/>
                <a:gd name="T18" fmla="*/ 276 w 288"/>
                <a:gd name="T19" fmla="*/ 54 h 84"/>
                <a:gd name="T20" fmla="*/ 276 w 288"/>
                <a:gd name="T21" fmla="*/ 6 h 84"/>
                <a:gd name="T22" fmla="*/ 282 w 288"/>
                <a:gd name="T23" fmla="*/ 0 h 84"/>
                <a:gd name="T24" fmla="*/ 288 w 288"/>
                <a:gd name="T25" fmla="*/ 6 h 84"/>
                <a:gd name="T26" fmla="*/ 288 w 288"/>
                <a:gd name="T27" fmla="*/ 54 h 84"/>
                <a:gd name="T28" fmla="*/ 258 w 288"/>
                <a:gd name="T2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84">
                  <a:moveTo>
                    <a:pt x="258" y="84"/>
                  </a:moveTo>
                  <a:cubicBezTo>
                    <a:pt x="30" y="84"/>
                    <a:pt x="30" y="84"/>
                    <a:pt x="30" y="84"/>
                  </a:cubicBezTo>
                  <a:cubicBezTo>
                    <a:pt x="14" y="84"/>
                    <a:pt x="0" y="70"/>
                    <a:pt x="0" y="54"/>
                  </a:cubicBezTo>
                  <a:cubicBezTo>
                    <a:pt x="0" y="6"/>
                    <a:pt x="0" y="6"/>
                    <a:pt x="0" y="6"/>
                  </a:cubicBezTo>
                  <a:cubicBezTo>
                    <a:pt x="0" y="2"/>
                    <a:pt x="3" y="0"/>
                    <a:pt x="6" y="0"/>
                  </a:cubicBezTo>
                  <a:cubicBezTo>
                    <a:pt x="10" y="0"/>
                    <a:pt x="12" y="2"/>
                    <a:pt x="12" y="6"/>
                  </a:cubicBezTo>
                  <a:cubicBezTo>
                    <a:pt x="12" y="54"/>
                    <a:pt x="12" y="54"/>
                    <a:pt x="12" y="54"/>
                  </a:cubicBezTo>
                  <a:cubicBezTo>
                    <a:pt x="12" y="64"/>
                    <a:pt x="20" y="72"/>
                    <a:pt x="30" y="72"/>
                  </a:cubicBezTo>
                  <a:cubicBezTo>
                    <a:pt x="258" y="72"/>
                    <a:pt x="258" y="72"/>
                    <a:pt x="258" y="72"/>
                  </a:cubicBezTo>
                  <a:cubicBezTo>
                    <a:pt x="268" y="72"/>
                    <a:pt x="276" y="64"/>
                    <a:pt x="276" y="54"/>
                  </a:cubicBezTo>
                  <a:cubicBezTo>
                    <a:pt x="276" y="6"/>
                    <a:pt x="276" y="6"/>
                    <a:pt x="276" y="6"/>
                  </a:cubicBezTo>
                  <a:cubicBezTo>
                    <a:pt x="276" y="2"/>
                    <a:pt x="279" y="0"/>
                    <a:pt x="282" y="0"/>
                  </a:cubicBezTo>
                  <a:cubicBezTo>
                    <a:pt x="286" y="0"/>
                    <a:pt x="288" y="2"/>
                    <a:pt x="288" y="6"/>
                  </a:cubicBezTo>
                  <a:cubicBezTo>
                    <a:pt x="288" y="54"/>
                    <a:pt x="288" y="54"/>
                    <a:pt x="288" y="54"/>
                  </a:cubicBezTo>
                  <a:cubicBezTo>
                    <a:pt x="288" y="70"/>
                    <a:pt x="275" y="84"/>
                    <a:pt x="25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72" name="Oval 261"/>
            <p:cNvSpPr>
              <a:spLocks noChangeArrowheads="1"/>
            </p:cNvSpPr>
            <p:nvPr/>
          </p:nvSpPr>
          <p:spPr bwMode="auto">
            <a:xfrm>
              <a:off x="582" y="784"/>
              <a:ext cx="35"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73" name="Oval 262"/>
            <p:cNvSpPr>
              <a:spLocks noChangeArrowheads="1"/>
            </p:cNvSpPr>
            <p:nvPr/>
          </p:nvSpPr>
          <p:spPr bwMode="auto">
            <a:xfrm>
              <a:off x="635" y="784"/>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74" name="Oval 263"/>
            <p:cNvSpPr>
              <a:spLocks noChangeArrowheads="1"/>
            </p:cNvSpPr>
            <p:nvPr/>
          </p:nvSpPr>
          <p:spPr bwMode="auto">
            <a:xfrm>
              <a:off x="688" y="784"/>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75" name="Freeform 264"/>
            <p:cNvSpPr>
              <a:spLocks noEditPoints="1"/>
            </p:cNvSpPr>
            <p:nvPr/>
          </p:nvSpPr>
          <p:spPr bwMode="auto">
            <a:xfrm>
              <a:off x="386" y="775"/>
              <a:ext cx="54" cy="54"/>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2"/>
                  </a:moveTo>
                  <a:cubicBezTo>
                    <a:pt x="15" y="12"/>
                    <a:pt x="12" y="14"/>
                    <a:pt x="12" y="18"/>
                  </a:cubicBezTo>
                  <a:cubicBezTo>
                    <a:pt x="12" y="21"/>
                    <a:pt x="15" y="24"/>
                    <a:pt x="18" y="24"/>
                  </a:cubicBezTo>
                  <a:cubicBezTo>
                    <a:pt x="22" y="24"/>
                    <a:pt x="24" y="21"/>
                    <a:pt x="24" y="18"/>
                  </a:cubicBezTo>
                  <a:cubicBezTo>
                    <a:pt x="24" y="14"/>
                    <a:pt x="22"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76" name="Group 103"/>
          <p:cNvGrpSpPr>
            <a:grpSpLocks noChangeAspect="1"/>
          </p:cNvGrpSpPr>
          <p:nvPr/>
        </p:nvGrpSpPr>
        <p:grpSpPr bwMode="auto">
          <a:xfrm>
            <a:off x="3585703" y="2620283"/>
            <a:ext cx="216676" cy="189719"/>
            <a:chOff x="351" y="1747"/>
            <a:chExt cx="426" cy="373"/>
          </a:xfrm>
          <a:solidFill>
            <a:schemeClr val="tx1"/>
          </a:solidFill>
        </p:grpSpPr>
        <p:sp>
          <p:nvSpPr>
            <p:cNvPr id="77" name="Freeform 104"/>
            <p:cNvSpPr>
              <a:spLocks noEditPoints="1"/>
            </p:cNvSpPr>
            <p:nvPr/>
          </p:nvSpPr>
          <p:spPr bwMode="auto">
            <a:xfrm>
              <a:off x="351" y="1747"/>
              <a:ext cx="426" cy="337"/>
            </a:xfrm>
            <a:custGeom>
              <a:avLst/>
              <a:gdLst>
                <a:gd name="T0" fmla="*/ 264 w 288"/>
                <a:gd name="T1" fmla="*/ 228 h 228"/>
                <a:gd name="T2" fmla="*/ 24 w 288"/>
                <a:gd name="T3" fmla="*/ 228 h 228"/>
                <a:gd name="T4" fmla="*/ 0 w 288"/>
                <a:gd name="T5" fmla="*/ 203 h 228"/>
                <a:gd name="T6" fmla="*/ 0 w 288"/>
                <a:gd name="T7" fmla="*/ 25 h 228"/>
                <a:gd name="T8" fmla="*/ 24 w 288"/>
                <a:gd name="T9" fmla="*/ 0 h 228"/>
                <a:gd name="T10" fmla="*/ 264 w 288"/>
                <a:gd name="T11" fmla="*/ 0 h 228"/>
                <a:gd name="T12" fmla="*/ 288 w 288"/>
                <a:gd name="T13" fmla="*/ 25 h 228"/>
                <a:gd name="T14" fmla="*/ 288 w 288"/>
                <a:gd name="T15" fmla="*/ 203 h 228"/>
                <a:gd name="T16" fmla="*/ 264 w 288"/>
                <a:gd name="T17" fmla="*/ 228 h 228"/>
                <a:gd name="T18" fmla="*/ 24 w 288"/>
                <a:gd name="T19" fmla="*/ 12 h 228"/>
                <a:gd name="T20" fmla="*/ 12 w 288"/>
                <a:gd name="T21" fmla="*/ 25 h 228"/>
                <a:gd name="T22" fmla="*/ 12 w 288"/>
                <a:gd name="T23" fmla="*/ 203 h 228"/>
                <a:gd name="T24" fmla="*/ 24 w 288"/>
                <a:gd name="T25" fmla="*/ 216 h 228"/>
                <a:gd name="T26" fmla="*/ 264 w 288"/>
                <a:gd name="T27" fmla="*/ 216 h 228"/>
                <a:gd name="T28" fmla="*/ 276 w 288"/>
                <a:gd name="T29" fmla="*/ 203 h 228"/>
                <a:gd name="T30" fmla="*/ 276 w 288"/>
                <a:gd name="T31" fmla="*/ 25 h 228"/>
                <a:gd name="T32" fmla="*/ 264 w 288"/>
                <a:gd name="T33" fmla="*/ 12 h 228"/>
                <a:gd name="T34" fmla="*/ 24 w 288"/>
                <a:gd name="T35" fmla="*/ 1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28">
                  <a:moveTo>
                    <a:pt x="264" y="228"/>
                  </a:moveTo>
                  <a:cubicBezTo>
                    <a:pt x="24" y="228"/>
                    <a:pt x="24" y="228"/>
                    <a:pt x="24" y="228"/>
                  </a:cubicBezTo>
                  <a:cubicBezTo>
                    <a:pt x="10" y="228"/>
                    <a:pt x="0" y="217"/>
                    <a:pt x="0" y="203"/>
                  </a:cubicBezTo>
                  <a:cubicBezTo>
                    <a:pt x="0" y="25"/>
                    <a:pt x="0" y="25"/>
                    <a:pt x="0" y="25"/>
                  </a:cubicBezTo>
                  <a:cubicBezTo>
                    <a:pt x="0" y="12"/>
                    <a:pt x="10" y="0"/>
                    <a:pt x="24" y="0"/>
                  </a:cubicBezTo>
                  <a:cubicBezTo>
                    <a:pt x="264" y="0"/>
                    <a:pt x="264" y="0"/>
                    <a:pt x="264" y="0"/>
                  </a:cubicBezTo>
                  <a:cubicBezTo>
                    <a:pt x="277" y="0"/>
                    <a:pt x="288" y="12"/>
                    <a:pt x="288" y="25"/>
                  </a:cubicBezTo>
                  <a:cubicBezTo>
                    <a:pt x="288" y="203"/>
                    <a:pt x="288" y="203"/>
                    <a:pt x="288" y="203"/>
                  </a:cubicBezTo>
                  <a:cubicBezTo>
                    <a:pt x="288" y="217"/>
                    <a:pt x="277" y="228"/>
                    <a:pt x="264" y="228"/>
                  </a:cubicBezTo>
                  <a:close/>
                  <a:moveTo>
                    <a:pt x="24" y="12"/>
                  </a:moveTo>
                  <a:cubicBezTo>
                    <a:pt x="17" y="12"/>
                    <a:pt x="12" y="18"/>
                    <a:pt x="12" y="25"/>
                  </a:cubicBezTo>
                  <a:cubicBezTo>
                    <a:pt x="12" y="203"/>
                    <a:pt x="12" y="203"/>
                    <a:pt x="12" y="203"/>
                  </a:cubicBezTo>
                  <a:cubicBezTo>
                    <a:pt x="12" y="211"/>
                    <a:pt x="17" y="216"/>
                    <a:pt x="24" y="216"/>
                  </a:cubicBezTo>
                  <a:cubicBezTo>
                    <a:pt x="264" y="216"/>
                    <a:pt x="264" y="216"/>
                    <a:pt x="264" y="216"/>
                  </a:cubicBezTo>
                  <a:cubicBezTo>
                    <a:pt x="270" y="216"/>
                    <a:pt x="276" y="211"/>
                    <a:pt x="276" y="203"/>
                  </a:cubicBezTo>
                  <a:cubicBezTo>
                    <a:pt x="276" y="25"/>
                    <a:pt x="276" y="25"/>
                    <a:pt x="276" y="25"/>
                  </a:cubicBezTo>
                  <a:cubicBezTo>
                    <a:pt x="276" y="18"/>
                    <a:pt x="270" y="12"/>
                    <a:pt x="264" y="12"/>
                  </a:cubicBezTo>
                  <a:lnTo>
                    <a:pt x="2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8" name="Freeform 105"/>
            <p:cNvSpPr>
              <a:spLocks/>
            </p:cNvSpPr>
            <p:nvPr/>
          </p:nvSpPr>
          <p:spPr bwMode="auto">
            <a:xfrm>
              <a:off x="431" y="2102"/>
              <a:ext cx="266" cy="18"/>
            </a:xfrm>
            <a:custGeom>
              <a:avLst/>
              <a:gdLst>
                <a:gd name="T0" fmla="*/ 174 w 180"/>
                <a:gd name="T1" fmla="*/ 12 h 12"/>
                <a:gd name="T2" fmla="*/ 6 w 180"/>
                <a:gd name="T3" fmla="*/ 12 h 12"/>
                <a:gd name="T4" fmla="*/ 0 w 180"/>
                <a:gd name="T5" fmla="*/ 6 h 12"/>
                <a:gd name="T6" fmla="*/ 6 w 180"/>
                <a:gd name="T7" fmla="*/ 0 h 12"/>
                <a:gd name="T8" fmla="*/ 174 w 180"/>
                <a:gd name="T9" fmla="*/ 0 h 12"/>
                <a:gd name="T10" fmla="*/ 180 w 180"/>
                <a:gd name="T11" fmla="*/ 6 h 12"/>
                <a:gd name="T12" fmla="*/ 174 w 18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80" h="12">
                  <a:moveTo>
                    <a:pt x="174" y="12"/>
                  </a:moveTo>
                  <a:cubicBezTo>
                    <a:pt x="6" y="12"/>
                    <a:pt x="6" y="12"/>
                    <a:pt x="6" y="12"/>
                  </a:cubicBezTo>
                  <a:cubicBezTo>
                    <a:pt x="2" y="12"/>
                    <a:pt x="0" y="10"/>
                    <a:pt x="0" y="6"/>
                  </a:cubicBezTo>
                  <a:cubicBezTo>
                    <a:pt x="0" y="3"/>
                    <a:pt x="2" y="0"/>
                    <a:pt x="6" y="0"/>
                  </a:cubicBezTo>
                  <a:cubicBezTo>
                    <a:pt x="174" y="0"/>
                    <a:pt x="174" y="0"/>
                    <a:pt x="174" y="0"/>
                  </a:cubicBezTo>
                  <a:cubicBezTo>
                    <a:pt x="177" y="0"/>
                    <a:pt x="180" y="3"/>
                    <a:pt x="180" y="6"/>
                  </a:cubicBezTo>
                  <a:cubicBezTo>
                    <a:pt x="180" y="10"/>
                    <a:pt x="177" y="12"/>
                    <a:pt x="17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9" name="Freeform 106"/>
            <p:cNvSpPr>
              <a:spLocks/>
            </p:cNvSpPr>
            <p:nvPr/>
          </p:nvSpPr>
          <p:spPr bwMode="auto">
            <a:xfrm>
              <a:off x="555" y="2066"/>
              <a:ext cx="18" cy="54"/>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2" y="36"/>
                    <a:pt x="0" y="34"/>
                    <a:pt x="0" y="30"/>
                  </a:cubicBezTo>
                  <a:cubicBezTo>
                    <a:pt x="0" y="6"/>
                    <a:pt x="0" y="6"/>
                    <a:pt x="0" y="6"/>
                  </a:cubicBezTo>
                  <a:cubicBezTo>
                    <a:pt x="0" y="3"/>
                    <a:pt x="2" y="0"/>
                    <a:pt x="6" y="0"/>
                  </a:cubicBezTo>
                  <a:cubicBezTo>
                    <a:pt x="9" y="0"/>
                    <a:pt x="12" y="3"/>
                    <a:pt x="12" y="6"/>
                  </a:cubicBezTo>
                  <a:cubicBezTo>
                    <a:pt x="12" y="30"/>
                    <a:pt x="12" y="30"/>
                    <a:pt x="12" y="30"/>
                  </a:cubicBezTo>
                  <a:cubicBezTo>
                    <a:pt x="12" y="34"/>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0" name="Oval 107"/>
            <p:cNvSpPr>
              <a:spLocks noChangeArrowheads="1"/>
            </p:cNvSpPr>
            <p:nvPr/>
          </p:nvSpPr>
          <p:spPr bwMode="auto">
            <a:xfrm>
              <a:off x="546" y="2022"/>
              <a:ext cx="36"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1" name="Rectangle 108"/>
            <p:cNvSpPr>
              <a:spLocks noChangeArrowheads="1"/>
            </p:cNvSpPr>
            <p:nvPr/>
          </p:nvSpPr>
          <p:spPr bwMode="auto">
            <a:xfrm>
              <a:off x="360" y="1995"/>
              <a:ext cx="40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82" name="Group 19"/>
          <p:cNvGrpSpPr>
            <a:grpSpLocks noChangeAspect="1"/>
          </p:cNvGrpSpPr>
          <p:nvPr/>
        </p:nvGrpSpPr>
        <p:grpSpPr bwMode="auto">
          <a:xfrm>
            <a:off x="3721781" y="6202516"/>
            <a:ext cx="218840" cy="182880"/>
            <a:chOff x="2402" y="474"/>
            <a:chExt cx="426" cy="356"/>
          </a:xfrm>
          <a:solidFill>
            <a:schemeClr val="tx1"/>
          </a:solidFill>
        </p:grpSpPr>
        <p:sp>
          <p:nvSpPr>
            <p:cNvPr id="83" name="Oval 20"/>
            <p:cNvSpPr>
              <a:spLocks noChangeArrowheads="1"/>
            </p:cNvSpPr>
            <p:nvPr/>
          </p:nvSpPr>
          <p:spPr bwMode="auto">
            <a:xfrm>
              <a:off x="2633" y="510"/>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4" name="Oval 21"/>
            <p:cNvSpPr>
              <a:spLocks noChangeArrowheads="1"/>
            </p:cNvSpPr>
            <p:nvPr/>
          </p:nvSpPr>
          <p:spPr bwMode="auto">
            <a:xfrm>
              <a:off x="2686" y="510"/>
              <a:ext cx="36"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5" name="Oval 22"/>
            <p:cNvSpPr>
              <a:spLocks noChangeArrowheads="1"/>
            </p:cNvSpPr>
            <p:nvPr/>
          </p:nvSpPr>
          <p:spPr bwMode="auto">
            <a:xfrm>
              <a:off x="2739" y="510"/>
              <a:ext cx="36"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6" name="Freeform 23"/>
            <p:cNvSpPr>
              <a:spLocks noEditPoints="1"/>
            </p:cNvSpPr>
            <p:nvPr/>
          </p:nvSpPr>
          <p:spPr bwMode="auto">
            <a:xfrm>
              <a:off x="2402" y="474"/>
              <a:ext cx="426" cy="356"/>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2"/>
                    <a:pt x="3" y="0"/>
                    <a:pt x="6" y="0"/>
                  </a:cubicBezTo>
                  <a:cubicBezTo>
                    <a:pt x="282" y="0"/>
                    <a:pt x="282" y="0"/>
                    <a:pt x="282" y="0"/>
                  </a:cubicBezTo>
                  <a:cubicBezTo>
                    <a:pt x="286" y="0"/>
                    <a:pt x="288" y="2"/>
                    <a:pt x="288" y="6"/>
                  </a:cubicBezTo>
                  <a:cubicBezTo>
                    <a:pt x="288" y="234"/>
                    <a:pt x="288" y="234"/>
                    <a:pt x="288" y="234"/>
                  </a:cubicBezTo>
                  <a:cubicBezTo>
                    <a:pt x="288" y="237"/>
                    <a:pt x="286"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7" name="Freeform 24"/>
            <p:cNvSpPr>
              <a:spLocks/>
            </p:cNvSpPr>
            <p:nvPr/>
          </p:nvSpPr>
          <p:spPr bwMode="auto">
            <a:xfrm>
              <a:off x="2402" y="563"/>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94" name="TextBox 93"/>
          <p:cNvSpPr txBox="1"/>
          <p:nvPr/>
        </p:nvSpPr>
        <p:spPr>
          <a:xfrm>
            <a:off x="4378379" y="5948289"/>
            <a:ext cx="3657600" cy="678234"/>
          </a:xfrm>
          <a:prstGeom prst="rect">
            <a:avLst/>
          </a:prstGeom>
          <a:noFill/>
        </p:spPr>
        <p:txBody>
          <a:bodyPr wrap="square" rtlCol="0" anchor="ctr">
            <a:noAutofit/>
          </a:bodyPr>
          <a:lstStyle/>
          <a:p>
            <a:r>
              <a:rPr lang="en-US" sz="1050" b="1" dirty="0"/>
              <a:t>Application Under Test:</a:t>
            </a:r>
          </a:p>
          <a:p>
            <a:r>
              <a:rPr lang="en-US" sz="1050" dirty="0"/>
              <a:t>The application under test needs to be accessible from the Selenium Grid infrastructure. When Sauce Labs is used, Sauce Connect can be used to set up a VPN tunnel</a:t>
            </a:r>
          </a:p>
        </p:txBody>
      </p:sp>
      <p:sp>
        <p:nvSpPr>
          <p:cNvPr id="95" name="Oval 94"/>
          <p:cNvSpPr/>
          <p:nvPr/>
        </p:nvSpPr>
        <p:spPr>
          <a:xfrm>
            <a:off x="4194811" y="6200538"/>
            <a:ext cx="173736" cy="173736"/>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t>4</a:t>
            </a:r>
          </a:p>
        </p:txBody>
      </p:sp>
      <p:pic>
        <p:nvPicPr>
          <p:cNvPr id="97" name="Picture 10" descr="Image result for firefox logo"/>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20749" y="5433788"/>
            <a:ext cx="179518"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04"/>
          <p:cNvPicPr>
            <a:picLocks noChangeAspect="1"/>
          </p:cNvPicPr>
          <p:nvPr/>
        </p:nvPicPr>
        <p:blipFill>
          <a:blip r:embed="rId3">
            <a:alphaModFix/>
          </a:blip>
          <a:stretch>
            <a:fillRect/>
          </a:stretch>
        </p:blipFill>
        <p:spPr>
          <a:xfrm>
            <a:off x="1369337" y="5433788"/>
            <a:ext cx="182880" cy="182880"/>
          </a:xfrm>
          <a:prstGeom prst="rect">
            <a:avLst/>
          </a:prstGeom>
          <a:solidFill>
            <a:schemeClr val="bg1"/>
          </a:solidFill>
        </p:spPr>
      </p:pic>
      <p:pic>
        <p:nvPicPr>
          <p:cNvPr id="106" name="Picture 6" descr="Image result for IE logo"/>
          <p:cNvPicPr>
            <a:picLocks noChangeAspect="1" noChangeArrowheads="1"/>
          </p:cNvPicPr>
          <p:nvPr/>
        </p:nvPicPr>
        <p:blipFill rotWithShape="1">
          <a:blip r:embed="rId4">
            <a:extLst>
              <a:ext uri="{28A0092B-C50C-407E-A947-70E740481C1C}">
                <a14:useLocalDpi xmlns:a14="http://schemas.microsoft.com/office/drawing/2010/main" val="0"/>
              </a:ext>
            </a:extLst>
          </a:blip>
          <a:srcRect l="22778" t="22778" r="22778" b="22778"/>
          <a:stretch/>
        </p:blipFill>
        <p:spPr bwMode="auto">
          <a:xfrm>
            <a:off x="3390901" y="5458529"/>
            <a:ext cx="177864" cy="1333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0" name="Table 89"/>
          <p:cNvGraphicFramePr>
            <a:graphicFrameLocks noGrp="1"/>
          </p:cNvGraphicFramePr>
          <p:nvPr>
            <p:extLst>
              <p:ext uri="{D42A27DB-BD31-4B8C-83A1-F6EECF244321}">
                <p14:modId xmlns:p14="http://schemas.microsoft.com/office/powerpoint/2010/main" val="1076869860"/>
              </p:ext>
            </p:extLst>
          </p:nvPr>
        </p:nvGraphicFramePr>
        <p:xfrm>
          <a:off x="8210586" y="1825344"/>
          <a:ext cx="3810504" cy="3810000"/>
        </p:xfrm>
        <a:graphic>
          <a:graphicData uri="http://schemas.openxmlformats.org/drawingml/2006/table">
            <a:tbl>
              <a:tblPr firstRow="1">
                <a:tableStyleId>{073A0DAA-6AF3-43AB-8588-CEC1D06C72B9}</a:tableStyleId>
              </a:tblPr>
              <a:tblGrid>
                <a:gridCol w="1306874">
                  <a:extLst>
                    <a:ext uri="{9D8B030D-6E8A-4147-A177-3AD203B41FA5}">
                      <a16:colId xmlns:a16="http://schemas.microsoft.com/office/drawing/2014/main" val="20000"/>
                    </a:ext>
                  </a:extLst>
                </a:gridCol>
                <a:gridCol w="2503630">
                  <a:extLst>
                    <a:ext uri="{9D8B030D-6E8A-4147-A177-3AD203B41FA5}">
                      <a16:colId xmlns:a16="http://schemas.microsoft.com/office/drawing/2014/main" val="20001"/>
                    </a:ext>
                  </a:extLst>
                </a:gridCol>
              </a:tblGrid>
              <a:tr h="0">
                <a:tc gridSpan="2">
                  <a:txBody>
                    <a:bodyPr/>
                    <a:lstStyle/>
                    <a:p>
                      <a:pPr marL="0" marR="0">
                        <a:spcBef>
                          <a:spcPts val="0"/>
                        </a:spcBef>
                        <a:spcAft>
                          <a:spcPts val="0"/>
                        </a:spcAft>
                      </a:pPr>
                      <a:r>
                        <a:rPr lang="en-US" sz="1000" dirty="0">
                          <a:effectLst/>
                          <a:latin typeface="+mn-lt"/>
                          <a:ea typeface="Times New Roman" charset="0"/>
                        </a:rPr>
                        <a:t>Considerations</a:t>
                      </a:r>
                    </a:p>
                  </a:txBody>
                  <a:tcPr marL="45720" marR="45720" marT="91440" marB="9144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pPr marL="0" marR="0">
                        <a:spcBef>
                          <a:spcPts val="0"/>
                        </a:spcBef>
                        <a:spcAft>
                          <a:spcPts val="0"/>
                        </a:spcAft>
                      </a:pPr>
                      <a:endParaRPr lang="en-US" sz="1000" dirty="0">
                        <a:effectLst/>
                        <a:latin typeface="+mn-lt"/>
                        <a:ea typeface="Times New Roman" charset="0"/>
                      </a:endParaRPr>
                    </a:p>
                  </a:txBody>
                  <a:tcPr marL="45720" marR="45720" marT="91440" marB="91440"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GB" sz="900" b="1" dirty="0">
                          <a:solidFill>
                            <a:schemeClr val="tx1"/>
                          </a:solidFill>
                          <a:effectLst/>
                          <a:latin typeface="+mn-lt"/>
                        </a:rPr>
                        <a:t>Area</a:t>
                      </a:r>
                      <a:endParaRPr lang="en-US" sz="900" b="1" dirty="0">
                        <a:solidFill>
                          <a:schemeClr val="tx1"/>
                        </a:solidFill>
                        <a:effectLst/>
                        <a:latin typeface="+mn-lt"/>
                        <a:ea typeface="Times New Roman" charset="0"/>
                      </a:endParaRPr>
                    </a:p>
                  </a:txBody>
                  <a:tcPr marL="45720" marR="45720" marT="91440" marB="91440" anchor="ctr">
                    <a:lnL w="6350" cap="flat" cmpd="sng" algn="ctr">
                      <a:solidFill>
                        <a:schemeClr val="tx2"/>
                      </a:solidFill>
                      <a:prstDash val="solid"/>
                      <a:round/>
                      <a:headEnd type="none" w="med" len="med"/>
                      <a:tailEnd type="none" w="med" len="med"/>
                    </a:lnL>
                    <a:lnT w="12700" cap="flat" cmpd="sng" algn="ctr">
                      <a:solidFill>
                        <a:schemeClr val="bg1"/>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marR="0">
                        <a:spcBef>
                          <a:spcPts val="0"/>
                        </a:spcBef>
                        <a:spcAft>
                          <a:spcPts val="0"/>
                        </a:spcAft>
                      </a:pPr>
                      <a:r>
                        <a:rPr lang="en-GB" sz="900" b="1" dirty="0">
                          <a:solidFill>
                            <a:schemeClr val="tx1"/>
                          </a:solidFill>
                          <a:effectLst/>
                          <a:latin typeface="+mn-lt"/>
                        </a:rPr>
                        <a:t>Description</a:t>
                      </a:r>
                      <a:endParaRPr lang="en-US" sz="900" b="1" dirty="0">
                        <a:solidFill>
                          <a:schemeClr val="tx1"/>
                        </a:solidFill>
                        <a:effectLst/>
                        <a:latin typeface="+mn-lt"/>
                        <a:ea typeface="Times New Roman" charset="0"/>
                      </a:endParaRPr>
                    </a:p>
                  </a:txBody>
                  <a:tcPr marL="45720" marR="45720" marT="91440" marB="91440" anchor="ctr">
                    <a:lnR w="635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900" b="1" dirty="0">
                          <a:effectLst/>
                          <a:latin typeface="+mn-lt"/>
                          <a:ea typeface="Times New Roman" charset="0"/>
                        </a:rPr>
                        <a:t>Cloud-Based Execution</a:t>
                      </a:r>
                    </a:p>
                  </a:txBody>
                  <a:tcPr marL="45720" marR="45720" marT="91440" marB="91440"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900" dirty="0">
                          <a:effectLst/>
                          <a:latin typeface="+mn-lt"/>
                          <a:ea typeface="Times New Roman" charset="0"/>
                        </a:rPr>
                        <a:t>Consider</a:t>
                      </a:r>
                      <a:r>
                        <a:rPr lang="en-US" sz="900" baseline="0" dirty="0">
                          <a:effectLst/>
                          <a:latin typeface="+mn-lt"/>
                          <a:ea typeface="Times New Roman" charset="0"/>
                        </a:rPr>
                        <a:t> Sauce Labs as an option for execution infrastructure, rather than maintaining custom Selenium Grid infrastructure, be it local or cloud-based</a:t>
                      </a:r>
                      <a:endParaRPr lang="en-US" sz="900" dirty="0">
                        <a:effectLst/>
                        <a:latin typeface="+mn-lt"/>
                        <a:ea typeface="Times New Roman" charset="0"/>
                      </a:endParaRPr>
                    </a:p>
                  </a:txBody>
                  <a:tcPr marL="45720" marR="45720" marT="91440" marB="91440"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900" b="1" dirty="0">
                          <a:effectLst/>
                          <a:latin typeface="+mn-lt"/>
                          <a:ea typeface="Times New Roman" charset="0"/>
                        </a:rPr>
                        <a:t>Execution</a:t>
                      </a:r>
                      <a:r>
                        <a:rPr lang="en-US" sz="900" b="1" baseline="0" dirty="0">
                          <a:effectLst/>
                          <a:latin typeface="+mn-lt"/>
                          <a:ea typeface="Times New Roman" charset="0"/>
                        </a:rPr>
                        <a:t> Trigger</a:t>
                      </a:r>
                      <a:endParaRPr lang="en-US" sz="900" b="1" dirty="0">
                        <a:effectLst/>
                        <a:latin typeface="+mn-lt"/>
                        <a:ea typeface="Times New Roman" charset="0"/>
                      </a:endParaRPr>
                    </a:p>
                  </a:txBody>
                  <a:tcPr marL="45720" marR="45720" marT="91440" marB="91440"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900" dirty="0">
                          <a:effectLst/>
                          <a:latin typeface="+mn-lt"/>
                          <a:ea typeface="Times New Roman" charset="0"/>
                        </a:rPr>
                        <a:t>When do the tests launch?</a:t>
                      </a:r>
                      <a:r>
                        <a:rPr lang="en-US" sz="900" baseline="0" dirty="0">
                          <a:effectLst/>
                          <a:latin typeface="+mn-lt"/>
                          <a:ea typeface="Times New Roman" charset="0"/>
                        </a:rPr>
                        <a:t> Is it scheduled or triggered execution?</a:t>
                      </a:r>
                      <a:endParaRPr lang="en-US" sz="900" dirty="0">
                        <a:effectLst/>
                        <a:latin typeface="+mn-lt"/>
                        <a:ea typeface="Times New Roman" charset="0"/>
                      </a:endParaRPr>
                    </a:p>
                  </a:txBody>
                  <a:tcPr marL="45720" marR="45720" marT="91440" marB="91440"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900" b="1" dirty="0">
                          <a:effectLst/>
                          <a:latin typeface="+mn-lt"/>
                          <a:ea typeface="Times New Roman" charset="0"/>
                        </a:rPr>
                        <a:t>Dependencies</a:t>
                      </a:r>
                    </a:p>
                  </a:txBody>
                  <a:tcPr marL="45720" marR="45720" marT="91440" marB="91440"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900" dirty="0">
                          <a:effectLst/>
                          <a:latin typeface="+mn-lt"/>
                          <a:ea typeface="Times New Roman" charset="0"/>
                        </a:rPr>
                        <a:t>Are the tests set up in such a way that they can run without manual intervention?</a:t>
                      </a:r>
                    </a:p>
                  </a:txBody>
                  <a:tcPr marL="45720" marR="45720" marT="91440" marB="91440"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900" b="1" dirty="0">
                          <a:effectLst/>
                          <a:latin typeface="+mn-lt"/>
                          <a:ea typeface="Times New Roman" charset="0"/>
                        </a:rPr>
                        <a:t>Reporting</a:t>
                      </a:r>
                    </a:p>
                  </a:txBody>
                  <a:tcPr marL="45720" marR="45720" marT="91440" marB="91440"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900" dirty="0">
                          <a:effectLst/>
                          <a:latin typeface="+mn-lt"/>
                          <a:ea typeface="Times New Roman" charset="0"/>
                        </a:rPr>
                        <a:t>What</a:t>
                      </a:r>
                      <a:r>
                        <a:rPr lang="en-US" sz="900" baseline="0" dirty="0">
                          <a:effectLst/>
                          <a:latin typeface="+mn-lt"/>
                          <a:ea typeface="Times New Roman" charset="0"/>
                        </a:rPr>
                        <a:t> is the common storage point for execution results?</a:t>
                      </a:r>
                      <a:endParaRPr lang="en-US" sz="900" dirty="0">
                        <a:effectLst/>
                        <a:latin typeface="+mn-lt"/>
                        <a:ea typeface="Times New Roman" charset="0"/>
                      </a:endParaRPr>
                    </a:p>
                  </a:txBody>
                  <a:tcPr marL="45720" marR="45720" marT="91440" marB="91440"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900" b="1" dirty="0">
                          <a:effectLst/>
                          <a:latin typeface="+mn-lt"/>
                          <a:ea typeface="Times New Roman" charset="0"/>
                        </a:rPr>
                        <a:t>Thread</a:t>
                      </a:r>
                      <a:r>
                        <a:rPr lang="en-US" sz="900" b="1" baseline="0" dirty="0">
                          <a:effectLst/>
                          <a:latin typeface="+mn-lt"/>
                          <a:ea typeface="Times New Roman" charset="0"/>
                        </a:rPr>
                        <a:t> Safety</a:t>
                      </a:r>
                      <a:endParaRPr lang="en-US" sz="900" b="1" dirty="0">
                        <a:effectLst/>
                        <a:latin typeface="+mn-lt"/>
                        <a:ea typeface="Times New Roman" charset="0"/>
                      </a:endParaRPr>
                    </a:p>
                  </a:txBody>
                  <a:tcPr marL="45720" marR="45720" marT="91440" marB="91440"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900" dirty="0">
                          <a:solidFill>
                            <a:schemeClr val="tx1"/>
                          </a:solidFill>
                        </a:rPr>
                        <a:t>is the test framework set up to support parallel execution? Is the data being accessed by tests in a thread safe manner?</a:t>
                      </a:r>
                    </a:p>
                  </a:txBody>
                  <a:tcPr marL="45720" marR="45720" marT="91440" marB="91440"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a:spcBef>
                          <a:spcPts val="0"/>
                        </a:spcBef>
                        <a:spcAft>
                          <a:spcPts val="0"/>
                        </a:spcAft>
                      </a:pPr>
                      <a:r>
                        <a:rPr lang="en-US" sz="900" b="1" dirty="0">
                          <a:effectLst/>
                          <a:latin typeface="+mn-lt"/>
                          <a:ea typeface="Times New Roman" charset="0"/>
                        </a:rPr>
                        <a:t>Local v. Grid</a:t>
                      </a:r>
                    </a:p>
                  </a:txBody>
                  <a:tcPr marL="45720" marR="45720" marT="91440" marB="91440"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900" dirty="0">
                          <a:solidFill>
                            <a:schemeClr val="tx1"/>
                          </a:solidFill>
                        </a:rPr>
                        <a:t>Consider flexibility in framework for test development v. scaled execution</a:t>
                      </a:r>
                    </a:p>
                  </a:txBody>
                  <a:tcPr marL="45720" marR="45720" marT="91440" marB="91440" anchor="ctr">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1916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18</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Test Automation Blueprint:</a:t>
            </a:r>
            <a:br>
              <a:rPr lang="en-US" dirty="0"/>
            </a:br>
            <a:r>
              <a:rPr lang="en-US" sz="2800" i="1" dirty="0"/>
              <a:t>Test Execution: Environments and Run Selection</a:t>
            </a:r>
          </a:p>
        </p:txBody>
      </p:sp>
      <p:sp>
        <p:nvSpPr>
          <p:cNvPr id="5" name="Text Placeholder 4"/>
          <p:cNvSpPr>
            <a:spLocks noGrp="1"/>
          </p:cNvSpPr>
          <p:nvPr>
            <p:ph type="body" sz="quarter" idx="18"/>
          </p:nvPr>
        </p:nvSpPr>
        <p:spPr/>
        <p:txBody>
          <a:bodyPr>
            <a:normAutofit/>
          </a:bodyPr>
          <a:lstStyle/>
          <a:p>
            <a:r>
              <a:rPr lang="en-GB" dirty="0"/>
              <a:t>Automated tests are an important contributor to fast feedback in a DevOps pipeline, so the execution plan </a:t>
            </a:r>
            <a:r>
              <a:rPr lang="en-US" dirty="0"/>
              <a:t>can reflect running increasing levels of depth as the code moves through environments:</a:t>
            </a:r>
          </a:p>
          <a:p>
            <a:endParaRPr lang="en-US" dirty="0"/>
          </a:p>
        </p:txBody>
      </p:sp>
      <p:sp>
        <p:nvSpPr>
          <p:cNvPr id="6" name="TextBox 5"/>
          <p:cNvSpPr txBox="1"/>
          <p:nvPr/>
        </p:nvSpPr>
        <p:spPr>
          <a:xfrm>
            <a:off x="625218" y="5545669"/>
            <a:ext cx="10612757" cy="523099"/>
          </a:xfrm>
          <a:prstGeom prst="rect">
            <a:avLst/>
          </a:prstGeom>
          <a:noFill/>
        </p:spPr>
        <p:txBody>
          <a:bodyPr wrap="square" rtlCol="0">
            <a:spAutoFit/>
          </a:bodyPr>
          <a:lstStyle/>
          <a:p>
            <a:r>
              <a:rPr lang="en-US" sz="1400" b="1" dirty="0"/>
              <a:t>Legend:</a:t>
            </a:r>
          </a:p>
          <a:p>
            <a:r>
              <a:rPr lang="en-US" sz="1400" dirty="0">
                <a:solidFill>
                  <a:schemeClr val="accent3"/>
                </a:solidFill>
              </a:rPr>
              <a:t>Some tests </a:t>
            </a:r>
            <a:r>
              <a:rPr lang="en-US" sz="1400" dirty="0"/>
              <a:t>= mostly automated     </a:t>
            </a:r>
            <a:r>
              <a:rPr lang="en-US" sz="1400" dirty="0">
                <a:solidFill>
                  <a:srgbClr val="359B4C"/>
                </a:solidFill>
              </a:rPr>
              <a:t>Other tests</a:t>
            </a:r>
            <a:r>
              <a:rPr lang="en-US" sz="1400" dirty="0"/>
              <a:t> = manual      </a:t>
            </a:r>
            <a:r>
              <a:rPr lang="en-US" sz="1400" dirty="0">
                <a:solidFill>
                  <a:srgbClr val="FF0000"/>
                </a:solidFill>
                <a:sym typeface="Wingdings" panose="05000000000000000000" pitchFamily="2" charset="2"/>
              </a:rPr>
              <a:t> </a:t>
            </a:r>
            <a:r>
              <a:rPr lang="en-US" sz="1400" dirty="0"/>
              <a:t>= primary quality checkpoint to promote code to next level</a:t>
            </a:r>
          </a:p>
        </p:txBody>
      </p:sp>
      <p:sp>
        <p:nvSpPr>
          <p:cNvPr id="7" name="TextBox 6"/>
          <p:cNvSpPr txBox="1"/>
          <p:nvPr/>
        </p:nvSpPr>
        <p:spPr>
          <a:xfrm>
            <a:off x="625220" y="6208347"/>
            <a:ext cx="11498461" cy="307706"/>
          </a:xfrm>
          <a:prstGeom prst="rect">
            <a:avLst/>
          </a:prstGeom>
          <a:noFill/>
        </p:spPr>
        <p:txBody>
          <a:bodyPr wrap="square" rtlCol="0">
            <a:spAutoFit/>
          </a:bodyPr>
          <a:lstStyle/>
          <a:p>
            <a:r>
              <a:rPr lang="en-US" sz="1400" i="1" dirty="0"/>
              <a:t>This is a simplified version that does not show multiple CI environments required for overlapping releases, or for performance testing.</a:t>
            </a:r>
          </a:p>
        </p:txBody>
      </p:sp>
      <p:graphicFrame>
        <p:nvGraphicFramePr>
          <p:cNvPr id="8" name="Table 7"/>
          <p:cNvGraphicFramePr>
            <a:graphicFrameLocks noGrp="1"/>
          </p:cNvGraphicFramePr>
          <p:nvPr>
            <p:extLst>
              <p:ext uri="{D42A27DB-BD31-4B8C-83A1-F6EECF244321}">
                <p14:modId xmlns:p14="http://schemas.microsoft.com/office/powerpoint/2010/main" val="1435089137"/>
              </p:ext>
            </p:extLst>
          </p:nvPr>
        </p:nvGraphicFramePr>
        <p:xfrm>
          <a:off x="634363" y="2062445"/>
          <a:ext cx="11195689" cy="3096260"/>
        </p:xfrm>
        <a:graphic>
          <a:graphicData uri="http://schemas.openxmlformats.org/drawingml/2006/table">
            <a:tbl>
              <a:tblPr firstRow="1" bandRow="1">
                <a:tableStyleId>{5940675A-B579-460E-94D1-54222C63F5DA}</a:tableStyleId>
              </a:tblPr>
              <a:tblGrid>
                <a:gridCol w="1563591">
                  <a:extLst>
                    <a:ext uri="{9D8B030D-6E8A-4147-A177-3AD203B41FA5}">
                      <a16:colId xmlns:a16="http://schemas.microsoft.com/office/drawing/2014/main" val="20000"/>
                    </a:ext>
                  </a:extLst>
                </a:gridCol>
                <a:gridCol w="1744001">
                  <a:extLst>
                    <a:ext uri="{9D8B030D-6E8A-4147-A177-3AD203B41FA5}">
                      <a16:colId xmlns:a16="http://schemas.microsoft.com/office/drawing/2014/main" val="20001"/>
                    </a:ext>
                  </a:extLst>
                </a:gridCol>
                <a:gridCol w="1974530">
                  <a:extLst>
                    <a:ext uri="{9D8B030D-6E8A-4147-A177-3AD203B41FA5}">
                      <a16:colId xmlns:a16="http://schemas.microsoft.com/office/drawing/2014/main" val="20002"/>
                    </a:ext>
                  </a:extLst>
                </a:gridCol>
                <a:gridCol w="2174990">
                  <a:extLst>
                    <a:ext uri="{9D8B030D-6E8A-4147-A177-3AD203B41FA5}">
                      <a16:colId xmlns:a16="http://schemas.microsoft.com/office/drawing/2014/main" val="20003"/>
                    </a:ext>
                  </a:extLst>
                </a:gridCol>
                <a:gridCol w="1924416">
                  <a:extLst>
                    <a:ext uri="{9D8B030D-6E8A-4147-A177-3AD203B41FA5}">
                      <a16:colId xmlns:a16="http://schemas.microsoft.com/office/drawing/2014/main" val="20004"/>
                    </a:ext>
                  </a:extLst>
                </a:gridCol>
                <a:gridCol w="1814161">
                  <a:extLst>
                    <a:ext uri="{9D8B030D-6E8A-4147-A177-3AD203B41FA5}">
                      <a16:colId xmlns:a16="http://schemas.microsoft.com/office/drawing/2014/main" val="20005"/>
                    </a:ext>
                  </a:extLst>
                </a:gridCol>
              </a:tblGrid>
              <a:tr h="370840">
                <a:tc>
                  <a:txBody>
                    <a:bodyPr/>
                    <a:lstStyle/>
                    <a:p>
                      <a:pPr algn="ctr"/>
                      <a:r>
                        <a:rPr lang="en-US" sz="1200" b="1" dirty="0">
                          <a:solidFill>
                            <a:schemeClr val="bg1"/>
                          </a:solidFill>
                          <a:sym typeface="Wingdings" panose="05000000000000000000" pitchFamily="2" charset="2"/>
                        </a:rPr>
                        <a:t>Group  </a:t>
                      </a:r>
                      <a:r>
                        <a:rPr lang="en-US" sz="1200" b="1" dirty="0">
                          <a:solidFill>
                            <a:schemeClr val="bg1"/>
                          </a:solidFill>
                        </a:rPr>
                        <a:t>/ </a:t>
                      </a:r>
                      <a:r>
                        <a:rPr lang="en-US" sz="1200" b="1" dirty="0" err="1">
                          <a:solidFill>
                            <a:schemeClr val="bg1"/>
                          </a:solidFill>
                        </a:rPr>
                        <a:t>Env</a:t>
                      </a:r>
                      <a:r>
                        <a:rPr lang="en-US" sz="1200" b="1" dirty="0">
                          <a:solidFill>
                            <a:schemeClr val="bg1"/>
                          </a:solidFill>
                        </a:rPr>
                        <a:t> </a:t>
                      </a:r>
                      <a:r>
                        <a:rPr lang="en-US" sz="1200" b="1" dirty="0">
                          <a:solidFill>
                            <a:schemeClr val="bg1"/>
                          </a:solidFill>
                          <a:sym typeface="Wingdings" panose="05000000000000000000" pitchFamily="2" charset="2"/>
                        </a:rPr>
                        <a:t></a:t>
                      </a:r>
                      <a:endParaRPr lang="en-US" sz="1200" b="1" dirty="0">
                        <a:solidFill>
                          <a:schemeClr val="bg1"/>
                        </a:solidFill>
                      </a:endParaRPr>
                    </a:p>
                  </a:txBody>
                  <a:tcPr anchor="ctr">
                    <a:lnR w="19050" cap="flat" cmpd="sng" algn="ctr">
                      <a:solidFill>
                        <a:schemeClr val="bg1"/>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lnTlToBr w="19050" cap="flat" cmpd="sng" algn="ctr">
                      <a:noFill/>
                      <a:prstDash val="solid"/>
                      <a:round/>
                      <a:headEnd type="none" w="med" len="med"/>
                      <a:tailEnd type="none" w="med" len="med"/>
                    </a:lnTlToBr>
                    <a:solidFill>
                      <a:schemeClr val="tx2"/>
                    </a:solidFill>
                  </a:tcPr>
                </a:tc>
                <a:tc>
                  <a:txBody>
                    <a:bodyPr/>
                    <a:lstStyle/>
                    <a:p>
                      <a:pPr algn="ctr"/>
                      <a:r>
                        <a:rPr lang="en-US" sz="1200" b="1" dirty="0">
                          <a:solidFill>
                            <a:schemeClr val="bg1"/>
                          </a:solidFill>
                        </a:rPr>
                        <a:t>Dev (local)</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lnTlToBr w="19050" cap="flat" cmpd="sng" algn="ctr">
                      <a:noFill/>
                      <a:prstDash val="solid"/>
                      <a:round/>
                      <a:headEnd type="none" w="med" len="med"/>
                      <a:tailEnd type="none" w="med" len="med"/>
                    </a:lnTlToBr>
                    <a:solidFill>
                      <a:schemeClr val="tx2"/>
                    </a:solidFill>
                  </a:tcPr>
                </a:tc>
                <a:tc>
                  <a:txBody>
                    <a:bodyPr/>
                    <a:lstStyle/>
                    <a:p>
                      <a:pPr algn="ctr"/>
                      <a:r>
                        <a:rPr lang="en-US" sz="1200" b="1" dirty="0">
                          <a:solidFill>
                            <a:schemeClr val="bg1"/>
                          </a:solidFill>
                        </a:rPr>
                        <a:t>Dev Integration (DIT)</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lnTlToBr w="19050" cap="flat" cmpd="sng" algn="ctr">
                      <a:noFill/>
                      <a:prstDash val="solid"/>
                      <a:round/>
                      <a:headEnd type="none" w="med" len="med"/>
                      <a:tailEnd type="none" w="med" len="med"/>
                    </a:lnTlToBr>
                    <a:solidFill>
                      <a:schemeClr val="tx2"/>
                    </a:solidFill>
                  </a:tcPr>
                </a:tc>
                <a:tc>
                  <a:txBody>
                    <a:bodyPr/>
                    <a:lstStyle/>
                    <a:p>
                      <a:pPr algn="ctr"/>
                      <a:r>
                        <a:rPr lang="en-US" sz="1200" b="1" dirty="0">
                          <a:solidFill>
                            <a:schemeClr val="bg1"/>
                          </a:solidFill>
                        </a:rPr>
                        <a:t>Sys Test</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lnTlToBr w="19050" cap="flat" cmpd="sng" algn="ctr">
                      <a:noFill/>
                      <a:prstDash val="solid"/>
                      <a:round/>
                      <a:headEnd type="none" w="med" len="med"/>
                      <a:tailEnd type="none" w="med" len="med"/>
                    </a:lnTlToBr>
                    <a:solidFill>
                      <a:schemeClr val="tx2"/>
                    </a:solidFill>
                  </a:tcPr>
                </a:tc>
                <a:tc>
                  <a:txBody>
                    <a:bodyPr/>
                    <a:lstStyle/>
                    <a:p>
                      <a:pPr algn="ctr"/>
                      <a:r>
                        <a:rPr lang="en-US" sz="1200" b="1" dirty="0">
                          <a:solidFill>
                            <a:schemeClr val="bg1"/>
                          </a:solidFill>
                        </a:rPr>
                        <a:t>Stage </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lnTlToBr w="19050" cap="flat" cmpd="sng" algn="ctr">
                      <a:noFill/>
                      <a:prstDash val="solid"/>
                      <a:round/>
                      <a:headEnd type="none" w="med" len="med"/>
                      <a:tailEnd type="none" w="med" len="med"/>
                    </a:lnTlToBr>
                    <a:solidFill>
                      <a:schemeClr val="tx2"/>
                    </a:solidFill>
                  </a:tcPr>
                </a:tc>
                <a:tc>
                  <a:txBody>
                    <a:bodyPr/>
                    <a:lstStyle/>
                    <a:p>
                      <a:pPr algn="ctr"/>
                      <a:r>
                        <a:rPr lang="en-US" sz="1200" b="1" dirty="0">
                          <a:solidFill>
                            <a:schemeClr val="bg1"/>
                          </a:solidFill>
                        </a:rPr>
                        <a:t>Prod</a:t>
                      </a:r>
                    </a:p>
                  </a:txBody>
                  <a:tcPr anchor="ctr">
                    <a:lnL w="19050" cap="flat" cmpd="sng" algn="ctr">
                      <a:solidFill>
                        <a:schemeClr val="bg1"/>
                      </a:solidFill>
                      <a:prstDash val="solid"/>
                      <a:round/>
                      <a:headEnd type="none" w="med" len="med"/>
                      <a:tailEnd type="none" w="med" len="med"/>
                    </a:lnL>
                    <a:lnB w="6350" cap="flat" cmpd="sng" algn="ctr">
                      <a:solidFill>
                        <a:schemeClr val="bg1">
                          <a:lumMod val="75000"/>
                        </a:schemeClr>
                      </a:solidFill>
                      <a:prstDash val="solid"/>
                      <a:round/>
                      <a:headEnd type="none" w="med" len="med"/>
                      <a:tailEnd type="none" w="med" len="med"/>
                    </a:lnB>
                    <a:lnTlToBr w="19050" cap="flat" cmpd="sng" algn="ctr">
                      <a:noFill/>
                      <a:prstDash val="solid"/>
                      <a:round/>
                      <a:headEnd type="none" w="med" len="med"/>
                      <a:tailEnd type="none" w="med" len="med"/>
                    </a:lnTlToBr>
                    <a:solidFill>
                      <a:schemeClr val="tx2"/>
                    </a:solidFill>
                  </a:tcPr>
                </a:tc>
                <a:extLst>
                  <a:ext uri="{0D108BD9-81ED-4DB2-BD59-A6C34878D82A}">
                    <a16:rowId xmlns:a16="http://schemas.microsoft.com/office/drawing/2014/main" val="10000"/>
                  </a:ext>
                </a:extLst>
              </a:tr>
              <a:tr h="370840">
                <a:tc>
                  <a:txBody>
                    <a:bodyPr/>
                    <a:lstStyle/>
                    <a:p>
                      <a:r>
                        <a:rPr lang="en-US" sz="1050" b="1" dirty="0"/>
                        <a:t>Dev / Sprint Team</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11125" indent="-111125">
                        <a:buFont typeface="Arial" panose="020B0604020202020204" pitchFamily="34" charset="0"/>
                        <a:buChar char="•"/>
                      </a:pPr>
                      <a:r>
                        <a:rPr lang="en-US" sz="1050" dirty="0"/>
                        <a:t>Build/revise code</a:t>
                      </a:r>
                    </a:p>
                    <a:p>
                      <a:pPr marL="111125" indent="-111125">
                        <a:buFont typeface="+mj-lt"/>
                        <a:buAutoNum type="arabicPeriod"/>
                      </a:pPr>
                      <a:r>
                        <a:rPr lang="en-US" sz="1050" dirty="0">
                          <a:solidFill>
                            <a:schemeClr val="accent3"/>
                          </a:solidFill>
                        </a:rPr>
                        <a:t> Unit/assembly</a:t>
                      </a:r>
                      <a:r>
                        <a:rPr lang="en-US" sz="1050" baseline="0" dirty="0">
                          <a:solidFill>
                            <a:schemeClr val="accent3"/>
                          </a:solidFill>
                        </a:rPr>
                        <a:t> tests</a:t>
                      </a:r>
                    </a:p>
                    <a:p>
                      <a:pPr marL="111125" indent="-111125">
                        <a:buFont typeface="+mj-lt"/>
                        <a:buAutoNum type="arabicPeriod"/>
                      </a:pPr>
                      <a:r>
                        <a:rPr lang="en-US" sz="1050" baseline="0" dirty="0">
                          <a:solidFill>
                            <a:schemeClr val="accent3"/>
                          </a:solidFill>
                        </a:rPr>
                        <a:t> Acceptance tests</a:t>
                      </a:r>
                    </a:p>
                    <a:p>
                      <a:pPr marL="111125" indent="-111125">
                        <a:buFont typeface="+mj-lt"/>
                        <a:buAutoNum type="arabicPeriod"/>
                      </a:pPr>
                      <a:r>
                        <a:rPr lang="en-US" sz="1050" baseline="0" dirty="0">
                          <a:solidFill>
                            <a:srgbClr val="359B4C"/>
                          </a:solidFill>
                        </a:rPr>
                        <a:t> Exploratory tests</a:t>
                      </a:r>
                      <a:endParaRPr lang="en-US" sz="1050" dirty="0">
                        <a:solidFill>
                          <a:srgbClr val="359B4C"/>
                        </a:solidFill>
                      </a:endParaRPr>
                    </a:p>
                    <a:p>
                      <a:pPr marL="111125" indent="-111125">
                        <a:buFont typeface="Arial" panose="020B0604020202020204" pitchFamily="34" charset="0"/>
                        <a:buChar char="•"/>
                      </a:pPr>
                      <a:r>
                        <a:rPr lang="en-US" sz="1050" dirty="0"/>
                        <a:t>Submit code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buFont typeface="Arial" panose="020B0604020202020204" pitchFamily="34" charset="0"/>
                        <a:buNone/>
                      </a:pPr>
                      <a:endParaRPr lang="en-US" sz="105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US" sz="105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endParaRPr lang="en-US" sz="105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US" sz="105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050" b="1" dirty="0"/>
                        <a:t>DevOps / IT Ops (automated</a:t>
                      </a:r>
                      <a:r>
                        <a:rPr lang="en-US" sz="1050" b="1" baseline="0" dirty="0"/>
                        <a:t> CI/CD)</a:t>
                      </a:r>
                      <a:endParaRPr lang="en-US" sz="1050" b="1"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11125" marR="0" lvl="0" indent="-111125"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Build/package app</a:t>
                      </a:r>
                    </a:p>
                    <a:p>
                      <a:pPr marL="111125" marR="0" lvl="0" indent="-111125" algn="l" defTabSz="1218987" rtl="0" eaLnBrk="1" fontAlgn="auto" latinLnBrk="0" hangingPunct="1">
                        <a:lnSpc>
                          <a:spcPct val="100000"/>
                        </a:lnSpc>
                        <a:spcBef>
                          <a:spcPts val="0"/>
                        </a:spcBef>
                        <a:spcAft>
                          <a:spcPts val="0"/>
                        </a:spcAft>
                        <a:buClrTx/>
                        <a:buSzTx/>
                        <a:buFont typeface="+mj-lt"/>
                        <a:buAutoNum type="arabicPeriod" startAt="4"/>
                        <a:tabLst/>
                        <a:defRPr/>
                      </a:pPr>
                      <a:r>
                        <a:rPr lang="en-US" sz="1050" dirty="0">
                          <a:solidFill>
                            <a:schemeClr val="accent3"/>
                          </a:solidFill>
                        </a:rPr>
                        <a:t> Run quality checks </a:t>
                      </a:r>
                      <a:r>
                        <a:rPr lang="en-US" sz="1050" dirty="0">
                          <a:solidFill>
                            <a:srgbClr val="FF0000"/>
                          </a:solidFill>
                          <a:sym typeface="Wingdings" panose="05000000000000000000" pitchFamily="2" charset="2"/>
                        </a:rPr>
                        <a:t></a:t>
                      </a:r>
                      <a:endParaRPr lang="en-US" sz="1050" dirty="0">
                        <a:solidFill>
                          <a:srgbClr val="FF0000"/>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11125" indent="-111125">
                        <a:buFont typeface="Arial" panose="020B0604020202020204" pitchFamily="34" charset="0"/>
                        <a:buChar char="•"/>
                      </a:pPr>
                      <a:r>
                        <a:rPr lang="en-US" sz="1050" dirty="0"/>
                        <a:t>Deploy app</a:t>
                      </a:r>
                    </a:p>
                    <a:p>
                      <a:pPr marL="111125" indent="-111125">
                        <a:buFont typeface="+mj-lt"/>
                        <a:buAutoNum type="arabicPeriod"/>
                      </a:pPr>
                      <a:r>
                        <a:rPr lang="en-US" sz="1050" dirty="0">
                          <a:solidFill>
                            <a:schemeClr val="accent3"/>
                          </a:solidFill>
                        </a:rPr>
                        <a:t> Unit/assembly</a:t>
                      </a:r>
                      <a:r>
                        <a:rPr lang="en-US" sz="1050" baseline="0" dirty="0">
                          <a:solidFill>
                            <a:schemeClr val="accent3"/>
                          </a:solidFill>
                        </a:rPr>
                        <a:t> tests</a:t>
                      </a:r>
                    </a:p>
                    <a:p>
                      <a:pPr marL="111125" indent="-111125">
                        <a:buFont typeface="+mj-lt"/>
                        <a:buAutoNum type="arabicPeriod"/>
                      </a:pPr>
                      <a:r>
                        <a:rPr lang="en-US" sz="1050" baseline="0" dirty="0">
                          <a:solidFill>
                            <a:schemeClr val="accent3"/>
                          </a:solidFill>
                        </a:rPr>
                        <a:t> Acceptance tests</a:t>
                      </a:r>
                    </a:p>
                    <a:p>
                      <a:pPr marL="111125" marR="0" lvl="0" indent="-111125" algn="l" defTabSz="1218987" rtl="0" eaLnBrk="1" fontAlgn="auto" latinLnBrk="0" hangingPunct="1">
                        <a:lnSpc>
                          <a:spcPct val="100000"/>
                        </a:lnSpc>
                        <a:spcBef>
                          <a:spcPts val="0"/>
                        </a:spcBef>
                        <a:spcAft>
                          <a:spcPts val="0"/>
                        </a:spcAft>
                        <a:buClrTx/>
                        <a:buSzTx/>
                        <a:buFont typeface="+mj-lt"/>
                        <a:buAutoNum type="arabicPeriod"/>
                        <a:tabLst/>
                        <a:defRPr/>
                      </a:pPr>
                      <a:r>
                        <a:rPr lang="en-US" sz="1050" dirty="0">
                          <a:solidFill>
                            <a:schemeClr val="accent3"/>
                          </a:solidFill>
                        </a:rPr>
                        <a:t> Functional smoke</a:t>
                      </a:r>
                      <a:r>
                        <a:rPr lang="en-US" sz="1050" dirty="0">
                          <a:solidFill>
                            <a:schemeClr val="accent2">
                              <a:lumMod val="60000"/>
                              <a:lumOff val="40000"/>
                            </a:schemeClr>
                          </a:solidFill>
                        </a:rPr>
                        <a:t> </a:t>
                      </a:r>
                      <a:r>
                        <a:rPr lang="en-US" sz="1050" dirty="0"/>
                        <a:t>(L0)</a:t>
                      </a:r>
                      <a:r>
                        <a:rPr lang="en-US" sz="1050" dirty="0">
                          <a:solidFill>
                            <a:srgbClr val="FF0000"/>
                          </a:solidFill>
                          <a:sym typeface="Wingdings" panose="05000000000000000000" pitchFamily="2" charset="2"/>
                        </a:rPr>
                        <a:t> </a:t>
                      </a:r>
                      <a:endParaRPr lang="en-US" sz="105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11125" marR="0" lvl="0" indent="-111125"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Deploy app</a:t>
                      </a:r>
                    </a:p>
                    <a:p>
                      <a:pPr marL="111125" marR="0" lvl="0" indent="-111125" algn="l" defTabSz="1218987" rtl="0" eaLnBrk="1" fontAlgn="auto" latinLnBrk="0" hangingPunct="1">
                        <a:lnSpc>
                          <a:spcPct val="100000"/>
                        </a:lnSpc>
                        <a:spcBef>
                          <a:spcPts val="0"/>
                        </a:spcBef>
                        <a:spcAft>
                          <a:spcPts val="0"/>
                        </a:spcAft>
                        <a:buClrTx/>
                        <a:buSzTx/>
                        <a:buFont typeface="+mj-lt"/>
                        <a:buAutoNum type="arabicPeriod"/>
                        <a:tabLst/>
                        <a:defRPr/>
                      </a:pPr>
                      <a:r>
                        <a:rPr lang="en-US" sz="1050" dirty="0">
                          <a:solidFill>
                            <a:schemeClr val="accent3"/>
                          </a:solidFill>
                        </a:rPr>
                        <a:t> Functional smoke </a:t>
                      </a:r>
                      <a:r>
                        <a:rPr lang="en-US" sz="1050" dirty="0"/>
                        <a:t>(L0)</a:t>
                      </a:r>
                    </a:p>
                    <a:p>
                      <a:pPr marL="111125" marR="0" lvl="0" indent="-111125" algn="l" defTabSz="1218987" rtl="0" eaLnBrk="1" fontAlgn="auto" latinLnBrk="0" hangingPunct="1">
                        <a:lnSpc>
                          <a:spcPct val="100000"/>
                        </a:lnSpc>
                        <a:spcBef>
                          <a:spcPts val="0"/>
                        </a:spcBef>
                        <a:spcAft>
                          <a:spcPts val="0"/>
                        </a:spcAft>
                        <a:buClrTx/>
                        <a:buSzTx/>
                        <a:buFont typeface="+mj-lt"/>
                        <a:buAutoNum type="arabicPeriod"/>
                        <a:tabLst/>
                        <a:defRPr/>
                      </a:pPr>
                      <a:r>
                        <a:rPr lang="en-US" sz="1050" dirty="0">
                          <a:solidFill>
                            <a:schemeClr val="accent3"/>
                          </a:solidFill>
                        </a:rPr>
                        <a:t> Core regression </a:t>
                      </a:r>
                      <a:r>
                        <a:rPr lang="en-US" sz="1050" dirty="0"/>
                        <a:t>(L1)</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11125" marR="0" lvl="0" indent="-111125"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Deploy app</a:t>
                      </a:r>
                    </a:p>
                    <a:p>
                      <a:pPr marL="111125" marR="0" lvl="0" indent="-111125" algn="l" defTabSz="1218987" rtl="0" eaLnBrk="1" fontAlgn="auto" latinLnBrk="0" hangingPunct="1">
                        <a:lnSpc>
                          <a:spcPct val="100000"/>
                        </a:lnSpc>
                        <a:spcBef>
                          <a:spcPts val="0"/>
                        </a:spcBef>
                        <a:spcAft>
                          <a:spcPts val="0"/>
                        </a:spcAft>
                        <a:buClrTx/>
                        <a:buSzTx/>
                        <a:buFont typeface="+mj-lt"/>
                        <a:buAutoNum type="arabicPeriod"/>
                        <a:tabLst/>
                        <a:defRPr/>
                      </a:pPr>
                      <a:r>
                        <a:rPr lang="en-US" sz="1050" dirty="0">
                          <a:solidFill>
                            <a:schemeClr val="accent3"/>
                          </a:solidFill>
                        </a:rPr>
                        <a:t> Functional smoke </a:t>
                      </a:r>
                      <a:r>
                        <a:rPr lang="en-US" sz="1050" dirty="0"/>
                        <a:t>(L0)</a:t>
                      </a:r>
                    </a:p>
                    <a:p>
                      <a:pPr marL="171450" marR="0" lvl="0" indent="-1714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5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11125" marR="0" lvl="0" indent="-111125"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Deploy app</a:t>
                      </a:r>
                    </a:p>
                    <a:p>
                      <a:pPr marL="171450" indent="-171450">
                        <a:buFont typeface="Arial" panose="020B0604020202020204" pitchFamily="34" charset="0"/>
                        <a:buChar char="•"/>
                      </a:pPr>
                      <a:endParaRPr lang="en-US" sz="105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050" b="1" dirty="0"/>
                        <a:t>Release (regression)</a:t>
                      </a:r>
                      <a:r>
                        <a:rPr lang="en-US" sz="1050" b="1" baseline="0" dirty="0"/>
                        <a:t> T</a:t>
                      </a:r>
                      <a:r>
                        <a:rPr lang="en-US" sz="1050" b="1" dirty="0"/>
                        <a:t>est Team</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endParaRPr lang="en-US" sz="105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endParaRPr lang="en-US" sz="105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60325" marR="0" lvl="0" indent="-60325" algn="l" defTabSz="1218987" rtl="0" eaLnBrk="1" fontAlgn="auto" latinLnBrk="0" hangingPunct="1">
                        <a:lnSpc>
                          <a:spcPct val="100000"/>
                        </a:lnSpc>
                        <a:spcBef>
                          <a:spcPts val="0"/>
                        </a:spcBef>
                        <a:spcAft>
                          <a:spcPts val="0"/>
                        </a:spcAft>
                        <a:buClrTx/>
                        <a:buSzTx/>
                        <a:buFont typeface="+mj-lt"/>
                        <a:buAutoNum type="arabicPeriod" startAt="3"/>
                        <a:tabLst/>
                        <a:defRPr/>
                      </a:pPr>
                      <a:r>
                        <a:rPr lang="en-US" sz="1050" dirty="0">
                          <a:solidFill>
                            <a:schemeClr val="accent3"/>
                          </a:solidFill>
                        </a:rPr>
                        <a:t> Progression tests </a:t>
                      </a:r>
                      <a:r>
                        <a:rPr lang="en-US" sz="1050" dirty="0"/>
                        <a:t>(L2)</a:t>
                      </a:r>
                    </a:p>
                    <a:p>
                      <a:pPr marL="60325" indent="-60325">
                        <a:buFont typeface="+mj-lt"/>
                        <a:buAutoNum type="arabicPeriod" startAt="3"/>
                      </a:pPr>
                      <a:r>
                        <a:rPr lang="en-US" sz="1050" dirty="0">
                          <a:solidFill>
                            <a:schemeClr val="accent3"/>
                          </a:solidFill>
                        </a:rPr>
                        <a:t> Extended regression </a:t>
                      </a:r>
                      <a:r>
                        <a:rPr lang="en-US" sz="1050" dirty="0"/>
                        <a:t>(L3)</a:t>
                      </a:r>
                      <a:r>
                        <a:rPr lang="en-US" sz="1050" dirty="0">
                          <a:solidFill>
                            <a:srgbClr val="FF0000"/>
                          </a:solidFill>
                          <a:sym typeface="Wingdings" panose="05000000000000000000" pitchFamily="2" charset="2"/>
                        </a:rPr>
                        <a:t> </a:t>
                      </a:r>
                      <a:endParaRPr lang="en-US" sz="1050" dirty="0"/>
                    </a:p>
                    <a:p>
                      <a:pPr marL="60325" indent="-60325">
                        <a:buFont typeface="+mj-lt"/>
                        <a:buAutoNum type="arabicPeriod" startAt="3"/>
                      </a:pPr>
                      <a:r>
                        <a:rPr lang="en-US" sz="1050" dirty="0">
                          <a:solidFill>
                            <a:srgbClr val="359B4C"/>
                          </a:solidFill>
                        </a:rPr>
                        <a:t> Exploratory tests </a:t>
                      </a:r>
                      <a:r>
                        <a:rPr lang="en-US" sz="1050" dirty="0"/>
                        <a:t>- </a:t>
                      </a:r>
                      <a:r>
                        <a:rPr lang="en-US" sz="1050" i="1" dirty="0"/>
                        <a:t>optional</a:t>
                      </a:r>
                    </a:p>
                    <a:p>
                      <a:pPr marL="60325" marR="0" lvl="0" indent="-60325" algn="l" defTabSz="1218987" rtl="0" eaLnBrk="1" fontAlgn="auto" latinLnBrk="0" hangingPunct="1">
                        <a:lnSpc>
                          <a:spcPct val="100000"/>
                        </a:lnSpc>
                        <a:spcBef>
                          <a:spcPts val="0"/>
                        </a:spcBef>
                        <a:spcAft>
                          <a:spcPts val="0"/>
                        </a:spcAft>
                        <a:buClrTx/>
                        <a:buSzTx/>
                        <a:buFont typeface="+mj-lt"/>
                        <a:buAutoNum type="arabicPeriod" startAt="3"/>
                        <a:tabLst/>
                        <a:defRPr/>
                      </a:pPr>
                      <a:r>
                        <a:rPr lang="en-US" sz="1050" dirty="0">
                          <a:solidFill>
                            <a:schemeClr val="accent3"/>
                          </a:solidFill>
                        </a:rPr>
                        <a:t> Full regression </a:t>
                      </a:r>
                      <a:r>
                        <a:rPr lang="en-US" sz="1050" dirty="0"/>
                        <a:t>(L4) - </a:t>
                      </a:r>
                      <a:r>
                        <a:rPr lang="en-US" sz="1050" i="1" dirty="0"/>
                        <a:t>optional</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11125" marR="0" lvl="0" indent="-111125" algn="l" defTabSz="1218987" rtl="0" eaLnBrk="1" fontAlgn="auto" latinLnBrk="0" hangingPunct="1">
                        <a:lnSpc>
                          <a:spcPct val="100000"/>
                        </a:lnSpc>
                        <a:spcBef>
                          <a:spcPts val="0"/>
                        </a:spcBef>
                        <a:spcAft>
                          <a:spcPts val="0"/>
                        </a:spcAft>
                        <a:buClrTx/>
                        <a:buSzTx/>
                        <a:buFont typeface="+mj-lt"/>
                        <a:buAutoNum type="arabicPeriod" startAt="2"/>
                        <a:tabLst/>
                        <a:defRPr/>
                      </a:pPr>
                      <a:r>
                        <a:rPr lang="en-US" sz="1050" dirty="0">
                          <a:solidFill>
                            <a:schemeClr val="accent3"/>
                          </a:solidFill>
                        </a:rPr>
                        <a:t> Extended regression </a:t>
                      </a:r>
                      <a:r>
                        <a:rPr lang="en-US" sz="1050" dirty="0"/>
                        <a:t>(L3)</a:t>
                      </a:r>
                      <a:r>
                        <a:rPr lang="en-US" sz="1050" dirty="0">
                          <a:solidFill>
                            <a:srgbClr val="FF0000"/>
                          </a:solidFill>
                          <a:sym typeface="Wingdings" panose="05000000000000000000" pitchFamily="2" charset="2"/>
                        </a:rPr>
                        <a:t> </a:t>
                      </a:r>
                      <a:endParaRPr lang="en-US" sz="1050" dirty="0"/>
                    </a:p>
                    <a:p>
                      <a:pPr marL="111125" marR="0" lvl="0" indent="-111125" algn="l" defTabSz="1218987" rtl="0" eaLnBrk="1" fontAlgn="auto" latinLnBrk="0" hangingPunct="1">
                        <a:lnSpc>
                          <a:spcPct val="100000"/>
                        </a:lnSpc>
                        <a:spcBef>
                          <a:spcPts val="0"/>
                        </a:spcBef>
                        <a:spcAft>
                          <a:spcPts val="0"/>
                        </a:spcAft>
                        <a:buClrTx/>
                        <a:buSzTx/>
                        <a:buFont typeface="+mj-lt"/>
                        <a:buAutoNum type="arabicPeriod" startAt="2"/>
                        <a:tabLst/>
                        <a:defRPr/>
                      </a:pPr>
                      <a:r>
                        <a:rPr lang="en-US" sz="1050" dirty="0">
                          <a:solidFill>
                            <a:srgbClr val="359B4C"/>
                          </a:solidFill>
                        </a:rPr>
                        <a:t> Exploratory tests </a:t>
                      </a:r>
                    </a:p>
                    <a:p>
                      <a:pPr marL="111125" marR="0" lvl="0" indent="-111125" algn="l" defTabSz="1218987" rtl="0" eaLnBrk="1" fontAlgn="auto" latinLnBrk="0" hangingPunct="1">
                        <a:lnSpc>
                          <a:spcPct val="100000"/>
                        </a:lnSpc>
                        <a:spcBef>
                          <a:spcPts val="0"/>
                        </a:spcBef>
                        <a:spcAft>
                          <a:spcPts val="0"/>
                        </a:spcAft>
                        <a:buClrTx/>
                        <a:buSzTx/>
                        <a:buFont typeface="+mj-lt"/>
                        <a:buAutoNum type="arabicPeriod" startAt="2"/>
                        <a:tabLst/>
                        <a:defRPr/>
                      </a:pPr>
                      <a:r>
                        <a:rPr lang="en-US" sz="1050" dirty="0">
                          <a:solidFill>
                            <a:schemeClr val="accent3"/>
                          </a:solidFill>
                        </a:rPr>
                        <a:t> Full regression </a:t>
                      </a:r>
                      <a:r>
                        <a:rPr lang="en-US" sz="1050" dirty="0"/>
                        <a:t>(L4) - </a:t>
                      </a:r>
                      <a:r>
                        <a:rPr lang="en-US" sz="1050" i="1" dirty="0"/>
                        <a:t>optional</a:t>
                      </a:r>
                    </a:p>
                    <a:p>
                      <a:pPr marL="171450" indent="-171450">
                        <a:buFont typeface="Arial" panose="020B0604020202020204" pitchFamily="34" charset="0"/>
                        <a:buChar char="•"/>
                      </a:pPr>
                      <a:endParaRPr lang="en-US" sz="105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11125" marR="0" lvl="0" indent="-111125" algn="l" defTabSz="1218987" rtl="0" eaLnBrk="1" fontAlgn="auto" latinLnBrk="0" hangingPunct="1">
                        <a:lnSpc>
                          <a:spcPct val="100000"/>
                        </a:lnSpc>
                        <a:spcBef>
                          <a:spcPts val="0"/>
                        </a:spcBef>
                        <a:spcAft>
                          <a:spcPts val="0"/>
                        </a:spcAft>
                        <a:buClrTx/>
                        <a:buSzTx/>
                        <a:buFont typeface="+mj-lt"/>
                        <a:buAutoNum type="arabicPeriod"/>
                        <a:tabLst/>
                        <a:defRPr/>
                      </a:pPr>
                      <a:r>
                        <a:rPr lang="en-US" sz="1050" dirty="0">
                          <a:solidFill>
                            <a:schemeClr val="accent3"/>
                          </a:solidFill>
                        </a:rPr>
                        <a:t> Prod validation tests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050" b="1" dirty="0"/>
                        <a:t>Business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endParaRPr lang="en-US" sz="105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endParaRPr lang="en-US" sz="105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US" sz="105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11125" marR="0" lvl="0" indent="-111125" algn="l" defTabSz="1218987" rtl="0" eaLnBrk="1" fontAlgn="auto" latinLnBrk="0" hangingPunct="1">
                        <a:lnSpc>
                          <a:spcPct val="100000"/>
                        </a:lnSpc>
                        <a:spcBef>
                          <a:spcPts val="0"/>
                        </a:spcBef>
                        <a:spcAft>
                          <a:spcPts val="0"/>
                        </a:spcAft>
                        <a:buClrTx/>
                        <a:buSzTx/>
                        <a:buFont typeface="+mj-lt"/>
                        <a:buAutoNum type="arabicPeriod" startAt="5"/>
                        <a:tabLst/>
                        <a:defRPr/>
                      </a:pPr>
                      <a:r>
                        <a:rPr lang="en-US" sz="1050" dirty="0">
                          <a:solidFill>
                            <a:srgbClr val="359B4C"/>
                          </a:solidFill>
                        </a:rPr>
                        <a:t> User acceptance tests </a:t>
                      </a:r>
                      <a:r>
                        <a:rPr lang="en-US" sz="1050" dirty="0">
                          <a:solidFill>
                            <a:srgbClr val="FF0000"/>
                          </a:solidFill>
                          <a:sym typeface="Wingdings" panose="05000000000000000000" pitchFamily="2" charset="2"/>
                        </a:rPr>
                        <a:t></a:t>
                      </a:r>
                      <a:endParaRPr lang="en-US" sz="1050" dirty="0">
                        <a:solidFill>
                          <a:srgbClr val="359B4C"/>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11125" marR="0" lvl="0" indent="-111125" algn="l" defTabSz="1218987" rtl="0" eaLnBrk="1" fontAlgn="auto" latinLnBrk="0" hangingPunct="1">
                        <a:lnSpc>
                          <a:spcPct val="100000"/>
                        </a:lnSpc>
                        <a:spcBef>
                          <a:spcPts val="0"/>
                        </a:spcBef>
                        <a:spcAft>
                          <a:spcPts val="0"/>
                        </a:spcAft>
                        <a:buClrTx/>
                        <a:buSzTx/>
                        <a:buFont typeface="+mj-lt"/>
                        <a:buAutoNum type="arabicPeriod" startAt="2"/>
                        <a:tabLst/>
                        <a:defRPr/>
                      </a:pPr>
                      <a:r>
                        <a:rPr lang="en-US" sz="1050" dirty="0">
                          <a:solidFill>
                            <a:srgbClr val="359B4C"/>
                          </a:solidFill>
                        </a:rPr>
                        <a:t> Prod validation tests </a:t>
                      </a:r>
                      <a:r>
                        <a:rPr lang="en-US" sz="1050" dirty="0">
                          <a:solidFill>
                            <a:srgbClr val="FF0000"/>
                          </a:solidFill>
                          <a:sym typeface="Wingdings" panose="05000000000000000000" pitchFamily="2" charset="2"/>
                        </a:rPr>
                        <a:t></a:t>
                      </a:r>
                      <a:endParaRPr lang="en-US" sz="1050" dirty="0">
                        <a:solidFill>
                          <a:srgbClr val="359B4C"/>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6630464" y="2575445"/>
            <a:ext cx="3329585" cy="577081"/>
          </a:xfrm>
          <a:custGeom>
            <a:avLst/>
            <a:gdLst>
              <a:gd name="connsiteX0" fmla="*/ 0 w 3329585"/>
              <a:gd name="connsiteY0" fmla="*/ 0 h 892552"/>
              <a:gd name="connsiteX1" fmla="*/ 3329585 w 3329585"/>
              <a:gd name="connsiteY1" fmla="*/ 0 h 892552"/>
              <a:gd name="connsiteX2" fmla="*/ 3329585 w 3329585"/>
              <a:gd name="connsiteY2" fmla="*/ 892552 h 892552"/>
              <a:gd name="connsiteX3" fmla="*/ 0 w 3329585"/>
              <a:gd name="connsiteY3" fmla="*/ 892552 h 892552"/>
              <a:gd name="connsiteX4" fmla="*/ 0 w 3329585"/>
              <a:gd name="connsiteY4" fmla="*/ 0 h 892552"/>
              <a:gd name="connsiteX0" fmla="*/ 0 w 3329585"/>
              <a:gd name="connsiteY0" fmla="*/ 0 h 892552"/>
              <a:gd name="connsiteX1" fmla="*/ 3329585 w 3329585"/>
              <a:gd name="connsiteY1" fmla="*/ 0 h 892552"/>
              <a:gd name="connsiteX2" fmla="*/ 3329585 w 3329585"/>
              <a:gd name="connsiteY2" fmla="*/ 892552 h 892552"/>
              <a:gd name="connsiteX3" fmla="*/ 532597 w 3329585"/>
              <a:gd name="connsiteY3" fmla="*/ 885644 h 892552"/>
              <a:gd name="connsiteX4" fmla="*/ 0 w 3329585"/>
              <a:gd name="connsiteY4" fmla="*/ 892552 h 892552"/>
              <a:gd name="connsiteX5" fmla="*/ 0 w 3329585"/>
              <a:gd name="connsiteY5" fmla="*/ 0 h 892552"/>
              <a:gd name="connsiteX0" fmla="*/ 0 w 3329585"/>
              <a:gd name="connsiteY0" fmla="*/ 0 h 894609"/>
              <a:gd name="connsiteX1" fmla="*/ 3329585 w 3329585"/>
              <a:gd name="connsiteY1" fmla="*/ 0 h 894609"/>
              <a:gd name="connsiteX2" fmla="*/ 3329585 w 3329585"/>
              <a:gd name="connsiteY2" fmla="*/ 892552 h 894609"/>
              <a:gd name="connsiteX3" fmla="*/ 2764808 w 3329585"/>
              <a:gd name="connsiteY3" fmla="*/ 894609 h 894609"/>
              <a:gd name="connsiteX4" fmla="*/ 532597 w 3329585"/>
              <a:gd name="connsiteY4" fmla="*/ 885644 h 894609"/>
              <a:gd name="connsiteX5" fmla="*/ 0 w 3329585"/>
              <a:gd name="connsiteY5" fmla="*/ 892552 h 894609"/>
              <a:gd name="connsiteX6" fmla="*/ 0 w 3329585"/>
              <a:gd name="connsiteY6" fmla="*/ 0 h 894609"/>
              <a:gd name="connsiteX0" fmla="*/ 0 w 3329585"/>
              <a:gd name="connsiteY0" fmla="*/ 2533 h 897142"/>
              <a:gd name="connsiteX1" fmla="*/ 1653186 w 3329585"/>
              <a:gd name="connsiteY1" fmla="*/ 0 h 897142"/>
              <a:gd name="connsiteX2" fmla="*/ 3329585 w 3329585"/>
              <a:gd name="connsiteY2" fmla="*/ 2533 h 897142"/>
              <a:gd name="connsiteX3" fmla="*/ 3329585 w 3329585"/>
              <a:gd name="connsiteY3" fmla="*/ 895085 h 897142"/>
              <a:gd name="connsiteX4" fmla="*/ 2764808 w 3329585"/>
              <a:gd name="connsiteY4" fmla="*/ 897142 h 897142"/>
              <a:gd name="connsiteX5" fmla="*/ 532597 w 3329585"/>
              <a:gd name="connsiteY5" fmla="*/ 888177 h 897142"/>
              <a:gd name="connsiteX6" fmla="*/ 0 w 3329585"/>
              <a:gd name="connsiteY6" fmla="*/ 895085 h 897142"/>
              <a:gd name="connsiteX7" fmla="*/ 0 w 3329585"/>
              <a:gd name="connsiteY7" fmla="*/ 2533 h 897142"/>
              <a:gd name="connsiteX0" fmla="*/ 0 w 3329585"/>
              <a:gd name="connsiteY0" fmla="*/ 2533 h 897142"/>
              <a:gd name="connsiteX1" fmla="*/ 1653186 w 3329585"/>
              <a:gd name="connsiteY1" fmla="*/ 0 h 897142"/>
              <a:gd name="connsiteX2" fmla="*/ 3329585 w 3329585"/>
              <a:gd name="connsiteY2" fmla="*/ 2533 h 897142"/>
              <a:gd name="connsiteX3" fmla="*/ 3329585 w 3329585"/>
              <a:gd name="connsiteY3" fmla="*/ 895085 h 897142"/>
              <a:gd name="connsiteX4" fmla="*/ 2764808 w 3329585"/>
              <a:gd name="connsiteY4" fmla="*/ 897142 h 897142"/>
              <a:gd name="connsiteX5" fmla="*/ 1653188 w 3329585"/>
              <a:gd name="connsiteY5" fmla="*/ 890534 h 897142"/>
              <a:gd name="connsiteX6" fmla="*/ 532597 w 3329585"/>
              <a:gd name="connsiteY6" fmla="*/ 888177 h 897142"/>
              <a:gd name="connsiteX7" fmla="*/ 0 w 3329585"/>
              <a:gd name="connsiteY7" fmla="*/ 895085 h 897142"/>
              <a:gd name="connsiteX8" fmla="*/ 0 w 3329585"/>
              <a:gd name="connsiteY8" fmla="*/ 2533 h 89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9585" h="897142">
                <a:moveTo>
                  <a:pt x="0" y="2533"/>
                </a:moveTo>
                <a:lnTo>
                  <a:pt x="1653186" y="0"/>
                </a:lnTo>
                <a:lnTo>
                  <a:pt x="3329585" y="2533"/>
                </a:lnTo>
                <a:lnTo>
                  <a:pt x="3329585" y="895085"/>
                </a:lnTo>
                <a:lnTo>
                  <a:pt x="2764808" y="897142"/>
                </a:lnTo>
                <a:lnTo>
                  <a:pt x="1653188" y="890534"/>
                </a:lnTo>
                <a:lnTo>
                  <a:pt x="532597" y="888177"/>
                </a:lnTo>
                <a:lnTo>
                  <a:pt x="0" y="895085"/>
                </a:lnTo>
                <a:lnTo>
                  <a:pt x="0" y="2533"/>
                </a:lnTo>
                <a:close/>
              </a:path>
            </a:pathLst>
          </a:custGeom>
          <a:solidFill>
            <a:schemeClr val="accent6">
              <a:lumMod val="20000"/>
              <a:lumOff val="80000"/>
              <a:alpha val="80000"/>
            </a:schemeClr>
          </a:solidFill>
          <a:ln w="19050">
            <a:solidFill>
              <a:schemeClr val="accent3"/>
            </a:solidFill>
          </a:ln>
        </p:spPr>
        <p:txBody>
          <a:bodyPr wrap="square" rtlCol="0">
            <a:spAutoFit/>
          </a:bodyPr>
          <a:lstStyle/>
          <a:p>
            <a:r>
              <a:rPr lang="en-US" sz="1050" dirty="0"/>
              <a:t>Extended regression comprises Core regression extended by Progression tests, with moderate to strong data coverage, and primary negative tests</a:t>
            </a:r>
          </a:p>
        </p:txBody>
      </p:sp>
      <p:cxnSp>
        <p:nvCxnSpPr>
          <p:cNvPr id="10" name="Straight Arrow Connector 9"/>
          <p:cNvCxnSpPr/>
          <p:nvPr/>
        </p:nvCxnSpPr>
        <p:spPr>
          <a:xfrm>
            <a:off x="8283652" y="3171188"/>
            <a:ext cx="591919" cy="921823"/>
          </a:xfrm>
          <a:prstGeom prst="straightConnector1">
            <a:avLst/>
          </a:prstGeom>
          <a:ln w="19050">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748466" y="3171188"/>
            <a:ext cx="535186" cy="1105080"/>
          </a:xfrm>
          <a:prstGeom prst="straightConnector1">
            <a:avLst/>
          </a:prstGeom>
          <a:ln w="19050">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684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19</a:t>
            </a:fld>
            <a:endParaRPr lang="en-US">
              <a:solidFill>
                <a:prstClr val="white">
                  <a:lumMod val="65000"/>
                </a:prstClr>
              </a:solidFill>
            </a:endParaRPr>
          </a:p>
        </p:txBody>
      </p:sp>
      <p:sp>
        <p:nvSpPr>
          <p:cNvPr id="6" name="Title 5"/>
          <p:cNvSpPr>
            <a:spLocks noGrp="1"/>
          </p:cNvSpPr>
          <p:nvPr>
            <p:ph type="title"/>
          </p:nvPr>
        </p:nvSpPr>
        <p:spPr/>
        <p:txBody>
          <a:bodyPr/>
          <a:lstStyle/>
          <a:p>
            <a:r>
              <a:rPr lang="en-US" dirty="0"/>
              <a:t>Selenium Practices and Patterns</a:t>
            </a:r>
          </a:p>
        </p:txBody>
      </p:sp>
    </p:spTree>
    <p:extLst>
      <p:ext uri="{BB962C8B-B14F-4D97-AF65-F5344CB8AC3E}">
        <p14:creationId xmlns:p14="http://schemas.microsoft.com/office/powerpoint/2010/main" val="14568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2</a:t>
            </a:fld>
            <a:endParaRPr lang="en-US">
              <a:solidFill>
                <a:prstClr val="white">
                  <a:lumMod val="65000"/>
                </a:prstClr>
              </a:solidFill>
            </a:endParaRPr>
          </a:p>
        </p:txBody>
      </p:sp>
      <p:sp>
        <p:nvSpPr>
          <p:cNvPr id="6" name="Title 5"/>
          <p:cNvSpPr>
            <a:spLocks noGrp="1"/>
          </p:cNvSpPr>
          <p:nvPr>
            <p:ph type="title"/>
          </p:nvPr>
        </p:nvSpPr>
        <p:spPr/>
        <p:txBody>
          <a:bodyPr/>
          <a:lstStyle/>
          <a:p>
            <a:r>
              <a:rPr lang="en-US" dirty="0"/>
              <a:t>Selenium Usage Guide:</a:t>
            </a:r>
            <a:br>
              <a:rPr lang="en-US" dirty="0"/>
            </a:br>
            <a:r>
              <a:rPr lang="en-US" sz="2800" i="1" dirty="0"/>
              <a:t>Document Information</a:t>
            </a:r>
            <a:endParaRPr lang="en-US" i="1" dirty="0"/>
          </a:p>
        </p:txBody>
      </p:sp>
      <p:graphicFrame>
        <p:nvGraphicFramePr>
          <p:cNvPr id="7" name="Table 6"/>
          <p:cNvGraphicFramePr>
            <a:graphicFrameLocks noGrp="1"/>
          </p:cNvGraphicFramePr>
          <p:nvPr>
            <p:extLst>
              <p:ext uri="{D42A27DB-BD31-4B8C-83A1-F6EECF244321}">
                <p14:modId xmlns:p14="http://schemas.microsoft.com/office/powerpoint/2010/main" val="2145636088"/>
              </p:ext>
            </p:extLst>
          </p:nvPr>
        </p:nvGraphicFramePr>
        <p:xfrm>
          <a:off x="7052794" y="4154442"/>
          <a:ext cx="4184314" cy="2072640"/>
        </p:xfrm>
        <a:graphic>
          <a:graphicData uri="http://schemas.openxmlformats.org/drawingml/2006/table">
            <a:tbl>
              <a:tblPr firstRow="1" bandRow="1">
                <a:tableStyleId>{72833802-FEF1-4C79-8D5D-14CF1EAF98D9}</a:tableStyleId>
              </a:tblPr>
              <a:tblGrid>
                <a:gridCol w="644183">
                  <a:extLst>
                    <a:ext uri="{9D8B030D-6E8A-4147-A177-3AD203B41FA5}">
                      <a16:colId xmlns:a16="http://schemas.microsoft.com/office/drawing/2014/main" val="20000"/>
                    </a:ext>
                  </a:extLst>
                </a:gridCol>
                <a:gridCol w="3540131">
                  <a:extLst>
                    <a:ext uri="{9D8B030D-6E8A-4147-A177-3AD203B41FA5}">
                      <a16:colId xmlns:a16="http://schemas.microsoft.com/office/drawing/2014/main" val="20001"/>
                    </a:ext>
                  </a:extLst>
                </a:gridCol>
              </a:tblGrid>
              <a:tr h="0">
                <a:tc>
                  <a:txBody>
                    <a:bodyPr/>
                    <a:lstStyle/>
                    <a:p>
                      <a:r>
                        <a:rPr lang="en-US" sz="1100" dirty="0"/>
                        <a:t>Term</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2">
                        <a:lumMod val="50000"/>
                      </a:schemeClr>
                    </a:solidFill>
                  </a:tcPr>
                </a:tc>
                <a:tc>
                  <a:txBody>
                    <a:bodyPr/>
                    <a:lstStyle/>
                    <a:p>
                      <a:r>
                        <a:rPr lang="en-US" sz="1100" dirty="0"/>
                        <a:t>Definition</a:t>
                      </a:r>
                    </a:p>
                  </a:txBody>
                  <a:tcP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0"/>
                  </a:ext>
                </a:extLst>
              </a:tr>
              <a:tr h="0">
                <a:tc>
                  <a:txBody>
                    <a:bodyPr/>
                    <a:lstStyle/>
                    <a:p>
                      <a:endParaRPr lang="en-US" sz="1100" b="1" dirty="0"/>
                    </a:p>
                  </a:txBody>
                  <a:tcPr>
                    <a:lnL w="9525" cap="flat" cmpd="sng" algn="ctr">
                      <a:noFill/>
                      <a:prstDash val="solid"/>
                    </a:lnL>
                    <a:lnR>
                      <a:noFill/>
                    </a:lnR>
                    <a:lnT w="9525" cap="flat" cmpd="sng" algn="ctr">
                      <a:noFill/>
                      <a:prstDash val="soli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a:noFill/>
                    </a:lnL>
                    <a:lnR w="9525" cap="flat" cmpd="sng" algn="ctr">
                      <a:noFill/>
                      <a:prstDash val="solid"/>
                    </a:lnR>
                    <a:lnT w="9525" cap="flat" cmpd="sng" algn="ctr">
                      <a:noFill/>
                      <a:prstDash val="soli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endParaRPr lang="en-US" sz="1100" b="1" dirty="0"/>
                    </a:p>
                  </a:txBody>
                  <a:tcPr>
                    <a:lnL w="9525" cap="flat" cmpd="sng" algn="ctr">
                      <a:noFill/>
                      <a:prstDash val="solid"/>
                    </a:lnL>
                    <a:lnR>
                      <a:noFill/>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a:noFill/>
                    </a:lnL>
                    <a:lnR w="9525" cap="flat" cmpd="sng" algn="ctr">
                      <a:noFill/>
                      <a:prstDash val="soli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endParaRPr lang="en-US" sz="1100" b="1" dirty="0"/>
                    </a:p>
                  </a:txBody>
                  <a:tcPr>
                    <a:lnL w="9525" cap="flat" cmpd="sng" algn="ctr">
                      <a:noFill/>
                      <a:prstDash val="solid"/>
                    </a:lnL>
                    <a:lnR>
                      <a:noFill/>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a:noFill/>
                    </a:lnL>
                    <a:lnR w="9525" cap="flat" cmpd="sng" algn="ctr">
                      <a:noFill/>
                      <a:prstDash val="soli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endParaRPr lang="en-US" sz="1100" b="1" dirty="0"/>
                    </a:p>
                  </a:txBody>
                  <a:tcPr>
                    <a:lnL w="9525" cap="flat" cmpd="sng" algn="ctr">
                      <a:noFill/>
                      <a:prstDash val="solid"/>
                    </a:lnL>
                    <a:lnR>
                      <a:noFill/>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a:noFill/>
                    </a:lnL>
                    <a:lnR w="9525" cap="flat" cmpd="sng" algn="ctr">
                      <a:noFill/>
                      <a:prstDash val="soli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endParaRPr lang="en-US" sz="1100" b="1" dirty="0"/>
                    </a:p>
                  </a:txBody>
                  <a:tcPr>
                    <a:lnL w="9525" cap="flat" cmpd="sng" algn="ctr">
                      <a:noFill/>
                      <a:prstDash val="solid"/>
                    </a:lnL>
                    <a:lnR>
                      <a:noFill/>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a:noFill/>
                    </a:lnL>
                    <a:lnR w="9525" cap="flat" cmpd="sng" algn="ctr">
                      <a:noFill/>
                      <a:prstDash val="soli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endParaRPr lang="en-US" sz="1100" b="1" dirty="0"/>
                    </a:p>
                  </a:txBody>
                  <a:tcPr>
                    <a:lnL w="9525" cap="flat" cmpd="sng" algn="ctr">
                      <a:noFill/>
                      <a:prstDash val="solid"/>
                    </a:lnL>
                    <a:lnR>
                      <a:noFill/>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a:noFill/>
                    </a:lnL>
                    <a:lnR w="9525" cap="flat" cmpd="sng" algn="ctr">
                      <a:noFill/>
                      <a:prstDash val="soli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endParaRPr lang="en-US" sz="1100" b="1" dirty="0"/>
                    </a:p>
                  </a:txBody>
                  <a:tcPr>
                    <a:lnL w="9525" cap="flat" cmpd="sng" algn="ctr">
                      <a:noFill/>
                      <a:prstDash val="solid"/>
                    </a:lnL>
                    <a:lnR>
                      <a:noFill/>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a:noFill/>
                    </a:lnL>
                    <a:lnR w="9525" cap="flat" cmpd="sng" algn="ctr">
                      <a:noFill/>
                      <a:prstDash val="soli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8" name="Content Placeholder 8"/>
          <p:cNvGraphicFramePr>
            <a:graphicFrameLocks/>
          </p:cNvGraphicFramePr>
          <p:nvPr>
            <p:extLst>
              <p:ext uri="{D42A27DB-BD31-4B8C-83A1-F6EECF244321}">
                <p14:modId xmlns:p14="http://schemas.microsoft.com/office/powerpoint/2010/main" val="1724233570"/>
              </p:ext>
            </p:extLst>
          </p:nvPr>
        </p:nvGraphicFramePr>
        <p:xfrm>
          <a:off x="500411" y="1807260"/>
          <a:ext cx="5915427" cy="1630680"/>
        </p:xfrm>
        <a:graphic>
          <a:graphicData uri="http://schemas.openxmlformats.org/drawingml/2006/table">
            <a:tbl>
              <a:tblPr firstRow="1" bandRow="1">
                <a:tableStyleId>{21E4AEA4-8DFA-4A89-87EB-49C32662AFE0}</a:tableStyleId>
              </a:tblPr>
              <a:tblGrid>
                <a:gridCol w="932779">
                  <a:extLst>
                    <a:ext uri="{9D8B030D-6E8A-4147-A177-3AD203B41FA5}">
                      <a16:colId xmlns:a16="http://schemas.microsoft.com/office/drawing/2014/main" val="20000"/>
                    </a:ext>
                  </a:extLst>
                </a:gridCol>
                <a:gridCol w="1191016">
                  <a:extLst>
                    <a:ext uri="{9D8B030D-6E8A-4147-A177-3AD203B41FA5}">
                      <a16:colId xmlns:a16="http://schemas.microsoft.com/office/drawing/2014/main" val="20001"/>
                    </a:ext>
                  </a:extLst>
                </a:gridCol>
                <a:gridCol w="1389519">
                  <a:extLst>
                    <a:ext uri="{9D8B030D-6E8A-4147-A177-3AD203B41FA5}">
                      <a16:colId xmlns:a16="http://schemas.microsoft.com/office/drawing/2014/main" val="20002"/>
                    </a:ext>
                  </a:extLst>
                </a:gridCol>
                <a:gridCol w="2402113">
                  <a:extLst>
                    <a:ext uri="{9D8B030D-6E8A-4147-A177-3AD203B41FA5}">
                      <a16:colId xmlns:a16="http://schemas.microsoft.com/office/drawing/2014/main" val="20003"/>
                    </a:ext>
                  </a:extLst>
                </a:gridCol>
              </a:tblGrid>
              <a:tr h="162057">
                <a:tc>
                  <a:txBody>
                    <a:bodyPr/>
                    <a:lstStyle/>
                    <a:p>
                      <a:pPr algn="ctr"/>
                      <a:r>
                        <a:rPr lang="en-US" sz="1100" dirty="0"/>
                        <a:t>Version</a:t>
                      </a:r>
                    </a:p>
                  </a:txBody>
                  <a:tcPr anchor="ctr">
                    <a:lnL w="12700" cap="flat" cmpd="sng" algn="ctr">
                      <a:solidFill>
                        <a:srgbClr val="ADB8AD"/>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ADB8AD"/>
                      </a:solidFill>
                      <a:prstDash val="solid"/>
                      <a:round/>
                      <a:headEnd type="none" w="med" len="med"/>
                      <a:tailEnd type="none" w="med" len="med"/>
                    </a:lnT>
                    <a:lnB w="12700" cap="flat" cmpd="sng" algn="ctr">
                      <a:noFill/>
                      <a:prstDash val="solid"/>
                      <a:round/>
                      <a:headEnd type="none" w="med" len="med"/>
                      <a:tailEnd type="none" w="med" len="med"/>
                    </a:lnB>
                    <a:solidFill>
                      <a:schemeClr val="tx2">
                        <a:lumMod val="50000"/>
                      </a:schemeClr>
                    </a:solidFill>
                  </a:tcPr>
                </a:tc>
                <a:tc>
                  <a:txBody>
                    <a:bodyPr/>
                    <a:lstStyle/>
                    <a:p>
                      <a:pPr algn="ctr"/>
                      <a:r>
                        <a:rPr lang="en-US" sz="1100" dirty="0"/>
                        <a:t>Date</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ADB8AD"/>
                      </a:solidFill>
                      <a:prstDash val="solid"/>
                      <a:round/>
                      <a:headEnd type="none" w="med" len="med"/>
                      <a:tailEnd type="none" w="med" len="med"/>
                    </a:lnT>
                    <a:lnB w="12700" cap="flat" cmpd="sng" algn="ctr">
                      <a:noFill/>
                      <a:prstDash val="solid"/>
                      <a:round/>
                      <a:headEnd type="none" w="med" len="med"/>
                      <a:tailEnd type="none" w="med" len="med"/>
                    </a:lnB>
                    <a:solidFill>
                      <a:schemeClr val="tx2">
                        <a:lumMod val="50000"/>
                      </a:schemeClr>
                    </a:solidFill>
                  </a:tcPr>
                </a:tc>
                <a:tc>
                  <a:txBody>
                    <a:bodyPr/>
                    <a:lstStyle/>
                    <a:p>
                      <a:pPr algn="ctr"/>
                      <a:r>
                        <a:rPr lang="en-US" sz="1100" dirty="0"/>
                        <a:t>Author</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ADB8AD"/>
                      </a:solidFill>
                      <a:prstDash val="solid"/>
                      <a:round/>
                      <a:headEnd type="none" w="med" len="med"/>
                      <a:tailEnd type="none" w="med" len="med"/>
                    </a:lnT>
                    <a:lnB w="12700" cap="flat" cmpd="sng" algn="ctr">
                      <a:noFill/>
                      <a:prstDash val="solid"/>
                      <a:round/>
                      <a:headEnd type="none" w="med" len="med"/>
                      <a:tailEnd type="none" w="med" len="med"/>
                    </a:lnB>
                    <a:solidFill>
                      <a:schemeClr val="tx2">
                        <a:lumMod val="50000"/>
                      </a:schemeClr>
                    </a:solidFill>
                  </a:tcPr>
                </a:tc>
                <a:tc>
                  <a:txBody>
                    <a:bodyPr/>
                    <a:lstStyle/>
                    <a:p>
                      <a:pPr algn="ctr"/>
                      <a:r>
                        <a:rPr lang="en-US" sz="1100" dirty="0"/>
                        <a:t>Change Description</a:t>
                      </a:r>
                    </a:p>
                  </a:txBody>
                  <a:tcPr anchor="ctr">
                    <a:lnL w="19050" cap="flat" cmpd="sng" algn="ctr">
                      <a:solidFill>
                        <a:schemeClr val="bg1"/>
                      </a:solidFill>
                      <a:prstDash val="solid"/>
                      <a:round/>
                      <a:headEnd type="none" w="med" len="med"/>
                      <a:tailEnd type="none" w="med" len="med"/>
                    </a:lnL>
                    <a:lnR w="12700" cap="flat" cmpd="sng" algn="ctr">
                      <a:solidFill>
                        <a:srgbClr val="ADB8AD"/>
                      </a:solidFill>
                      <a:prstDash val="solid"/>
                      <a:round/>
                      <a:headEnd type="none" w="med" len="med"/>
                      <a:tailEnd type="none" w="med" len="med"/>
                    </a:lnR>
                    <a:lnT w="12700" cap="flat" cmpd="sng" algn="ctr">
                      <a:solidFill>
                        <a:srgbClr val="ADB8AD"/>
                      </a:solidFill>
                      <a:prstDash val="solid"/>
                      <a:round/>
                      <a:headEnd type="none" w="med" len="med"/>
                      <a:tailEnd type="none" w="med" len="med"/>
                    </a:lnT>
                    <a:lnB w="12700" cap="flat" cmpd="sng" algn="ctr">
                      <a:no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00"/>
                  </a:ext>
                </a:extLst>
              </a:tr>
              <a:tr h="179817">
                <a:tc>
                  <a:txBody>
                    <a:bodyPr/>
                    <a:lstStyle/>
                    <a:p>
                      <a:r>
                        <a:rPr lang="en-US" sz="1100" dirty="0"/>
                        <a:t>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a:t>October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a:t>Zach Gallentine, Paul </a:t>
                      </a:r>
                      <a:r>
                        <a:rPr lang="en-US" sz="1100" dirty="0" err="1"/>
                        <a:t>Downes</a:t>
                      </a:r>
                      <a:r>
                        <a:rPr lang="en-US" sz="1100" dirty="0"/>
                        <a:t>, Steve Williams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a:t>Initial</a:t>
                      </a:r>
                      <a:r>
                        <a:rPr lang="en-US" sz="1100" baseline="0" dirty="0"/>
                        <a:t> document created for review</a:t>
                      </a:r>
                      <a:endParaRPr lang="en-US" sz="1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62057">
                <a:tc>
                  <a:txBody>
                    <a:bodyPr/>
                    <a:lstStyle/>
                    <a:p>
                      <a:endParaRPr lang="en-US" sz="1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62057">
                <a:tc>
                  <a:txBody>
                    <a:bodyPr/>
                    <a:lstStyle/>
                    <a:p>
                      <a:endParaRPr lang="en-US" sz="1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62057">
                <a:tc>
                  <a:txBody>
                    <a:bodyPr/>
                    <a:lstStyle/>
                    <a:p>
                      <a:endParaRPr lang="en-US" sz="1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
        <p:nvSpPr>
          <p:cNvPr id="9" name="Rectangle 4"/>
          <p:cNvSpPr>
            <a:spLocks noChangeArrowheads="1"/>
          </p:cNvSpPr>
          <p:nvPr/>
        </p:nvSpPr>
        <p:spPr bwMode="auto">
          <a:xfrm>
            <a:off x="380999" y="3623474"/>
            <a:ext cx="2786029" cy="276999"/>
          </a:xfrm>
          <a:prstGeom prst="rect">
            <a:avLst/>
          </a:prstGeom>
          <a:noFill/>
          <a:ln w="12700">
            <a:noFill/>
            <a:miter lim="800000"/>
            <a:headEnd/>
            <a:tailEnd/>
          </a:ln>
        </p:spPr>
        <p:txBody>
          <a:bodyPr wrap="square" lIns="45720">
            <a:spAutoFit/>
          </a:bodyPr>
          <a:lstStyle/>
          <a:p>
            <a:pPr eaLnBrk="0" hangingPunct="0"/>
            <a:r>
              <a:rPr lang="en-CA" sz="1200" b="1" dirty="0">
                <a:solidFill>
                  <a:schemeClr val="accent3">
                    <a:lumMod val="50000"/>
                  </a:schemeClr>
                </a:solidFill>
              </a:rPr>
              <a:t>Reviewers:</a:t>
            </a:r>
          </a:p>
        </p:txBody>
      </p:sp>
      <p:sp>
        <p:nvSpPr>
          <p:cNvPr id="11" name="Rectangle 4"/>
          <p:cNvSpPr>
            <a:spLocks noChangeArrowheads="1"/>
          </p:cNvSpPr>
          <p:nvPr/>
        </p:nvSpPr>
        <p:spPr bwMode="auto">
          <a:xfrm>
            <a:off x="380999" y="1491860"/>
            <a:ext cx="6380163" cy="276999"/>
          </a:xfrm>
          <a:prstGeom prst="rect">
            <a:avLst/>
          </a:prstGeom>
          <a:noFill/>
          <a:ln w="12700">
            <a:noFill/>
            <a:miter lim="800000"/>
            <a:headEnd/>
            <a:tailEnd/>
          </a:ln>
        </p:spPr>
        <p:txBody>
          <a:bodyPr lIns="45720">
            <a:spAutoFit/>
          </a:bodyPr>
          <a:lstStyle/>
          <a:p>
            <a:pPr eaLnBrk="0" hangingPunct="0"/>
            <a:r>
              <a:rPr lang="en-CA" sz="1200" b="1" dirty="0">
                <a:solidFill>
                  <a:schemeClr val="accent3">
                    <a:lumMod val="50000"/>
                  </a:schemeClr>
                </a:solidFill>
              </a:rPr>
              <a:t>Document History:</a:t>
            </a:r>
          </a:p>
        </p:txBody>
      </p:sp>
      <p:sp>
        <p:nvSpPr>
          <p:cNvPr id="12" name="Rectangle 4"/>
          <p:cNvSpPr>
            <a:spLocks noChangeArrowheads="1"/>
          </p:cNvSpPr>
          <p:nvPr/>
        </p:nvSpPr>
        <p:spPr bwMode="auto">
          <a:xfrm>
            <a:off x="6999004" y="1491860"/>
            <a:ext cx="4558989" cy="276999"/>
          </a:xfrm>
          <a:prstGeom prst="rect">
            <a:avLst/>
          </a:prstGeom>
          <a:noFill/>
          <a:ln w="12700">
            <a:noFill/>
            <a:miter lim="800000"/>
            <a:headEnd/>
            <a:tailEnd/>
          </a:ln>
        </p:spPr>
        <p:txBody>
          <a:bodyPr wrap="square" lIns="45720">
            <a:spAutoFit/>
          </a:bodyPr>
          <a:lstStyle/>
          <a:p>
            <a:pPr eaLnBrk="0" hangingPunct="0"/>
            <a:r>
              <a:rPr lang="en-CA" sz="1200" b="1" dirty="0">
                <a:solidFill>
                  <a:schemeClr val="accent3">
                    <a:lumMod val="50000"/>
                  </a:schemeClr>
                </a:solidFill>
              </a:rPr>
              <a:t>Usage Notes:</a:t>
            </a:r>
          </a:p>
        </p:txBody>
      </p:sp>
      <p:sp>
        <p:nvSpPr>
          <p:cNvPr id="13" name="TextBox 12"/>
          <p:cNvSpPr txBox="1"/>
          <p:nvPr/>
        </p:nvSpPr>
        <p:spPr>
          <a:xfrm>
            <a:off x="7052794" y="1807260"/>
            <a:ext cx="4688081" cy="1938992"/>
          </a:xfrm>
          <a:prstGeom prst="rect">
            <a:avLst/>
          </a:prstGeom>
          <a:noFill/>
          <a:ln>
            <a:solidFill>
              <a:schemeClr val="tx2">
                <a:lumMod val="50000"/>
              </a:schemeClr>
            </a:solidFill>
          </a:ln>
        </p:spPr>
        <p:txBody>
          <a:bodyPr wrap="square" rtlCol="0">
            <a:spAutoFit/>
          </a:bodyPr>
          <a:lstStyle/>
          <a:p>
            <a:pPr marL="171450" indent="-171450">
              <a:spcBef>
                <a:spcPts val="300"/>
              </a:spcBef>
              <a:buFont typeface="Arial" charset="0"/>
              <a:buChar char="•"/>
            </a:pPr>
            <a:r>
              <a:rPr lang="en-US" sz="1100" dirty="0"/>
              <a:t>This content is intended to help Accenture teams understand the Accenture </a:t>
            </a:r>
            <a:r>
              <a:rPr lang="en-US" sz="1100" dirty="0" err="1"/>
              <a:t>PoV</a:t>
            </a:r>
            <a:r>
              <a:rPr lang="en-US" sz="1100" dirty="0"/>
              <a:t> on implementing Selenium.</a:t>
            </a:r>
          </a:p>
          <a:p>
            <a:pPr marL="171450" indent="-171450">
              <a:spcBef>
                <a:spcPts val="300"/>
              </a:spcBef>
              <a:buFont typeface="Arial" charset="0"/>
              <a:buChar char="•"/>
            </a:pPr>
            <a:r>
              <a:rPr lang="en-US" sz="1100" dirty="0"/>
              <a:t>Please do not send the deck as-is to a client. Consider the need and request, and avoid oversharing a level of detail that’s not required.</a:t>
            </a:r>
          </a:p>
          <a:p>
            <a:pPr marL="171450" indent="-171450">
              <a:spcBef>
                <a:spcPts val="300"/>
              </a:spcBef>
              <a:buFont typeface="Arial" charset="0"/>
              <a:buChar char="•"/>
            </a:pPr>
            <a:r>
              <a:rPr lang="en-US" sz="1100" dirty="0"/>
              <a:t>Please leave Accenture copyright intact when reusing content and please PDF before sharing with clients.</a:t>
            </a:r>
          </a:p>
          <a:p>
            <a:pPr marL="171450" indent="-171450">
              <a:spcBef>
                <a:spcPts val="300"/>
              </a:spcBef>
              <a:buFont typeface="Arial" charset="0"/>
              <a:buChar char="•"/>
            </a:pPr>
            <a:r>
              <a:rPr lang="en-US" sz="1100" dirty="0"/>
              <a:t>A discussion on Agile Testing is outside the scope of these materials, but see the </a:t>
            </a:r>
            <a:r>
              <a:rPr lang="en-US" sz="1100" dirty="0">
                <a:hlinkClick r:id="rId2"/>
              </a:rPr>
              <a:t>Testing in Agile materials </a:t>
            </a:r>
            <a:r>
              <a:rPr lang="en-US" sz="1100" dirty="0"/>
              <a:t>for further content in that area.</a:t>
            </a:r>
          </a:p>
        </p:txBody>
      </p:sp>
      <p:sp>
        <p:nvSpPr>
          <p:cNvPr id="14" name="Rectangle 4"/>
          <p:cNvSpPr>
            <a:spLocks noChangeArrowheads="1"/>
          </p:cNvSpPr>
          <p:nvPr/>
        </p:nvSpPr>
        <p:spPr bwMode="auto">
          <a:xfrm>
            <a:off x="6999004" y="3842930"/>
            <a:ext cx="4558989" cy="276999"/>
          </a:xfrm>
          <a:prstGeom prst="rect">
            <a:avLst/>
          </a:prstGeom>
          <a:noFill/>
          <a:ln w="12700">
            <a:noFill/>
            <a:miter lim="800000"/>
            <a:headEnd/>
            <a:tailEnd/>
          </a:ln>
        </p:spPr>
        <p:txBody>
          <a:bodyPr wrap="square" lIns="45720">
            <a:spAutoFit/>
          </a:bodyPr>
          <a:lstStyle/>
          <a:p>
            <a:pPr eaLnBrk="0" hangingPunct="0"/>
            <a:r>
              <a:rPr lang="en-CA" sz="1200" b="1" dirty="0">
                <a:solidFill>
                  <a:schemeClr val="accent3">
                    <a:lumMod val="50000"/>
                  </a:schemeClr>
                </a:solidFill>
              </a:rPr>
              <a:t>Acronyms Used in This Document:</a:t>
            </a:r>
          </a:p>
        </p:txBody>
      </p:sp>
      <p:graphicFrame>
        <p:nvGraphicFramePr>
          <p:cNvPr id="16" name="Content Placeholder 8"/>
          <p:cNvGraphicFramePr>
            <a:graphicFrameLocks/>
          </p:cNvGraphicFramePr>
          <p:nvPr>
            <p:extLst>
              <p:ext uri="{D42A27DB-BD31-4B8C-83A1-F6EECF244321}">
                <p14:modId xmlns:p14="http://schemas.microsoft.com/office/powerpoint/2010/main" val="579404239"/>
              </p:ext>
            </p:extLst>
          </p:nvPr>
        </p:nvGraphicFramePr>
        <p:xfrm>
          <a:off x="500409" y="3934986"/>
          <a:ext cx="3387382" cy="2072640"/>
        </p:xfrm>
        <a:graphic>
          <a:graphicData uri="http://schemas.openxmlformats.org/drawingml/2006/table">
            <a:tbl>
              <a:tblPr firstRow="1" bandRow="1">
                <a:tableStyleId>{21E4AEA4-8DFA-4A89-87EB-49C32662AFE0}</a:tableStyleId>
              </a:tblPr>
              <a:tblGrid>
                <a:gridCol w="1693691">
                  <a:extLst>
                    <a:ext uri="{9D8B030D-6E8A-4147-A177-3AD203B41FA5}">
                      <a16:colId xmlns:a16="http://schemas.microsoft.com/office/drawing/2014/main" val="20000"/>
                    </a:ext>
                  </a:extLst>
                </a:gridCol>
                <a:gridCol w="1693691">
                  <a:extLst>
                    <a:ext uri="{9D8B030D-6E8A-4147-A177-3AD203B41FA5}">
                      <a16:colId xmlns:a16="http://schemas.microsoft.com/office/drawing/2014/main" val="20001"/>
                    </a:ext>
                  </a:extLst>
                </a:gridCol>
              </a:tblGrid>
              <a:tr h="0">
                <a:tc>
                  <a:txBody>
                    <a:bodyPr/>
                    <a:lstStyle/>
                    <a:p>
                      <a:pPr algn="l"/>
                      <a:r>
                        <a:rPr lang="en-US" sz="1100" noProof="1"/>
                        <a:t>Name</a:t>
                      </a:r>
                    </a:p>
                  </a:txBody>
                  <a:tcPr anchor="ctr">
                    <a:lnL w="12700" cap="flat" cmpd="sng" algn="ctr">
                      <a:solidFill>
                        <a:srgbClr val="ADB8AD"/>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ADB8AD"/>
                      </a:solidFill>
                      <a:prstDash val="solid"/>
                      <a:round/>
                      <a:headEnd type="none" w="med" len="med"/>
                      <a:tailEnd type="none" w="med" len="med"/>
                    </a:lnT>
                    <a:lnB w="12700" cap="flat" cmpd="sng" algn="ctr">
                      <a:solidFill>
                        <a:srgbClr val="ADB8AD"/>
                      </a:solidFill>
                      <a:prstDash val="solid"/>
                      <a:round/>
                      <a:headEnd type="none" w="med" len="med"/>
                      <a:tailEnd type="none" w="med" len="med"/>
                    </a:lnB>
                    <a:solidFill>
                      <a:srgbClr val="303030"/>
                    </a:solidFill>
                  </a:tcPr>
                </a:tc>
                <a:tc>
                  <a:txBody>
                    <a:bodyPr/>
                    <a:lstStyle/>
                    <a:p>
                      <a:pPr algn="l"/>
                      <a:r>
                        <a:rPr lang="en-US" sz="1100" noProof="1"/>
                        <a:t>Name</a:t>
                      </a:r>
                    </a:p>
                  </a:txBody>
                  <a:tcPr anchor="ctr">
                    <a:lnL w="28575" cap="flat" cmpd="sng" algn="ctr">
                      <a:solidFill>
                        <a:schemeClr val="bg1"/>
                      </a:solidFill>
                      <a:prstDash val="solid"/>
                      <a:round/>
                      <a:headEnd type="none" w="med" len="med"/>
                      <a:tailEnd type="none" w="med" len="med"/>
                    </a:lnL>
                    <a:lnR w="12700" cap="flat" cmpd="sng" algn="ctr">
                      <a:solidFill>
                        <a:srgbClr val="ADB8AD"/>
                      </a:solidFill>
                      <a:prstDash val="solid"/>
                      <a:round/>
                      <a:headEnd type="none" w="med" len="med"/>
                      <a:tailEnd type="none" w="med" len="med"/>
                    </a:lnR>
                    <a:lnT w="12700" cap="flat" cmpd="sng" algn="ctr">
                      <a:solidFill>
                        <a:srgbClr val="ADB8AD"/>
                      </a:solidFill>
                      <a:prstDash val="solid"/>
                      <a:round/>
                      <a:headEnd type="none" w="med" len="med"/>
                      <a:tailEnd type="none" w="med" len="med"/>
                    </a:lnT>
                    <a:lnB w="12700" cap="flat" cmpd="sng" algn="ctr">
                      <a:solidFill>
                        <a:srgbClr val="ADB8AD"/>
                      </a:solidFill>
                      <a:prstDash val="solid"/>
                      <a:round/>
                      <a:headEnd type="none" w="med" len="med"/>
                      <a:tailEnd type="none" w="med" len="med"/>
                    </a:lnB>
                    <a:solidFill>
                      <a:srgbClr val="303030"/>
                    </a:solidFill>
                  </a:tcPr>
                </a:tc>
                <a:extLst>
                  <a:ext uri="{0D108BD9-81ED-4DB2-BD59-A6C34878D82A}">
                    <a16:rowId xmlns:a16="http://schemas.microsoft.com/office/drawing/2014/main" val="10000"/>
                  </a:ext>
                </a:extLst>
              </a:tr>
              <a:tr h="0">
                <a:tc>
                  <a:txBody>
                    <a:bodyPr/>
                    <a:lstStyle/>
                    <a:p>
                      <a:r>
                        <a:rPr lang="en-US" sz="1100" noProof="1"/>
                        <a:t>Shawn Becker</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ADB8AD"/>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endParaRPr lang="en-US" sz="1100" noProof="1"/>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ADB8AD"/>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r>
                        <a:rPr lang="en-US" sz="1100" noProof="1"/>
                        <a:t>Prateek</a:t>
                      </a:r>
                      <a:r>
                        <a:rPr lang="en-US" sz="1100" baseline="0" noProof="1"/>
                        <a:t> Shukla</a:t>
                      </a:r>
                      <a:endParaRPr lang="en-US" sz="1100" noProof="1"/>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endParaRPr lang="en-US" sz="1100" noProof="1"/>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r>
                        <a:rPr lang="en-US" sz="1100" noProof="1"/>
                        <a:t>Abhishek</a:t>
                      </a:r>
                      <a:r>
                        <a:rPr lang="en-US" sz="1100" baseline="0" noProof="1"/>
                        <a:t> Rawat</a:t>
                      </a:r>
                      <a:endParaRPr lang="en-US" sz="1100" noProof="1"/>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endParaRPr lang="en-US" sz="1100" noProof="1"/>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r>
                        <a:rPr lang="en-US" sz="1100" noProof="1"/>
                        <a:t>Hani Sulemain</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endParaRPr lang="en-US" sz="1100" noProof="1"/>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r>
                        <a:rPr lang="en-US" sz="1100" noProof="1"/>
                        <a:t>Sean Collins</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endParaRPr lang="en-US" sz="1100" noProof="1"/>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r>
                        <a:rPr lang="en-US" sz="1100" noProof="1"/>
                        <a:t>Corey Kasbohm</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endParaRPr lang="en-US" sz="1100" noProof="1"/>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endParaRPr lang="en-US" sz="1100" noProof="1"/>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endParaRPr lang="en-US" sz="1100" noProof="1"/>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7" name="TextBox 16"/>
          <p:cNvSpPr txBox="1"/>
          <p:nvPr/>
        </p:nvSpPr>
        <p:spPr>
          <a:xfrm>
            <a:off x="4078094" y="4611401"/>
            <a:ext cx="2596896" cy="477054"/>
          </a:xfrm>
          <a:prstGeom prst="rect">
            <a:avLst/>
          </a:prstGeom>
          <a:noFill/>
        </p:spPr>
        <p:txBody>
          <a:bodyPr wrap="square" lIns="0" tIns="0" rIns="0" bIns="45720" rtlCol="0">
            <a:spAutoFit/>
          </a:bodyPr>
          <a:lstStyle/>
          <a:p>
            <a:pPr algn="ctr"/>
            <a:r>
              <a:rPr lang="en-US" sz="1400" b="1" dirty="0">
                <a:solidFill>
                  <a:srgbClr val="C00000"/>
                </a:solidFill>
              </a:rPr>
              <a:t>Note:  other reviewer suggestions?</a:t>
            </a:r>
          </a:p>
        </p:txBody>
      </p:sp>
    </p:spTree>
    <p:extLst>
      <p:ext uri="{BB962C8B-B14F-4D97-AF65-F5344CB8AC3E}">
        <p14:creationId xmlns:p14="http://schemas.microsoft.com/office/powerpoint/2010/main" val="1737386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6"/>
          </p:nvPr>
        </p:nvSpPr>
        <p:spPr/>
        <p:txBody>
          <a:bodyPr/>
          <a:lstStyle/>
          <a:p>
            <a:r>
              <a:rPr lang="en-US"/>
              <a:t>Copyright © 2017 Accenture  All rights reserved.</a:t>
            </a:r>
            <a:endParaRPr lang="en-AU" dirty="0"/>
          </a:p>
        </p:txBody>
      </p:sp>
      <p:sp>
        <p:nvSpPr>
          <p:cNvPr id="2" name="Slide Number Placeholder 1"/>
          <p:cNvSpPr>
            <a:spLocks noGrp="1"/>
          </p:cNvSpPr>
          <p:nvPr>
            <p:ph type="sldNum" sz="quarter" idx="17"/>
          </p:nvPr>
        </p:nvSpPr>
        <p:spPr/>
        <p:txBody>
          <a:bodyPr/>
          <a:lstStyle/>
          <a:p>
            <a:pPr>
              <a:defRPr/>
            </a:pPr>
            <a:fld id="{90CBDC3A-D49F-4631-A8C7-55D59B33E5FA}" type="slidenum">
              <a:rPr lang="en-US" smtClean="0"/>
              <a:pPr>
                <a:defRPr/>
              </a:pPr>
              <a:t>20</a:t>
            </a:fld>
            <a:endParaRPr lang="en-US" dirty="0"/>
          </a:p>
        </p:txBody>
      </p:sp>
      <p:sp>
        <p:nvSpPr>
          <p:cNvPr id="3" name="Title 2"/>
          <p:cNvSpPr>
            <a:spLocks noGrp="1"/>
          </p:cNvSpPr>
          <p:nvPr>
            <p:ph type="title"/>
          </p:nvPr>
        </p:nvSpPr>
        <p:spPr/>
        <p:txBody>
          <a:bodyPr/>
          <a:lstStyle/>
          <a:p>
            <a:r>
              <a:rPr lang="en-US" dirty="0"/>
              <a:t>Selenium Implementation Pattern: </a:t>
            </a:r>
            <a:br>
              <a:rPr lang="en-US" dirty="0"/>
            </a:br>
            <a:r>
              <a:rPr lang="en-US" sz="2800" i="1" dirty="0"/>
              <a:t>Page Object Model</a:t>
            </a:r>
          </a:p>
        </p:txBody>
      </p:sp>
      <p:sp>
        <p:nvSpPr>
          <p:cNvPr id="4" name="Text Placeholder 3"/>
          <p:cNvSpPr>
            <a:spLocks noGrp="1"/>
          </p:cNvSpPr>
          <p:nvPr>
            <p:ph type="body" sz="quarter" idx="18"/>
          </p:nvPr>
        </p:nvSpPr>
        <p:spPr/>
        <p:txBody>
          <a:bodyPr/>
          <a:lstStyle/>
          <a:p>
            <a:r>
              <a:rPr lang="en-US" dirty="0"/>
              <a:t>The page-object model (POM), improves the maintainability of a Selenium implementation by providing a structure for increased reusability and mechanism to localize required updates to a single class or component:</a:t>
            </a:r>
          </a:p>
        </p:txBody>
      </p:sp>
      <p:sp>
        <p:nvSpPr>
          <p:cNvPr id="23" name="Rectangle 22"/>
          <p:cNvSpPr/>
          <p:nvPr/>
        </p:nvSpPr>
        <p:spPr>
          <a:xfrm>
            <a:off x="6386565" y="2863752"/>
            <a:ext cx="1188720" cy="289272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Application Under Test</a:t>
            </a:r>
            <a:endParaRPr lang="en-GB" sz="1100" b="1" dirty="0"/>
          </a:p>
        </p:txBody>
      </p:sp>
      <p:sp>
        <p:nvSpPr>
          <p:cNvPr id="25" name="Rectangle 24"/>
          <p:cNvSpPr/>
          <p:nvPr/>
        </p:nvSpPr>
        <p:spPr>
          <a:xfrm>
            <a:off x="4549809" y="2863752"/>
            <a:ext cx="1188720" cy="2892726"/>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Selenium Web Driver API</a:t>
            </a:r>
            <a:endParaRPr lang="en-GB" sz="1100" b="1" dirty="0"/>
          </a:p>
        </p:txBody>
      </p:sp>
      <p:sp>
        <p:nvSpPr>
          <p:cNvPr id="15" name="Rectangle 14"/>
          <p:cNvSpPr/>
          <p:nvPr/>
        </p:nvSpPr>
        <p:spPr>
          <a:xfrm>
            <a:off x="2587523" y="2868936"/>
            <a:ext cx="118872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a:t>Login Page</a:t>
            </a:r>
          </a:p>
        </p:txBody>
      </p:sp>
      <p:sp>
        <p:nvSpPr>
          <p:cNvPr id="33" name="Rectangle 32"/>
          <p:cNvSpPr/>
          <p:nvPr/>
        </p:nvSpPr>
        <p:spPr>
          <a:xfrm>
            <a:off x="2587523" y="3522434"/>
            <a:ext cx="118872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a:t>Account Overview Page</a:t>
            </a:r>
          </a:p>
        </p:txBody>
      </p:sp>
      <p:sp>
        <p:nvSpPr>
          <p:cNvPr id="34" name="Rectangle 33"/>
          <p:cNvSpPr/>
          <p:nvPr/>
        </p:nvSpPr>
        <p:spPr>
          <a:xfrm>
            <a:off x="2587523" y="4175932"/>
            <a:ext cx="118872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a:t>Bill Pay Page</a:t>
            </a:r>
          </a:p>
        </p:txBody>
      </p:sp>
      <p:sp>
        <p:nvSpPr>
          <p:cNvPr id="36" name="Rectangle 35"/>
          <p:cNvSpPr/>
          <p:nvPr/>
        </p:nvSpPr>
        <p:spPr>
          <a:xfrm>
            <a:off x="2587523" y="5226677"/>
            <a:ext cx="118872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a:t>Page Object N</a:t>
            </a:r>
          </a:p>
        </p:txBody>
      </p:sp>
      <p:grpSp>
        <p:nvGrpSpPr>
          <p:cNvPr id="37" name="Group 19"/>
          <p:cNvGrpSpPr>
            <a:grpSpLocks noChangeAspect="1"/>
          </p:cNvGrpSpPr>
          <p:nvPr/>
        </p:nvGrpSpPr>
        <p:grpSpPr bwMode="auto">
          <a:xfrm>
            <a:off x="6834201" y="2089588"/>
            <a:ext cx="328260" cy="274320"/>
            <a:chOff x="2402" y="474"/>
            <a:chExt cx="426" cy="356"/>
          </a:xfrm>
          <a:solidFill>
            <a:schemeClr val="tx1"/>
          </a:solidFill>
        </p:grpSpPr>
        <p:sp>
          <p:nvSpPr>
            <p:cNvPr id="38" name="Oval 20"/>
            <p:cNvSpPr>
              <a:spLocks noChangeArrowheads="1"/>
            </p:cNvSpPr>
            <p:nvPr/>
          </p:nvSpPr>
          <p:spPr bwMode="auto">
            <a:xfrm>
              <a:off x="2633" y="510"/>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9" name="Oval 21"/>
            <p:cNvSpPr>
              <a:spLocks noChangeArrowheads="1"/>
            </p:cNvSpPr>
            <p:nvPr/>
          </p:nvSpPr>
          <p:spPr bwMode="auto">
            <a:xfrm>
              <a:off x="2686" y="510"/>
              <a:ext cx="36"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0" name="Oval 22"/>
            <p:cNvSpPr>
              <a:spLocks noChangeArrowheads="1"/>
            </p:cNvSpPr>
            <p:nvPr/>
          </p:nvSpPr>
          <p:spPr bwMode="auto">
            <a:xfrm>
              <a:off x="2739" y="510"/>
              <a:ext cx="36"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1" name="Freeform 23"/>
            <p:cNvSpPr>
              <a:spLocks noEditPoints="1"/>
            </p:cNvSpPr>
            <p:nvPr/>
          </p:nvSpPr>
          <p:spPr bwMode="auto">
            <a:xfrm>
              <a:off x="2402" y="474"/>
              <a:ext cx="426" cy="356"/>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2"/>
                    <a:pt x="3" y="0"/>
                    <a:pt x="6" y="0"/>
                  </a:cubicBezTo>
                  <a:cubicBezTo>
                    <a:pt x="282" y="0"/>
                    <a:pt x="282" y="0"/>
                    <a:pt x="282" y="0"/>
                  </a:cubicBezTo>
                  <a:cubicBezTo>
                    <a:pt x="286" y="0"/>
                    <a:pt x="288" y="2"/>
                    <a:pt x="288" y="6"/>
                  </a:cubicBezTo>
                  <a:cubicBezTo>
                    <a:pt x="288" y="234"/>
                    <a:pt x="288" y="234"/>
                    <a:pt x="288" y="234"/>
                  </a:cubicBezTo>
                  <a:cubicBezTo>
                    <a:pt x="288" y="237"/>
                    <a:pt x="286"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2" name="Freeform 24"/>
            <p:cNvSpPr>
              <a:spLocks/>
            </p:cNvSpPr>
            <p:nvPr/>
          </p:nvSpPr>
          <p:spPr bwMode="auto">
            <a:xfrm>
              <a:off x="2402" y="563"/>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8" name="Folded Corner 17"/>
          <p:cNvSpPr/>
          <p:nvPr/>
        </p:nvSpPr>
        <p:spPr>
          <a:xfrm>
            <a:off x="488768" y="2863752"/>
            <a:ext cx="1188720" cy="640080"/>
          </a:xfrm>
          <a:prstGeom prst="foldedCorner">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Test 1</a:t>
            </a:r>
          </a:p>
        </p:txBody>
      </p:sp>
      <p:sp>
        <p:nvSpPr>
          <p:cNvPr id="43" name="Folded Corner 42"/>
          <p:cNvSpPr/>
          <p:nvPr/>
        </p:nvSpPr>
        <p:spPr>
          <a:xfrm>
            <a:off x="488768" y="3696839"/>
            <a:ext cx="1188720" cy="640080"/>
          </a:xfrm>
          <a:prstGeom prst="foldedCorner">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Test 2</a:t>
            </a:r>
            <a:endParaRPr lang="en-US" sz="1100" b="1" dirty="0"/>
          </a:p>
        </p:txBody>
      </p:sp>
      <p:sp>
        <p:nvSpPr>
          <p:cNvPr id="44" name="Folded Corner 43"/>
          <p:cNvSpPr/>
          <p:nvPr/>
        </p:nvSpPr>
        <p:spPr>
          <a:xfrm>
            <a:off x="488768" y="5135237"/>
            <a:ext cx="1188720" cy="640080"/>
          </a:xfrm>
          <a:prstGeom prst="foldedCorner">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Test N</a:t>
            </a:r>
          </a:p>
        </p:txBody>
      </p:sp>
      <p:sp>
        <p:nvSpPr>
          <p:cNvPr id="19" name="TextBox 18"/>
          <p:cNvSpPr txBox="1"/>
          <p:nvPr/>
        </p:nvSpPr>
        <p:spPr>
          <a:xfrm>
            <a:off x="998970" y="4649167"/>
            <a:ext cx="168316" cy="292388"/>
          </a:xfrm>
          <a:prstGeom prst="rect">
            <a:avLst/>
          </a:prstGeom>
          <a:noFill/>
        </p:spPr>
        <p:txBody>
          <a:bodyPr wrap="square" lIns="0" tIns="0" rIns="0" bIns="45720" rtlCol="0">
            <a:noAutofit/>
          </a:bodyPr>
          <a:lstStyle/>
          <a:p>
            <a:r>
              <a:rPr lang="mr-IN" sz="1600"/>
              <a:t>…</a:t>
            </a:r>
            <a:endParaRPr lang="en-US" sz="1600" dirty="0"/>
          </a:p>
        </p:txBody>
      </p:sp>
      <p:sp>
        <p:nvSpPr>
          <p:cNvPr id="46" name="TextBox 45"/>
          <p:cNvSpPr txBox="1"/>
          <p:nvPr/>
        </p:nvSpPr>
        <p:spPr>
          <a:xfrm>
            <a:off x="3097725" y="4829430"/>
            <a:ext cx="168316" cy="292388"/>
          </a:xfrm>
          <a:prstGeom prst="rect">
            <a:avLst/>
          </a:prstGeom>
          <a:noFill/>
        </p:spPr>
        <p:txBody>
          <a:bodyPr wrap="square" lIns="0" tIns="0" rIns="0" bIns="45720" rtlCol="0">
            <a:noAutofit/>
          </a:bodyPr>
          <a:lstStyle/>
          <a:p>
            <a:r>
              <a:rPr lang="mr-IN" sz="1600"/>
              <a:t>…</a:t>
            </a:r>
            <a:endParaRPr lang="en-US" sz="1600" dirty="0"/>
          </a:p>
        </p:txBody>
      </p:sp>
      <p:sp>
        <p:nvSpPr>
          <p:cNvPr id="21" name="TextBox 20"/>
          <p:cNvSpPr txBox="1"/>
          <p:nvPr/>
        </p:nvSpPr>
        <p:spPr>
          <a:xfrm>
            <a:off x="877944" y="2435147"/>
            <a:ext cx="410369" cy="365760"/>
          </a:xfrm>
          <a:prstGeom prst="rect">
            <a:avLst/>
          </a:prstGeom>
          <a:noFill/>
        </p:spPr>
        <p:txBody>
          <a:bodyPr wrap="square" lIns="0" tIns="0" rIns="0" bIns="45720" rtlCol="0" anchor="ctr">
            <a:noAutofit/>
          </a:bodyPr>
          <a:lstStyle/>
          <a:p>
            <a:pPr algn="ctr"/>
            <a:r>
              <a:rPr lang="en-US" sz="1200" b="1" dirty="0"/>
              <a:t>Tests</a:t>
            </a:r>
          </a:p>
        </p:txBody>
      </p:sp>
      <p:sp>
        <p:nvSpPr>
          <p:cNvPr id="47" name="TextBox 46"/>
          <p:cNvSpPr txBox="1"/>
          <p:nvPr/>
        </p:nvSpPr>
        <p:spPr>
          <a:xfrm>
            <a:off x="2466141" y="2435147"/>
            <a:ext cx="1510832" cy="365760"/>
          </a:xfrm>
          <a:prstGeom prst="rect">
            <a:avLst/>
          </a:prstGeom>
          <a:noFill/>
        </p:spPr>
        <p:txBody>
          <a:bodyPr wrap="square" lIns="0" tIns="0" rIns="0" bIns="45720" rtlCol="0" anchor="ctr">
            <a:noAutofit/>
          </a:bodyPr>
          <a:lstStyle/>
          <a:p>
            <a:pPr algn="ctr"/>
            <a:r>
              <a:rPr lang="en-US" sz="1200" b="1" dirty="0"/>
              <a:t>Application Model </a:t>
            </a:r>
          </a:p>
          <a:p>
            <a:pPr algn="ctr"/>
            <a:r>
              <a:rPr lang="en-US" sz="1200" b="1" dirty="0"/>
              <a:t>(Page Objects)</a:t>
            </a:r>
          </a:p>
        </p:txBody>
      </p:sp>
      <p:sp>
        <p:nvSpPr>
          <p:cNvPr id="48" name="TextBox 47"/>
          <p:cNvSpPr txBox="1"/>
          <p:nvPr/>
        </p:nvSpPr>
        <p:spPr>
          <a:xfrm>
            <a:off x="4615980" y="2435147"/>
            <a:ext cx="1056379" cy="365760"/>
          </a:xfrm>
          <a:prstGeom prst="rect">
            <a:avLst/>
          </a:prstGeom>
          <a:noFill/>
        </p:spPr>
        <p:txBody>
          <a:bodyPr wrap="square" lIns="0" tIns="0" rIns="0" bIns="45720" rtlCol="0" anchor="ctr">
            <a:noAutofit/>
          </a:bodyPr>
          <a:lstStyle/>
          <a:p>
            <a:pPr algn="ctr"/>
            <a:r>
              <a:rPr lang="en-US" sz="1200" b="1"/>
              <a:t>Web Actuator</a:t>
            </a:r>
            <a:endParaRPr lang="en-US" sz="1200" b="1" dirty="0"/>
          </a:p>
        </p:txBody>
      </p:sp>
      <p:sp>
        <p:nvSpPr>
          <p:cNvPr id="49" name="TextBox 48"/>
          <p:cNvSpPr txBox="1"/>
          <p:nvPr/>
        </p:nvSpPr>
        <p:spPr>
          <a:xfrm>
            <a:off x="6536092" y="2435147"/>
            <a:ext cx="889667" cy="365760"/>
          </a:xfrm>
          <a:prstGeom prst="rect">
            <a:avLst/>
          </a:prstGeom>
          <a:noFill/>
        </p:spPr>
        <p:txBody>
          <a:bodyPr wrap="square" lIns="0" tIns="0" rIns="0" bIns="45720" rtlCol="0" anchor="ctr">
            <a:noAutofit/>
          </a:bodyPr>
          <a:lstStyle/>
          <a:p>
            <a:pPr algn="ctr"/>
            <a:r>
              <a:rPr lang="en-US" sz="1200" b="1" dirty="0"/>
              <a:t>Application</a:t>
            </a:r>
          </a:p>
        </p:txBody>
      </p:sp>
      <p:sp>
        <p:nvSpPr>
          <p:cNvPr id="22" name="Right Arrow 21"/>
          <p:cNvSpPr/>
          <p:nvPr/>
        </p:nvSpPr>
        <p:spPr>
          <a:xfrm>
            <a:off x="5824979" y="4200891"/>
            <a:ext cx="506875" cy="27499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1" name="Right Arrow 50"/>
          <p:cNvSpPr/>
          <p:nvPr/>
        </p:nvSpPr>
        <p:spPr>
          <a:xfrm>
            <a:off x="3922356" y="3005761"/>
            <a:ext cx="506875" cy="27499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2" name="Right Arrow 51"/>
          <p:cNvSpPr/>
          <p:nvPr/>
        </p:nvSpPr>
        <p:spPr>
          <a:xfrm>
            <a:off x="3922356" y="3688755"/>
            <a:ext cx="506875" cy="27499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Right Arrow 52"/>
          <p:cNvSpPr/>
          <p:nvPr/>
        </p:nvSpPr>
        <p:spPr>
          <a:xfrm>
            <a:off x="3922356" y="4371749"/>
            <a:ext cx="506875" cy="27499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4" name="Right Arrow 53"/>
          <p:cNvSpPr/>
          <p:nvPr/>
        </p:nvSpPr>
        <p:spPr>
          <a:xfrm>
            <a:off x="3922356" y="5481486"/>
            <a:ext cx="506875" cy="27499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5" name="Straight Arrow Connector 54"/>
          <p:cNvCxnSpPr>
            <a:stCxn id="18" idx="3"/>
            <a:endCxn id="15" idx="1"/>
          </p:cNvCxnSpPr>
          <p:nvPr/>
        </p:nvCxnSpPr>
        <p:spPr>
          <a:xfrm flipV="1">
            <a:off x="1677488" y="3143256"/>
            <a:ext cx="910035" cy="405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8" idx="3"/>
            <a:endCxn id="33" idx="1"/>
          </p:cNvCxnSpPr>
          <p:nvPr/>
        </p:nvCxnSpPr>
        <p:spPr>
          <a:xfrm>
            <a:off x="1677488" y="3183792"/>
            <a:ext cx="910035" cy="6129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3"/>
            <a:endCxn id="34" idx="1"/>
          </p:cNvCxnSpPr>
          <p:nvPr/>
        </p:nvCxnSpPr>
        <p:spPr>
          <a:xfrm>
            <a:off x="1677488" y="3183792"/>
            <a:ext cx="910035" cy="12664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15" idx="1"/>
          </p:cNvCxnSpPr>
          <p:nvPr/>
        </p:nvCxnSpPr>
        <p:spPr>
          <a:xfrm flipV="1">
            <a:off x="1677488" y="3143256"/>
            <a:ext cx="910035" cy="873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3" idx="3"/>
            <a:endCxn id="33" idx="1"/>
          </p:cNvCxnSpPr>
          <p:nvPr/>
        </p:nvCxnSpPr>
        <p:spPr>
          <a:xfrm flipV="1">
            <a:off x="1677488" y="3796754"/>
            <a:ext cx="910035" cy="2201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3" idx="3"/>
            <a:endCxn id="36" idx="1"/>
          </p:cNvCxnSpPr>
          <p:nvPr/>
        </p:nvCxnSpPr>
        <p:spPr>
          <a:xfrm>
            <a:off x="1677488" y="4016879"/>
            <a:ext cx="910035" cy="14841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386794" y="5835137"/>
            <a:ext cx="1590179" cy="462540"/>
          </a:xfrm>
          <a:prstGeom prst="rect">
            <a:avLst/>
          </a:prstGeom>
          <a:noFill/>
        </p:spPr>
        <p:txBody>
          <a:bodyPr wrap="square" lIns="0" tIns="0" rIns="0" bIns="45720" rtlCol="0" anchor="ctr">
            <a:noAutofit/>
          </a:bodyPr>
          <a:lstStyle/>
          <a:p>
            <a:pPr algn="ctr"/>
            <a:r>
              <a:rPr lang="en-US" sz="900" i="1" dirty="0"/>
              <a:t>Models application under test into reusable objects. See notes to left.</a:t>
            </a:r>
          </a:p>
        </p:txBody>
      </p:sp>
      <p:sp>
        <p:nvSpPr>
          <p:cNvPr id="73" name="TextBox 72"/>
          <p:cNvSpPr txBox="1"/>
          <p:nvPr/>
        </p:nvSpPr>
        <p:spPr>
          <a:xfrm>
            <a:off x="288039" y="5835137"/>
            <a:ext cx="1590179" cy="713970"/>
          </a:xfrm>
          <a:prstGeom prst="rect">
            <a:avLst/>
          </a:prstGeom>
          <a:noFill/>
        </p:spPr>
        <p:txBody>
          <a:bodyPr wrap="square" lIns="0" tIns="0" rIns="0" bIns="45720" rtlCol="0" anchor="ctr">
            <a:noAutofit/>
          </a:bodyPr>
          <a:lstStyle/>
          <a:p>
            <a:pPr algn="ctr"/>
            <a:r>
              <a:rPr lang="en-US" sz="900" i="1" dirty="0"/>
              <a:t>Tests interact with the application through page objects, </a:t>
            </a:r>
            <a:r>
              <a:rPr lang="en-US" sz="900" i="1" u="sng" dirty="0"/>
              <a:t>not </a:t>
            </a:r>
            <a:r>
              <a:rPr lang="en-US" sz="900" i="1" dirty="0"/>
              <a:t>through direct calls to the WebDriver API</a:t>
            </a:r>
          </a:p>
        </p:txBody>
      </p:sp>
      <p:sp>
        <p:nvSpPr>
          <p:cNvPr id="74" name="TextBox 73"/>
          <p:cNvSpPr txBox="1"/>
          <p:nvPr/>
        </p:nvSpPr>
        <p:spPr>
          <a:xfrm>
            <a:off x="8023122" y="2375463"/>
            <a:ext cx="3645001" cy="3291840"/>
          </a:xfrm>
          <a:prstGeom prst="rect">
            <a:avLst/>
          </a:prstGeom>
          <a:noFill/>
          <a:ln>
            <a:solidFill>
              <a:schemeClr val="tx2"/>
            </a:solidFill>
            <a:prstDash val="dash"/>
          </a:ln>
        </p:spPr>
        <p:txBody>
          <a:bodyPr wrap="square" rtlCol="0" anchor="ctr">
            <a:noAutofit/>
          </a:bodyPr>
          <a:lstStyle/>
          <a:p>
            <a:pPr>
              <a:spcBef>
                <a:spcPts val="600"/>
              </a:spcBef>
            </a:pPr>
            <a:r>
              <a:rPr lang="en-US" sz="1200" b="1" dirty="0"/>
              <a:t>Page Object Characteristics*:</a:t>
            </a:r>
          </a:p>
          <a:p>
            <a:pPr>
              <a:spcBef>
                <a:spcPts val="600"/>
              </a:spcBef>
            </a:pPr>
            <a:r>
              <a:rPr lang="en-US" sz="1200" dirty="0"/>
              <a:t>Faces two directions simultaneously:</a:t>
            </a:r>
          </a:p>
          <a:p>
            <a:pPr marL="228600" indent="-228600">
              <a:spcBef>
                <a:spcPts val="600"/>
              </a:spcBef>
              <a:buFont typeface="+mj-lt"/>
              <a:buAutoNum type="arabicPeriod"/>
            </a:pPr>
            <a:r>
              <a:rPr lang="en-US" sz="1200" i="1" dirty="0"/>
              <a:t>Toward test creator:</a:t>
            </a:r>
            <a:r>
              <a:rPr lang="en-US" sz="1200" dirty="0"/>
              <a:t>  they represent the </a:t>
            </a:r>
            <a:r>
              <a:rPr lang="en-US" sz="1200" b="1" dirty="0"/>
              <a:t>services</a:t>
            </a:r>
            <a:r>
              <a:rPr lang="en-US" sz="1200" dirty="0"/>
              <a:t> offered by a particular page (i.e. start bill pay setup)</a:t>
            </a:r>
          </a:p>
          <a:p>
            <a:pPr marL="228600" indent="-228600">
              <a:spcBef>
                <a:spcPts val="600"/>
              </a:spcBef>
              <a:buFont typeface="+mj-lt"/>
              <a:buAutoNum type="arabicPeriod"/>
            </a:pPr>
            <a:r>
              <a:rPr lang="en-US" sz="1200" i="1" dirty="0"/>
              <a:t>Away from the test creator and toward the application: </a:t>
            </a:r>
            <a:r>
              <a:rPr lang="en-US" sz="1200" dirty="0"/>
              <a:t>represents deep knowledge of the </a:t>
            </a:r>
            <a:r>
              <a:rPr lang="en-US" sz="1200" b="1" dirty="0"/>
              <a:t>structure of the HTML of a page </a:t>
            </a:r>
            <a:r>
              <a:rPr lang="en-US" sz="1200" dirty="0"/>
              <a:t>(or part of a page). The methods in a page object class can map to the services provided to the test creator.</a:t>
            </a:r>
            <a:br>
              <a:rPr lang="en-US" sz="1200" dirty="0"/>
            </a:br>
            <a:endParaRPr lang="en-US" sz="1200" dirty="0"/>
          </a:p>
          <a:p>
            <a:pPr>
              <a:spcBef>
                <a:spcPts val="600"/>
              </a:spcBef>
            </a:pPr>
            <a:r>
              <a:rPr lang="en-US" sz="1200" dirty="0"/>
              <a:t>*Summary of a core idea from the </a:t>
            </a:r>
            <a:r>
              <a:rPr lang="en-US" sz="1200" dirty="0">
                <a:hlinkClick r:id="rId2"/>
              </a:rPr>
              <a:t>Page Objects overview page </a:t>
            </a:r>
            <a:r>
              <a:rPr lang="en-US" sz="1200" dirty="0"/>
              <a:t>on Selenium Wiki. See that page for a more detailed discussion.</a:t>
            </a:r>
          </a:p>
        </p:txBody>
      </p:sp>
      <p:sp>
        <p:nvSpPr>
          <p:cNvPr id="75" name="TextBox 74"/>
          <p:cNvSpPr txBox="1"/>
          <p:nvPr/>
        </p:nvSpPr>
        <p:spPr>
          <a:xfrm>
            <a:off x="4349080" y="5835137"/>
            <a:ext cx="1590179" cy="462540"/>
          </a:xfrm>
          <a:prstGeom prst="rect">
            <a:avLst/>
          </a:prstGeom>
          <a:noFill/>
        </p:spPr>
        <p:txBody>
          <a:bodyPr wrap="square" lIns="0" tIns="0" rIns="0" bIns="45720" rtlCol="0" anchor="ctr">
            <a:noAutofit/>
          </a:bodyPr>
          <a:lstStyle/>
          <a:p>
            <a:pPr algn="ctr"/>
            <a:r>
              <a:rPr lang="en-US" sz="900" i="1" dirty="0"/>
              <a:t>Page objects make WebDriver API calls to drive the application under test</a:t>
            </a:r>
          </a:p>
        </p:txBody>
      </p:sp>
      <p:grpSp>
        <p:nvGrpSpPr>
          <p:cNvPr id="79" name="Group 33"/>
          <p:cNvGrpSpPr>
            <a:grpSpLocks noChangeAspect="1"/>
          </p:cNvGrpSpPr>
          <p:nvPr/>
        </p:nvGrpSpPr>
        <p:grpSpPr bwMode="auto">
          <a:xfrm>
            <a:off x="3055396" y="2089588"/>
            <a:ext cx="324060" cy="274320"/>
            <a:chOff x="1371" y="3027"/>
            <a:chExt cx="430" cy="364"/>
          </a:xfrm>
          <a:solidFill>
            <a:schemeClr val="tx1"/>
          </a:solidFill>
        </p:grpSpPr>
        <p:sp>
          <p:nvSpPr>
            <p:cNvPr id="80" name="Freeform 34"/>
            <p:cNvSpPr>
              <a:spLocks noEditPoints="1"/>
            </p:cNvSpPr>
            <p:nvPr/>
          </p:nvSpPr>
          <p:spPr bwMode="auto">
            <a:xfrm>
              <a:off x="1373" y="3142"/>
              <a:ext cx="213" cy="249"/>
            </a:xfrm>
            <a:custGeom>
              <a:avLst/>
              <a:gdLst>
                <a:gd name="T0" fmla="*/ 138 w 144"/>
                <a:gd name="T1" fmla="*/ 168 h 168"/>
                <a:gd name="T2" fmla="*/ 136 w 144"/>
                <a:gd name="T3" fmla="*/ 168 h 168"/>
                <a:gd name="T4" fmla="*/ 4 w 144"/>
                <a:gd name="T5" fmla="*/ 108 h 168"/>
                <a:gd name="T6" fmla="*/ 0 w 144"/>
                <a:gd name="T7" fmla="*/ 102 h 168"/>
                <a:gd name="T8" fmla="*/ 0 w 144"/>
                <a:gd name="T9" fmla="*/ 6 h 168"/>
                <a:gd name="T10" fmla="*/ 3 w 144"/>
                <a:gd name="T11" fmla="*/ 1 h 168"/>
                <a:gd name="T12" fmla="*/ 9 w 144"/>
                <a:gd name="T13" fmla="*/ 1 h 168"/>
                <a:gd name="T14" fmla="*/ 141 w 144"/>
                <a:gd name="T15" fmla="*/ 61 h 168"/>
                <a:gd name="T16" fmla="*/ 144 w 144"/>
                <a:gd name="T17" fmla="*/ 66 h 168"/>
                <a:gd name="T18" fmla="*/ 144 w 144"/>
                <a:gd name="T19" fmla="*/ 162 h 168"/>
                <a:gd name="T20" fmla="*/ 141 w 144"/>
                <a:gd name="T21" fmla="*/ 167 h 168"/>
                <a:gd name="T22" fmla="*/ 138 w 144"/>
                <a:gd name="T23" fmla="*/ 168 h 168"/>
                <a:gd name="T24" fmla="*/ 12 w 144"/>
                <a:gd name="T25" fmla="*/ 98 h 168"/>
                <a:gd name="T26" fmla="*/ 132 w 144"/>
                <a:gd name="T27" fmla="*/ 153 h 168"/>
                <a:gd name="T28" fmla="*/ 132 w 144"/>
                <a:gd name="T29" fmla="*/ 70 h 168"/>
                <a:gd name="T30" fmla="*/ 12 w 144"/>
                <a:gd name="T31" fmla="*/ 16 h 168"/>
                <a:gd name="T32" fmla="*/ 12 w 144"/>
                <a:gd name="T33" fmla="*/ 9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168">
                  <a:moveTo>
                    <a:pt x="138" y="168"/>
                  </a:moveTo>
                  <a:cubicBezTo>
                    <a:pt x="137" y="168"/>
                    <a:pt x="137" y="168"/>
                    <a:pt x="136" y="168"/>
                  </a:cubicBezTo>
                  <a:cubicBezTo>
                    <a:pt x="4" y="108"/>
                    <a:pt x="4" y="108"/>
                    <a:pt x="4" y="108"/>
                  </a:cubicBezTo>
                  <a:cubicBezTo>
                    <a:pt x="2" y="107"/>
                    <a:pt x="0" y="105"/>
                    <a:pt x="0" y="102"/>
                  </a:cubicBezTo>
                  <a:cubicBezTo>
                    <a:pt x="0" y="6"/>
                    <a:pt x="0" y="6"/>
                    <a:pt x="0" y="6"/>
                  </a:cubicBezTo>
                  <a:cubicBezTo>
                    <a:pt x="0" y="4"/>
                    <a:pt x="1" y="2"/>
                    <a:pt x="3" y="1"/>
                  </a:cubicBezTo>
                  <a:cubicBezTo>
                    <a:pt x="5" y="0"/>
                    <a:pt x="7" y="0"/>
                    <a:pt x="9" y="1"/>
                  </a:cubicBezTo>
                  <a:cubicBezTo>
                    <a:pt x="141" y="61"/>
                    <a:pt x="141" y="61"/>
                    <a:pt x="141" y="61"/>
                  </a:cubicBezTo>
                  <a:cubicBezTo>
                    <a:pt x="143" y="62"/>
                    <a:pt x="144" y="64"/>
                    <a:pt x="144" y="66"/>
                  </a:cubicBezTo>
                  <a:cubicBezTo>
                    <a:pt x="144" y="162"/>
                    <a:pt x="144" y="162"/>
                    <a:pt x="144" y="162"/>
                  </a:cubicBezTo>
                  <a:cubicBezTo>
                    <a:pt x="144" y="164"/>
                    <a:pt x="143" y="166"/>
                    <a:pt x="141" y="167"/>
                  </a:cubicBezTo>
                  <a:cubicBezTo>
                    <a:pt x="141" y="168"/>
                    <a:pt x="139" y="168"/>
                    <a:pt x="138" y="168"/>
                  </a:cubicBezTo>
                  <a:close/>
                  <a:moveTo>
                    <a:pt x="12" y="98"/>
                  </a:moveTo>
                  <a:cubicBezTo>
                    <a:pt x="132" y="153"/>
                    <a:pt x="132" y="153"/>
                    <a:pt x="132" y="153"/>
                  </a:cubicBezTo>
                  <a:cubicBezTo>
                    <a:pt x="132" y="70"/>
                    <a:pt x="132" y="70"/>
                    <a:pt x="132" y="70"/>
                  </a:cubicBezTo>
                  <a:cubicBezTo>
                    <a:pt x="12" y="16"/>
                    <a:pt x="12" y="16"/>
                    <a:pt x="12" y="16"/>
                  </a:cubicBezTo>
                  <a:lnTo>
                    <a:pt x="1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1" name="Freeform 35"/>
            <p:cNvSpPr>
              <a:spLocks noEditPoints="1"/>
            </p:cNvSpPr>
            <p:nvPr/>
          </p:nvSpPr>
          <p:spPr bwMode="auto">
            <a:xfrm>
              <a:off x="1568" y="3142"/>
              <a:ext cx="231" cy="249"/>
            </a:xfrm>
            <a:custGeom>
              <a:avLst/>
              <a:gdLst>
                <a:gd name="T0" fmla="*/ 6 w 156"/>
                <a:gd name="T1" fmla="*/ 168 h 168"/>
                <a:gd name="T2" fmla="*/ 3 w 156"/>
                <a:gd name="T3" fmla="*/ 167 h 168"/>
                <a:gd name="T4" fmla="*/ 0 w 156"/>
                <a:gd name="T5" fmla="*/ 162 h 168"/>
                <a:gd name="T6" fmla="*/ 0 w 156"/>
                <a:gd name="T7" fmla="*/ 66 h 168"/>
                <a:gd name="T8" fmla="*/ 4 w 156"/>
                <a:gd name="T9" fmla="*/ 61 h 168"/>
                <a:gd name="T10" fmla="*/ 148 w 156"/>
                <a:gd name="T11" fmla="*/ 1 h 168"/>
                <a:gd name="T12" fmla="*/ 154 w 156"/>
                <a:gd name="T13" fmla="*/ 1 h 168"/>
                <a:gd name="T14" fmla="*/ 156 w 156"/>
                <a:gd name="T15" fmla="*/ 6 h 168"/>
                <a:gd name="T16" fmla="*/ 156 w 156"/>
                <a:gd name="T17" fmla="*/ 102 h 168"/>
                <a:gd name="T18" fmla="*/ 153 w 156"/>
                <a:gd name="T19" fmla="*/ 108 h 168"/>
                <a:gd name="T20" fmla="*/ 9 w 156"/>
                <a:gd name="T21" fmla="*/ 168 h 168"/>
                <a:gd name="T22" fmla="*/ 6 w 156"/>
                <a:gd name="T23" fmla="*/ 168 h 168"/>
                <a:gd name="T24" fmla="*/ 12 w 156"/>
                <a:gd name="T25" fmla="*/ 70 h 168"/>
                <a:gd name="T26" fmla="*/ 12 w 156"/>
                <a:gd name="T27" fmla="*/ 153 h 168"/>
                <a:gd name="T28" fmla="*/ 144 w 156"/>
                <a:gd name="T29" fmla="*/ 98 h 168"/>
                <a:gd name="T30" fmla="*/ 144 w 156"/>
                <a:gd name="T31" fmla="*/ 15 h 168"/>
                <a:gd name="T32" fmla="*/ 12 w 156"/>
                <a:gd name="T33" fmla="*/ 7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168">
                  <a:moveTo>
                    <a:pt x="6" y="168"/>
                  </a:moveTo>
                  <a:cubicBezTo>
                    <a:pt x="5" y="168"/>
                    <a:pt x="4" y="168"/>
                    <a:pt x="3" y="167"/>
                  </a:cubicBezTo>
                  <a:cubicBezTo>
                    <a:pt x="1" y="166"/>
                    <a:pt x="0" y="164"/>
                    <a:pt x="0" y="162"/>
                  </a:cubicBezTo>
                  <a:cubicBezTo>
                    <a:pt x="0" y="66"/>
                    <a:pt x="0" y="66"/>
                    <a:pt x="0" y="66"/>
                  </a:cubicBezTo>
                  <a:cubicBezTo>
                    <a:pt x="0" y="64"/>
                    <a:pt x="2" y="62"/>
                    <a:pt x="4" y="61"/>
                  </a:cubicBezTo>
                  <a:cubicBezTo>
                    <a:pt x="148" y="1"/>
                    <a:pt x="148" y="1"/>
                    <a:pt x="148" y="1"/>
                  </a:cubicBezTo>
                  <a:cubicBezTo>
                    <a:pt x="150" y="0"/>
                    <a:pt x="152" y="0"/>
                    <a:pt x="154" y="1"/>
                  </a:cubicBezTo>
                  <a:cubicBezTo>
                    <a:pt x="155" y="2"/>
                    <a:pt x="156" y="4"/>
                    <a:pt x="156" y="6"/>
                  </a:cubicBezTo>
                  <a:cubicBezTo>
                    <a:pt x="156" y="102"/>
                    <a:pt x="156" y="102"/>
                    <a:pt x="156" y="102"/>
                  </a:cubicBezTo>
                  <a:cubicBezTo>
                    <a:pt x="156" y="105"/>
                    <a:pt x="155" y="107"/>
                    <a:pt x="153" y="108"/>
                  </a:cubicBezTo>
                  <a:cubicBezTo>
                    <a:pt x="9" y="168"/>
                    <a:pt x="9" y="168"/>
                    <a:pt x="9" y="168"/>
                  </a:cubicBezTo>
                  <a:cubicBezTo>
                    <a:pt x="8" y="168"/>
                    <a:pt x="7" y="168"/>
                    <a:pt x="6" y="168"/>
                  </a:cubicBezTo>
                  <a:close/>
                  <a:moveTo>
                    <a:pt x="12" y="70"/>
                  </a:moveTo>
                  <a:cubicBezTo>
                    <a:pt x="12" y="153"/>
                    <a:pt x="12" y="153"/>
                    <a:pt x="12" y="153"/>
                  </a:cubicBezTo>
                  <a:cubicBezTo>
                    <a:pt x="144" y="98"/>
                    <a:pt x="144" y="98"/>
                    <a:pt x="144" y="98"/>
                  </a:cubicBezTo>
                  <a:cubicBezTo>
                    <a:pt x="144" y="15"/>
                    <a:pt x="144" y="15"/>
                    <a:pt x="144" y="15"/>
                  </a:cubicBezTo>
                  <a:lnTo>
                    <a:pt x="12"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2" name="Freeform 36"/>
            <p:cNvSpPr>
              <a:spLocks noEditPoints="1"/>
            </p:cNvSpPr>
            <p:nvPr/>
          </p:nvSpPr>
          <p:spPr bwMode="auto">
            <a:xfrm>
              <a:off x="1524" y="3125"/>
              <a:ext cx="124" cy="71"/>
            </a:xfrm>
            <a:custGeom>
              <a:avLst/>
              <a:gdLst>
                <a:gd name="T0" fmla="*/ 42 w 84"/>
                <a:gd name="T1" fmla="*/ 48 h 48"/>
                <a:gd name="T2" fmla="*/ 0 w 84"/>
                <a:gd name="T3" fmla="*/ 24 h 48"/>
                <a:gd name="T4" fmla="*/ 42 w 84"/>
                <a:gd name="T5" fmla="*/ 0 h 48"/>
                <a:gd name="T6" fmla="*/ 84 w 84"/>
                <a:gd name="T7" fmla="*/ 24 h 48"/>
                <a:gd name="T8" fmla="*/ 42 w 84"/>
                <a:gd name="T9" fmla="*/ 48 h 48"/>
                <a:gd name="T10" fmla="*/ 42 w 84"/>
                <a:gd name="T11" fmla="*/ 12 h 48"/>
                <a:gd name="T12" fmla="*/ 12 w 84"/>
                <a:gd name="T13" fmla="*/ 24 h 48"/>
                <a:gd name="T14" fmla="*/ 42 w 84"/>
                <a:gd name="T15" fmla="*/ 36 h 48"/>
                <a:gd name="T16" fmla="*/ 72 w 84"/>
                <a:gd name="T17" fmla="*/ 24 h 48"/>
                <a:gd name="T18" fmla="*/ 42 w 84"/>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48">
                  <a:moveTo>
                    <a:pt x="42" y="48"/>
                  </a:moveTo>
                  <a:cubicBezTo>
                    <a:pt x="18" y="48"/>
                    <a:pt x="0" y="38"/>
                    <a:pt x="0" y="24"/>
                  </a:cubicBezTo>
                  <a:cubicBezTo>
                    <a:pt x="0" y="11"/>
                    <a:pt x="18" y="0"/>
                    <a:pt x="42" y="0"/>
                  </a:cubicBezTo>
                  <a:cubicBezTo>
                    <a:pt x="66" y="0"/>
                    <a:pt x="84" y="11"/>
                    <a:pt x="84" y="24"/>
                  </a:cubicBezTo>
                  <a:cubicBezTo>
                    <a:pt x="84" y="38"/>
                    <a:pt x="66" y="48"/>
                    <a:pt x="42" y="48"/>
                  </a:cubicBezTo>
                  <a:close/>
                  <a:moveTo>
                    <a:pt x="42" y="12"/>
                  </a:moveTo>
                  <a:cubicBezTo>
                    <a:pt x="24" y="12"/>
                    <a:pt x="12" y="19"/>
                    <a:pt x="12" y="24"/>
                  </a:cubicBezTo>
                  <a:cubicBezTo>
                    <a:pt x="12" y="29"/>
                    <a:pt x="24" y="36"/>
                    <a:pt x="42" y="36"/>
                  </a:cubicBezTo>
                  <a:cubicBezTo>
                    <a:pt x="61" y="36"/>
                    <a:pt x="72" y="29"/>
                    <a:pt x="72" y="24"/>
                  </a:cubicBezTo>
                  <a:cubicBezTo>
                    <a:pt x="72" y="19"/>
                    <a:pt x="61"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3" name="Freeform 37"/>
            <p:cNvSpPr>
              <a:spLocks noEditPoints="1"/>
            </p:cNvSpPr>
            <p:nvPr/>
          </p:nvSpPr>
          <p:spPr bwMode="auto">
            <a:xfrm>
              <a:off x="1524" y="3027"/>
              <a:ext cx="124" cy="71"/>
            </a:xfrm>
            <a:custGeom>
              <a:avLst/>
              <a:gdLst>
                <a:gd name="T0" fmla="*/ 42 w 84"/>
                <a:gd name="T1" fmla="*/ 48 h 48"/>
                <a:gd name="T2" fmla="*/ 0 w 84"/>
                <a:gd name="T3" fmla="*/ 24 h 48"/>
                <a:gd name="T4" fmla="*/ 42 w 84"/>
                <a:gd name="T5" fmla="*/ 0 h 48"/>
                <a:gd name="T6" fmla="*/ 84 w 84"/>
                <a:gd name="T7" fmla="*/ 24 h 48"/>
                <a:gd name="T8" fmla="*/ 42 w 84"/>
                <a:gd name="T9" fmla="*/ 48 h 48"/>
                <a:gd name="T10" fmla="*/ 42 w 84"/>
                <a:gd name="T11" fmla="*/ 12 h 48"/>
                <a:gd name="T12" fmla="*/ 12 w 84"/>
                <a:gd name="T13" fmla="*/ 24 h 48"/>
                <a:gd name="T14" fmla="*/ 42 w 84"/>
                <a:gd name="T15" fmla="*/ 36 h 48"/>
                <a:gd name="T16" fmla="*/ 72 w 84"/>
                <a:gd name="T17" fmla="*/ 24 h 48"/>
                <a:gd name="T18" fmla="*/ 42 w 84"/>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48">
                  <a:moveTo>
                    <a:pt x="42" y="48"/>
                  </a:moveTo>
                  <a:cubicBezTo>
                    <a:pt x="18" y="48"/>
                    <a:pt x="0" y="38"/>
                    <a:pt x="0" y="24"/>
                  </a:cubicBezTo>
                  <a:cubicBezTo>
                    <a:pt x="0" y="11"/>
                    <a:pt x="18" y="0"/>
                    <a:pt x="42" y="0"/>
                  </a:cubicBezTo>
                  <a:cubicBezTo>
                    <a:pt x="66" y="0"/>
                    <a:pt x="84" y="11"/>
                    <a:pt x="84" y="24"/>
                  </a:cubicBezTo>
                  <a:cubicBezTo>
                    <a:pt x="84" y="38"/>
                    <a:pt x="66" y="48"/>
                    <a:pt x="42" y="48"/>
                  </a:cubicBezTo>
                  <a:close/>
                  <a:moveTo>
                    <a:pt x="42" y="12"/>
                  </a:moveTo>
                  <a:cubicBezTo>
                    <a:pt x="24" y="12"/>
                    <a:pt x="12" y="19"/>
                    <a:pt x="12" y="24"/>
                  </a:cubicBezTo>
                  <a:cubicBezTo>
                    <a:pt x="12" y="29"/>
                    <a:pt x="24" y="36"/>
                    <a:pt x="42" y="36"/>
                  </a:cubicBezTo>
                  <a:cubicBezTo>
                    <a:pt x="61" y="36"/>
                    <a:pt x="72" y="29"/>
                    <a:pt x="72" y="24"/>
                  </a:cubicBezTo>
                  <a:cubicBezTo>
                    <a:pt x="72" y="19"/>
                    <a:pt x="61"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4" name="Freeform 38"/>
            <p:cNvSpPr>
              <a:spLocks noEditPoints="1"/>
            </p:cNvSpPr>
            <p:nvPr/>
          </p:nvSpPr>
          <p:spPr bwMode="auto">
            <a:xfrm>
              <a:off x="1648" y="3080"/>
              <a:ext cx="124" cy="71"/>
            </a:xfrm>
            <a:custGeom>
              <a:avLst/>
              <a:gdLst>
                <a:gd name="T0" fmla="*/ 42 w 84"/>
                <a:gd name="T1" fmla="*/ 48 h 48"/>
                <a:gd name="T2" fmla="*/ 0 w 84"/>
                <a:gd name="T3" fmla="*/ 24 h 48"/>
                <a:gd name="T4" fmla="*/ 42 w 84"/>
                <a:gd name="T5" fmla="*/ 0 h 48"/>
                <a:gd name="T6" fmla="*/ 84 w 84"/>
                <a:gd name="T7" fmla="*/ 24 h 48"/>
                <a:gd name="T8" fmla="*/ 42 w 84"/>
                <a:gd name="T9" fmla="*/ 48 h 48"/>
                <a:gd name="T10" fmla="*/ 42 w 84"/>
                <a:gd name="T11" fmla="*/ 12 h 48"/>
                <a:gd name="T12" fmla="*/ 12 w 84"/>
                <a:gd name="T13" fmla="*/ 24 h 48"/>
                <a:gd name="T14" fmla="*/ 42 w 84"/>
                <a:gd name="T15" fmla="*/ 36 h 48"/>
                <a:gd name="T16" fmla="*/ 72 w 84"/>
                <a:gd name="T17" fmla="*/ 24 h 48"/>
                <a:gd name="T18" fmla="*/ 42 w 84"/>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48">
                  <a:moveTo>
                    <a:pt x="42" y="48"/>
                  </a:moveTo>
                  <a:cubicBezTo>
                    <a:pt x="18" y="48"/>
                    <a:pt x="0" y="38"/>
                    <a:pt x="0" y="24"/>
                  </a:cubicBezTo>
                  <a:cubicBezTo>
                    <a:pt x="0" y="11"/>
                    <a:pt x="18" y="0"/>
                    <a:pt x="42" y="0"/>
                  </a:cubicBezTo>
                  <a:cubicBezTo>
                    <a:pt x="66" y="0"/>
                    <a:pt x="84" y="11"/>
                    <a:pt x="84" y="24"/>
                  </a:cubicBezTo>
                  <a:cubicBezTo>
                    <a:pt x="84" y="38"/>
                    <a:pt x="66" y="48"/>
                    <a:pt x="42" y="48"/>
                  </a:cubicBezTo>
                  <a:close/>
                  <a:moveTo>
                    <a:pt x="42" y="12"/>
                  </a:moveTo>
                  <a:cubicBezTo>
                    <a:pt x="24" y="12"/>
                    <a:pt x="12" y="19"/>
                    <a:pt x="12" y="24"/>
                  </a:cubicBezTo>
                  <a:cubicBezTo>
                    <a:pt x="12" y="29"/>
                    <a:pt x="24" y="36"/>
                    <a:pt x="42" y="36"/>
                  </a:cubicBezTo>
                  <a:cubicBezTo>
                    <a:pt x="61" y="36"/>
                    <a:pt x="72" y="29"/>
                    <a:pt x="72" y="24"/>
                  </a:cubicBezTo>
                  <a:cubicBezTo>
                    <a:pt x="72" y="19"/>
                    <a:pt x="61"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5" name="Freeform 39"/>
            <p:cNvSpPr>
              <a:spLocks noEditPoints="1"/>
            </p:cNvSpPr>
            <p:nvPr/>
          </p:nvSpPr>
          <p:spPr bwMode="auto">
            <a:xfrm>
              <a:off x="1408" y="3080"/>
              <a:ext cx="125" cy="71"/>
            </a:xfrm>
            <a:custGeom>
              <a:avLst/>
              <a:gdLst>
                <a:gd name="T0" fmla="*/ 42 w 84"/>
                <a:gd name="T1" fmla="*/ 48 h 48"/>
                <a:gd name="T2" fmla="*/ 0 w 84"/>
                <a:gd name="T3" fmla="*/ 24 h 48"/>
                <a:gd name="T4" fmla="*/ 42 w 84"/>
                <a:gd name="T5" fmla="*/ 0 h 48"/>
                <a:gd name="T6" fmla="*/ 84 w 84"/>
                <a:gd name="T7" fmla="*/ 24 h 48"/>
                <a:gd name="T8" fmla="*/ 42 w 84"/>
                <a:gd name="T9" fmla="*/ 48 h 48"/>
                <a:gd name="T10" fmla="*/ 42 w 84"/>
                <a:gd name="T11" fmla="*/ 12 h 48"/>
                <a:gd name="T12" fmla="*/ 12 w 84"/>
                <a:gd name="T13" fmla="*/ 24 h 48"/>
                <a:gd name="T14" fmla="*/ 42 w 84"/>
                <a:gd name="T15" fmla="*/ 36 h 48"/>
                <a:gd name="T16" fmla="*/ 72 w 84"/>
                <a:gd name="T17" fmla="*/ 24 h 48"/>
                <a:gd name="T18" fmla="*/ 42 w 84"/>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48">
                  <a:moveTo>
                    <a:pt x="42" y="48"/>
                  </a:moveTo>
                  <a:cubicBezTo>
                    <a:pt x="18" y="48"/>
                    <a:pt x="0" y="38"/>
                    <a:pt x="0" y="24"/>
                  </a:cubicBezTo>
                  <a:cubicBezTo>
                    <a:pt x="0" y="11"/>
                    <a:pt x="18" y="0"/>
                    <a:pt x="42" y="0"/>
                  </a:cubicBezTo>
                  <a:cubicBezTo>
                    <a:pt x="66" y="0"/>
                    <a:pt x="84" y="11"/>
                    <a:pt x="84" y="24"/>
                  </a:cubicBezTo>
                  <a:cubicBezTo>
                    <a:pt x="84" y="38"/>
                    <a:pt x="66" y="48"/>
                    <a:pt x="42" y="48"/>
                  </a:cubicBezTo>
                  <a:close/>
                  <a:moveTo>
                    <a:pt x="42" y="12"/>
                  </a:moveTo>
                  <a:cubicBezTo>
                    <a:pt x="24" y="12"/>
                    <a:pt x="12" y="19"/>
                    <a:pt x="12" y="24"/>
                  </a:cubicBezTo>
                  <a:cubicBezTo>
                    <a:pt x="12" y="29"/>
                    <a:pt x="24" y="36"/>
                    <a:pt x="42" y="36"/>
                  </a:cubicBezTo>
                  <a:cubicBezTo>
                    <a:pt x="61" y="36"/>
                    <a:pt x="72" y="29"/>
                    <a:pt x="72" y="24"/>
                  </a:cubicBezTo>
                  <a:cubicBezTo>
                    <a:pt x="72" y="19"/>
                    <a:pt x="61"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6" name="Freeform 40"/>
            <p:cNvSpPr>
              <a:spLocks/>
            </p:cNvSpPr>
            <p:nvPr/>
          </p:nvSpPr>
          <p:spPr bwMode="auto">
            <a:xfrm>
              <a:off x="1371" y="3122"/>
              <a:ext cx="67" cy="38"/>
            </a:xfrm>
            <a:custGeom>
              <a:avLst/>
              <a:gdLst>
                <a:gd name="T0" fmla="*/ 7 w 45"/>
                <a:gd name="T1" fmla="*/ 26 h 26"/>
                <a:gd name="T2" fmla="*/ 2 w 45"/>
                <a:gd name="T3" fmla="*/ 23 h 26"/>
                <a:gd name="T4" fmla="*/ 5 w 45"/>
                <a:gd name="T5" fmla="*/ 15 h 26"/>
                <a:gd name="T6" fmla="*/ 36 w 45"/>
                <a:gd name="T7" fmla="*/ 1 h 26"/>
                <a:gd name="T8" fmla="*/ 44 w 45"/>
                <a:gd name="T9" fmla="*/ 4 h 26"/>
                <a:gd name="T10" fmla="*/ 41 w 45"/>
                <a:gd name="T11" fmla="*/ 12 h 26"/>
                <a:gd name="T12" fmla="*/ 10 w 45"/>
                <a:gd name="T13" fmla="*/ 26 h 26"/>
                <a:gd name="T14" fmla="*/ 7 w 45"/>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6">
                  <a:moveTo>
                    <a:pt x="7" y="26"/>
                  </a:moveTo>
                  <a:cubicBezTo>
                    <a:pt x="5" y="26"/>
                    <a:pt x="3" y="25"/>
                    <a:pt x="2" y="23"/>
                  </a:cubicBezTo>
                  <a:cubicBezTo>
                    <a:pt x="0" y="20"/>
                    <a:pt x="2" y="16"/>
                    <a:pt x="5" y="15"/>
                  </a:cubicBezTo>
                  <a:cubicBezTo>
                    <a:pt x="36" y="1"/>
                    <a:pt x="36" y="1"/>
                    <a:pt x="36" y="1"/>
                  </a:cubicBezTo>
                  <a:cubicBezTo>
                    <a:pt x="39" y="0"/>
                    <a:pt x="42" y="1"/>
                    <a:pt x="44" y="4"/>
                  </a:cubicBezTo>
                  <a:cubicBezTo>
                    <a:pt x="45" y="7"/>
                    <a:pt x="44" y="11"/>
                    <a:pt x="41" y="12"/>
                  </a:cubicBezTo>
                  <a:cubicBezTo>
                    <a:pt x="10" y="26"/>
                    <a:pt x="10" y="26"/>
                    <a:pt x="10" y="26"/>
                  </a:cubicBezTo>
                  <a:cubicBezTo>
                    <a:pt x="9" y="26"/>
                    <a:pt x="8" y="26"/>
                    <a:pt x="7"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7" name="Freeform 41"/>
            <p:cNvSpPr>
              <a:spLocks/>
            </p:cNvSpPr>
            <p:nvPr/>
          </p:nvSpPr>
          <p:spPr bwMode="auto">
            <a:xfrm>
              <a:off x="1497" y="3070"/>
              <a:ext cx="59" cy="35"/>
            </a:xfrm>
            <a:custGeom>
              <a:avLst/>
              <a:gdLst>
                <a:gd name="T0" fmla="*/ 7 w 40"/>
                <a:gd name="T1" fmla="*/ 24 h 24"/>
                <a:gd name="T2" fmla="*/ 2 w 40"/>
                <a:gd name="T3" fmla="*/ 21 h 24"/>
                <a:gd name="T4" fmla="*/ 5 w 40"/>
                <a:gd name="T5" fmla="*/ 13 h 24"/>
                <a:gd name="T6" fmla="*/ 31 w 40"/>
                <a:gd name="T7" fmla="*/ 2 h 24"/>
                <a:gd name="T8" fmla="*/ 39 w 40"/>
                <a:gd name="T9" fmla="*/ 5 h 24"/>
                <a:gd name="T10" fmla="*/ 35 w 40"/>
                <a:gd name="T11" fmla="*/ 13 h 24"/>
                <a:gd name="T12" fmla="*/ 10 w 40"/>
                <a:gd name="T13" fmla="*/ 24 h 24"/>
                <a:gd name="T14" fmla="*/ 7 w 40"/>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4">
                  <a:moveTo>
                    <a:pt x="7" y="24"/>
                  </a:moveTo>
                  <a:cubicBezTo>
                    <a:pt x="5" y="24"/>
                    <a:pt x="3" y="23"/>
                    <a:pt x="2" y="21"/>
                  </a:cubicBezTo>
                  <a:cubicBezTo>
                    <a:pt x="0" y="18"/>
                    <a:pt x="2" y="14"/>
                    <a:pt x="5" y="13"/>
                  </a:cubicBezTo>
                  <a:cubicBezTo>
                    <a:pt x="31" y="2"/>
                    <a:pt x="31" y="2"/>
                    <a:pt x="31" y="2"/>
                  </a:cubicBezTo>
                  <a:cubicBezTo>
                    <a:pt x="34" y="0"/>
                    <a:pt x="37" y="2"/>
                    <a:pt x="39" y="5"/>
                  </a:cubicBezTo>
                  <a:cubicBezTo>
                    <a:pt x="40" y="8"/>
                    <a:pt x="39" y="11"/>
                    <a:pt x="35" y="13"/>
                  </a:cubicBezTo>
                  <a:cubicBezTo>
                    <a:pt x="10" y="24"/>
                    <a:pt x="10" y="24"/>
                    <a:pt x="10" y="24"/>
                  </a:cubicBezTo>
                  <a:cubicBezTo>
                    <a:pt x="9" y="24"/>
                    <a:pt x="8" y="24"/>
                    <a:pt x="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8" name="Freeform 42"/>
            <p:cNvSpPr>
              <a:spLocks/>
            </p:cNvSpPr>
            <p:nvPr/>
          </p:nvSpPr>
          <p:spPr bwMode="auto">
            <a:xfrm>
              <a:off x="1617" y="3070"/>
              <a:ext cx="62" cy="38"/>
            </a:xfrm>
            <a:custGeom>
              <a:avLst/>
              <a:gdLst>
                <a:gd name="T0" fmla="*/ 36 w 42"/>
                <a:gd name="T1" fmla="*/ 26 h 26"/>
                <a:gd name="T2" fmla="*/ 33 w 42"/>
                <a:gd name="T3" fmla="*/ 25 h 26"/>
                <a:gd name="T4" fmla="*/ 4 w 42"/>
                <a:gd name="T5" fmla="*/ 13 h 26"/>
                <a:gd name="T6" fmla="*/ 1 w 42"/>
                <a:gd name="T7" fmla="*/ 5 h 26"/>
                <a:gd name="T8" fmla="*/ 9 w 42"/>
                <a:gd name="T9" fmla="*/ 2 h 26"/>
                <a:gd name="T10" fmla="*/ 38 w 42"/>
                <a:gd name="T11" fmla="*/ 14 h 26"/>
                <a:gd name="T12" fmla="*/ 41 w 42"/>
                <a:gd name="T13" fmla="*/ 22 h 26"/>
                <a:gd name="T14" fmla="*/ 36 w 4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6">
                  <a:moveTo>
                    <a:pt x="36" y="26"/>
                  </a:moveTo>
                  <a:cubicBezTo>
                    <a:pt x="35" y="26"/>
                    <a:pt x="34" y="26"/>
                    <a:pt x="33" y="25"/>
                  </a:cubicBezTo>
                  <a:cubicBezTo>
                    <a:pt x="4" y="13"/>
                    <a:pt x="4" y="13"/>
                    <a:pt x="4" y="13"/>
                  </a:cubicBezTo>
                  <a:cubicBezTo>
                    <a:pt x="1" y="11"/>
                    <a:pt x="0" y="8"/>
                    <a:pt x="1" y="5"/>
                  </a:cubicBezTo>
                  <a:cubicBezTo>
                    <a:pt x="2" y="2"/>
                    <a:pt x="6" y="0"/>
                    <a:pt x="9" y="2"/>
                  </a:cubicBezTo>
                  <a:cubicBezTo>
                    <a:pt x="38" y="14"/>
                    <a:pt x="38" y="14"/>
                    <a:pt x="38" y="14"/>
                  </a:cubicBezTo>
                  <a:cubicBezTo>
                    <a:pt x="41" y="16"/>
                    <a:pt x="42" y="19"/>
                    <a:pt x="41" y="22"/>
                  </a:cubicBezTo>
                  <a:cubicBezTo>
                    <a:pt x="40" y="24"/>
                    <a:pt x="38" y="26"/>
                    <a:pt x="3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9" name="Freeform 43"/>
            <p:cNvSpPr>
              <a:spLocks/>
            </p:cNvSpPr>
            <p:nvPr/>
          </p:nvSpPr>
          <p:spPr bwMode="auto">
            <a:xfrm>
              <a:off x="1740" y="3123"/>
              <a:ext cx="61" cy="37"/>
            </a:xfrm>
            <a:custGeom>
              <a:avLst/>
              <a:gdLst>
                <a:gd name="T0" fmla="*/ 34 w 41"/>
                <a:gd name="T1" fmla="*/ 25 h 25"/>
                <a:gd name="T2" fmla="*/ 32 w 41"/>
                <a:gd name="T3" fmla="*/ 25 h 25"/>
                <a:gd name="T4" fmla="*/ 4 w 41"/>
                <a:gd name="T5" fmla="*/ 13 h 25"/>
                <a:gd name="T6" fmla="*/ 1 w 41"/>
                <a:gd name="T7" fmla="*/ 5 h 25"/>
                <a:gd name="T8" fmla="*/ 9 w 41"/>
                <a:gd name="T9" fmla="*/ 2 h 25"/>
                <a:gd name="T10" fmla="*/ 37 w 41"/>
                <a:gd name="T11" fmla="*/ 14 h 25"/>
                <a:gd name="T12" fmla="*/ 40 w 41"/>
                <a:gd name="T13" fmla="*/ 22 h 25"/>
                <a:gd name="T14" fmla="*/ 34 w 41"/>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5">
                  <a:moveTo>
                    <a:pt x="34" y="25"/>
                  </a:moveTo>
                  <a:cubicBezTo>
                    <a:pt x="33" y="25"/>
                    <a:pt x="33" y="25"/>
                    <a:pt x="32" y="25"/>
                  </a:cubicBezTo>
                  <a:cubicBezTo>
                    <a:pt x="4" y="13"/>
                    <a:pt x="4" y="13"/>
                    <a:pt x="4" y="13"/>
                  </a:cubicBezTo>
                  <a:cubicBezTo>
                    <a:pt x="1" y="11"/>
                    <a:pt x="0" y="8"/>
                    <a:pt x="1" y="5"/>
                  </a:cubicBezTo>
                  <a:cubicBezTo>
                    <a:pt x="2" y="2"/>
                    <a:pt x="6" y="0"/>
                    <a:pt x="9" y="2"/>
                  </a:cubicBezTo>
                  <a:cubicBezTo>
                    <a:pt x="37" y="14"/>
                    <a:pt x="37" y="14"/>
                    <a:pt x="37" y="14"/>
                  </a:cubicBezTo>
                  <a:cubicBezTo>
                    <a:pt x="40" y="15"/>
                    <a:pt x="41" y="19"/>
                    <a:pt x="40" y="22"/>
                  </a:cubicBezTo>
                  <a:cubicBezTo>
                    <a:pt x="39" y="24"/>
                    <a:pt x="37" y="25"/>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4" name="Group 133"/>
          <p:cNvGrpSpPr>
            <a:grpSpLocks noChangeAspect="1"/>
          </p:cNvGrpSpPr>
          <p:nvPr/>
        </p:nvGrpSpPr>
        <p:grpSpPr>
          <a:xfrm>
            <a:off x="1001534" y="2089588"/>
            <a:ext cx="269319" cy="274320"/>
            <a:chOff x="3492500" y="4991101"/>
            <a:chExt cx="598487" cy="609600"/>
          </a:xfrm>
          <a:solidFill>
            <a:schemeClr val="tx1"/>
          </a:solidFill>
        </p:grpSpPr>
        <p:sp>
          <p:nvSpPr>
            <p:cNvPr id="135" name="Freeform 42"/>
            <p:cNvSpPr>
              <a:spLocks/>
            </p:cNvSpPr>
            <p:nvPr/>
          </p:nvSpPr>
          <p:spPr bwMode="auto">
            <a:xfrm>
              <a:off x="3554413" y="5199063"/>
              <a:ext cx="98425" cy="168275"/>
            </a:xfrm>
            <a:custGeom>
              <a:avLst/>
              <a:gdLst>
                <a:gd name="T0" fmla="*/ 52 w 55"/>
                <a:gd name="T1" fmla="*/ 3 h 94"/>
                <a:gd name="T2" fmla="*/ 42 w 55"/>
                <a:gd name="T3" fmla="*/ 3 h 94"/>
                <a:gd name="T4" fmla="*/ 3 w 55"/>
                <a:gd name="T5" fmla="*/ 42 h 94"/>
                <a:gd name="T6" fmla="*/ 3 w 55"/>
                <a:gd name="T7" fmla="*/ 52 h 94"/>
                <a:gd name="T8" fmla="*/ 42 w 55"/>
                <a:gd name="T9" fmla="*/ 92 h 94"/>
                <a:gd name="T10" fmla="*/ 47 w 55"/>
                <a:gd name="T11" fmla="*/ 94 h 94"/>
                <a:gd name="T12" fmla="*/ 52 w 55"/>
                <a:gd name="T13" fmla="*/ 92 h 94"/>
                <a:gd name="T14" fmla="*/ 52 w 55"/>
                <a:gd name="T15" fmla="*/ 82 h 94"/>
                <a:gd name="T16" fmla="*/ 18 w 55"/>
                <a:gd name="T17" fmla="*/ 47 h 94"/>
                <a:gd name="T18" fmla="*/ 52 w 55"/>
                <a:gd name="T19" fmla="*/ 13 h 94"/>
                <a:gd name="T20" fmla="*/ 52 w 55"/>
                <a:gd name="T21"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94">
                  <a:moveTo>
                    <a:pt x="52" y="3"/>
                  </a:moveTo>
                  <a:cubicBezTo>
                    <a:pt x="50" y="0"/>
                    <a:pt x="45" y="0"/>
                    <a:pt x="42" y="3"/>
                  </a:cubicBezTo>
                  <a:cubicBezTo>
                    <a:pt x="3" y="42"/>
                    <a:pt x="3" y="42"/>
                    <a:pt x="3" y="42"/>
                  </a:cubicBezTo>
                  <a:cubicBezTo>
                    <a:pt x="0" y="45"/>
                    <a:pt x="0" y="50"/>
                    <a:pt x="3" y="52"/>
                  </a:cubicBezTo>
                  <a:cubicBezTo>
                    <a:pt x="42" y="92"/>
                    <a:pt x="42" y="92"/>
                    <a:pt x="42" y="92"/>
                  </a:cubicBezTo>
                  <a:cubicBezTo>
                    <a:pt x="44" y="93"/>
                    <a:pt x="45" y="94"/>
                    <a:pt x="47" y="94"/>
                  </a:cubicBezTo>
                  <a:cubicBezTo>
                    <a:pt x="49" y="94"/>
                    <a:pt x="51" y="93"/>
                    <a:pt x="52" y="92"/>
                  </a:cubicBezTo>
                  <a:cubicBezTo>
                    <a:pt x="55" y="89"/>
                    <a:pt x="55" y="85"/>
                    <a:pt x="52" y="82"/>
                  </a:cubicBezTo>
                  <a:cubicBezTo>
                    <a:pt x="18" y="47"/>
                    <a:pt x="18" y="47"/>
                    <a:pt x="18" y="47"/>
                  </a:cubicBezTo>
                  <a:cubicBezTo>
                    <a:pt x="52" y="13"/>
                    <a:pt x="52" y="13"/>
                    <a:pt x="52" y="13"/>
                  </a:cubicBezTo>
                  <a:cubicBezTo>
                    <a:pt x="55" y="10"/>
                    <a:pt x="55" y="5"/>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3"/>
            <p:cNvSpPr>
              <a:spLocks/>
            </p:cNvSpPr>
            <p:nvPr/>
          </p:nvSpPr>
          <p:spPr bwMode="auto">
            <a:xfrm>
              <a:off x="3713163" y="5199063"/>
              <a:ext cx="98425" cy="168275"/>
            </a:xfrm>
            <a:custGeom>
              <a:avLst/>
              <a:gdLst>
                <a:gd name="T0" fmla="*/ 3 w 55"/>
                <a:gd name="T1" fmla="*/ 92 h 94"/>
                <a:gd name="T2" fmla="*/ 8 w 55"/>
                <a:gd name="T3" fmla="*/ 94 h 94"/>
                <a:gd name="T4" fmla="*/ 13 w 55"/>
                <a:gd name="T5" fmla="*/ 92 h 94"/>
                <a:gd name="T6" fmla="*/ 52 w 55"/>
                <a:gd name="T7" fmla="*/ 52 h 94"/>
                <a:gd name="T8" fmla="*/ 52 w 55"/>
                <a:gd name="T9" fmla="*/ 42 h 94"/>
                <a:gd name="T10" fmla="*/ 13 w 55"/>
                <a:gd name="T11" fmla="*/ 3 h 94"/>
                <a:gd name="T12" fmla="*/ 3 w 55"/>
                <a:gd name="T13" fmla="*/ 3 h 94"/>
                <a:gd name="T14" fmla="*/ 3 w 55"/>
                <a:gd name="T15" fmla="*/ 13 h 94"/>
                <a:gd name="T16" fmla="*/ 37 w 55"/>
                <a:gd name="T17" fmla="*/ 47 h 94"/>
                <a:gd name="T18" fmla="*/ 3 w 55"/>
                <a:gd name="T19" fmla="*/ 82 h 94"/>
                <a:gd name="T20" fmla="*/ 3 w 55"/>
                <a:gd name="T21" fmla="*/ 9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94">
                  <a:moveTo>
                    <a:pt x="3" y="92"/>
                  </a:moveTo>
                  <a:cubicBezTo>
                    <a:pt x="4" y="93"/>
                    <a:pt x="6" y="94"/>
                    <a:pt x="8" y="94"/>
                  </a:cubicBezTo>
                  <a:cubicBezTo>
                    <a:pt x="9" y="94"/>
                    <a:pt x="11" y="93"/>
                    <a:pt x="13" y="92"/>
                  </a:cubicBezTo>
                  <a:cubicBezTo>
                    <a:pt x="52" y="52"/>
                    <a:pt x="52" y="52"/>
                    <a:pt x="52" y="52"/>
                  </a:cubicBezTo>
                  <a:cubicBezTo>
                    <a:pt x="55" y="50"/>
                    <a:pt x="55" y="45"/>
                    <a:pt x="52" y="42"/>
                  </a:cubicBezTo>
                  <a:cubicBezTo>
                    <a:pt x="13" y="3"/>
                    <a:pt x="13" y="3"/>
                    <a:pt x="13" y="3"/>
                  </a:cubicBezTo>
                  <a:cubicBezTo>
                    <a:pt x="10" y="0"/>
                    <a:pt x="5" y="0"/>
                    <a:pt x="3" y="3"/>
                  </a:cubicBezTo>
                  <a:cubicBezTo>
                    <a:pt x="0" y="5"/>
                    <a:pt x="0" y="10"/>
                    <a:pt x="3" y="13"/>
                  </a:cubicBezTo>
                  <a:cubicBezTo>
                    <a:pt x="37" y="47"/>
                    <a:pt x="37" y="47"/>
                    <a:pt x="37" y="47"/>
                  </a:cubicBezTo>
                  <a:cubicBezTo>
                    <a:pt x="3" y="82"/>
                    <a:pt x="3" y="82"/>
                    <a:pt x="3" y="82"/>
                  </a:cubicBezTo>
                  <a:cubicBezTo>
                    <a:pt x="0" y="85"/>
                    <a:pt x="0" y="89"/>
                    <a:pt x="3"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4"/>
            <p:cNvSpPr>
              <a:spLocks noEditPoints="1"/>
            </p:cNvSpPr>
            <p:nvPr/>
          </p:nvSpPr>
          <p:spPr bwMode="auto">
            <a:xfrm>
              <a:off x="3784600" y="5295901"/>
              <a:ext cx="306387" cy="304800"/>
            </a:xfrm>
            <a:custGeom>
              <a:avLst/>
              <a:gdLst>
                <a:gd name="T0" fmla="*/ 157 w 172"/>
                <a:gd name="T1" fmla="*/ 94 h 171"/>
                <a:gd name="T2" fmla="*/ 157 w 172"/>
                <a:gd name="T3" fmla="*/ 78 h 171"/>
                <a:gd name="T4" fmla="*/ 171 w 172"/>
                <a:gd name="T5" fmla="*/ 61 h 171"/>
                <a:gd name="T6" fmla="*/ 145 w 172"/>
                <a:gd name="T7" fmla="*/ 21 h 171"/>
                <a:gd name="T8" fmla="*/ 128 w 172"/>
                <a:gd name="T9" fmla="*/ 28 h 171"/>
                <a:gd name="T10" fmla="*/ 114 w 172"/>
                <a:gd name="T11" fmla="*/ 7 h 171"/>
                <a:gd name="T12" fmla="*/ 64 w 172"/>
                <a:gd name="T13" fmla="*/ 0 h 171"/>
                <a:gd name="T14" fmla="*/ 57 w 172"/>
                <a:gd name="T15" fmla="*/ 20 h 171"/>
                <a:gd name="T16" fmla="*/ 32 w 172"/>
                <a:gd name="T17" fmla="*/ 22 h 171"/>
                <a:gd name="T18" fmla="*/ 1 w 172"/>
                <a:gd name="T19" fmla="*/ 61 h 171"/>
                <a:gd name="T20" fmla="*/ 3 w 172"/>
                <a:gd name="T21" fmla="*/ 71 h 171"/>
                <a:gd name="T22" fmla="*/ 14 w 172"/>
                <a:gd name="T23" fmla="*/ 86 h 171"/>
                <a:gd name="T24" fmla="*/ 3 w 172"/>
                <a:gd name="T25" fmla="*/ 100 h 171"/>
                <a:gd name="T26" fmla="*/ 1 w 172"/>
                <a:gd name="T27" fmla="*/ 110 h 171"/>
                <a:gd name="T28" fmla="*/ 32 w 172"/>
                <a:gd name="T29" fmla="*/ 150 h 171"/>
                <a:gd name="T30" fmla="*/ 57 w 172"/>
                <a:gd name="T31" fmla="*/ 151 h 171"/>
                <a:gd name="T32" fmla="*/ 64 w 172"/>
                <a:gd name="T33" fmla="*/ 171 h 171"/>
                <a:gd name="T34" fmla="*/ 114 w 172"/>
                <a:gd name="T35" fmla="*/ 164 h 171"/>
                <a:gd name="T36" fmla="*/ 128 w 172"/>
                <a:gd name="T37" fmla="*/ 143 h 171"/>
                <a:gd name="T38" fmla="*/ 145 w 172"/>
                <a:gd name="T39" fmla="*/ 150 h 171"/>
                <a:gd name="T40" fmla="*/ 171 w 172"/>
                <a:gd name="T41" fmla="*/ 110 h 171"/>
                <a:gd name="T42" fmla="*/ 140 w 172"/>
                <a:gd name="T43" fmla="*/ 134 h 171"/>
                <a:gd name="T44" fmla="*/ 123 w 172"/>
                <a:gd name="T45" fmla="*/ 129 h 171"/>
                <a:gd name="T46" fmla="*/ 100 w 172"/>
                <a:gd name="T47" fmla="*/ 146 h 171"/>
                <a:gd name="T48" fmla="*/ 72 w 172"/>
                <a:gd name="T49" fmla="*/ 157 h 171"/>
                <a:gd name="T50" fmla="*/ 67 w 172"/>
                <a:gd name="T51" fmla="*/ 139 h 171"/>
                <a:gd name="T52" fmla="*/ 40 w 172"/>
                <a:gd name="T53" fmla="*/ 128 h 171"/>
                <a:gd name="T54" fmla="*/ 17 w 172"/>
                <a:gd name="T55" fmla="*/ 109 h 171"/>
                <a:gd name="T56" fmla="*/ 30 w 172"/>
                <a:gd name="T57" fmla="*/ 96 h 171"/>
                <a:gd name="T58" fmla="*/ 30 w 172"/>
                <a:gd name="T59" fmla="*/ 75 h 171"/>
                <a:gd name="T60" fmla="*/ 17 w 172"/>
                <a:gd name="T61" fmla="*/ 62 h 171"/>
                <a:gd name="T62" fmla="*/ 40 w 172"/>
                <a:gd name="T63" fmla="*/ 43 h 171"/>
                <a:gd name="T64" fmla="*/ 67 w 172"/>
                <a:gd name="T65" fmla="*/ 32 h 171"/>
                <a:gd name="T66" fmla="*/ 72 w 172"/>
                <a:gd name="T67" fmla="*/ 14 h 171"/>
                <a:gd name="T68" fmla="*/ 100 w 172"/>
                <a:gd name="T69" fmla="*/ 25 h 171"/>
                <a:gd name="T70" fmla="*/ 123 w 172"/>
                <a:gd name="T71" fmla="*/ 42 h 171"/>
                <a:gd name="T72" fmla="*/ 140 w 172"/>
                <a:gd name="T73" fmla="*/ 38 h 171"/>
                <a:gd name="T74" fmla="*/ 145 w 172"/>
                <a:gd name="T75" fmla="*/ 68 h 171"/>
                <a:gd name="T76" fmla="*/ 143 w 172"/>
                <a:gd name="T77" fmla="*/ 86 h 171"/>
                <a:gd name="T78" fmla="*/ 145 w 172"/>
                <a:gd name="T79" fmla="*/ 103 h 171"/>
                <a:gd name="T80" fmla="*/ 140 w 172"/>
                <a:gd name="T81" fmla="*/ 13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2" h="171">
                  <a:moveTo>
                    <a:pt x="168" y="100"/>
                  </a:moveTo>
                  <a:cubicBezTo>
                    <a:pt x="157" y="94"/>
                    <a:pt x="157" y="94"/>
                    <a:pt x="157" y="94"/>
                  </a:cubicBezTo>
                  <a:cubicBezTo>
                    <a:pt x="157" y="91"/>
                    <a:pt x="157" y="88"/>
                    <a:pt x="157" y="86"/>
                  </a:cubicBezTo>
                  <a:cubicBezTo>
                    <a:pt x="157" y="83"/>
                    <a:pt x="157" y="80"/>
                    <a:pt x="157" y="78"/>
                  </a:cubicBezTo>
                  <a:cubicBezTo>
                    <a:pt x="168" y="71"/>
                    <a:pt x="168" y="71"/>
                    <a:pt x="168" y="71"/>
                  </a:cubicBezTo>
                  <a:cubicBezTo>
                    <a:pt x="171" y="69"/>
                    <a:pt x="172" y="65"/>
                    <a:pt x="171" y="61"/>
                  </a:cubicBezTo>
                  <a:cubicBezTo>
                    <a:pt x="149" y="24"/>
                    <a:pt x="149" y="24"/>
                    <a:pt x="149" y="24"/>
                  </a:cubicBezTo>
                  <a:cubicBezTo>
                    <a:pt x="148" y="23"/>
                    <a:pt x="147" y="21"/>
                    <a:pt x="145" y="21"/>
                  </a:cubicBezTo>
                  <a:cubicBezTo>
                    <a:pt x="143" y="20"/>
                    <a:pt x="141" y="21"/>
                    <a:pt x="139" y="22"/>
                  </a:cubicBezTo>
                  <a:cubicBezTo>
                    <a:pt x="128" y="28"/>
                    <a:pt x="128" y="28"/>
                    <a:pt x="128" y="28"/>
                  </a:cubicBezTo>
                  <a:cubicBezTo>
                    <a:pt x="124" y="25"/>
                    <a:pt x="119" y="22"/>
                    <a:pt x="114" y="20"/>
                  </a:cubicBezTo>
                  <a:cubicBezTo>
                    <a:pt x="114" y="7"/>
                    <a:pt x="114" y="7"/>
                    <a:pt x="114" y="7"/>
                  </a:cubicBezTo>
                  <a:cubicBezTo>
                    <a:pt x="114" y="3"/>
                    <a:pt x="111" y="0"/>
                    <a:pt x="107" y="0"/>
                  </a:cubicBezTo>
                  <a:cubicBezTo>
                    <a:pt x="64" y="0"/>
                    <a:pt x="64" y="0"/>
                    <a:pt x="64" y="0"/>
                  </a:cubicBezTo>
                  <a:cubicBezTo>
                    <a:pt x="60" y="0"/>
                    <a:pt x="57" y="3"/>
                    <a:pt x="57" y="7"/>
                  </a:cubicBezTo>
                  <a:cubicBezTo>
                    <a:pt x="57" y="20"/>
                    <a:pt x="57" y="20"/>
                    <a:pt x="57" y="20"/>
                  </a:cubicBezTo>
                  <a:cubicBezTo>
                    <a:pt x="53" y="22"/>
                    <a:pt x="48" y="25"/>
                    <a:pt x="43" y="28"/>
                  </a:cubicBezTo>
                  <a:cubicBezTo>
                    <a:pt x="32" y="22"/>
                    <a:pt x="32" y="22"/>
                    <a:pt x="32" y="22"/>
                  </a:cubicBezTo>
                  <a:cubicBezTo>
                    <a:pt x="29" y="20"/>
                    <a:pt x="24" y="21"/>
                    <a:pt x="22" y="24"/>
                  </a:cubicBezTo>
                  <a:cubicBezTo>
                    <a:pt x="1" y="61"/>
                    <a:pt x="1" y="61"/>
                    <a:pt x="1" y="61"/>
                  </a:cubicBezTo>
                  <a:cubicBezTo>
                    <a:pt x="0" y="63"/>
                    <a:pt x="0" y="65"/>
                    <a:pt x="0" y="67"/>
                  </a:cubicBezTo>
                  <a:cubicBezTo>
                    <a:pt x="1" y="68"/>
                    <a:pt x="2" y="70"/>
                    <a:pt x="3" y="71"/>
                  </a:cubicBezTo>
                  <a:cubicBezTo>
                    <a:pt x="15" y="78"/>
                    <a:pt x="15" y="78"/>
                    <a:pt x="15" y="78"/>
                  </a:cubicBezTo>
                  <a:cubicBezTo>
                    <a:pt x="14" y="80"/>
                    <a:pt x="14" y="83"/>
                    <a:pt x="14" y="86"/>
                  </a:cubicBezTo>
                  <a:cubicBezTo>
                    <a:pt x="14" y="88"/>
                    <a:pt x="14" y="91"/>
                    <a:pt x="15" y="94"/>
                  </a:cubicBezTo>
                  <a:cubicBezTo>
                    <a:pt x="3" y="100"/>
                    <a:pt x="3" y="100"/>
                    <a:pt x="3" y="100"/>
                  </a:cubicBezTo>
                  <a:cubicBezTo>
                    <a:pt x="2" y="101"/>
                    <a:pt x="1" y="103"/>
                    <a:pt x="0" y="104"/>
                  </a:cubicBezTo>
                  <a:cubicBezTo>
                    <a:pt x="0" y="106"/>
                    <a:pt x="0" y="108"/>
                    <a:pt x="1" y="110"/>
                  </a:cubicBezTo>
                  <a:cubicBezTo>
                    <a:pt x="22" y="147"/>
                    <a:pt x="22" y="147"/>
                    <a:pt x="22" y="147"/>
                  </a:cubicBezTo>
                  <a:cubicBezTo>
                    <a:pt x="24" y="150"/>
                    <a:pt x="28" y="151"/>
                    <a:pt x="32" y="150"/>
                  </a:cubicBezTo>
                  <a:cubicBezTo>
                    <a:pt x="43" y="143"/>
                    <a:pt x="43" y="143"/>
                    <a:pt x="43" y="143"/>
                  </a:cubicBezTo>
                  <a:cubicBezTo>
                    <a:pt x="48" y="146"/>
                    <a:pt x="53" y="149"/>
                    <a:pt x="57" y="151"/>
                  </a:cubicBezTo>
                  <a:cubicBezTo>
                    <a:pt x="57" y="164"/>
                    <a:pt x="57" y="164"/>
                    <a:pt x="57" y="164"/>
                  </a:cubicBezTo>
                  <a:cubicBezTo>
                    <a:pt x="57" y="168"/>
                    <a:pt x="60" y="171"/>
                    <a:pt x="64" y="171"/>
                  </a:cubicBezTo>
                  <a:cubicBezTo>
                    <a:pt x="107" y="171"/>
                    <a:pt x="107" y="171"/>
                    <a:pt x="107" y="171"/>
                  </a:cubicBezTo>
                  <a:cubicBezTo>
                    <a:pt x="111" y="171"/>
                    <a:pt x="114" y="168"/>
                    <a:pt x="114" y="164"/>
                  </a:cubicBezTo>
                  <a:cubicBezTo>
                    <a:pt x="114" y="151"/>
                    <a:pt x="114" y="151"/>
                    <a:pt x="114" y="151"/>
                  </a:cubicBezTo>
                  <a:cubicBezTo>
                    <a:pt x="119" y="149"/>
                    <a:pt x="124" y="146"/>
                    <a:pt x="128" y="143"/>
                  </a:cubicBezTo>
                  <a:cubicBezTo>
                    <a:pt x="139" y="150"/>
                    <a:pt x="139" y="150"/>
                    <a:pt x="139" y="150"/>
                  </a:cubicBezTo>
                  <a:cubicBezTo>
                    <a:pt x="141" y="150"/>
                    <a:pt x="143" y="151"/>
                    <a:pt x="145" y="150"/>
                  </a:cubicBezTo>
                  <a:cubicBezTo>
                    <a:pt x="147" y="150"/>
                    <a:pt x="148" y="149"/>
                    <a:pt x="149" y="147"/>
                  </a:cubicBezTo>
                  <a:cubicBezTo>
                    <a:pt x="171" y="110"/>
                    <a:pt x="171" y="110"/>
                    <a:pt x="171" y="110"/>
                  </a:cubicBezTo>
                  <a:cubicBezTo>
                    <a:pt x="172" y="106"/>
                    <a:pt x="171" y="102"/>
                    <a:pt x="168" y="100"/>
                  </a:cubicBezTo>
                  <a:close/>
                  <a:moveTo>
                    <a:pt x="140" y="134"/>
                  </a:moveTo>
                  <a:cubicBezTo>
                    <a:pt x="131" y="128"/>
                    <a:pt x="131" y="128"/>
                    <a:pt x="131" y="128"/>
                  </a:cubicBezTo>
                  <a:cubicBezTo>
                    <a:pt x="128" y="127"/>
                    <a:pt x="125" y="127"/>
                    <a:pt x="123" y="129"/>
                  </a:cubicBezTo>
                  <a:cubicBezTo>
                    <a:pt x="118" y="133"/>
                    <a:pt x="112" y="137"/>
                    <a:pt x="105" y="139"/>
                  </a:cubicBezTo>
                  <a:cubicBezTo>
                    <a:pt x="102" y="140"/>
                    <a:pt x="100" y="143"/>
                    <a:pt x="100" y="146"/>
                  </a:cubicBezTo>
                  <a:cubicBezTo>
                    <a:pt x="100" y="157"/>
                    <a:pt x="100" y="157"/>
                    <a:pt x="100" y="157"/>
                  </a:cubicBezTo>
                  <a:cubicBezTo>
                    <a:pt x="72" y="157"/>
                    <a:pt x="72" y="157"/>
                    <a:pt x="72" y="157"/>
                  </a:cubicBezTo>
                  <a:cubicBezTo>
                    <a:pt x="72" y="146"/>
                    <a:pt x="72" y="146"/>
                    <a:pt x="72" y="146"/>
                  </a:cubicBezTo>
                  <a:cubicBezTo>
                    <a:pt x="72" y="143"/>
                    <a:pt x="70" y="140"/>
                    <a:pt x="67" y="139"/>
                  </a:cubicBezTo>
                  <a:cubicBezTo>
                    <a:pt x="60" y="137"/>
                    <a:pt x="54" y="133"/>
                    <a:pt x="49" y="129"/>
                  </a:cubicBezTo>
                  <a:cubicBezTo>
                    <a:pt x="46" y="127"/>
                    <a:pt x="43" y="127"/>
                    <a:pt x="40" y="128"/>
                  </a:cubicBezTo>
                  <a:cubicBezTo>
                    <a:pt x="31" y="134"/>
                    <a:pt x="31" y="134"/>
                    <a:pt x="31" y="134"/>
                  </a:cubicBezTo>
                  <a:cubicBezTo>
                    <a:pt x="17" y="109"/>
                    <a:pt x="17" y="109"/>
                    <a:pt x="17" y="109"/>
                  </a:cubicBezTo>
                  <a:cubicBezTo>
                    <a:pt x="26" y="103"/>
                    <a:pt x="26" y="103"/>
                    <a:pt x="26" y="103"/>
                  </a:cubicBezTo>
                  <a:cubicBezTo>
                    <a:pt x="29" y="102"/>
                    <a:pt x="30" y="99"/>
                    <a:pt x="30" y="96"/>
                  </a:cubicBezTo>
                  <a:cubicBezTo>
                    <a:pt x="29" y="92"/>
                    <a:pt x="29" y="89"/>
                    <a:pt x="29" y="86"/>
                  </a:cubicBezTo>
                  <a:cubicBezTo>
                    <a:pt x="29" y="82"/>
                    <a:pt x="29" y="79"/>
                    <a:pt x="30" y="75"/>
                  </a:cubicBezTo>
                  <a:cubicBezTo>
                    <a:pt x="30" y="72"/>
                    <a:pt x="29" y="69"/>
                    <a:pt x="26" y="68"/>
                  </a:cubicBezTo>
                  <a:cubicBezTo>
                    <a:pt x="17" y="62"/>
                    <a:pt x="17" y="62"/>
                    <a:pt x="17" y="62"/>
                  </a:cubicBezTo>
                  <a:cubicBezTo>
                    <a:pt x="31" y="38"/>
                    <a:pt x="31" y="38"/>
                    <a:pt x="31" y="38"/>
                  </a:cubicBezTo>
                  <a:cubicBezTo>
                    <a:pt x="40" y="43"/>
                    <a:pt x="40" y="43"/>
                    <a:pt x="40" y="43"/>
                  </a:cubicBezTo>
                  <a:cubicBezTo>
                    <a:pt x="43" y="44"/>
                    <a:pt x="46" y="44"/>
                    <a:pt x="49" y="42"/>
                  </a:cubicBezTo>
                  <a:cubicBezTo>
                    <a:pt x="54" y="38"/>
                    <a:pt x="60" y="34"/>
                    <a:pt x="67" y="32"/>
                  </a:cubicBezTo>
                  <a:cubicBezTo>
                    <a:pt x="70" y="31"/>
                    <a:pt x="72" y="28"/>
                    <a:pt x="72" y="25"/>
                  </a:cubicBezTo>
                  <a:cubicBezTo>
                    <a:pt x="72" y="14"/>
                    <a:pt x="72" y="14"/>
                    <a:pt x="72" y="14"/>
                  </a:cubicBezTo>
                  <a:cubicBezTo>
                    <a:pt x="100" y="14"/>
                    <a:pt x="100" y="14"/>
                    <a:pt x="100" y="14"/>
                  </a:cubicBezTo>
                  <a:cubicBezTo>
                    <a:pt x="100" y="25"/>
                    <a:pt x="100" y="25"/>
                    <a:pt x="100" y="25"/>
                  </a:cubicBezTo>
                  <a:cubicBezTo>
                    <a:pt x="100" y="28"/>
                    <a:pt x="102" y="31"/>
                    <a:pt x="105" y="32"/>
                  </a:cubicBezTo>
                  <a:cubicBezTo>
                    <a:pt x="111" y="34"/>
                    <a:pt x="118" y="38"/>
                    <a:pt x="123" y="42"/>
                  </a:cubicBezTo>
                  <a:cubicBezTo>
                    <a:pt x="125" y="44"/>
                    <a:pt x="128" y="44"/>
                    <a:pt x="131" y="43"/>
                  </a:cubicBezTo>
                  <a:cubicBezTo>
                    <a:pt x="140" y="38"/>
                    <a:pt x="140" y="38"/>
                    <a:pt x="140" y="38"/>
                  </a:cubicBezTo>
                  <a:cubicBezTo>
                    <a:pt x="155" y="62"/>
                    <a:pt x="155" y="62"/>
                    <a:pt x="155" y="62"/>
                  </a:cubicBezTo>
                  <a:cubicBezTo>
                    <a:pt x="145" y="68"/>
                    <a:pt x="145" y="68"/>
                    <a:pt x="145" y="68"/>
                  </a:cubicBezTo>
                  <a:cubicBezTo>
                    <a:pt x="143" y="69"/>
                    <a:pt x="141" y="72"/>
                    <a:pt x="142" y="75"/>
                  </a:cubicBezTo>
                  <a:cubicBezTo>
                    <a:pt x="142" y="79"/>
                    <a:pt x="143" y="82"/>
                    <a:pt x="143" y="86"/>
                  </a:cubicBezTo>
                  <a:cubicBezTo>
                    <a:pt x="143" y="89"/>
                    <a:pt x="142" y="92"/>
                    <a:pt x="142" y="96"/>
                  </a:cubicBezTo>
                  <a:cubicBezTo>
                    <a:pt x="141" y="99"/>
                    <a:pt x="143" y="102"/>
                    <a:pt x="145" y="103"/>
                  </a:cubicBezTo>
                  <a:cubicBezTo>
                    <a:pt x="155" y="109"/>
                    <a:pt x="155" y="109"/>
                    <a:pt x="155" y="109"/>
                  </a:cubicBezTo>
                  <a:lnTo>
                    <a:pt x="140"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5"/>
            <p:cNvSpPr>
              <a:spLocks noEditPoints="1"/>
            </p:cNvSpPr>
            <p:nvPr/>
          </p:nvSpPr>
          <p:spPr bwMode="auto">
            <a:xfrm>
              <a:off x="3873500" y="5384801"/>
              <a:ext cx="127000" cy="127000"/>
            </a:xfrm>
            <a:custGeom>
              <a:avLst/>
              <a:gdLst>
                <a:gd name="T0" fmla="*/ 36 w 71"/>
                <a:gd name="T1" fmla="*/ 0 h 71"/>
                <a:gd name="T2" fmla="*/ 0 w 71"/>
                <a:gd name="T3" fmla="*/ 36 h 71"/>
                <a:gd name="T4" fmla="*/ 36 w 71"/>
                <a:gd name="T5" fmla="*/ 71 h 71"/>
                <a:gd name="T6" fmla="*/ 71 w 71"/>
                <a:gd name="T7" fmla="*/ 36 h 71"/>
                <a:gd name="T8" fmla="*/ 36 w 71"/>
                <a:gd name="T9" fmla="*/ 0 h 71"/>
                <a:gd name="T10" fmla="*/ 36 w 71"/>
                <a:gd name="T11" fmla="*/ 57 h 71"/>
                <a:gd name="T12" fmla="*/ 14 w 71"/>
                <a:gd name="T13" fmla="*/ 36 h 71"/>
                <a:gd name="T14" fmla="*/ 36 w 71"/>
                <a:gd name="T15" fmla="*/ 14 h 71"/>
                <a:gd name="T16" fmla="*/ 57 w 71"/>
                <a:gd name="T17" fmla="*/ 36 h 71"/>
                <a:gd name="T18" fmla="*/ 36 w 71"/>
                <a:gd name="T19" fmla="*/ 5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1">
                  <a:moveTo>
                    <a:pt x="36" y="0"/>
                  </a:moveTo>
                  <a:cubicBezTo>
                    <a:pt x="16" y="0"/>
                    <a:pt x="0" y="16"/>
                    <a:pt x="0" y="36"/>
                  </a:cubicBezTo>
                  <a:cubicBezTo>
                    <a:pt x="0" y="55"/>
                    <a:pt x="16" y="71"/>
                    <a:pt x="36" y="71"/>
                  </a:cubicBezTo>
                  <a:cubicBezTo>
                    <a:pt x="55" y="71"/>
                    <a:pt x="71" y="55"/>
                    <a:pt x="71" y="36"/>
                  </a:cubicBezTo>
                  <a:cubicBezTo>
                    <a:pt x="71" y="16"/>
                    <a:pt x="55" y="0"/>
                    <a:pt x="36" y="0"/>
                  </a:cubicBezTo>
                  <a:close/>
                  <a:moveTo>
                    <a:pt x="36" y="57"/>
                  </a:moveTo>
                  <a:cubicBezTo>
                    <a:pt x="24" y="57"/>
                    <a:pt x="14" y="47"/>
                    <a:pt x="14" y="36"/>
                  </a:cubicBezTo>
                  <a:cubicBezTo>
                    <a:pt x="14" y="24"/>
                    <a:pt x="24" y="14"/>
                    <a:pt x="36" y="14"/>
                  </a:cubicBezTo>
                  <a:cubicBezTo>
                    <a:pt x="47" y="14"/>
                    <a:pt x="57" y="24"/>
                    <a:pt x="57" y="36"/>
                  </a:cubicBezTo>
                  <a:cubicBezTo>
                    <a:pt x="57" y="47"/>
                    <a:pt x="47" y="57"/>
                    <a:pt x="3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6"/>
            <p:cNvSpPr>
              <a:spLocks noEditPoints="1"/>
            </p:cNvSpPr>
            <p:nvPr/>
          </p:nvSpPr>
          <p:spPr bwMode="auto">
            <a:xfrm>
              <a:off x="3492500" y="4991101"/>
              <a:ext cx="433387" cy="558800"/>
            </a:xfrm>
            <a:custGeom>
              <a:avLst/>
              <a:gdLst>
                <a:gd name="T0" fmla="*/ 14 w 243"/>
                <a:gd name="T1" fmla="*/ 14 h 314"/>
                <a:gd name="T2" fmla="*/ 157 w 243"/>
                <a:gd name="T3" fmla="*/ 14 h 314"/>
                <a:gd name="T4" fmla="*/ 157 w 243"/>
                <a:gd name="T5" fmla="*/ 78 h 314"/>
                <a:gd name="T6" fmla="*/ 164 w 243"/>
                <a:gd name="T7" fmla="*/ 85 h 314"/>
                <a:gd name="T8" fmla="*/ 228 w 243"/>
                <a:gd name="T9" fmla="*/ 85 h 314"/>
                <a:gd name="T10" fmla="*/ 228 w 243"/>
                <a:gd name="T11" fmla="*/ 157 h 314"/>
                <a:gd name="T12" fmla="*/ 243 w 243"/>
                <a:gd name="T13" fmla="*/ 157 h 314"/>
                <a:gd name="T14" fmla="*/ 243 w 243"/>
                <a:gd name="T15" fmla="*/ 78 h 314"/>
                <a:gd name="T16" fmla="*/ 243 w 243"/>
                <a:gd name="T17" fmla="*/ 78 h 314"/>
                <a:gd name="T18" fmla="*/ 243 w 243"/>
                <a:gd name="T19" fmla="*/ 78 h 314"/>
                <a:gd name="T20" fmla="*/ 243 w 243"/>
                <a:gd name="T21" fmla="*/ 77 h 314"/>
                <a:gd name="T22" fmla="*/ 243 w 243"/>
                <a:gd name="T23" fmla="*/ 77 h 314"/>
                <a:gd name="T24" fmla="*/ 241 w 243"/>
                <a:gd name="T25" fmla="*/ 73 h 314"/>
                <a:gd name="T26" fmla="*/ 169 w 243"/>
                <a:gd name="T27" fmla="*/ 2 h 314"/>
                <a:gd name="T28" fmla="*/ 168 w 243"/>
                <a:gd name="T29" fmla="*/ 1 h 314"/>
                <a:gd name="T30" fmla="*/ 168 w 243"/>
                <a:gd name="T31" fmla="*/ 1 h 314"/>
                <a:gd name="T32" fmla="*/ 167 w 243"/>
                <a:gd name="T33" fmla="*/ 0 h 314"/>
                <a:gd name="T34" fmla="*/ 167 w 243"/>
                <a:gd name="T35" fmla="*/ 0 h 314"/>
                <a:gd name="T36" fmla="*/ 166 w 243"/>
                <a:gd name="T37" fmla="*/ 0 h 314"/>
                <a:gd name="T38" fmla="*/ 164 w 243"/>
                <a:gd name="T39" fmla="*/ 0 h 314"/>
                <a:gd name="T40" fmla="*/ 7 w 243"/>
                <a:gd name="T41" fmla="*/ 0 h 314"/>
                <a:gd name="T42" fmla="*/ 0 w 243"/>
                <a:gd name="T43" fmla="*/ 7 h 314"/>
                <a:gd name="T44" fmla="*/ 0 w 243"/>
                <a:gd name="T45" fmla="*/ 306 h 314"/>
                <a:gd name="T46" fmla="*/ 7 w 243"/>
                <a:gd name="T47" fmla="*/ 314 h 314"/>
                <a:gd name="T48" fmla="*/ 157 w 243"/>
                <a:gd name="T49" fmla="*/ 314 h 314"/>
                <a:gd name="T50" fmla="*/ 157 w 243"/>
                <a:gd name="T51" fmla="*/ 299 h 314"/>
                <a:gd name="T52" fmla="*/ 14 w 243"/>
                <a:gd name="T53" fmla="*/ 299 h 314"/>
                <a:gd name="T54" fmla="*/ 14 w 243"/>
                <a:gd name="T55" fmla="*/ 14 h 314"/>
                <a:gd name="T56" fmla="*/ 171 w 243"/>
                <a:gd name="T57" fmla="*/ 24 h 314"/>
                <a:gd name="T58" fmla="*/ 218 w 243"/>
                <a:gd name="T59" fmla="*/ 71 h 314"/>
                <a:gd name="T60" fmla="*/ 171 w 243"/>
                <a:gd name="T61" fmla="*/ 71 h 314"/>
                <a:gd name="T62" fmla="*/ 171 w 243"/>
                <a:gd name="T63" fmla="*/ 2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3" h="314">
                  <a:moveTo>
                    <a:pt x="14" y="14"/>
                  </a:moveTo>
                  <a:cubicBezTo>
                    <a:pt x="157" y="14"/>
                    <a:pt x="157" y="14"/>
                    <a:pt x="157" y="14"/>
                  </a:cubicBezTo>
                  <a:cubicBezTo>
                    <a:pt x="157" y="78"/>
                    <a:pt x="157" y="78"/>
                    <a:pt x="157" y="78"/>
                  </a:cubicBezTo>
                  <a:cubicBezTo>
                    <a:pt x="157" y="82"/>
                    <a:pt x="160" y="85"/>
                    <a:pt x="164" y="85"/>
                  </a:cubicBezTo>
                  <a:cubicBezTo>
                    <a:pt x="228" y="85"/>
                    <a:pt x="228" y="85"/>
                    <a:pt x="228" y="85"/>
                  </a:cubicBezTo>
                  <a:cubicBezTo>
                    <a:pt x="228" y="157"/>
                    <a:pt x="228" y="157"/>
                    <a:pt x="228" y="157"/>
                  </a:cubicBezTo>
                  <a:cubicBezTo>
                    <a:pt x="243" y="157"/>
                    <a:pt x="243" y="157"/>
                    <a:pt x="243" y="157"/>
                  </a:cubicBezTo>
                  <a:cubicBezTo>
                    <a:pt x="243" y="78"/>
                    <a:pt x="243" y="78"/>
                    <a:pt x="243" y="78"/>
                  </a:cubicBezTo>
                  <a:cubicBezTo>
                    <a:pt x="243" y="78"/>
                    <a:pt x="243" y="78"/>
                    <a:pt x="243" y="78"/>
                  </a:cubicBezTo>
                  <a:cubicBezTo>
                    <a:pt x="243" y="78"/>
                    <a:pt x="243" y="78"/>
                    <a:pt x="243" y="78"/>
                  </a:cubicBezTo>
                  <a:cubicBezTo>
                    <a:pt x="243" y="78"/>
                    <a:pt x="243" y="78"/>
                    <a:pt x="243" y="77"/>
                  </a:cubicBezTo>
                  <a:cubicBezTo>
                    <a:pt x="243" y="77"/>
                    <a:pt x="243" y="77"/>
                    <a:pt x="243" y="77"/>
                  </a:cubicBezTo>
                  <a:cubicBezTo>
                    <a:pt x="242" y="75"/>
                    <a:pt x="242" y="74"/>
                    <a:pt x="241" y="73"/>
                  </a:cubicBezTo>
                  <a:cubicBezTo>
                    <a:pt x="169" y="2"/>
                    <a:pt x="169" y="2"/>
                    <a:pt x="169" y="2"/>
                  </a:cubicBezTo>
                  <a:cubicBezTo>
                    <a:pt x="169" y="1"/>
                    <a:pt x="169" y="1"/>
                    <a:pt x="168" y="1"/>
                  </a:cubicBezTo>
                  <a:cubicBezTo>
                    <a:pt x="168" y="1"/>
                    <a:pt x="168" y="1"/>
                    <a:pt x="168" y="1"/>
                  </a:cubicBezTo>
                  <a:cubicBezTo>
                    <a:pt x="168" y="1"/>
                    <a:pt x="167" y="0"/>
                    <a:pt x="167" y="0"/>
                  </a:cubicBezTo>
                  <a:cubicBezTo>
                    <a:pt x="167" y="0"/>
                    <a:pt x="167" y="0"/>
                    <a:pt x="167" y="0"/>
                  </a:cubicBezTo>
                  <a:cubicBezTo>
                    <a:pt x="166" y="0"/>
                    <a:pt x="166" y="0"/>
                    <a:pt x="166" y="0"/>
                  </a:cubicBezTo>
                  <a:cubicBezTo>
                    <a:pt x="165" y="0"/>
                    <a:pt x="165" y="0"/>
                    <a:pt x="164" y="0"/>
                  </a:cubicBezTo>
                  <a:cubicBezTo>
                    <a:pt x="7" y="0"/>
                    <a:pt x="7" y="0"/>
                    <a:pt x="7" y="0"/>
                  </a:cubicBezTo>
                  <a:cubicBezTo>
                    <a:pt x="3" y="0"/>
                    <a:pt x="0" y="3"/>
                    <a:pt x="0" y="7"/>
                  </a:cubicBezTo>
                  <a:cubicBezTo>
                    <a:pt x="0" y="306"/>
                    <a:pt x="0" y="306"/>
                    <a:pt x="0" y="306"/>
                  </a:cubicBezTo>
                  <a:cubicBezTo>
                    <a:pt x="0" y="310"/>
                    <a:pt x="3" y="314"/>
                    <a:pt x="7" y="314"/>
                  </a:cubicBezTo>
                  <a:cubicBezTo>
                    <a:pt x="157" y="314"/>
                    <a:pt x="157" y="314"/>
                    <a:pt x="157" y="314"/>
                  </a:cubicBezTo>
                  <a:cubicBezTo>
                    <a:pt x="157" y="299"/>
                    <a:pt x="157" y="299"/>
                    <a:pt x="157" y="299"/>
                  </a:cubicBezTo>
                  <a:cubicBezTo>
                    <a:pt x="14" y="299"/>
                    <a:pt x="14" y="299"/>
                    <a:pt x="14" y="299"/>
                  </a:cubicBezTo>
                  <a:lnTo>
                    <a:pt x="14" y="14"/>
                  </a:lnTo>
                  <a:close/>
                  <a:moveTo>
                    <a:pt x="171" y="24"/>
                  </a:moveTo>
                  <a:cubicBezTo>
                    <a:pt x="218" y="71"/>
                    <a:pt x="218" y="71"/>
                    <a:pt x="218" y="71"/>
                  </a:cubicBezTo>
                  <a:cubicBezTo>
                    <a:pt x="171" y="71"/>
                    <a:pt x="171" y="71"/>
                    <a:pt x="171" y="71"/>
                  </a:cubicBezTo>
                  <a:lnTo>
                    <a:pt x="17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6" name="Group 79"/>
          <p:cNvGrpSpPr>
            <a:grpSpLocks noChangeAspect="1"/>
          </p:cNvGrpSpPr>
          <p:nvPr/>
        </p:nvGrpSpPr>
        <p:grpSpPr bwMode="auto">
          <a:xfrm>
            <a:off x="5007009" y="2095623"/>
            <a:ext cx="274320" cy="274320"/>
            <a:chOff x="2402" y="1719"/>
            <a:chExt cx="426" cy="426"/>
          </a:xfrm>
          <a:solidFill>
            <a:schemeClr val="tx1"/>
          </a:solidFill>
        </p:grpSpPr>
        <p:sp>
          <p:nvSpPr>
            <p:cNvPr id="147" name="Freeform 80"/>
            <p:cNvSpPr>
              <a:spLocks noEditPoints="1"/>
            </p:cNvSpPr>
            <p:nvPr/>
          </p:nvSpPr>
          <p:spPr bwMode="auto">
            <a:xfrm>
              <a:off x="2579" y="1719"/>
              <a:ext cx="72"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42" y="0"/>
                    <a:pt x="42" y="0"/>
                    <a:pt x="42" y="0"/>
                  </a:cubicBezTo>
                  <a:cubicBezTo>
                    <a:pt x="46" y="0"/>
                    <a:pt x="48" y="3"/>
                    <a:pt x="48" y="6"/>
                  </a:cubicBezTo>
                  <a:cubicBezTo>
                    <a:pt x="48" y="42"/>
                    <a:pt x="48" y="42"/>
                    <a:pt x="48" y="42"/>
                  </a:cubicBezTo>
                  <a:cubicBezTo>
                    <a:pt x="48" y="45"/>
                    <a:pt x="46"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8" name="Freeform 81"/>
            <p:cNvSpPr>
              <a:spLocks noEditPoints="1"/>
            </p:cNvSpPr>
            <p:nvPr/>
          </p:nvSpPr>
          <p:spPr bwMode="auto">
            <a:xfrm>
              <a:off x="2579" y="2074"/>
              <a:ext cx="72"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42" y="0"/>
                    <a:pt x="42" y="0"/>
                    <a:pt x="42" y="0"/>
                  </a:cubicBezTo>
                  <a:cubicBezTo>
                    <a:pt x="46" y="0"/>
                    <a:pt x="48" y="3"/>
                    <a:pt x="48" y="6"/>
                  </a:cubicBezTo>
                  <a:cubicBezTo>
                    <a:pt x="48" y="42"/>
                    <a:pt x="48" y="42"/>
                    <a:pt x="48" y="42"/>
                  </a:cubicBezTo>
                  <a:cubicBezTo>
                    <a:pt x="48" y="45"/>
                    <a:pt x="46"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9" name="Freeform 82"/>
            <p:cNvSpPr>
              <a:spLocks noEditPoints="1"/>
            </p:cNvSpPr>
            <p:nvPr/>
          </p:nvSpPr>
          <p:spPr bwMode="auto">
            <a:xfrm>
              <a:off x="2757" y="1897"/>
              <a:ext cx="71" cy="70"/>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42" y="0"/>
                    <a:pt x="42" y="0"/>
                    <a:pt x="42" y="0"/>
                  </a:cubicBezTo>
                  <a:cubicBezTo>
                    <a:pt x="46" y="0"/>
                    <a:pt x="48" y="3"/>
                    <a:pt x="48" y="6"/>
                  </a:cubicBezTo>
                  <a:cubicBezTo>
                    <a:pt x="48" y="42"/>
                    <a:pt x="48" y="42"/>
                    <a:pt x="48" y="42"/>
                  </a:cubicBezTo>
                  <a:cubicBezTo>
                    <a:pt x="48" y="45"/>
                    <a:pt x="46"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0" name="Freeform 83"/>
            <p:cNvSpPr>
              <a:spLocks noEditPoints="1"/>
            </p:cNvSpPr>
            <p:nvPr/>
          </p:nvSpPr>
          <p:spPr bwMode="auto">
            <a:xfrm>
              <a:off x="2402" y="1897"/>
              <a:ext cx="71" cy="70"/>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42" y="0"/>
                    <a:pt x="42" y="0"/>
                    <a:pt x="42" y="0"/>
                  </a:cubicBezTo>
                  <a:cubicBezTo>
                    <a:pt x="46" y="0"/>
                    <a:pt x="48" y="3"/>
                    <a:pt x="48" y="6"/>
                  </a:cubicBezTo>
                  <a:cubicBezTo>
                    <a:pt x="48" y="42"/>
                    <a:pt x="48" y="42"/>
                    <a:pt x="48" y="42"/>
                  </a:cubicBezTo>
                  <a:cubicBezTo>
                    <a:pt x="48" y="45"/>
                    <a:pt x="46"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1" name="Freeform 84"/>
            <p:cNvSpPr>
              <a:spLocks/>
            </p:cNvSpPr>
            <p:nvPr/>
          </p:nvSpPr>
          <p:spPr bwMode="auto">
            <a:xfrm>
              <a:off x="2431" y="1747"/>
              <a:ext cx="159" cy="160"/>
            </a:xfrm>
            <a:custGeom>
              <a:avLst/>
              <a:gdLst>
                <a:gd name="T0" fmla="*/ 12 w 107"/>
                <a:gd name="T1" fmla="*/ 108 h 108"/>
                <a:gd name="T2" fmla="*/ 0 w 107"/>
                <a:gd name="T3" fmla="*/ 106 h 108"/>
                <a:gd name="T4" fmla="*/ 105 w 107"/>
                <a:gd name="T5" fmla="*/ 0 h 108"/>
                <a:gd name="T6" fmla="*/ 107 w 107"/>
                <a:gd name="T7" fmla="*/ 12 h 108"/>
                <a:gd name="T8" fmla="*/ 12 w 107"/>
                <a:gd name="T9" fmla="*/ 108 h 108"/>
              </a:gdLst>
              <a:ahLst/>
              <a:cxnLst>
                <a:cxn ang="0">
                  <a:pos x="T0" y="T1"/>
                </a:cxn>
                <a:cxn ang="0">
                  <a:pos x="T2" y="T3"/>
                </a:cxn>
                <a:cxn ang="0">
                  <a:pos x="T4" y="T5"/>
                </a:cxn>
                <a:cxn ang="0">
                  <a:pos x="T6" y="T7"/>
                </a:cxn>
                <a:cxn ang="0">
                  <a:pos x="T8" y="T9"/>
                </a:cxn>
              </a:cxnLst>
              <a:rect l="0" t="0" r="r" b="b"/>
              <a:pathLst>
                <a:path w="107" h="108">
                  <a:moveTo>
                    <a:pt x="12" y="108"/>
                  </a:moveTo>
                  <a:cubicBezTo>
                    <a:pt x="0" y="106"/>
                    <a:pt x="0" y="106"/>
                    <a:pt x="0" y="106"/>
                  </a:cubicBezTo>
                  <a:cubicBezTo>
                    <a:pt x="8" y="52"/>
                    <a:pt x="51" y="9"/>
                    <a:pt x="105" y="0"/>
                  </a:cubicBezTo>
                  <a:cubicBezTo>
                    <a:pt x="107" y="12"/>
                    <a:pt x="107" y="12"/>
                    <a:pt x="107" y="12"/>
                  </a:cubicBezTo>
                  <a:cubicBezTo>
                    <a:pt x="58" y="20"/>
                    <a:pt x="19" y="59"/>
                    <a:pt x="12"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2" name="Freeform 85"/>
            <p:cNvSpPr>
              <a:spLocks/>
            </p:cNvSpPr>
            <p:nvPr/>
          </p:nvSpPr>
          <p:spPr bwMode="auto">
            <a:xfrm>
              <a:off x="2431" y="1957"/>
              <a:ext cx="159" cy="160"/>
            </a:xfrm>
            <a:custGeom>
              <a:avLst/>
              <a:gdLst>
                <a:gd name="T0" fmla="*/ 105 w 107"/>
                <a:gd name="T1" fmla="*/ 108 h 108"/>
                <a:gd name="T2" fmla="*/ 0 w 107"/>
                <a:gd name="T3" fmla="*/ 2 h 108"/>
                <a:gd name="T4" fmla="*/ 12 w 107"/>
                <a:gd name="T5" fmla="*/ 0 h 108"/>
                <a:gd name="T6" fmla="*/ 107 w 107"/>
                <a:gd name="T7" fmla="*/ 96 h 108"/>
                <a:gd name="T8" fmla="*/ 105 w 107"/>
                <a:gd name="T9" fmla="*/ 108 h 108"/>
              </a:gdLst>
              <a:ahLst/>
              <a:cxnLst>
                <a:cxn ang="0">
                  <a:pos x="T0" y="T1"/>
                </a:cxn>
                <a:cxn ang="0">
                  <a:pos x="T2" y="T3"/>
                </a:cxn>
                <a:cxn ang="0">
                  <a:pos x="T4" y="T5"/>
                </a:cxn>
                <a:cxn ang="0">
                  <a:pos x="T6" y="T7"/>
                </a:cxn>
                <a:cxn ang="0">
                  <a:pos x="T8" y="T9"/>
                </a:cxn>
              </a:cxnLst>
              <a:rect l="0" t="0" r="r" b="b"/>
              <a:pathLst>
                <a:path w="107" h="108">
                  <a:moveTo>
                    <a:pt x="105" y="108"/>
                  </a:moveTo>
                  <a:cubicBezTo>
                    <a:pt x="51" y="99"/>
                    <a:pt x="8" y="56"/>
                    <a:pt x="0" y="2"/>
                  </a:cubicBezTo>
                  <a:cubicBezTo>
                    <a:pt x="12" y="0"/>
                    <a:pt x="12" y="0"/>
                    <a:pt x="12" y="0"/>
                  </a:cubicBezTo>
                  <a:cubicBezTo>
                    <a:pt x="19" y="49"/>
                    <a:pt x="58" y="88"/>
                    <a:pt x="107" y="96"/>
                  </a:cubicBezTo>
                  <a:lnTo>
                    <a:pt x="105"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3" name="Freeform 86"/>
            <p:cNvSpPr>
              <a:spLocks/>
            </p:cNvSpPr>
            <p:nvPr/>
          </p:nvSpPr>
          <p:spPr bwMode="auto">
            <a:xfrm>
              <a:off x="2640" y="1957"/>
              <a:ext cx="160" cy="160"/>
            </a:xfrm>
            <a:custGeom>
              <a:avLst/>
              <a:gdLst>
                <a:gd name="T0" fmla="*/ 2 w 108"/>
                <a:gd name="T1" fmla="*/ 108 h 108"/>
                <a:gd name="T2" fmla="*/ 0 w 108"/>
                <a:gd name="T3" fmla="*/ 96 h 108"/>
                <a:gd name="T4" fmla="*/ 96 w 108"/>
                <a:gd name="T5" fmla="*/ 0 h 108"/>
                <a:gd name="T6" fmla="*/ 108 w 108"/>
                <a:gd name="T7" fmla="*/ 2 h 108"/>
                <a:gd name="T8" fmla="*/ 2 w 108"/>
                <a:gd name="T9" fmla="*/ 108 h 108"/>
              </a:gdLst>
              <a:ahLst/>
              <a:cxnLst>
                <a:cxn ang="0">
                  <a:pos x="T0" y="T1"/>
                </a:cxn>
                <a:cxn ang="0">
                  <a:pos x="T2" y="T3"/>
                </a:cxn>
                <a:cxn ang="0">
                  <a:pos x="T4" y="T5"/>
                </a:cxn>
                <a:cxn ang="0">
                  <a:pos x="T6" y="T7"/>
                </a:cxn>
                <a:cxn ang="0">
                  <a:pos x="T8" y="T9"/>
                </a:cxn>
              </a:cxnLst>
              <a:rect l="0" t="0" r="r" b="b"/>
              <a:pathLst>
                <a:path w="108" h="108">
                  <a:moveTo>
                    <a:pt x="2" y="108"/>
                  </a:moveTo>
                  <a:cubicBezTo>
                    <a:pt x="0" y="96"/>
                    <a:pt x="0" y="96"/>
                    <a:pt x="0" y="96"/>
                  </a:cubicBezTo>
                  <a:cubicBezTo>
                    <a:pt x="49" y="88"/>
                    <a:pt x="89" y="49"/>
                    <a:pt x="96" y="0"/>
                  </a:cubicBezTo>
                  <a:cubicBezTo>
                    <a:pt x="108" y="2"/>
                    <a:pt x="108" y="2"/>
                    <a:pt x="108" y="2"/>
                  </a:cubicBezTo>
                  <a:cubicBezTo>
                    <a:pt x="100" y="56"/>
                    <a:pt x="56" y="99"/>
                    <a:pt x="2"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4" name="Freeform 87"/>
            <p:cNvSpPr>
              <a:spLocks/>
            </p:cNvSpPr>
            <p:nvPr/>
          </p:nvSpPr>
          <p:spPr bwMode="auto">
            <a:xfrm>
              <a:off x="2640" y="1747"/>
              <a:ext cx="160" cy="160"/>
            </a:xfrm>
            <a:custGeom>
              <a:avLst/>
              <a:gdLst>
                <a:gd name="T0" fmla="*/ 96 w 108"/>
                <a:gd name="T1" fmla="*/ 108 h 108"/>
                <a:gd name="T2" fmla="*/ 0 w 108"/>
                <a:gd name="T3" fmla="*/ 12 h 108"/>
                <a:gd name="T4" fmla="*/ 2 w 108"/>
                <a:gd name="T5" fmla="*/ 0 h 108"/>
                <a:gd name="T6" fmla="*/ 108 w 108"/>
                <a:gd name="T7" fmla="*/ 106 h 108"/>
                <a:gd name="T8" fmla="*/ 96 w 108"/>
                <a:gd name="T9" fmla="*/ 108 h 108"/>
              </a:gdLst>
              <a:ahLst/>
              <a:cxnLst>
                <a:cxn ang="0">
                  <a:pos x="T0" y="T1"/>
                </a:cxn>
                <a:cxn ang="0">
                  <a:pos x="T2" y="T3"/>
                </a:cxn>
                <a:cxn ang="0">
                  <a:pos x="T4" y="T5"/>
                </a:cxn>
                <a:cxn ang="0">
                  <a:pos x="T6" y="T7"/>
                </a:cxn>
                <a:cxn ang="0">
                  <a:pos x="T8" y="T9"/>
                </a:cxn>
              </a:cxnLst>
              <a:rect l="0" t="0" r="r" b="b"/>
              <a:pathLst>
                <a:path w="108" h="108">
                  <a:moveTo>
                    <a:pt x="96" y="108"/>
                  </a:moveTo>
                  <a:cubicBezTo>
                    <a:pt x="89" y="59"/>
                    <a:pt x="49" y="20"/>
                    <a:pt x="0" y="12"/>
                  </a:cubicBezTo>
                  <a:cubicBezTo>
                    <a:pt x="2" y="0"/>
                    <a:pt x="2" y="0"/>
                    <a:pt x="2" y="0"/>
                  </a:cubicBezTo>
                  <a:cubicBezTo>
                    <a:pt x="56" y="9"/>
                    <a:pt x="100" y="52"/>
                    <a:pt x="108" y="106"/>
                  </a:cubicBezTo>
                  <a:lnTo>
                    <a:pt x="9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55" name="Rectangle 154"/>
          <p:cNvSpPr/>
          <p:nvPr/>
        </p:nvSpPr>
        <p:spPr>
          <a:xfrm>
            <a:off x="2386794" y="2016687"/>
            <a:ext cx="1630650" cy="43891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57" name="Straight Arrow Connector 156"/>
          <p:cNvCxnSpPr>
            <a:stCxn id="155" idx="2"/>
            <a:endCxn id="74" idx="2"/>
          </p:cNvCxnSpPr>
          <p:nvPr/>
        </p:nvCxnSpPr>
        <p:spPr>
          <a:xfrm rot="5400000" flipH="1" flipV="1">
            <a:off x="6154608" y="2714814"/>
            <a:ext cx="738526" cy="6643504"/>
          </a:xfrm>
          <a:prstGeom prst="bentConnector3">
            <a:avLst>
              <a:gd name="adj1" fmla="val -16309"/>
            </a:avLst>
          </a:prstGeom>
          <a:ln w="127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72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6"/>
          </p:nvPr>
        </p:nvSpPr>
        <p:spPr>
          <a:xfrm>
            <a:off x="392963" y="6528629"/>
            <a:ext cx="5714999" cy="206375"/>
          </a:xfrm>
        </p:spPr>
        <p:txBody>
          <a:bodyPr/>
          <a:lstStyle/>
          <a:p>
            <a:r>
              <a:rPr lang="en-US"/>
              <a:t>Copyright © 2017 Accenture  All rights reserved.</a:t>
            </a:r>
            <a:endParaRPr lang="en-AU" dirty="0"/>
          </a:p>
        </p:txBody>
      </p:sp>
      <p:sp>
        <p:nvSpPr>
          <p:cNvPr id="2" name="Slide Number Placeholder 1"/>
          <p:cNvSpPr>
            <a:spLocks noGrp="1"/>
          </p:cNvSpPr>
          <p:nvPr>
            <p:ph type="sldNum" sz="quarter" idx="17"/>
          </p:nvPr>
        </p:nvSpPr>
        <p:spPr/>
        <p:txBody>
          <a:bodyPr/>
          <a:lstStyle/>
          <a:p>
            <a:pPr>
              <a:defRPr/>
            </a:pPr>
            <a:fld id="{90CBDC3A-D49F-4631-A8C7-55D59B33E5FA}" type="slidenum">
              <a:rPr lang="en-US" smtClean="0"/>
              <a:pPr>
                <a:defRPr/>
              </a:pPr>
              <a:t>21</a:t>
            </a:fld>
            <a:endParaRPr lang="en-US" dirty="0"/>
          </a:p>
        </p:txBody>
      </p:sp>
      <p:sp>
        <p:nvSpPr>
          <p:cNvPr id="3" name="Title 2"/>
          <p:cNvSpPr>
            <a:spLocks noGrp="1"/>
          </p:cNvSpPr>
          <p:nvPr>
            <p:ph type="title"/>
          </p:nvPr>
        </p:nvSpPr>
        <p:spPr/>
        <p:txBody>
          <a:bodyPr/>
          <a:lstStyle/>
          <a:p>
            <a:r>
              <a:rPr lang="en-US" dirty="0"/>
              <a:t>Selenium Implementation Pattern: </a:t>
            </a:r>
            <a:br>
              <a:rPr lang="en-US" dirty="0"/>
            </a:br>
            <a:r>
              <a:rPr lang="en-US" sz="2800" i="1" dirty="0"/>
              <a:t>Page Object Model </a:t>
            </a:r>
            <a:r>
              <a:rPr lang="mr-IN" sz="2800" i="1" dirty="0"/>
              <a:t>–</a:t>
            </a:r>
            <a:r>
              <a:rPr lang="en-US" sz="2800" i="1" dirty="0"/>
              <a:t> With Cucumber (BDD)</a:t>
            </a:r>
          </a:p>
        </p:txBody>
      </p:sp>
      <p:sp>
        <p:nvSpPr>
          <p:cNvPr id="4" name="Text Placeholder 3"/>
          <p:cNvSpPr>
            <a:spLocks noGrp="1"/>
          </p:cNvSpPr>
          <p:nvPr>
            <p:ph type="body" sz="quarter" idx="18"/>
          </p:nvPr>
        </p:nvSpPr>
        <p:spPr/>
        <p:txBody>
          <a:bodyPr/>
          <a:lstStyle/>
          <a:p>
            <a:r>
              <a:rPr lang="en-US" dirty="0"/>
              <a:t>When Cucumber is in use, there is an additional layer added with the step definitions </a:t>
            </a:r>
            <a:r>
              <a:rPr lang="mr-IN" dirty="0"/>
              <a:t>–</a:t>
            </a:r>
            <a:r>
              <a:rPr lang="en-US" dirty="0"/>
              <a:t> since the tests are now represented in the feature files, the step definitions interact through the page objects to drive the application:</a:t>
            </a:r>
          </a:p>
        </p:txBody>
      </p:sp>
      <p:sp>
        <p:nvSpPr>
          <p:cNvPr id="15" name="Rectangle 14"/>
          <p:cNvSpPr/>
          <p:nvPr/>
        </p:nvSpPr>
        <p:spPr>
          <a:xfrm>
            <a:off x="4485149" y="2868936"/>
            <a:ext cx="118872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a:t>Login Page</a:t>
            </a:r>
          </a:p>
        </p:txBody>
      </p:sp>
      <p:sp>
        <p:nvSpPr>
          <p:cNvPr id="33" name="Rectangle 32"/>
          <p:cNvSpPr/>
          <p:nvPr/>
        </p:nvSpPr>
        <p:spPr>
          <a:xfrm>
            <a:off x="4485149" y="3522434"/>
            <a:ext cx="118872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a:t>Account Overview Page</a:t>
            </a:r>
          </a:p>
        </p:txBody>
      </p:sp>
      <p:sp>
        <p:nvSpPr>
          <p:cNvPr id="34" name="Rectangle 33"/>
          <p:cNvSpPr/>
          <p:nvPr/>
        </p:nvSpPr>
        <p:spPr>
          <a:xfrm>
            <a:off x="4485149" y="4175932"/>
            <a:ext cx="118872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a:t>Bill Pay Page</a:t>
            </a:r>
          </a:p>
        </p:txBody>
      </p:sp>
      <p:sp>
        <p:nvSpPr>
          <p:cNvPr id="36" name="Rectangle 35"/>
          <p:cNvSpPr/>
          <p:nvPr/>
        </p:nvSpPr>
        <p:spPr>
          <a:xfrm>
            <a:off x="4485149" y="5226677"/>
            <a:ext cx="118872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a:t>Page Object N</a:t>
            </a:r>
          </a:p>
        </p:txBody>
      </p:sp>
      <p:sp>
        <p:nvSpPr>
          <p:cNvPr id="18" name="Rectangle 17"/>
          <p:cNvSpPr/>
          <p:nvPr/>
        </p:nvSpPr>
        <p:spPr>
          <a:xfrm>
            <a:off x="2563376" y="2856639"/>
            <a:ext cx="1188720" cy="64008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Step Def Class 1</a:t>
            </a:r>
          </a:p>
        </p:txBody>
      </p:sp>
      <p:sp>
        <p:nvSpPr>
          <p:cNvPr id="43" name="Rectangle 42"/>
          <p:cNvSpPr/>
          <p:nvPr/>
        </p:nvSpPr>
        <p:spPr>
          <a:xfrm>
            <a:off x="2563376" y="3697553"/>
            <a:ext cx="1188720" cy="64008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Step Def Class 2</a:t>
            </a:r>
          </a:p>
        </p:txBody>
      </p:sp>
      <p:sp>
        <p:nvSpPr>
          <p:cNvPr id="44" name="Rectangle 43"/>
          <p:cNvSpPr/>
          <p:nvPr/>
        </p:nvSpPr>
        <p:spPr>
          <a:xfrm>
            <a:off x="2563376" y="5135237"/>
            <a:ext cx="1188720" cy="64008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Step Def Class N</a:t>
            </a:r>
          </a:p>
        </p:txBody>
      </p:sp>
      <p:sp>
        <p:nvSpPr>
          <p:cNvPr id="19" name="TextBox 18"/>
          <p:cNvSpPr txBox="1"/>
          <p:nvPr/>
        </p:nvSpPr>
        <p:spPr>
          <a:xfrm>
            <a:off x="3073578" y="4649167"/>
            <a:ext cx="168316" cy="292388"/>
          </a:xfrm>
          <a:prstGeom prst="rect">
            <a:avLst/>
          </a:prstGeom>
          <a:noFill/>
        </p:spPr>
        <p:txBody>
          <a:bodyPr wrap="square" lIns="0" tIns="0" rIns="0" bIns="45720" rtlCol="0">
            <a:noAutofit/>
          </a:bodyPr>
          <a:lstStyle/>
          <a:p>
            <a:r>
              <a:rPr lang="mr-IN" sz="1600"/>
              <a:t>…</a:t>
            </a:r>
            <a:endParaRPr lang="en-US" sz="1600" dirty="0"/>
          </a:p>
        </p:txBody>
      </p:sp>
      <p:sp>
        <p:nvSpPr>
          <p:cNvPr id="46" name="TextBox 45"/>
          <p:cNvSpPr txBox="1"/>
          <p:nvPr/>
        </p:nvSpPr>
        <p:spPr>
          <a:xfrm>
            <a:off x="4995351" y="4829430"/>
            <a:ext cx="168316" cy="292388"/>
          </a:xfrm>
          <a:prstGeom prst="rect">
            <a:avLst/>
          </a:prstGeom>
          <a:noFill/>
        </p:spPr>
        <p:txBody>
          <a:bodyPr wrap="square" lIns="0" tIns="0" rIns="0" bIns="45720" rtlCol="0">
            <a:noAutofit/>
          </a:bodyPr>
          <a:lstStyle/>
          <a:p>
            <a:r>
              <a:rPr lang="mr-IN" sz="1600"/>
              <a:t>…</a:t>
            </a:r>
            <a:endParaRPr lang="en-US" sz="1600" dirty="0"/>
          </a:p>
        </p:txBody>
      </p:sp>
      <p:sp>
        <p:nvSpPr>
          <p:cNvPr id="21" name="TextBox 20"/>
          <p:cNvSpPr txBox="1"/>
          <p:nvPr/>
        </p:nvSpPr>
        <p:spPr>
          <a:xfrm>
            <a:off x="2563376" y="2431630"/>
            <a:ext cx="1188720" cy="365760"/>
          </a:xfrm>
          <a:prstGeom prst="rect">
            <a:avLst/>
          </a:prstGeom>
          <a:noFill/>
        </p:spPr>
        <p:txBody>
          <a:bodyPr wrap="square" lIns="0" tIns="0" rIns="0" bIns="45720" rtlCol="0" anchor="ctr">
            <a:noAutofit/>
          </a:bodyPr>
          <a:lstStyle/>
          <a:p>
            <a:pPr algn="ctr"/>
            <a:r>
              <a:rPr lang="en-US" sz="1200" b="1" dirty="0"/>
              <a:t>Step Definitions</a:t>
            </a:r>
          </a:p>
        </p:txBody>
      </p:sp>
      <p:sp>
        <p:nvSpPr>
          <p:cNvPr id="47" name="TextBox 46"/>
          <p:cNvSpPr txBox="1"/>
          <p:nvPr/>
        </p:nvSpPr>
        <p:spPr>
          <a:xfrm>
            <a:off x="4363767" y="2431630"/>
            <a:ext cx="1510832" cy="365760"/>
          </a:xfrm>
          <a:prstGeom prst="rect">
            <a:avLst/>
          </a:prstGeom>
          <a:noFill/>
        </p:spPr>
        <p:txBody>
          <a:bodyPr wrap="square" lIns="0" tIns="0" rIns="0" bIns="45720" rtlCol="0" anchor="ctr">
            <a:noAutofit/>
          </a:bodyPr>
          <a:lstStyle/>
          <a:p>
            <a:pPr algn="ctr"/>
            <a:r>
              <a:rPr lang="en-US" sz="1200" b="1" dirty="0"/>
              <a:t>Application Model </a:t>
            </a:r>
          </a:p>
          <a:p>
            <a:pPr algn="ctr"/>
            <a:r>
              <a:rPr lang="en-US" sz="1200" b="1" dirty="0"/>
              <a:t>(Page Objects)</a:t>
            </a:r>
          </a:p>
        </p:txBody>
      </p:sp>
      <p:sp>
        <p:nvSpPr>
          <p:cNvPr id="51" name="Right Arrow 50"/>
          <p:cNvSpPr/>
          <p:nvPr/>
        </p:nvSpPr>
        <p:spPr>
          <a:xfrm>
            <a:off x="5819982" y="3005761"/>
            <a:ext cx="506875" cy="27499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2" name="Right Arrow 51"/>
          <p:cNvSpPr/>
          <p:nvPr/>
        </p:nvSpPr>
        <p:spPr>
          <a:xfrm>
            <a:off x="5819982" y="3688755"/>
            <a:ext cx="506875" cy="27499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Right Arrow 52"/>
          <p:cNvSpPr/>
          <p:nvPr/>
        </p:nvSpPr>
        <p:spPr>
          <a:xfrm>
            <a:off x="5819982" y="4371749"/>
            <a:ext cx="506875" cy="27499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4" name="Right Arrow 53"/>
          <p:cNvSpPr/>
          <p:nvPr/>
        </p:nvSpPr>
        <p:spPr>
          <a:xfrm>
            <a:off x="5819982" y="5481486"/>
            <a:ext cx="506875" cy="27499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5" name="Straight Arrow Connector 54"/>
          <p:cNvCxnSpPr>
            <a:stCxn id="18" idx="3"/>
            <a:endCxn id="15" idx="1"/>
          </p:cNvCxnSpPr>
          <p:nvPr/>
        </p:nvCxnSpPr>
        <p:spPr>
          <a:xfrm flipV="1">
            <a:off x="3752096" y="3143256"/>
            <a:ext cx="733053" cy="33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8" idx="3"/>
            <a:endCxn id="33" idx="1"/>
          </p:cNvCxnSpPr>
          <p:nvPr/>
        </p:nvCxnSpPr>
        <p:spPr>
          <a:xfrm>
            <a:off x="3752096" y="3176679"/>
            <a:ext cx="733053" cy="6200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3"/>
            <a:endCxn id="34" idx="1"/>
          </p:cNvCxnSpPr>
          <p:nvPr/>
        </p:nvCxnSpPr>
        <p:spPr>
          <a:xfrm>
            <a:off x="3752096" y="3176679"/>
            <a:ext cx="733053" cy="12735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15" idx="1"/>
          </p:cNvCxnSpPr>
          <p:nvPr/>
        </p:nvCxnSpPr>
        <p:spPr>
          <a:xfrm flipV="1">
            <a:off x="3752096" y="3143256"/>
            <a:ext cx="733053" cy="8743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3" idx="3"/>
            <a:endCxn id="33" idx="1"/>
          </p:cNvCxnSpPr>
          <p:nvPr/>
        </p:nvCxnSpPr>
        <p:spPr>
          <a:xfrm flipV="1">
            <a:off x="3752096" y="3796754"/>
            <a:ext cx="733053" cy="2208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3" idx="3"/>
            <a:endCxn id="36" idx="1"/>
          </p:cNvCxnSpPr>
          <p:nvPr/>
        </p:nvCxnSpPr>
        <p:spPr>
          <a:xfrm>
            <a:off x="3752096" y="4017593"/>
            <a:ext cx="733053" cy="14834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284420" y="5835137"/>
            <a:ext cx="1590179" cy="462540"/>
          </a:xfrm>
          <a:prstGeom prst="rect">
            <a:avLst/>
          </a:prstGeom>
          <a:noFill/>
        </p:spPr>
        <p:txBody>
          <a:bodyPr wrap="square" lIns="0" tIns="0" rIns="0" bIns="45720" rtlCol="0" anchor="ctr">
            <a:noAutofit/>
          </a:bodyPr>
          <a:lstStyle/>
          <a:p>
            <a:pPr algn="ctr"/>
            <a:r>
              <a:rPr lang="en-US" sz="900" i="1" dirty="0"/>
              <a:t>Models application under test into reusable objects. See notes to left.</a:t>
            </a:r>
          </a:p>
        </p:txBody>
      </p:sp>
      <p:sp>
        <p:nvSpPr>
          <p:cNvPr id="73" name="TextBox 72"/>
          <p:cNvSpPr txBox="1"/>
          <p:nvPr/>
        </p:nvSpPr>
        <p:spPr>
          <a:xfrm>
            <a:off x="2362647" y="5835137"/>
            <a:ext cx="1590179" cy="713970"/>
          </a:xfrm>
          <a:prstGeom prst="rect">
            <a:avLst/>
          </a:prstGeom>
          <a:noFill/>
        </p:spPr>
        <p:txBody>
          <a:bodyPr wrap="square" lIns="0" tIns="0" rIns="0" bIns="45720" rtlCol="0" anchor="ctr">
            <a:noAutofit/>
          </a:bodyPr>
          <a:lstStyle/>
          <a:p>
            <a:pPr algn="ctr"/>
            <a:r>
              <a:rPr lang="en-US" sz="900" i="1" dirty="0"/>
              <a:t>Step definitions interact with the application through page objects, </a:t>
            </a:r>
            <a:r>
              <a:rPr lang="en-US" sz="900" i="1" u="sng" dirty="0"/>
              <a:t>not </a:t>
            </a:r>
            <a:r>
              <a:rPr lang="en-US" sz="900" i="1" dirty="0"/>
              <a:t>through direct calls to the WebDriver API</a:t>
            </a:r>
          </a:p>
        </p:txBody>
      </p:sp>
      <p:grpSp>
        <p:nvGrpSpPr>
          <p:cNvPr id="79" name="Group 33"/>
          <p:cNvGrpSpPr>
            <a:grpSpLocks noChangeAspect="1"/>
          </p:cNvGrpSpPr>
          <p:nvPr/>
        </p:nvGrpSpPr>
        <p:grpSpPr bwMode="auto">
          <a:xfrm>
            <a:off x="4953022" y="2089588"/>
            <a:ext cx="324060" cy="274320"/>
            <a:chOff x="1371" y="3027"/>
            <a:chExt cx="430" cy="364"/>
          </a:xfrm>
          <a:solidFill>
            <a:schemeClr val="tx1"/>
          </a:solidFill>
        </p:grpSpPr>
        <p:sp>
          <p:nvSpPr>
            <p:cNvPr id="80" name="Freeform 34"/>
            <p:cNvSpPr>
              <a:spLocks noEditPoints="1"/>
            </p:cNvSpPr>
            <p:nvPr/>
          </p:nvSpPr>
          <p:spPr bwMode="auto">
            <a:xfrm>
              <a:off x="1373" y="3142"/>
              <a:ext cx="213" cy="249"/>
            </a:xfrm>
            <a:custGeom>
              <a:avLst/>
              <a:gdLst>
                <a:gd name="T0" fmla="*/ 138 w 144"/>
                <a:gd name="T1" fmla="*/ 168 h 168"/>
                <a:gd name="T2" fmla="*/ 136 w 144"/>
                <a:gd name="T3" fmla="*/ 168 h 168"/>
                <a:gd name="T4" fmla="*/ 4 w 144"/>
                <a:gd name="T5" fmla="*/ 108 h 168"/>
                <a:gd name="T6" fmla="*/ 0 w 144"/>
                <a:gd name="T7" fmla="*/ 102 h 168"/>
                <a:gd name="T8" fmla="*/ 0 w 144"/>
                <a:gd name="T9" fmla="*/ 6 h 168"/>
                <a:gd name="T10" fmla="*/ 3 w 144"/>
                <a:gd name="T11" fmla="*/ 1 h 168"/>
                <a:gd name="T12" fmla="*/ 9 w 144"/>
                <a:gd name="T13" fmla="*/ 1 h 168"/>
                <a:gd name="T14" fmla="*/ 141 w 144"/>
                <a:gd name="T15" fmla="*/ 61 h 168"/>
                <a:gd name="T16" fmla="*/ 144 w 144"/>
                <a:gd name="T17" fmla="*/ 66 h 168"/>
                <a:gd name="T18" fmla="*/ 144 w 144"/>
                <a:gd name="T19" fmla="*/ 162 h 168"/>
                <a:gd name="T20" fmla="*/ 141 w 144"/>
                <a:gd name="T21" fmla="*/ 167 h 168"/>
                <a:gd name="T22" fmla="*/ 138 w 144"/>
                <a:gd name="T23" fmla="*/ 168 h 168"/>
                <a:gd name="T24" fmla="*/ 12 w 144"/>
                <a:gd name="T25" fmla="*/ 98 h 168"/>
                <a:gd name="T26" fmla="*/ 132 w 144"/>
                <a:gd name="T27" fmla="*/ 153 h 168"/>
                <a:gd name="T28" fmla="*/ 132 w 144"/>
                <a:gd name="T29" fmla="*/ 70 h 168"/>
                <a:gd name="T30" fmla="*/ 12 w 144"/>
                <a:gd name="T31" fmla="*/ 16 h 168"/>
                <a:gd name="T32" fmla="*/ 12 w 144"/>
                <a:gd name="T33" fmla="*/ 9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168">
                  <a:moveTo>
                    <a:pt x="138" y="168"/>
                  </a:moveTo>
                  <a:cubicBezTo>
                    <a:pt x="137" y="168"/>
                    <a:pt x="137" y="168"/>
                    <a:pt x="136" y="168"/>
                  </a:cubicBezTo>
                  <a:cubicBezTo>
                    <a:pt x="4" y="108"/>
                    <a:pt x="4" y="108"/>
                    <a:pt x="4" y="108"/>
                  </a:cubicBezTo>
                  <a:cubicBezTo>
                    <a:pt x="2" y="107"/>
                    <a:pt x="0" y="105"/>
                    <a:pt x="0" y="102"/>
                  </a:cubicBezTo>
                  <a:cubicBezTo>
                    <a:pt x="0" y="6"/>
                    <a:pt x="0" y="6"/>
                    <a:pt x="0" y="6"/>
                  </a:cubicBezTo>
                  <a:cubicBezTo>
                    <a:pt x="0" y="4"/>
                    <a:pt x="1" y="2"/>
                    <a:pt x="3" y="1"/>
                  </a:cubicBezTo>
                  <a:cubicBezTo>
                    <a:pt x="5" y="0"/>
                    <a:pt x="7" y="0"/>
                    <a:pt x="9" y="1"/>
                  </a:cubicBezTo>
                  <a:cubicBezTo>
                    <a:pt x="141" y="61"/>
                    <a:pt x="141" y="61"/>
                    <a:pt x="141" y="61"/>
                  </a:cubicBezTo>
                  <a:cubicBezTo>
                    <a:pt x="143" y="62"/>
                    <a:pt x="144" y="64"/>
                    <a:pt x="144" y="66"/>
                  </a:cubicBezTo>
                  <a:cubicBezTo>
                    <a:pt x="144" y="162"/>
                    <a:pt x="144" y="162"/>
                    <a:pt x="144" y="162"/>
                  </a:cubicBezTo>
                  <a:cubicBezTo>
                    <a:pt x="144" y="164"/>
                    <a:pt x="143" y="166"/>
                    <a:pt x="141" y="167"/>
                  </a:cubicBezTo>
                  <a:cubicBezTo>
                    <a:pt x="141" y="168"/>
                    <a:pt x="139" y="168"/>
                    <a:pt x="138" y="168"/>
                  </a:cubicBezTo>
                  <a:close/>
                  <a:moveTo>
                    <a:pt x="12" y="98"/>
                  </a:moveTo>
                  <a:cubicBezTo>
                    <a:pt x="132" y="153"/>
                    <a:pt x="132" y="153"/>
                    <a:pt x="132" y="153"/>
                  </a:cubicBezTo>
                  <a:cubicBezTo>
                    <a:pt x="132" y="70"/>
                    <a:pt x="132" y="70"/>
                    <a:pt x="132" y="70"/>
                  </a:cubicBezTo>
                  <a:cubicBezTo>
                    <a:pt x="12" y="16"/>
                    <a:pt x="12" y="16"/>
                    <a:pt x="12" y="16"/>
                  </a:cubicBezTo>
                  <a:lnTo>
                    <a:pt x="12"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1" name="Freeform 35"/>
            <p:cNvSpPr>
              <a:spLocks noEditPoints="1"/>
            </p:cNvSpPr>
            <p:nvPr/>
          </p:nvSpPr>
          <p:spPr bwMode="auto">
            <a:xfrm>
              <a:off x="1568" y="3142"/>
              <a:ext cx="231" cy="249"/>
            </a:xfrm>
            <a:custGeom>
              <a:avLst/>
              <a:gdLst>
                <a:gd name="T0" fmla="*/ 6 w 156"/>
                <a:gd name="T1" fmla="*/ 168 h 168"/>
                <a:gd name="T2" fmla="*/ 3 w 156"/>
                <a:gd name="T3" fmla="*/ 167 h 168"/>
                <a:gd name="T4" fmla="*/ 0 w 156"/>
                <a:gd name="T5" fmla="*/ 162 h 168"/>
                <a:gd name="T6" fmla="*/ 0 w 156"/>
                <a:gd name="T7" fmla="*/ 66 h 168"/>
                <a:gd name="T8" fmla="*/ 4 w 156"/>
                <a:gd name="T9" fmla="*/ 61 h 168"/>
                <a:gd name="T10" fmla="*/ 148 w 156"/>
                <a:gd name="T11" fmla="*/ 1 h 168"/>
                <a:gd name="T12" fmla="*/ 154 w 156"/>
                <a:gd name="T13" fmla="*/ 1 h 168"/>
                <a:gd name="T14" fmla="*/ 156 w 156"/>
                <a:gd name="T15" fmla="*/ 6 h 168"/>
                <a:gd name="T16" fmla="*/ 156 w 156"/>
                <a:gd name="T17" fmla="*/ 102 h 168"/>
                <a:gd name="T18" fmla="*/ 153 w 156"/>
                <a:gd name="T19" fmla="*/ 108 h 168"/>
                <a:gd name="T20" fmla="*/ 9 w 156"/>
                <a:gd name="T21" fmla="*/ 168 h 168"/>
                <a:gd name="T22" fmla="*/ 6 w 156"/>
                <a:gd name="T23" fmla="*/ 168 h 168"/>
                <a:gd name="T24" fmla="*/ 12 w 156"/>
                <a:gd name="T25" fmla="*/ 70 h 168"/>
                <a:gd name="T26" fmla="*/ 12 w 156"/>
                <a:gd name="T27" fmla="*/ 153 h 168"/>
                <a:gd name="T28" fmla="*/ 144 w 156"/>
                <a:gd name="T29" fmla="*/ 98 h 168"/>
                <a:gd name="T30" fmla="*/ 144 w 156"/>
                <a:gd name="T31" fmla="*/ 15 h 168"/>
                <a:gd name="T32" fmla="*/ 12 w 156"/>
                <a:gd name="T33" fmla="*/ 7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168">
                  <a:moveTo>
                    <a:pt x="6" y="168"/>
                  </a:moveTo>
                  <a:cubicBezTo>
                    <a:pt x="5" y="168"/>
                    <a:pt x="4" y="168"/>
                    <a:pt x="3" y="167"/>
                  </a:cubicBezTo>
                  <a:cubicBezTo>
                    <a:pt x="1" y="166"/>
                    <a:pt x="0" y="164"/>
                    <a:pt x="0" y="162"/>
                  </a:cubicBezTo>
                  <a:cubicBezTo>
                    <a:pt x="0" y="66"/>
                    <a:pt x="0" y="66"/>
                    <a:pt x="0" y="66"/>
                  </a:cubicBezTo>
                  <a:cubicBezTo>
                    <a:pt x="0" y="64"/>
                    <a:pt x="2" y="62"/>
                    <a:pt x="4" y="61"/>
                  </a:cubicBezTo>
                  <a:cubicBezTo>
                    <a:pt x="148" y="1"/>
                    <a:pt x="148" y="1"/>
                    <a:pt x="148" y="1"/>
                  </a:cubicBezTo>
                  <a:cubicBezTo>
                    <a:pt x="150" y="0"/>
                    <a:pt x="152" y="0"/>
                    <a:pt x="154" y="1"/>
                  </a:cubicBezTo>
                  <a:cubicBezTo>
                    <a:pt x="155" y="2"/>
                    <a:pt x="156" y="4"/>
                    <a:pt x="156" y="6"/>
                  </a:cubicBezTo>
                  <a:cubicBezTo>
                    <a:pt x="156" y="102"/>
                    <a:pt x="156" y="102"/>
                    <a:pt x="156" y="102"/>
                  </a:cubicBezTo>
                  <a:cubicBezTo>
                    <a:pt x="156" y="105"/>
                    <a:pt x="155" y="107"/>
                    <a:pt x="153" y="108"/>
                  </a:cubicBezTo>
                  <a:cubicBezTo>
                    <a:pt x="9" y="168"/>
                    <a:pt x="9" y="168"/>
                    <a:pt x="9" y="168"/>
                  </a:cubicBezTo>
                  <a:cubicBezTo>
                    <a:pt x="8" y="168"/>
                    <a:pt x="7" y="168"/>
                    <a:pt x="6" y="168"/>
                  </a:cubicBezTo>
                  <a:close/>
                  <a:moveTo>
                    <a:pt x="12" y="70"/>
                  </a:moveTo>
                  <a:cubicBezTo>
                    <a:pt x="12" y="153"/>
                    <a:pt x="12" y="153"/>
                    <a:pt x="12" y="153"/>
                  </a:cubicBezTo>
                  <a:cubicBezTo>
                    <a:pt x="144" y="98"/>
                    <a:pt x="144" y="98"/>
                    <a:pt x="144" y="98"/>
                  </a:cubicBezTo>
                  <a:cubicBezTo>
                    <a:pt x="144" y="15"/>
                    <a:pt x="144" y="15"/>
                    <a:pt x="144" y="15"/>
                  </a:cubicBezTo>
                  <a:lnTo>
                    <a:pt x="12"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2" name="Freeform 36"/>
            <p:cNvSpPr>
              <a:spLocks noEditPoints="1"/>
            </p:cNvSpPr>
            <p:nvPr/>
          </p:nvSpPr>
          <p:spPr bwMode="auto">
            <a:xfrm>
              <a:off x="1524" y="3125"/>
              <a:ext cx="124" cy="71"/>
            </a:xfrm>
            <a:custGeom>
              <a:avLst/>
              <a:gdLst>
                <a:gd name="T0" fmla="*/ 42 w 84"/>
                <a:gd name="T1" fmla="*/ 48 h 48"/>
                <a:gd name="T2" fmla="*/ 0 w 84"/>
                <a:gd name="T3" fmla="*/ 24 h 48"/>
                <a:gd name="T4" fmla="*/ 42 w 84"/>
                <a:gd name="T5" fmla="*/ 0 h 48"/>
                <a:gd name="T6" fmla="*/ 84 w 84"/>
                <a:gd name="T7" fmla="*/ 24 h 48"/>
                <a:gd name="T8" fmla="*/ 42 w 84"/>
                <a:gd name="T9" fmla="*/ 48 h 48"/>
                <a:gd name="T10" fmla="*/ 42 w 84"/>
                <a:gd name="T11" fmla="*/ 12 h 48"/>
                <a:gd name="T12" fmla="*/ 12 w 84"/>
                <a:gd name="T13" fmla="*/ 24 h 48"/>
                <a:gd name="T14" fmla="*/ 42 w 84"/>
                <a:gd name="T15" fmla="*/ 36 h 48"/>
                <a:gd name="T16" fmla="*/ 72 w 84"/>
                <a:gd name="T17" fmla="*/ 24 h 48"/>
                <a:gd name="T18" fmla="*/ 42 w 84"/>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48">
                  <a:moveTo>
                    <a:pt x="42" y="48"/>
                  </a:moveTo>
                  <a:cubicBezTo>
                    <a:pt x="18" y="48"/>
                    <a:pt x="0" y="38"/>
                    <a:pt x="0" y="24"/>
                  </a:cubicBezTo>
                  <a:cubicBezTo>
                    <a:pt x="0" y="11"/>
                    <a:pt x="18" y="0"/>
                    <a:pt x="42" y="0"/>
                  </a:cubicBezTo>
                  <a:cubicBezTo>
                    <a:pt x="66" y="0"/>
                    <a:pt x="84" y="11"/>
                    <a:pt x="84" y="24"/>
                  </a:cubicBezTo>
                  <a:cubicBezTo>
                    <a:pt x="84" y="38"/>
                    <a:pt x="66" y="48"/>
                    <a:pt x="42" y="48"/>
                  </a:cubicBezTo>
                  <a:close/>
                  <a:moveTo>
                    <a:pt x="42" y="12"/>
                  </a:moveTo>
                  <a:cubicBezTo>
                    <a:pt x="24" y="12"/>
                    <a:pt x="12" y="19"/>
                    <a:pt x="12" y="24"/>
                  </a:cubicBezTo>
                  <a:cubicBezTo>
                    <a:pt x="12" y="29"/>
                    <a:pt x="24" y="36"/>
                    <a:pt x="42" y="36"/>
                  </a:cubicBezTo>
                  <a:cubicBezTo>
                    <a:pt x="61" y="36"/>
                    <a:pt x="72" y="29"/>
                    <a:pt x="72" y="24"/>
                  </a:cubicBezTo>
                  <a:cubicBezTo>
                    <a:pt x="72" y="19"/>
                    <a:pt x="61"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3" name="Freeform 37"/>
            <p:cNvSpPr>
              <a:spLocks noEditPoints="1"/>
            </p:cNvSpPr>
            <p:nvPr/>
          </p:nvSpPr>
          <p:spPr bwMode="auto">
            <a:xfrm>
              <a:off x="1524" y="3027"/>
              <a:ext cx="124" cy="71"/>
            </a:xfrm>
            <a:custGeom>
              <a:avLst/>
              <a:gdLst>
                <a:gd name="T0" fmla="*/ 42 w 84"/>
                <a:gd name="T1" fmla="*/ 48 h 48"/>
                <a:gd name="T2" fmla="*/ 0 w 84"/>
                <a:gd name="T3" fmla="*/ 24 h 48"/>
                <a:gd name="T4" fmla="*/ 42 w 84"/>
                <a:gd name="T5" fmla="*/ 0 h 48"/>
                <a:gd name="T6" fmla="*/ 84 w 84"/>
                <a:gd name="T7" fmla="*/ 24 h 48"/>
                <a:gd name="T8" fmla="*/ 42 w 84"/>
                <a:gd name="T9" fmla="*/ 48 h 48"/>
                <a:gd name="T10" fmla="*/ 42 w 84"/>
                <a:gd name="T11" fmla="*/ 12 h 48"/>
                <a:gd name="T12" fmla="*/ 12 w 84"/>
                <a:gd name="T13" fmla="*/ 24 h 48"/>
                <a:gd name="T14" fmla="*/ 42 w 84"/>
                <a:gd name="T15" fmla="*/ 36 h 48"/>
                <a:gd name="T16" fmla="*/ 72 w 84"/>
                <a:gd name="T17" fmla="*/ 24 h 48"/>
                <a:gd name="T18" fmla="*/ 42 w 84"/>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48">
                  <a:moveTo>
                    <a:pt x="42" y="48"/>
                  </a:moveTo>
                  <a:cubicBezTo>
                    <a:pt x="18" y="48"/>
                    <a:pt x="0" y="38"/>
                    <a:pt x="0" y="24"/>
                  </a:cubicBezTo>
                  <a:cubicBezTo>
                    <a:pt x="0" y="11"/>
                    <a:pt x="18" y="0"/>
                    <a:pt x="42" y="0"/>
                  </a:cubicBezTo>
                  <a:cubicBezTo>
                    <a:pt x="66" y="0"/>
                    <a:pt x="84" y="11"/>
                    <a:pt x="84" y="24"/>
                  </a:cubicBezTo>
                  <a:cubicBezTo>
                    <a:pt x="84" y="38"/>
                    <a:pt x="66" y="48"/>
                    <a:pt x="42" y="48"/>
                  </a:cubicBezTo>
                  <a:close/>
                  <a:moveTo>
                    <a:pt x="42" y="12"/>
                  </a:moveTo>
                  <a:cubicBezTo>
                    <a:pt x="24" y="12"/>
                    <a:pt x="12" y="19"/>
                    <a:pt x="12" y="24"/>
                  </a:cubicBezTo>
                  <a:cubicBezTo>
                    <a:pt x="12" y="29"/>
                    <a:pt x="24" y="36"/>
                    <a:pt x="42" y="36"/>
                  </a:cubicBezTo>
                  <a:cubicBezTo>
                    <a:pt x="61" y="36"/>
                    <a:pt x="72" y="29"/>
                    <a:pt x="72" y="24"/>
                  </a:cubicBezTo>
                  <a:cubicBezTo>
                    <a:pt x="72" y="19"/>
                    <a:pt x="61"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4" name="Freeform 38"/>
            <p:cNvSpPr>
              <a:spLocks noEditPoints="1"/>
            </p:cNvSpPr>
            <p:nvPr/>
          </p:nvSpPr>
          <p:spPr bwMode="auto">
            <a:xfrm>
              <a:off x="1648" y="3080"/>
              <a:ext cx="124" cy="71"/>
            </a:xfrm>
            <a:custGeom>
              <a:avLst/>
              <a:gdLst>
                <a:gd name="T0" fmla="*/ 42 w 84"/>
                <a:gd name="T1" fmla="*/ 48 h 48"/>
                <a:gd name="T2" fmla="*/ 0 w 84"/>
                <a:gd name="T3" fmla="*/ 24 h 48"/>
                <a:gd name="T4" fmla="*/ 42 w 84"/>
                <a:gd name="T5" fmla="*/ 0 h 48"/>
                <a:gd name="T6" fmla="*/ 84 w 84"/>
                <a:gd name="T7" fmla="*/ 24 h 48"/>
                <a:gd name="T8" fmla="*/ 42 w 84"/>
                <a:gd name="T9" fmla="*/ 48 h 48"/>
                <a:gd name="T10" fmla="*/ 42 w 84"/>
                <a:gd name="T11" fmla="*/ 12 h 48"/>
                <a:gd name="T12" fmla="*/ 12 w 84"/>
                <a:gd name="T13" fmla="*/ 24 h 48"/>
                <a:gd name="T14" fmla="*/ 42 w 84"/>
                <a:gd name="T15" fmla="*/ 36 h 48"/>
                <a:gd name="T16" fmla="*/ 72 w 84"/>
                <a:gd name="T17" fmla="*/ 24 h 48"/>
                <a:gd name="T18" fmla="*/ 42 w 84"/>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48">
                  <a:moveTo>
                    <a:pt x="42" y="48"/>
                  </a:moveTo>
                  <a:cubicBezTo>
                    <a:pt x="18" y="48"/>
                    <a:pt x="0" y="38"/>
                    <a:pt x="0" y="24"/>
                  </a:cubicBezTo>
                  <a:cubicBezTo>
                    <a:pt x="0" y="11"/>
                    <a:pt x="18" y="0"/>
                    <a:pt x="42" y="0"/>
                  </a:cubicBezTo>
                  <a:cubicBezTo>
                    <a:pt x="66" y="0"/>
                    <a:pt x="84" y="11"/>
                    <a:pt x="84" y="24"/>
                  </a:cubicBezTo>
                  <a:cubicBezTo>
                    <a:pt x="84" y="38"/>
                    <a:pt x="66" y="48"/>
                    <a:pt x="42" y="48"/>
                  </a:cubicBezTo>
                  <a:close/>
                  <a:moveTo>
                    <a:pt x="42" y="12"/>
                  </a:moveTo>
                  <a:cubicBezTo>
                    <a:pt x="24" y="12"/>
                    <a:pt x="12" y="19"/>
                    <a:pt x="12" y="24"/>
                  </a:cubicBezTo>
                  <a:cubicBezTo>
                    <a:pt x="12" y="29"/>
                    <a:pt x="24" y="36"/>
                    <a:pt x="42" y="36"/>
                  </a:cubicBezTo>
                  <a:cubicBezTo>
                    <a:pt x="61" y="36"/>
                    <a:pt x="72" y="29"/>
                    <a:pt x="72" y="24"/>
                  </a:cubicBezTo>
                  <a:cubicBezTo>
                    <a:pt x="72" y="19"/>
                    <a:pt x="61"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5" name="Freeform 39"/>
            <p:cNvSpPr>
              <a:spLocks noEditPoints="1"/>
            </p:cNvSpPr>
            <p:nvPr/>
          </p:nvSpPr>
          <p:spPr bwMode="auto">
            <a:xfrm>
              <a:off x="1408" y="3080"/>
              <a:ext cx="125" cy="71"/>
            </a:xfrm>
            <a:custGeom>
              <a:avLst/>
              <a:gdLst>
                <a:gd name="T0" fmla="*/ 42 w 84"/>
                <a:gd name="T1" fmla="*/ 48 h 48"/>
                <a:gd name="T2" fmla="*/ 0 w 84"/>
                <a:gd name="T3" fmla="*/ 24 h 48"/>
                <a:gd name="T4" fmla="*/ 42 w 84"/>
                <a:gd name="T5" fmla="*/ 0 h 48"/>
                <a:gd name="T6" fmla="*/ 84 w 84"/>
                <a:gd name="T7" fmla="*/ 24 h 48"/>
                <a:gd name="T8" fmla="*/ 42 w 84"/>
                <a:gd name="T9" fmla="*/ 48 h 48"/>
                <a:gd name="T10" fmla="*/ 42 w 84"/>
                <a:gd name="T11" fmla="*/ 12 h 48"/>
                <a:gd name="T12" fmla="*/ 12 w 84"/>
                <a:gd name="T13" fmla="*/ 24 h 48"/>
                <a:gd name="T14" fmla="*/ 42 w 84"/>
                <a:gd name="T15" fmla="*/ 36 h 48"/>
                <a:gd name="T16" fmla="*/ 72 w 84"/>
                <a:gd name="T17" fmla="*/ 24 h 48"/>
                <a:gd name="T18" fmla="*/ 42 w 84"/>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48">
                  <a:moveTo>
                    <a:pt x="42" y="48"/>
                  </a:moveTo>
                  <a:cubicBezTo>
                    <a:pt x="18" y="48"/>
                    <a:pt x="0" y="38"/>
                    <a:pt x="0" y="24"/>
                  </a:cubicBezTo>
                  <a:cubicBezTo>
                    <a:pt x="0" y="11"/>
                    <a:pt x="18" y="0"/>
                    <a:pt x="42" y="0"/>
                  </a:cubicBezTo>
                  <a:cubicBezTo>
                    <a:pt x="66" y="0"/>
                    <a:pt x="84" y="11"/>
                    <a:pt x="84" y="24"/>
                  </a:cubicBezTo>
                  <a:cubicBezTo>
                    <a:pt x="84" y="38"/>
                    <a:pt x="66" y="48"/>
                    <a:pt x="42" y="48"/>
                  </a:cubicBezTo>
                  <a:close/>
                  <a:moveTo>
                    <a:pt x="42" y="12"/>
                  </a:moveTo>
                  <a:cubicBezTo>
                    <a:pt x="24" y="12"/>
                    <a:pt x="12" y="19"/>
                    <a:pt x="12" y="24"/>
                  </a:cubicBezTo>
                  <a:cubicBezTo>
                    <a:pt x="12" y="29"/>
                    <a:pt x="24" y="36"/>
                    <a:pt x="42" y="36"/>
                  </a:cubicBezTo>
                  <a:cubicBezTo>
                    <a:pt x="61" y="36"/>
                    <a:pt x="72" y="29"/>
                    <a:pt x="72" y="24"/>
                  </a:cubicBezTo>
                  <a:cubicBezTo>
                    <a:pt x="72" y="19"/>
                    <a:pt x="61"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6" name="Freeform 40"/>
            <p:cNvSpPr>
              <a:spLocks/>
            </p:cNvSpPr>
            <p:nvPr/>
          </p:nvSpPr>
          <p:spPr bwMode="auto">
            <a:xfrm>
              <a:off x="1371" y="3122"/>
              <a:ext cx="67" cy="38"/>
            </a:xfrm>
            <a:custGeom>
              <a:avLst/>
              <a:gdLst>
                <a:gd name="T0" fmla="*/ 7 w 45"/>
                <a:gd name="T1" fmla="*/ 26 h 26"/>
                <a:gd name="T2" fmla="*/ 2 w 45"/>
                <a:gd name="T3" fmla="*/ 23 h 26"/>
                <a:gd name="T4" fmla="*/ 5 w 45"/>
                <a:gd name="T5" fmla="*/ 15 h 26"/>
                <a:gd name="T6" fmla="*/ 36 w 45"/>
                <a:gd name="T7" fmla="*/ 1 h 26"/>
                <a:gd name="T8" fmla="*/ 44 w 45"/>
                <a:gd name="T9" fmla="*/ 4 h 26"/>
                <a:gd name="T10" fmla="*/ 41 w 45"/>
                <a:gd name="T11" fmla="*/ 12 h 26"/>
                <a:gd name="T12" fmla="*/ 10 w 45"/>
                <a:gd name="T13" fmla="*/ 26 h 26"/>
                <a:gd name="T14" fmla="*/ 7 w 45"/>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6">
                  <a:moveTo>
                    <a:pt x="7" y="26"/>
                  </a:moveTo>
                  <a:cubicBezTo>
                    <a:pt x="5" y="26"/>
                    <a:pt x="3" y="25"/>
                    <a:pt x="2" y="23"/>
                  </a:cubicBezTo>
                  <a:cubicBezTo>
                    <a:pt x="0" y="20"/>
                    <a:pt x="2" y="16"/>
                    <a:pt x="5" y="15"/>
                  </a:cubicBezTo>
                  <a:cubicBezTo>
                    <a:pt x="36" y="1"/>
                    <a:pt x="36" y="1"/>
                    <a:pt x="36" y="1"/>
                  </a:cubicBezTo>
                  <a:cubicBezTo>
                    <a:pt x="39" y="0"/>
                    <a:pt x="42" y="1"/>
                    <a:pt x="44" y="4"/>
                  </a:cubicBezTo>
                  <a:cubicBezTo>
                    <a:pt x="45" y="7"/>
                    <a:pt x="44" y="11"/>
                    <a:pt x="41" y="12"/>
                  </a:cubicBezTo>
                  <a:cubicBezTo>
                    <a:pt x="10" y="26"/>
                    <a:pt x="10" y="26"/>
                    <a:pt x="10" y="26"/>
                  </a:cubicBezTo>
                  <a:cubicBezTo>
                    <a:pt x="9" y="26"/>
                    <a:pt x="8" y="26"/>
                    <a:pt x="7"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7" name="Freeform 41"/>
            <p:cNvSpPr>
              <a:spLocks/>
            </p:cNvSpPr>
            <p:nvPr/>
          </p:nvSpPr>
          <p:spPr bwMode="auto">
            <a:xfrm>
              <a:off x="1497" y="3070"/>
              <a:ext cx="59" cy="35"/>
            </a:xfrm>
            <a:custGeom>
              <a:avLst/>
              <a:gdLst>
                <a:gd name="T0" fmla="*/ 7 w 40"/>
                <a:gd name="T1" fmla="*/ 24 h 24"/>
                <a:gd name="T2" fmla="*/ 2 w 40"/>
                <a:gd name="T3" fmla="*/ 21 h 24"/>
                <a:gd name="T4" fmla="*/ 5 w 40"/>
                <a:gd name="T5" fmla="*/ 13 h 24"/>
                <a:gd name="T6" fmla="*/ 31 w 40"/>
                <a:gd name="T7" fmla="*/ 2 h 24"/>
                <a:gd name="T8" fmla="*/ 39 w 40"/>
                <a:gd name="T9" fmla="*/ 5 h 24"/>
                <a:gd name="T10" fmla="*/ 35 w 40"/>
                <a:gd name="T11" fmla="*/ 13 h 24"/>
                <a:gd name="T12" fmla="*/ 10 w 40"/>
                <a:gd name="T13" fmla="*/ 24 h 24"/>
                <a:gd name="T14" fmla="*/ 7 w 40"/>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4">
                  <a:moveTo>
                    <a:pt x="7" y="24"/>
                  </a:moveTo>
                  <a:cubicBezTo>
                    <a:pt x="5" y="24"/>
                    <a:pt x="3" y="23"/>
                    <a:pt x="2" y="21"/>
                  </a:cubicBezTo>
                  <a:cubicBezTo>
                    <a:pt x="0" y="18"/>
                    <a:pt x="2" y="14"/>
                    <a:pt x="5" y="13"/>
                  </a:cubicBezTo>
                  <a:cubicBezTo>
                    <a:pt x="31" y="2"/>
                    <a:pt x="31" y="2"/>
                    <a:pt x="31" y="2"/>
                  </a:cubicBezTo>
                  <a:cubicBezTo>
                    <a:pt x="34" y="0"/>
                    <a:pt x="37" y="2"/>
                    <a:pt x="39" y="5"/>
                  </a:cubicBezTo>
                  <a:cubicBezTo>
                    <a:pt x="40" y="8"/>
                    <a:pt x="39" y="11"/>
                    <a:pt x="35" y="13"/>
                  </a:cubicBezTo>
                  <a:cubicBezTo>
                    <a:pt x="10" y="24"/>
                    <a:pt x="10" y="24"/>
                    <a:pt x="10" y="24"/>
                  </a:cubicBezTo>
                  <a:cubicBezTo>
                    <a:pt x="9" y="24"/>
                    <a:pt x="8" y="24"/>
                    <a:pt x="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8" name="Freeform 42"/>
            <p:cNvSpPr>
              <a:spLocks/>
            </p:cNvSpPr>
            <p:nvPr/>
          </p:nvSpPr>
          <p:spPr bwMode="auto">
            <a:xfrm>
              <a:off x="1617" y="3070"/>
              <a:ext cx="62" cy="38"/>
            </a:xfrm>
            <a:custGeom>
              <a:avLst/>
              <a:gdLst>
                <a:gd name="T0" fmla="*/ 36 w 42"/>
                <a:gd name="T1" fmla="*/ 26 h 26"/>
                <a:gd name="T2" fmla="*/ 33 w 42"/>
                <a:gd name="T3" fmla="*/ 25 h 26"/>
                <a:gd name="T4" fmla="*/ 4 w 42"/>
                <a:gd name="T5" fmla="*/ 13 h 26"/>
                <a:gd name="T6" fmla="*/ 1 w 42"/>
                <a:gd name="T7" fmla="*/ 5 h 26"/>
                <a:gd name="T8" fmla="*/ 9 w 42"/>
                <a:gd name="T9" fmla="*/ 2 h 26"/>
                <a:gd name="T10" fmla="*/ 38 w 42"/>
                <a:gd name="T11" fmla="*/ 14 h 26"/>
                <a:gd name="T12" fmla="*/ 41 w 42"/>
                <a:gd name="T13" fmla="*/ 22 h 26"/>
                <a:gd name="T14" fmla="*/ 36 w 4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6">
                  <a:moveTo>
                    <a:pt x="36" y="26"/>
                  </a:moveTo>
                  <a:cubicBezTo>
                    <a:pt x="35" y="26"/>
                    <a:pt x="34" y="26"/>
                    <a:pt x="33" y="25"/>
                  </a:cubicBezTo>
                  <a:cubicBezTo>
                    <a:pt x="4" y="13"/>
                    <a:pt x="4" y="13"/>
                    <a:pt x="4" y="13"/>
                  </a:cubicBezTo>
                  <a:cubicBezTo>
                    <a:pt x="1" y="11"/>
                    <a:pt x="0" y="8"/>
                    <a:pt x="1" y="5"/>
                  </a:cubicBezTo>
                  <a:cubicBezTo>
                    <a:pt x="2" y="2"/>
                    <a:pt x="6" y="0"/>
                    <a:pt x="9" y="2"/>
                  </a:cubicBezTo>
                  <a:cubicBezTo>
                    <a:pt x="38" y="14"/>
                    <a:pt x="38" y="14"/>
                    <a:pt x="38" y="14"/>
                  </a:cubicBezTo>
                  <a:cubicBezTo>
                    <a:pt x="41" y="16"/>
                    <a:pt x="42" y="19"/>
                    <a:pt x="41" y="22"/>
                  </a:cubicBezTo>
                  <a:cubicBezTo>
                    <a:pt x="40" y="24"/>
                    <a:pt x="38" y="26"/>
                    <a:pt x="3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9" name="Freeform 43"/>
            <p:cNvSpPr>
              <a:spLocks/>
            </p:cNvSpPr>
            <p:nvPr/>
          </p:nvSpPr>
          <p:spPr bwMode="auto">
            <a:xfrm>
              <a:off x="1740" y="3123"/>
              <a:ext cx="61" cy="37"/>
            </a:xfrm>
            <a:custGeom>
              <a:avLst/>
              <a:gdLst>
                <a:gd name="T0" fmla="*/ 34 w 41"/>
                <a:gd name="T1" fmla="*/ 25 h 25"/>
                <a:gd name="T2" fmla="*/ 32 w 41"/>
                <a:gd name="T3" fmla="*/ 25 h 25"/>
                <a:gd name="T4" fmla="*/ 4 w 41"/>
                <a:gd name="T5" fmla="*/ 13 h 25"/>
                <a:gd name="T6" fmla="*/ 1 w 41"/>
                <a:gd name="T7" fmla="*/ 5 h 25"/>
                <a:gd name="T8" fmla="*/ 9 w 41"/>
                <a:gd name="T9" fmla="*/ 2 h 25"/>
                <a:gd name="T10" fmla="*/ 37 w 41"/>
                <a:gd name="T11" fmla="*/ 14 h 25"/>
                <a:gd name="T12" fmla="*/ 40 w 41"/>
                <a:gd name="T13" fmla="*/ 22 h 25"/>
                <a:gd name="T14" fmla="*/ 34 w 41"/>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5">
                  <a:moveTo>
                    <a:pt x="34" y="25"/>
                  </a:moveTo>
                  <a:cubicBezTo>
                    <a:pt x="33" y="25"/>
                    <a:pt x="33" y="25"/>
                    <a:pt x="32" y="25"/>
                  </a:cubicBezTo>
                  <a:cubicBezTo>
                    <a:pt x="4" y="13"/>
                    <a:pt x="4" y="13"/>
                    <a:pt x="4" y="13"/>
                  </a:cubicBezTo>
                  <a:cubicBezTo>
                    <a:pt x="1" y="11"/>
                    <a:pt x="0" y="8"/>
                    <a:pt x="1" y="5"/>
                  </a:cubicBezTo>
                  <a:cubicBezTo>
                    <a:pt x="2" y="2"/>
                    <a:pt x="6" y="0"/>
                    <a:pt x="9" y="2"/>
                  </a:cubicBezTo>
                  <a:cubicBezTo>
                    <a:pt x="37" y="14"/>
                    <a:pt x="37" y="14"/>
                    <a:pt x="37" y="14"/>
                  </a:cubicBezTo>
                  <a:cubicBezTo>
                    <a:pt x="40" y="15"/>
                    <a:pt x="41" y="19"/>
                    <a:pt x="40" y="22"/>
                  </a:cubicBezTo>
                  <a:cubicBezTo>
                    <a:pt x="39" y="24"/>
                    <a:pt x="37" y="25"/>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0" name="Rectangle 69"/>
          <p:cNvSpPr/>
          <p:nvPr/>
        </p:nvSpPr>
        <p:spPr>
          <a:xfrm>
            <a:off x="6472970" y="2903758"/>
            <a:ext cx="468439" cy="2892726"/>
          </a:xfrm>
          <a:prstGeom prst="rect">
            <a:avLst/>
          </a:prstGeom>
          <a:no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b="1">
                <a:solidFill>
                  <a:schemeClr val="tx1"/>
                </a:solidFill>
              </a:rPr>
              <a:t>Same as Prior Slide</a:t>
            </a:r>
            <a:endParaRPr lang="en-GB" sz="1100" b="1" dirty="0">
              <a:solidFill>
                <a:schemeClr val="tx1"/>
              </a:solidFill>
            </a:endParaRPr>
          </a:p>
        </p:txBody>
      </p:sp>
      <p:sp>
        <p:nvSpPr>
          <p:cNvPr id="71" name="Folded Corner 70"/>
          <p:cNvSpPr/>
          <p:nvPr/>
        </p:nvSpPr>
        <p:spPr>
          <a:xfrm>
            <a:off x="742657" y="2856639"/>
            <a:ext cx="1188720" cy="640080"/>
          </a:xfrm>
          <a:prstGeom prst="foldedCorner">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Feature File  1</a:t>
            </a:r>
          </a:p>
        </p:txBody>
      </p:sp>
      <p:sp>
        <p:nvSpPr>
          <p:cNvPr id="76" name="Folded Corner 75"/>
          <p:cNvSpPr/>
          <p:nvPr/>
        </p:nvSpPr>
        <p:spPr>
          <a:xfrm>
            <a:off x="742657" y="3697553"/>
            <a:ext cx="1188720" cy="640080"/>
          </a:xfrm>
          <a:prstGeom prst="foldedCorner">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Feature File 2</a:t>
            </a:r>
          </a:p>
        </p:txBody>
      </p:sp>
      <p:sp>
        <p:nvSpPr>
          <p:cNvPr id="77" name="Folded Corner 76"/>
          <p:cNvSpPr/>
          <p:nvPr/>
        </p:nvSpPr>
        <p:spPr>
          <a:xfrm>
            <a:off x="742657" y="5135237"/>
            <a:ext cx="1188720" cy="640080"/>
          </a:xfrm>
          <a:prstGeom prst="foldedCorner">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Feature Files N</a:t>
            </a:r>
          </a:p>
        </p:txBody>
      </p:sp>
      <p:sp>
        <p:nvSpPr>
          <p:cNvPr id="78" name="TextBox 77"/>
          <p:cNvSpPr txBox="1"/>
          <p:nvPr/>
        </p:nvSpPr>
        <p:spPr>
          <a:xfrm>
            <a:off x="1168701" y="4556872"/>
            <a:ext cx="168316" cy="292388"/>
          </a:xfrm>
          <a:prstGeom prst="rect">
            <a:avLst/>
          </a:prstGeom>
          <a:noFill/>
        </p:spPr>
        <p:txBody>
          <a:bodyPr wrap="square" lIns="0" tIns="0" rIns="0" bIns="45720" rtlCol="0">
            <a:noAutofit/>
          </a:bodyPr>
          <a:lstStyle/>
          <a:p>
            <a:r>
              <a:rPr lang="mr-IN" sz="1600"/>
              <a:t>…</a:t>
            </a:r>
            <a:endParaRPr lang="en-US" sz="1600" dirty="0"/>
          </a:p>
        </p:txBody>
      </p:sp>
      <p:sp>
        <p:nvSpPr>
          <p:cNvPr id="90" name="TextBox 89"/>
          <p:cNvSpPr txBox="1"/>
          <p:nvPr/>
        </p:nvSpPr>
        <p:spPr>
          <a:xfrm>
            <a:off x="758401" y="2431630"/>
            <a:ext cx="1188720" cy="365760"/>
          </a:xfrm>
          <a:prstGeom prst="rect">
            <a:avLst/>
          </a:prstGeom>
          <a:noFill/>
        </p:spPr>
        <p:txBody>
          <a:bodyPr wrap="square" lIns="0" tIns="0" rIns="0" bIns="45720" rtlCol="0" anchor="ctr">
            <a:noAutofit/>
          </a:bodyPr>
          <a:lstStyle/>
          <a:p>
            <a:pPr algn="ctr"/>
            <a:r>
              <a:rPr lang="en-US" sz="1200" b="1" dirty="0"/>
              <a:t>Test Scenarios (Feature Files)</a:t>
            </a:r>
          </a:p>
        </p:txBody>
      </p:sp>
      <p:sp>
        <p:nvSpPr>
          <p:cNvPr id="91" name="TextBox 90"/>
          <p:cNvSpPr txBox="1"/>
          <p:nvPr/>
        </p:nvSpPr>
        <p:spPr>
          <a:xfrm>
            <a:off x="595486" y="5835137"/>
            <a:ext cx="1590179" cy="713970"/>
          </a:xfrm>
          <a:prstGeom prst="rect">
            <a:avLst/>
          </a:prstGeom>
          <a:noFill/>
        </p:spPr>
        <p:txBody>
          <a:bodyPr wrap="square" lIns="0" tIns="0" rIns="0" bIns="45720" rtlCol="0" anchor="ctr">
            <a:noAutofit/>
          </a:bodyPr>
          <a:lstStyle/>
          <a:p>
            <a:pPr algn="ctr"/>
            <a:r>
              <a:rPr lang="en-US" sz="900" i="1" dirty="0"/>
              <a:t>Gherkin statements in the feature file map to step definitions that drive the application</a:t>
            </a:r>
          </a:p>
        </p:txBody>
      </p:sp>
      <p:cxnSp>
        <p:nvCxnSpPr>
          <p:cNvPr id="92" name="Straight Arrow Connector 91"/>
          <p:cNvCxnSpPr>
            <a:stCxn id="71" idx="3"/>
            <a:endCxn id="18" idx="1"/>
          </p:cNvCxnSpPr>
          <p:nvPr/>
        </p:nvCxnSpPr>
        <p:spPr>
          <a:xfrm>
            <a:off x="1931377" y="3176679"/>
            <a:ext cx="63199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1" idx="3"/>
            <a:endCxn id="44" idx="1"/>
          </p:cNvCxnSpPr>
          <p:nvPr/>
        </p:nvCxnSpPr>
        <p:spPr>
          <a:xfrm>
            <a:off x="1931377" y="3176679"/>
            <a:ext cx="631999" cy="22785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6" idx="3"/>
            <a:endCxn id="18" idx="1"/>
          </p:cNvCxnSpPr>
          <p:nvPr/>
        </p:nvCxnSpPr>
        <p:spPr>
          <a:xfrm flipV="1">
            <a:off x="1931377" y="3176679"/>
            <a:ext cx="631999" cy="8409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6" idx="3"/>
            <a:endCxn id="43" idx="1"/>
          </p:cNvCxnSpPr>
          <p:nvPr/>
        </p:nvCxnSpPr>
        <p:spPr>
          <a:xfrm>
            <a:off x="1931377" y="4017593"/>
            <a:ext cx="63199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77" idx="3"/>
            <a:endCxn id="43" idx="1"/>
          </p:cNvCxnSpPr>
          <p:nvPr/>
        </p:nvCxnSpPr>
        <p:spPr>
          <a:xfrm flipV="1">
            <a:off x="1931377" y="4017593"/>
            <a:ext cx="631999" cy="14376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44"/>
          <p:cNvPicPr>
            <a:picLocks noChangeAspect="1"/>
          </p:cNvPicPr>
          <p:nvPr/>
        </p:nvPicPr>
        <p:blipFill rotWithShape="1">
          <a:blip r:embed="rId2"/>
          <a:srcRect l="38445" r="37784"/>
          <a:stretch/>
        </p:blipFill>
        <p:spPr>
          <a:xfrm>
            <a:off x="1200947" y="2080823"/>
            <a:ext cx="266127" cy="255423"/>
          </a:xfrm>
          <a:prstGeom prst="rect">
            <a:avLst/>
          </a:prstGeom>
        </p:spPr>
      </p:pic>
      <p:pic>
        <p:nvPicPr>
          <p:cNvPr id="107" name="Picture 106"/>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007275" y="2070889"/>
            <a:ext cx="300921" cy="300921"/>
          </a:xfrm>
          <a:prstGeom prst="rect">
            <a:avLst/>
          </a:prstGeom>
        </p:spPr>
      </p:pic>
      <p:sp>
        <p:nvSpPr>
          <p:cNvPr id="108" name="TextBox 107"/>
          <p:cNvSpPr txBox="1"/>
          <p:nvPr/>
        </p:nvSpPr>
        <p:spPr>
          <a:xfrm>
            <a:off x="7346580" y="2169477"/>
            <a:ext cx="4321544" cy="3665660"/>
          </a:xfrm>
          <a:prstGeom prst="rect">
            <a:avLst/>
          </a:prstGeom>
          <a:noFill/>
          <a:ln>
            <a:solidFill>
              <a:schemeClr val="tx2"/>
            </a:solidFill>
            <a:prstDash val="dash"/>
          </a:ln>
        </p:spPr>
        <p:txBody>
          <a:bodyPr wrap="square" rtlCol="0">
            <a:noAutofit/>
          </a:bodyPr>
          <a:lstStyle/>
          <a:p>
            <a:pPr>
              <a:spcBef>
                <a:spcPts val="600"/>
              </a:spcBef>
            </a:pPr>
            <a:r>
              <a:rPr lang="en-US" sz="1200" b="1" dirty="0"/>
              <a:t>Feature File Guidelines:</a:t>
            </a:r>
          </a:p>
          <a:p>
            <a:pPr>
              <a:spcBef>
                <a:spcPts val="600"/>
              </a:spcBef>
            </a:pPr>
            <a:r>
              <a:rPr lang="en-US" sz="1200" dirty="0"/>
              <a:t>Steps in the feature file can be written following an imperative or declarative style.</a:t>
            </a:r>
          </a:p>
          <a:p>
            <a:pPr>
              <a:spcBef>
                <a:spcPts val="600"/>
              </a:spcBef>
            </a:pPr>
            <a:endParaRPr lang="en-US" sz="1200" dirty="0"/>
          </a:p>
          <a:p>
            <a:r>
              <a:rPr lang="en-GB" sz="1200" dirty="0"/>
              <a:t>While is a spectrum of possibility between imperative and declarative steps, and the context will drive the right decision along that spectrum, the recommendation is towards a more declarative style, aiming to specify in business language as much as possible.</a:t>
            </a:r>
            <a:endParaRPr lang="en-US" sz="1200" dirty="0"/>
          </a:p>
          <a:p>
            <a:r>
              <a:rPr lang="en-GB" sz="1200" dirty="0"/>
              <a:t> </a:t>
            </a:r>
            <a:endParaRPr lang="en-US" sz="1200" dirty="0"/>
          </a:p>
          <a:p>
            <a:r>
              <a:rPr lang="en-GB" sz="1200" i="1" dirty="0"/>
              <a:t>Warning Flags </a:t>
            </a:r>
            <a:r>
              <a:rPr lang="en-US" sz="1200" i="1" dirty="0"/>
              <a:t>that a Scenario Needs Refactored:</a:t>
            </a:r>
            <a:endParaRPr lang="en-US" sz="1200" dirty="0"/>
          </a:p>
          <a:p>
            <a:pPr marL="171450" lvl="0" indent="-171450">
              <a:spcAft>
                <a:spcPts val="400"/>
              </a:spcAft>
              <a:buFont typeface="Arial" charset="0"/>
              <a:buChar char="•"/>
            </a:pPr>
            <a:r>
              <a:rPr lang="en-GB" sz="1200" dirty="0"/>
              <a:t>Keyword-driven like step definitions, interacting at a field or object level. </a:t>
            </a:r>
          </a:p>
          <a:p>
            <a:pPr marL="171450" lvl="0" indent="-171450">
              <a:spcAft>
                <a:spcPts val="400"/>
              </a:spcAft>
              <a:buFont typeface="Arial" charset="0"/>
              <a:buChar char="•"/>
            </a:pPr>
            <a:r>
              <a:rPr lang="en-GB" sz="1200" dirty="0"/>
              <a:t>Getting lost in the details of a scenario</a:t>
            </a:r>
            <a:endParaRPr lang="en-US" sz="1200" dirty="0"/>
          </a:p>
          <a:p>
            <a:pPr marL="171450" lvl="0" indent="-171450">
              <a:spcAft>
                <a:spcPts val="400"/>
              </a:spcAft>
              <a:buFont typeface="Arial" charset="0"/>
              <a:buChar char="•"/>
            </a:pPr>
            <a:r>
              <a:rPr lang="en-GB" sz="1200" dirty="0"/>
              <a:t>Intent of the scenario is not clear on an initial read through, especially for more complex scenarios (“cognitive strain”)</a:t>
            </a:r>
            <a:endParaRPr lang="en-US" sz="1200" dirty="0"/>
          </a:p>
        </p:txBody>
      </p:sp>
      <p:sp>
        <p:nvSpPr>
          <p:cNvPr id="109" name="Rectangle 108"/>
          <p:cNvSpPr/>
          <p:nvPr/>
        </p:nvSpPr>
        <p:spPr>
          <a:xfrm>
            <a:off x="595486" y="2016687"/>
            <a:ext cx="3421958" cy="450232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10" name="Straight Arrow Connector 156"/>
          <p:cNvCxnSpPr>
            <a:stCxn id="109" idx="2"/>
            <a:endCxn id="108" idx="2"/>
          </p:cNvCxnSpPr>
          <p:nvPr/>
        </p:nvCxnSpPr>
        <p:spPr>
          <a:xfrm rot="5400000" flipH="1" flipV="1">
            <a:off x="5564972" y="2576629"/>
            <a:ext cx="683872" cy="7200887"/>
          </a:xfrm>
          <a:prstGeom prst="bentConnector3">
            <a:avLst>
              <a:gd name="adj1" fmla="val -8985"/>
            </a:avLst>
          </a:prstGeom>
          <a:ln w="127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223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6"/>
          </p:nvPr>
        </p:nvSpPr>
        <p:spPr/>
        <p:txBody>
          <a:bodyPr/>
          <a:lstStyle/>
          <a:p>
            <a:r>
              <a:rPr lang="en-US"/>
              <a:t>Copyright © 2017 Accenture  All rights reserved.</a:t>
            </a:r>
            <a:endParaRPr lang="en-AU" dirty="0"/>
          </a:p>
        </p:txBody>
      </p:sp>
      <p:sp>
        <p:nvSpPr>
          <p:cNvPr id="2" name="Slide Number Placeholder 1"/>
          <p:cNvSpPr>
            <a:spLocks noGrp="1"/>
          </p:cNvSpPr>
          <p:nvPr>
            <p:ph type="sldNum" sz="quarter" idx="17"/>
          </p:nvPr>
        </p:nvSpPr>
        <p:spPr/>
        <p:txBody>
          <a:bodyPr/>
          <a:lstStyle/>
          <a:p>
            <a:pPr>
              <a:defRPr/>
            </a:pPr>
            <a:fld id="{90CBDC3A-D49F-4631-A8C7-55D59B33E5FA}" type="slidenum">
              <a:rPr lang="en-US" smtClean="0"/>
              <a:pPr>
                <a:defRPr/>
              </a:pPr>
              <a:t>22</a:t>
            </a:fld>
            <a:endParaRPr lang="en-US" dirty="0"/>
          </a:p>
        </p:txBody>
      </p:sp>
      <p:sp>
        <p:nvSpPr>
          <p:cNvPr id="3" name="Title 2"/>
          <p:cNvSpPr>
            <a:spLocks noGrp="1"/>
          </p:cNvSpPr>
          <p:nvPr>
            <p:ph type="title"/>
          </p:nvPr>
        </p:nvSpPr>
        <p:spPr/>
        <p:txBody>
          <a:bodyPr/>
          <a:lstStyle/>
          <a:p>
            <a:r>
              <a:rPr lang="en-US" dirty="0"/>
              <a:t>Selenium Implementation Pattern: </a:t>
            </a:r>
            <a:br>
              <a:rPr lang="en-US" dirty="0"/>
            </a:br>
            <a:r>
              <a:rPr lang="en-US" sz="2800" i="1" dirty="0"/>
              <a:t>Page Object Model Design Considerations</a:t>
            </a:r>
          </a:p>
        </p:txBody>
      </p:sp>
      <p:sp>
        <p:nvSpPr>
          <p:cNvPr id="4" name="Text Placeholder 3"/>
          <p:cNvSpPr>
            <a:spLocks noGrp="1"/>
          </p:cNvSpPr>
          <p:nvPr>
            <p:ph type="body" sz="quarter" idx="18"/>
          </p:nvPr>
        </p:nvSpPr>
        <p:spPr/>
        <p:txBody>
          <a:bodyPr/>
          <a:lstStyle/>
          <a:p>
            <a:r>
              <a:rPr lang="en-US" dirty="0"/>
              <a:t>Different design decisions are involved when creating page objects </a:t>
            </a:r>
            <a:r>
              <a:rPr lang="mr-IN" dirty="0"/>
              <a:t>–</a:t>
            </a:r>
            <a:r>
              <a:rPr lang="en-US" dirty="0"/>
              <a:t> some of the common decision points are shown below:</a:t>
            </a:r>
          </a:p>
        </p:txBody>
      </p:sp>
      <p:sp>
        <p:nvSpPr>
          <p:cNvPr id="8" name="Rectangle 7"/>
          <p:cNvSpPr/>
          <p:nvPr/>
        </p:nvSpPr>
        <p:spPr>
          <a:xfrm>
            <a:off x="453201" y="5841942"/>
            <a:ext cx="1247779" cy="6400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Granularity</a:t>
            </a:r>
          </a:p>
        </p:txBody>
      </p:sp>
      <p:sp>
        <p:nvSpPr>
          <p:cNvPr id="9" name="Rectangle 8"/>
          <p:cNvSpPr/>
          <p:nvPr/>
        </p:nvSpPr>
        <p:spPr>
          <a:xfrm>
            <a:off x="1700982" y="5841942"/>
            <a:ext cx="9967142" cy="64008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rPr>
              <a:t>Description:</a:t>
            </a:r>
          </a:p>
          <a:p>
            <a:r>
              <a:rPr lang="en-US" sz="1100" dirty="0">
                <a:solidFill>
                  <a:schemeClr val="tx1"/>
                </a:solidFill>
              </a:rPr>
              <a:t>Complex screens may require more than one page object, in order to keep the class maintainable over time.  Some guidelines suggest a page object should be no more than 200 lines, but context will drive what is appropriate.</a:t>
            </a:r>
          </a:p>
        </p:txBody>
      </p:sp>
      <p:sp>
        <p:nvSpPr>
          <p:cNvPr id="10" name="Rectangle 9"/>
          <p:cNvSpPr/>
          <p:nvPr/>
        </p:nvSpPr>
        <p:spPr>
          <a:xfrm>
            <a:off x="6273164" y="1980158"/>
            <a:ext cx="5394960" cy="26265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Common Themes</a:t>
            </a:r>
          </a:p>
        </p:txBody>
      </p:sp>
      <p:sp>
        <p:nvSpPr>
          <p:cNvPr id="11" name="Rectangle 10"/>
          <p:cNvSpPr/>
          <p:nvPr/>
        </p:nvSpPr>
        <p:spPr>
          <a:xfrm>
            <a:off x="6273163" y="2242814"/>
            <a:ext cx="5394960" cy="346579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rPr>
              <a:t>Description:</a:t>
            </a:r>
          </a:p>
          <a:p>
            <a:r>
              <a:rPr lang="en-US" sz="1100" dirty="0">
                <a:solidFill>
                  <a:schemeClr val="tx1"/>
                </a:solidFill>
              </a:rPr>
              <a:t>There are common themes that are often present in the page object classes, independent of the functionality being modeled on that page.</a:t>
            </a:r>
          </a:p>
        </p:txBody>
      </p:sp>
      <p:sp>
        <p:nvSpPr>
          <p:cNvPr id="12" name="TextBox 11"/>
          <p:cNvSpPr txBox="1"/>
          <p:nvPr/>
        </p:nvSpPr>
        <p:spPr>
          <a:xfrm>
            <a:off x="10028902" y="406618"/>
            <a:ext cx="2067235" cy="477054"/>
          </a:xfrm>
          <a:prstGeom prst="rect">
            <a:avLst/>
          </a:prstGeom>
          <a:noFill/>
        </p:spPr>
        <p:txBody>
          <a:bodyPr wrap="square" lIns="0" tIns="0" rIns="0" bIns="45720" rtlCol="0">
            <a:spAutoFit/>
          </a:bodyPr>
          <a:lstStyle/>
          <a:p>
            <a:pPr algn="ctr"/>
            <a:r>
              <a:rPr lang="en-US" sz="1400" b="1" dirty="0">
                <a:solidFill>
                  <a:srgbClr val="C00000"/>
                </a:solidFill>
              </a:rPr>
              <a:t>Steve: can you weigh in here?</a:t>
            </a:r>
          </a:p>
        </p:txBody>
      </p:sp>
      <p:graphicFrame>
        <p:nvGraphicFramePr>
          <p:cNvPr id="18" name="Table 17"/>
          <p:cNvGraphicFramePr>
            <a:graphicFrameLocks noGrp="1"/>
          </p:cNvGraphicFramePr>
          <p:nvPr>
            <p:extLst>
              <p:ext uri="{D42A27DB-BD31-4B8C-83A1-F6EECF244321}">
                <p14:modId xmlns:p14="http://schemas.microsoft.com/office/powerpoint/2010/main" val="135424891"/>
              </p:ext>
            </p:extLst>
          </p:nvPr>
        </p:nvGraphicFramePr>
        <p:xfrm>
          <a:off x="6395074" y="2977792"/>
          <a:ext cx="5002972" cy="1965960"/>
        </p:xfrm>
        <a:graphic>
          <a:graphicData uri="http://schemas.openxmlformats.org/drawingml/2006/table">
            <a:tbl>
              <a:tblPr firstRow="1">
                <a:tableStyleId>{073A0DAA-6AF3-43AB-8588-CEC1D06C72B9}</a:tableStyleId>
              </a:tblPr>
              <a:tblGrid>
                <a:gridCol w="1549391">
                  <a:extLst>
                    <a:ext uri="{9D8B030D-6E8A-4147-A177-3AD203B41FA5}">
                      <a16:colId xmlns:a16="http://schemas.microsoft.com/office/drawing/2014/main" val="20000"/>
                    </a:ext>
                  </a:extLst>
                </a:gridCol>
                <a:gridCol w="3453581">
                  <a:extLst>
                    <a:ext uri="{9D8B030D-6E8A-4147-A177-3AD203B41FA5}">
                      <a16:colId xmlns:a16="http://schemas.microsoft.com/office/drawing/2014/main" val="20001"/>
                    </a:ext>
                  </a:extLst>
                </a:gridCol>
              </a:tblGrid>
              <a:tr h="0">
                <a:tc>
                  <a:txBody>
                    <a:bodyPr/>
                    <a:lstStyle/>
                    <a:p>
                      <a:pPr marL="0" marR="0">
                        <a:spcBef>
                          <a:spcPts val="0"/>
                        </a:spcBef>
                        <a:spcAft>
                          <a:spcPts val="0"/>
                        </a:spcAft>
                      </a:pPr>
                      <a:r>
                        <a:rPr lang="en-GB" sz="900" b="1" dirty="0">
                          <a:solidFill>
                            <a:schemeClr val="tx1"/>
                          </a:solidFill>
                          <a:effectLst/>
                          <a:latin typeface="+mn-lt"/>
                        </a:rPr>
                        <a:t>Area</a:t>
                      </a:r>
                      <a:endParaRPr lang="en-US" sz="900" b="1" dirty="0">
                        <a:solidFill>
                          <a:schemeClr val="tx1"/>
                        </a:solidFill>
                        <a:effectLst/>
                        <a:latin typeface="+mn-lt"/>
                        <a:ea typeface="Times New Roman" charset="0"/>
                      </a:endParaRPr>
                    </a:p>
                  </a:txBody>
                  <a:tcPr marL="45720" marR="45720" marT="91440" marB="9144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marR="0">
                        <a:spcBef>
                          <a:spcPts val="0"/>
                        </a:spcBef>
                        <a:spcAft>
                          <a:spcPts val="0"/>
                        </a:spcAft>
                      </a:pPr>
                      <a:r>
                        <a:rPr lang="en-GB" sz="900" b="1" dirty="0">
                          <a:solidFill>
                            <a:schemeClr val="tx1"/>
                          </a:solidFill>
                          <a:effectLst/>
                          <a:latin typeface="+mn-lt"/>
                        </a:rPr>
                        <a:t>Description</a:t>
                      </a:r>
                      <a:endParaRPr lang="en-US" sz="900" b="1" dirty="0">
                        <a:solidFill>
                          <a:schemeClr val="tx1"/>
                        </a:solidFill>
                        <a:effectLst/>
                        <a:latin typeface="+mn-lt"/>
                        <a:ea typeface="Times New Roman" charset="0"/>
                      </a:endParaRPr>
                    </a:p>
                  </a:txBody>
                  <a:tcPr marL="45720" marR="45720" marT="91440" marB="9144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900" b="1" dirty="0">
                          <a:effectLst/>
                          <a:latin typeface="+mn-lt"/>
                          <a:ea typeface="Times New Roman" charset="0"/>
                        </a:rPr>
                        <a:t>Page Title Validation</a:t>
                      </a:r>
                    </a:p>
                  </a:txBody>
                  <a:tcPr marL="45720" marR="45720" marT="91440" marB="91440" anchor="ctr">
                    <a:lnL w="9525"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900" dirty="0">
                          <a:effectLst/>
                          <a:latin typeface="+mn-lt"/>
                          <a:ea typeface="Times New Roman" charset="0"/>
                        </a:rPr>
                        <a:t>The constructor will often contain</a:t>
                      </a:r>
                      <a:r>
                        <a:rPr lang="en-US" sz="900" baseline="0" dirty="0">
                          <a:effectLst/>
                          <a:latin typeface="+mn-lt"/>
                          <a:ea typeface="Times New Roman" charset="0"/>
                        </a:rPr>
                        <a:t> a basic validation on a page title, or other anchor element, to confirm the user has reached a given page</a:t>
                      </a:r>
                      <a:endParaRPr lang="en-US" sz="900" dirty="0">
                        <a:effectLst/>
                        <a:latin typeface="+mn-lt"/>
                        <a:ea typeface="Times New Roman" charset="0"/>
                      </a:endParaRPr>
                    </a:p>
                  </a:txBody>
                  <a:tcPr marL="45720" marR="45720" marT="91440" marB="91440" anchor="ctr">
                    <a:lnR w="9525"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900" b="1" dirty="0">
                          <a:effectLst/>
                          <a:latin typeface="+mn-lt"/>
                          <a:ea typeface="Times New Roman" charset="0"/>
                        </a:rPr>
                        <a:t>Discourage</a:t>
                      </a:r>
                      <a:r>
                        <a:rPr lang="en-US" sz="900" b="1" baseline="0" dirty="0">
                          <a:effectLst/>
                          <a:latin typeface="+mn-lt"/>
                          <a:ea typeface="Times New Roman" charset="0"/>
                        </a:rPr>
                        <a:t> Use of Setters / Getters</a:t>
                      </a:r>
                      <a:endParaRPr lang="en-US" sz="900" b="1" dirty="0">
                        <a:effectLst/>
                        <a:latin typeface="+mn-lt"/>
                        <a:ea typeface="Times New Roman" charset="0"/>
                      </a:endParaRPr>
                    </a:p>
                  </a:txBody>
                  <a:tcPr marL="45720" marR="45720" marT="91440" marB="91440" anchor="ctr">
                    <a:lnL w="9525"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900" dirty="0">
                          <a:effectLst/>
                          <a:latin typeface="+mn-lt"/>
                          <a:ea typeface="Times New Roman" charset="0"/>
                        </a:rPr>
                        <a:t>Methods to set the value/state or get value/state</a:t>
                      </a:r>
                      <a:r>
                        <a:rPr lang="en-US" sz="900" baseline="0" dirty="0">
                          <a:effectLst/>
                          <a:latin typeface="+mn-lt"/>
                          <a:ea typeface="Times New Roman" charset="0"/>
                        </a:rPr>
                        <a:t> of an element are not publicly exposed, as this simply gives a pass-thru for element by element interactions. They can be privately exposed for use by methods, but wrap common actions in methods for use in the tests.</a:t>
                      </a:r>
                      <a:endParaRPr lang="en-US" sz="900" dirty="0">
                        <a:effectLst/>
                        <a:latin typeface="+mn-lt"/>
                        <a:ea typeface="Times New Roman" charset="0"/>
                      </a:endParaRPr>
                    </a:p>
                  </a:txBody>
                  <a:tcPr marL="45720" marR="45720" marT="91440" marB="91440" anchor="ctr">
                    <a:lnR w="9525"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900" b="1" dirty="0">
                          <a:effectLst/>
                          <a:latin typeface="+mn-lt"/>
                          <a:ea typeface="Times New Roman" charset="0"/>
                        </a:rPr>
                        <a:t>Fluent Support</a:t>
                      </a:r>
                    </a:p>
                  </a:txBody>
                  <a:tcPr marL="45720" marR="45720" marT="91440" marB="91440" anchor="ctr">
                    <a:lnL w="9525"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900" dirty="0">
                          <a:effectLst/>
                          <a:latin typeface="+mn-lt"/>
                          <a:ea typeface="Times New Roman" charset="0"/>
                        </a:rPr>
                        <a:t>Methods that navigate</a:t>
                      </a:r>
                      <a:r>
                        <a:rPr lang="en-US" sz="900" baseline="0" dirty="0">
                          <a:effectLst/>
                          <a:latin typeface="+mn-lt"/>
                          <a:ea typeface="Times New Roman" charset="0"/>
                        </a:rPr>
                        <a:t> to a different page return that next page object, which allows for a fluent style of writing the tests</a:t>
                      </a:r>
                      <a:endParaRPr lang="en-US" sz="900" dirty="0">
                        <a:effectLst/>
                        <a:latin typeface="+mn-lt"/>
                        <a:ea typeface="Times New Roman" charset="0"/>
                      </a:endParaRPr>
                    </a:p>
                  </a:txBody>
                  <a:tcPr marL="45720" marR="45720" marT="91440" marB="91440" anchor="ctr">
                    <a:lnR w="9525"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9" name="Rectangle 18"/>
          <p:cNvSpPr/>
          <p:nvPr/>
        </p:nvSpPr>
        <p:spPr>
          <a:xfrm>
            <a:off x="453202" y="1980156"/>
            <a:ext cx="5394960" cy="26265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Locator Placement</a:t>
            </a:r>
          </a:p>
        </p:txBody>
      </p:sp>
      <p:sp>
        <p:nvSpPr>
          <p:cNvPr id="20" name="Rectangle 19"/>
          <p:cNvSpPr/>
          <p:nvPr/>
        </p:nvSpPr>
        <p:spPr>
          <a:xfrm>
            <a:off x="453201" y="2242812"/>
            <a:ext cx="5394960" cy="346579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rPr>
              <a:t>Description:</a:t>
            </a:r>
          </a:p>
          <a:p>
            <a:r>
              <a:rPr lang="en-US" sz="1100" dirty="0">
                <a:solidFill>
                  <a:schemeClr val="tx1"/>
                </a:solidFill>
              </a:rPr>
              <a:t>The locators can either be stored in the same class as the page object methods, or housed in a separate class.</a:t>
            </a:r>
          </a:p>
          <a:p>
            <a:endParaRPr lang="en-US" sz="1100" dirty="0">
              <a:solidFill>
                <a:schemeClr val="tx1"/>
              </a:solidFill>
            </a:endParaRPr>
          </a:p>
          <a:p>
            <a:r>
              <a:rPr lang="en-US" sz="1100" b="1" dirty="0">
                <a:solidFill>
                  <a:schemeClr val="tx1"/>
                </a:solidFill>
              </a:rPr>
              <a:t>Option 1: Locators Stored in the Same Class as the Methods</a:t>
            </a:r>
          </a:p>
          <a:p>
            <a:endParaRPr lang="en-US" sz="1100" dirty="0">
              <a:solidFill>
                <a:schemeClr val="tx1"/>
              </a:solidFill>
            </a:endParaRPr>
          </a:p>
          <a:p>
            <a:endParaRPr lang="en-US" sz="1100" dirty="0">
              <a:solidFill>
                <a:schemeClr val="tx1"/>
              </a:solidFill>
            </a:endParaRPr>
          </a:p>
          <a:p>
            <a:endParaRPr lang="en-US" sz="1100" dirty="0">
              <a:solidFill>
                <a:schemeClr val="tx1"/>
              </a:solidFill>
            </a:endParaRPr>
          </a:p>
          <a:p>
            <a:endParaRPr lang="en-US" sz="1100" dirty="0">
              <a:solidFill>
                <a:schemeClr val="tx1"/>
              </a:solidFill>
            </a:endParaRPr>
          </a:p>
          <a:p>
            <a:endParaRPr lang="en-US" sz="1100" dirty="0">
              <a:solidFill>
                <a:schemeClr val="tx1"/>
              </a:solidFill>
            </a:endParaRPr>
          </a:p>
          <a:p>
            <a:endParaRPr lang="en-US" sz="1100" dirty="0">
              <a:solidFill>
                <a:schemeClr val="tx1"/>
              </a:solidFill>
            </a:endParaRPr>
          </a:p>
          <a:p>
            <a:endParaRPr lang="en-US" sz="1100" dirty="0">
              <a:solidFill>
                <a:schemeClr val="tx1"/>
              </a:solidFill>
            </a:endParaRPr>
          </a:p>
          <a:p>
            <a:r>
              <a:rPr lang="en-US" sz="1100" b="1" dirty="0">
                <a:solidFill>
                  <a:schemeClr val="tx1"/>
                </a:solidFill>
              </a:rPr>
              <a:t>Option 2: Locators Stored in a Separate Class</a:t>
            </a:r>
          </a:p>
          <a:p>
            <a:endParaRPr lang="en-US" sz="1100" dirty="0">
              <a:solidFill>
                <a:schemeClr val="tx1"/>
              </a:solidFill>
            </a:endParaRPr>
          </a:p>
          <a:p>
            <a:endParaRPr lang="en-US" sz="1100" dirty="0">
              <a:solidFill>
                <a:schemeClr val="tx1"/>
              </a:solidFill>
            </a:endParaRPr>
          </a:p>
        </p:txBody>
      </p:sp>
      <p:sp>
        <p:nvSpPr>
          <p:cNvPr id="21" name="TextBox 20"/>
          <p:cNvSpPr txBox="1"/>
          <p:nvPr/>
        </p:nvSpPr>
        <p:spPr>
          <a:xfrm>
            <a:off x="538741" y="3097020"/>
            <a:ext cx="2566220" cy="1097280"/>
          </a:xfrm>
          <a:prstGeom prst="rect">
            <a:avLst/>
          </a:prstGeom>
          <a:noFill/>
        </p:spPr>
        <p:txBody>
          <a:bodyPr wrap="square" lIns="36576" tIns="45720" rIns="36576" bIns="45720" rtlCol="0">
            <a:noAutofit/>
          </a:bodyPr>
          <a:lstStyle/>
          <a:p>
            <a:r>
              <a:rPr lang="en-US" sz="1100" i="1" dirty="0"/>
              <a:t>Pros:</a:t>
            </a:r>
          </a:p>
          <a:p>
            <a:pPr marL="171450" indent="-171450">
              <a:buFont typeface="Arial" charset="0"/>
              <a:buChar char="•"/>
            </a:pPr>
            <a:r>
              <a:rPr lang="en-US" sz="1100" dirty="0"/>
              <a:t>Simplicity </a:t>
            </a:r>
            <a:r>
              <a:rPr lang="mr-IN" sz="1100" dirty="0"/>
              <a:t>–</a:t>
            </a:r>
            <a:r>
              <a:rPr lang="en-US" sz="1100" dirty="0"/>
              <a:t> one location for all items related to a page</a:t>
            </a:r>
          </a:p>
          <a:p>
            <a:endParaRPr lang="en-US" sz="1100" dirty="0"/>
          </a:p>
        </p:txBody>
      </p:sp>
      <p:sp>
        <p:nvSpPr>
          <p:cNvPr id="22" name="TextBox 21"/>
          <p:cNvSpPr txBox="1"/>
          <p:nvPr/>
        </p:nvSpPr>
        <p:spPr>
          <a:xfrm>
            <a:off x="3147731" y="3087188"/>
            <a:ext cx="2566220" cy="1097280"/>
          </a:xfrm>
          <a:prstGeom prst="rect">
            <a:avLst/>
          </a:prstGeom>
          <a:noFill/>
        </p:spPr>
        <p:txBody>
          <a:bodyPr wrap="square" lIns="36576" tIns="45720" rIns="36576" bIns="45720" rtlCol="0">
            <a:noAutofit/>
          </a:bodyPr>
          <a:lstStyle/>
          <a:p>
            <a:r>
              <a:rPr lang="en-US" sz="1100" i="1" dirty="0"/>
              <a:t>Watch Areas:</a:t>
            </a:r>
          </a:p>
          <a:p>
            <a:pPr marL="171450" indent="-171450">
              <a:buFont typeface="Arial" charset="0"/>
              <a:buChar char="•"/>
            </a:pPr>
            <a:r>
              <a:rPr lang="en-US" sz="1100" dirty="0"/>
              <a:t>Length/manageability of page objects</a:t>
            </a:r>
          </a:p>
          <a:p>
            <a:pPr marL="171450" indent="-171450">
              <a:buFont typeface="Arial" charset="0"/>
              <a:buChar char="•"/>
            </a:pPr>
            <a:r>
              <a:rPr lang="en-US" sz="1100" dirty="0"/>
              <a:t>Some argue that this breaks the SOLID principle for OOO design</a:t>
            </a:r>
          </a:p>
        </p:txBody>
      </p:sp>
      <p:sp>
        <p:nvSpPr>
          <p:cNvPr id="23" name="TextBox 22"/>
          <p:cNvSpPr txBox="1"/>
          <p:nvPr/>
        </p:nvSpPr>
        <p:spPr>
          <a:xfrm>
            <a:off x="538741" y="4509698"/>
            <a:ext cx="2566220" cy="1097280"/>
          </a:xfrm>
          <a:prstGeom prst="rect">
            <a:avLst/>
          </a:prstGeom>
          <a:noFill/>
        </p:spPr>
        <p:txBody>
          <a:bodyPr wrap="square" lIns="36576" tIns="45720" rIns="36576" bIns="45720" rtlCol="0">
            <a:noAutofit/>
          </a:bodyPr>
          <a:lstStyle/>
          <a:p>
            <a:r>
              <a:rPr lang="en-US" sz="1100" i="1" dirty="0"/>
              <a:t>Pros:</a:t>
            </a:r>
          </a:p>
          <a:p>
            <a:pPr marL="171450" indent="-171450">
              <a:buFont typeface="Arial" charset="0"/>
              <a:buChar char="•"/>
            </a:pPr>
            <a:r>
              <a:rPr lang="en-US" sz="1100" dirty="0"/>
              <a:t>Page object classes have a clean split for methods for objects</a:t>
            </a:r>
          </a:p>
          <a:p>
            <a:pPr marL="171450" indent="-171450">
              <a:buFont typeface="Arial" charset="0"/>
              <a:buChar char="•"/>
            </a:pPr>
            <a:r>
              <a:rPr lang="en-US" sz="1100" dirty="0">
                <a:solidFill>
                  <a:srgbClr val="C00000"/>
                </a:solidFill>
              </a:rPr>
              <a:t>Steve?</a:t>
            </a:r>
          </a:p>
          <a:p>
            <a:endParaRPr lang="en-US" sz="1100" dirty="0"/>
          </a:p>
        </p:txBody>
      </p:sp>
      <p:sp>
        <p:nvSpPr>
          <p:cNvPr id="24" name="TextBox 23"/>
          <p:cNvSpPr txBox="1"/>
          <p:nvPr/>
        </p:nvSpPr>
        <p:spPr>
          <a:xfrm>
            <a:off x="3147731" y="4499866"/>
            <a:ext cx="2566220" cy="1097280"/>
          </a:xfrm>
          <a:prstGeom prst="rect">
            <a:avLst/>
          </a:prstGeom>
          <a:noFill/>
        </p:spPr>
        <p:txBody>
          <a:bodyPr wrap="square" lIns="36576" tIns="45720" rIns="36576" bIns="45720" rtlCol="0">
            <a:noAutofit/>
          </a:bodyPr>
          <a:lstStyle/>
          <a:p>
            <a:r>
              <a:rPr lang="en-US" sz="1100" i="1" dirty="0"/>
              <a:t>Watch Areas:</a:t>
            </a:r>
          </a:p>
          <a:p>
            <a:pPr marL="171450" indent="-171450">
              <a:buFont typeface="Arial" charset="0"/>
              <a:buChar char="•"/>
            </a:pPr>
            <a:r>
              <a:rPr lang="en-US" sz="1100" dirty="0"/>
              <a:t>Multiple classes to maintain for one page</a:t>
            </a:r>
          </a:p>
          <a:p>
            <a:pPr marL="171450" indent="-171450">
              <a:buFont typeface="Arial" charset="0"/>
              <a:buChar char="•"/>
            </a:pPr>
            <a:r>
              <a:rPr lang="en-US" sz="1100" dirty="0"/>
              <a:t>Requires making locator objects public (</a:t>
            </a:r>
            <a:r>
              <a:rPr lang="en-US" sz="1100" dirty="0">
                <a:solidFill>
                  <a:srgbClr val="C00000"/>
                </a:solidFill>
              </a:rPr>
              <a:t>ways around this?</a:t>
            </a:r>
            <a:r>
              <a:rPr lang="en-US" sz="1100" dirty="0"/>
              <a:t>)</a:t>
            </a:r>
          </a:p>
        </p:txBody>
      </p:sp>
    </p:spTree>
    <p:extLst>
      <p:ext uri="{BB962C8B-B14F-4D97-AF65-F5344CB8AC3E}">
        <p14:creationId xmlns:p14="http://schemas.microsoft.com/office/powerpoint/2010/main" val="858992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6"/>
          </p:nvPr>
        </p:nvSpPr>
        <p:spPr/>
        <p:txBody>
          <a:bodyPr/>
          <a:lstStyle/>
          <a:p>
            <a:r>
              <a:rPr lang="en-US"/>
              <a:t>Copyright © 2017 Accenture  All rights reserved.</a:t>
            </a:r>
            <a:endParaRPr lang="en-AU" dirty="0"/>
          </a:p>
        </p:txBody>
      </p:sp>
      <p:sp>
        <p:nvSpPr>
          <p:cNvPr id="2" name="Slide Number Placeholder 1"/>
          <p:cNvSpPr>
            <a:spLocks noGrp="1"/>
          </p:cNvSpPr>
          <p:nvPr>
            <p:ph type="sldNum" sz="quarter" idx="17"/>
          </p:nvPr>
        </p:nvSpPr>
        <p:spPr/>
        <p:txBody>
          <a:bodyPr/>
          <a:lstStyle/>
          <a:p>
            <a:pPr>
              <a:defRPr/>
            </a:pPr>
            <a:fld id="{90CBDC3A-D49F-4631-A8C7-55D59B33E5FA}" type="slidenum">
              <a:rPr lang="en-US" smtClean="0"/>
              <a:pPr>
                <a:defRPr/>
              </a:pPr>
              <a:t>23</a:t>
            </a:fld>
            <a:endParaRPr lang="en-US" dirty="0"/>
          </a:p>
        </p:txBody>
      </p:sp>
      <p:sp>
        <p:nvSpPr>
          <p:cNvPr id="3" name="Title 2"/>
          <p:cNvSpPr>
            <a:spLocks noGrp="1"/>
          </p:cNvSpPr>
          <p:nvPr>
            <p:ph type="title"/>
          </p:nvPr>
        </p:nvSpPr>
        <p:spPr/>
        <p:txBody>
          <a:bodyPr/>
          <a:lstStyle/>
          <a:p>
            <a:r>
              <a:rPr lang="en-US" dirty="0"/>
              <a:t>Selenium Implementation Pattern: </a:t>
            </a:r>
            <a:br>
              <a:rPr lang="en-US" dirty="0"/>
            </a:br>
            <a:r>
              <a:rPr lang="en-US" sz="2800" i="1" dirty="0"/>
              <a:t>Grading Page Objects and Locators</a:t>
            </a:r>
          </a:p>
        </p:txBody>
      </p:sp>
      <p:sp>
        <p:nvSpPr>
          <p:cNvPr id="10" name="Text Placeholder 9"/>
          <p:cNvSpPr>
            <a:spLocks noGrp="1"/>
          </p:cNvSpPr>
          <p:nvPr>
            <p:ph type="body" sz="quarter" idx="18"/>
          </p:nvPr>
        </p:nvSpPr>
        <p:spPr/>
        <p:txBody>
          <a:bodyPr/>
          <a:lstStyle/>
          <a:p>
            <a:r>
              <a:rPr lang="en-US" dirty="0"/>
              <a:t>The peer review guidelines related to web UIs below take inspiration from </a:t>
            </a:r>
            <a:r>
              <a:rPr lang="en-US" dirty="0">
                <a:hlinkClick r:id="rId2"/>
              </a:rPr>
              <a:t>the work of Dave </a:t>
            </a:r>
            <a:r>
              <a:rPr lang="en-US" dirty="0" err="1">
                <a:hlinkClick r:id="rId2"/>
              </a:rPr>
              <a:t>Haeffner</a:t>
            </a:r>
            <a:r>
              <a:rPr lang="en-US" dirty="0">
                <a:hlinkClick r:id="rId2"/>
              </a:rPr>
              <a:t> </a:t>
            </a:r>
            <a:r>
              <a:rPr lang="en-US" dirty="0"/>
              <a:t>and his work around a “grading rubric” for Selenium tests.</a:t>
            </a:r>
          </a:p>
        </p:txBody>
      </p:sp>
      <p:graphicFrame>
        <p:nvGraphicFramePr>
          <p:cNvPr id="4" name="Table 3"/>
          <p:cNvGraphicFramePr>
            <a:graphicFrameLocks noGrp="1"/>
          </p:cNvGraphicFramePr>
          <p:nvPr>
            <p:extLst>
              <p:ext uri="{D42A27DB-BD31-4B8C-83A1-F6EECF244321}">
                <p14:modId xmlns:p14="http://schemas.microsoft.com/office/powerpoint/2010/main" val="1923190689"/>
              </p:ext>
            </p:extLst>
          </p:nvPr>
        </p:nvGraphicFramePr>
        <p:xfrm>
          <a:off x="469901" y="2046496"/>
          <a:ext cx="5537200" cy="4099560"/>
        </p:xfrm>
        <a:graphic>
          <a:graphicData uri="http://schemas.openxmlformats.org/drawingml/2006/table">
            <a:tbl>
              <a:tblPr firstRow="1">
                <a:tableStyleId>{5C22544A-7EE6-4342-B048-85BDC9FD1C3A}</a:tableStyleId>
              </a:tblPr>
              <a:tblGrid>
                <a:gridCol w="2816225">
                  <a:extLst>
                    <a:ext uri="{9D8B030D-6E8A-4147-A177-3AD203B41FA5}">
                      <a16:colId xmlns:a16="http://schemas.microsoft.com/office/drawing/2014/main" val="20000"/>
                    </a:ext>
                  </a:extLst>
                </a:gridCol>
                <a:gridCol w="2720975">
                  <a:extLst>
                    <a:ext uri="{9D8B030D-6E8A-4147-A177-3AD203B41FA5}">
                      <a16:colId xmlns:a16="http://schemas.microsoft.com/office/drawing/2014/main" val="20001"/>
                    </a:ext>
                  </a:extLst>
                </a:gridCol>
              </a:tblGrid>
              <a:tr h="0">
                <a:tc gridSpan="2">
                  <a:txBody>
                    <a:bodyPr/>
                    <a:lstStyle/>
                    <a:p>
                      <a:pPr marL="0" marR="0">
                        <a:spcBef>
                          <a:spcPts val="0"/>
                        </a:spcBef>
                        <a:spcAft>
                          <a:spcPts val="0"/>
                        </a:spcAft>
                      </a:pPr>
                      <a:r>
                        <a:rPr lang="en-US" sz="1100" dirty="0">
                          <a:effectLst/>
                          <a:latin typeface="+mn-lt"/>
                          <a:ea typeface="Times New Roman" charset="0"/>
                        </a:rPr>
                        <a:t>Page Objects (and Similar Reusable Building Blocks Modeling the</a:t>
                      </a:r>
                      <a:r>
                        <a:rPr lang="en-US" sz="1100" baseline="0" dirty="0">
                          <a:effectLst/>
                          <a:latin typeface="+mn-lt"/>
                          <a:ea typeface="Times New Roman" charset="0"/>
                        </a:rPr>
                        <a:t> AUT</a:t>
                      </a:r>
                      <a:r>
                        <a:rPr lang="en-US" sz="1100" dirty="0">
                          <a:effectLst/>
                          <a:latin typeface="+mn-lt"/>
                          <a:ea typeface="Times New Roman" charset="0"/>
                        </a:rPr>
                        <a:t>)</a:t>
                      </a:r>
                    </a:p>
                  </a:txBody>
                  <a:tcPr marL="45720" marR="4572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tc hMerge="1">
                  <a:txBody>
                    <a:bodyPr/>
                    <a:lstStyle/>
                    <a:p>
                      <a:pPr marL="0" marR="0">
                        <a:spcBef>
                          <a:spcPts val="0"/>
                        </a:spcBef>
                        <a:spcAft>
                          <a:spcPts val="0"/>
                        </a:spcAft>
                      </a:pP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GB" sz="900" b="1">
                          <a:effectLst/>
                          <a:latin typeface="+mn-lt"/>
                        </a:rPr>
                        <a:t>Item</a:t>
                      </a:r>
                      <a:endParaRPr lang="en-US" sz="1200" b="1">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marR="0">
                        <a:spcBef>
                          <a:spcPts val="0"/>
                        </a:spcBef>
                        <a:spcAft>
                          <a:spcPts val="0"/>
                        </a:spcAft>
                      </a:pPr>
                      <a:r>
                        <a:rPr lang="en-GB" sz="900" b="1" dirty="0">
                          <a:effectLst/>
                          <a:latin typeface="+mn-lt"/>
                        </a:rPr>
                        <a:t>Belongs in Page Objects?</a:t>
                      </a:r>
                      <a:endParaRPr lang="en-US" sz="1200" b="1"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GB" sz="900" b="1" dirty="0">
                          <a:effectLst/>
                          <a:latin typeface="+mn-lt"/>
                        </a:rPr>
                        <a:t>Web UI (Selenium)</a:t>
                      </a:r>
                      <a:endParaRPr lang="en-US" sz="1200" b="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 </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457200" marR="0" indent="-224790">
                        <a:spcBef>
                          <a:spcPts val="0"/>
                        </a:spcBef>
                        <a:spcAft>
                          <a:spcPts val="0"/>
                        </a:spcAft>
                      </a:pPr>
                      <a:r>
                        <a:rPr lang="en-GB" sz="900" b="0" i="1" dirty="0">
                          <a:effectLst/>
                          <a:latin typeface="+mn-lt"/>
                        </a:rPr>
                        <a:t>&gt; 200 Lines of Code</a:t>
                      </a:r>
                      <a:endParaRPr lang="en-US" sz="1200" b="0" i="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No (directional guideline)</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457200" marR="0" indent="-224790">
                        <a:spcBef>
                          <a:spcPts val="0"/>
                        </a:spcBef>
                        <a:spcAft>
                          <a:spcPts val="0"/>
                        </a:spcAft>
                      </a:pPr>
                      <a:r>
                        <a:rPr lang="en-GB" sz="900" b="0" i="1">
                          <a:effectLst/>
                          <a:latin typeface="+mn-lt"/>
                        </a:rPr>
                        <a:t>Implicit Wait Calls</a:t>
                      </a:r>
                      <a:endParaRPr lang="en-US" sz="1200" b="0" i="1">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No</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457200" marR="0" indent="-224790">
                        <a:spcBef>
                          <a:spcPts val="0"/>
                        </a:spcBef>
                        <a:spcAft>
                          <a:spcPts val="0"/>
                        </a:spcAft>
                      </a:pPr>
                      <a:r>
                        <a:rPr lang="en-GB" sz="900" b="0" i="1">
                          <a:effectLst/>
                          <a:latin typeface="+mn-lt"/>
                        </a:rPr>
                        <a:t>Conditional Waits (i.e. wait until ready)</a:t>
                      </a:r>
                      <a:endParaRPr lang="en-US" sz="1200" b="0" i="1">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Yes</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457200" marR="0" indent="-224790">
                        <a:spcBef>
                          <a:spcPts val="0"/>
                        </a:spcBef>
                        <a:spcAft>
                          <a:spcPts val="0"/>
                        </a:spcAft>
                      </a:pPr>
                      <a:r>
                        <a:rPr lang="en-GB" sz="900" b="0" i="1">
                          <a:effectLst/>
                          <a:latin typeface="+mn-lt"/>
                        </a:rPr>
                        <a:t>Verify Page Ready State</a:t>
                      </a:r>
                      <a:endParaRPr lang="en-US" sz="1200" b="0" i="1">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Yes (verify against an element)</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457200" marR="0" indent="-224790">
                        <a:spcBef>
                          <a:spcPts val="0"/>
                        </a:spcBef>
                        <a:spcAft>
                          <a:spcPts val="0"/>
                        </a:spcAft>
                      </a:pPr>
                      <a:r>
                        <a:rPr lang="en-GB" sz="900" b="0" i="1" dirty="0">
                          <a:effectLst/>
                          <a:latin typeface="+mn-lt"/>
                        </a:rPr>
                        <a:t>Locators</a:t>
                      </a:r>
                      <a:endParaRPr lang="en-US" sz="1200" b="0" i="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Yes</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marL="457200" marR="0" indent="-224790">
                        <a:spcBef>
                          <a:spcPts val="0"/>
                        </a:spcBef>
                        <a:spcAft>
                          <a:spcPts val="0"/>
                        </a:spcAft>
                      </a:pPr>
                      <a:r>
                        <a:rPr lang="en-GB" sz="900" b="0" i="1" dirty="0">
                          <a:effectLst/>
                          <a:latin typeface="+mn-lt"/>
                        </a:rPr>
                        <a:t>Uses </a:t>
                      </a:r>
                      <a:r>
                        <a:rPr lang="en-GB" sz="900" b="0" i="1" dirty="0" err="1">
                          <a:effectLst/>
                          <a:latin typeface="+mn-lt"/>
                        </a:rPr>
                        <a:t>PageFactory</a:t>
                      </a:r>
                      <a:endParaRPr lang="en-US" sz="1200" b="0" i="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No</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0">
                <a:tc>
                  <a:txBody>
                    <a:bodyPr/>
                    <a:lstStyle/>
                    <a:p>
                      <a:pPr marL="0" marR="0">
                        <a:spcBef>
                          <a:spcPts val="0"/>
                        </a:spcBef>
                        <a:spcAft>
                          <a:spcPts val="0"/>
                        </a:spcAft>
                      </a:pPr>
                      <a:r>
                        <a:rPr lang="en-GB" sz="900" b="1">
                          <a:effectLst/>
                          <a:latin typeface="+mn-lt"/>
                        </a:rPr>
                        <a:t>File, DB, and API Automation</a:t>
                      </a:r>
                      <a:endParaRPr lang="en-US" sz="1200" b="1">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 </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0">
                <a:tc>
                  <a:txBody>
                    <a:bodyPr/>
                    <a:lstStyle/>
                    <a:p>
                      <a:pPr marL="232410" marR="0">
                        <a:spcBef>
                          <a:spcPts val="0"/>
                        </a:spcBef>
                        <a:spcAft>
                          <a:spcPts val="0"/>
                        </a:spcAft>
                      </a:pPr>
                      <a:r>
                        <a:rPr lang="en-GB" sz="900" b="0" i="1">
                          <a:effectLst/>
                          <a:latin typeface="+mn-lt"/>
                        </a:rPr>
                        <a:t>Direct Calls to Java Methods for File Manipulation</a:t>
                      </a:r>
                      <a:endParaRPr lang="en-US" sz="1200" b="0" i="1">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Possibly (generic operations on JSON, Excel and other files should be wrapped at the common framework layer, but app-specific could be contained here)</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0">
                <a:tc>
                  <a:txBody>
                    <a:bodyPr/>
                    <a:lstStyle/>
                    <a:p>
                      <a:pPr marL="457200" marR="0" indent="-224790">
                        <a:spcBef>
                          <a:spcPts val="0"/>
                        </a:spcBef>
                        <a:spcAft>
                          <a:spcPts val="0"/>
                        </a:spcAft>
                      </a:pPr>
                      <a:r>
                        <a:rPr lang="en-GB" sz="900" b="0" i="1">
                          <a:effectLst/>
                          <a:latin typeface="+mn-lt"/>
                        </a:rPr>
                        <a:t>Direct Query Calls</a:t>
                      </a:r>
                      <a:endParaRPr lang="en-US" sz="1200" b="0" i="1">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Yes (logic of queries could be wrapped in common methods – e.g. verify member data populated)</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0">
                <a:tc>
                  <a:txBody>
                    <a:bodyPr/>
                    <a:lstStyle/>
                    <a:p>
                      <a:pPr marL="457200" marR="0" indent="-224790">
                        <a:spcBef>
                          <a:spcPts val="0"/>
                        </a:spcBef>
                        <a:spcAft>
                          <a:spcPts val="0"/>
                        </a:spcAft>
                      </a:pPr>
                      <a:r>
                        <a:rPr lang="en-GB" sz="900" b="0" i="1" dirty="0">
                          <a:effectLst/>
                          <a:latin typeface="+mn-lt"/>
                        </a:rPr>
                        <a:t>DB Connection Strings</a:t>
                      </a:r>
                      <a:endParaRPr lang="en-US" sz="1200" b="0" i="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Yes (making calls to common DB utilities)</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0">
                <a:tc>
                  <a:txBody>
                    <a:bodyPr/>
                    <a:lstStyle/>
                    <a:p>
                      <a:pPr marL="0" marR="0">
                        <a:spcBef>
                          <a:spcPts val="0"/>
                        </a:spcBef>
                        <a:spcAft>
                          <a:spcPts val="0"/>
                        </a:spcAft>
                      </a:pPr>
                      <a:r>
                        <a:rPr lang="en-GB" sz="900" b="1">
                          <a:effectLst/>
                          <a:latin typeface="+mn-lt"/>
                        </a:rPr>
                        <a:t>All Technologies</a:t>
                      </a:r>
                      <a:endParaRPr lang="en-US" sz="1200" b="1">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 </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0">
                <a:tc>
                  <a:txBody>
                    <a:bodyPr/>
                    <a:lstStyle/>
                    <a:p>
                      <a:pPr marL="457200" marR="0" indent="-224790">
                        <a:spcBef>
                          <a:spcPts val="0"/>
                        </a:spcBef>
                        <a:spcAft>
                          <a:spcPts val="0"/>
                        </a:spcAft>
                      </a:pPr>
                      <a:r>
                        <a:rPr lang="en-GB" sz="900" b="0" i="1">
                          <a:effectLst/>
                          <a:latin typeface="+mn-lt"/>
                        </a:rPr>
                        <a:t>Assertion(s)</a:t>
                      </a:r>
                      <a:endParaRPr lang="en-US" sz="1200" b="0" i="1">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No (generic assertions only)</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0">
                <a:tc>
                  <a:txBody>
                    <a:bodyPr/>
                    <a:lstStyle/>
                    <a:p>
                      <a:pPr marL="457200" marR="0" indent="-224790">
                        <a:spcBef>
                          <a:spcPts val="0"/>
                        </a:spcBef>
                        <a:spcAft>
                          <a:spcPts val="0"/>
                        </a:spcAft>
                      </a:pPr>
                      <a:r>
                        <a:rPr lang="en-GB" sz="900" b="0" i="1" dirty="0">
                          <a:effectLst/>
                          <a:latin typeface="+mn-lt"/>
                        </a:rPr>
                        <a:t>Hard-Coded Sleeps</a:t>
                      </a:r>
                      <a:endParaRPr lang="en-US" sz="1200" b="0" i="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No</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04887636"/>
              </p:ext>
            </p:extLst>
          </p:nvPr>
        </p:nvGraphicFramePr>
        <p:xfrm>
          <a:off x="6273801" y="2046496"/>
          <a:ext cx="5537200" cy="2225040"/>
        </p:xfrm>
        <a:graphic>
          <a:graphicData uri="http://schemas.openxmlformats.org/drawingml/2006/table">
            <a:tbl>
              <a:tblPr firstRow="1">
                <a:tableStyleId>{5C22544A-7EE6-4342-B048-85BDC9FD1C3A}</a:tableStyleId>
              </a:tblPr>
              <a:tblGrid>
                <a:gridCol w="739775">
                  <a:extLst>
                    <a:ext uri="{9D8B030D-6E8A-4147-A177-3AD203B41FA5}">
                      <a16:colId xmlns:a16="http://schemas.microsoft.com/office/drawing/2014/main" val="20000"/>
                    </a:ext>
                  </a:extLst>
                </a:gridCol>
                <a:gridCol w="1796127">
                  <a:extLst>
                    <a:ext uri="{9D8B030D-6E8A-4147-A177-3AD203B41FA5}">
                      <a16:colId xmlns:a16="http://schemas.microsoft.com/office/drawing/2014/main" val="20001"/>
                    </a:ext>
                  </a:extLst>
                </a:gridCol>
                <a:gridCol w="3001298">
                  <a:extLst>
                    <a:ext uri="{9D8B030D-6E8A-4147-A177-3AD203B41FA5}">
                      <a16:colId xmlns:a16="http://schemas.microsoft.com/office/drawing/2014/main" val="20002"/>
                    </a:ext>
                  </a:extLst>
                </a:gridCol>
              </a:tblGrid>
              <a:tr h="0">
                <a:tc gridSpan="3">
                  <a:txBody>
                    <a:bodyPr/>
                    <a:lstStyle/>
                    <a:p>
                      <a:pPr marL="0" marR="0">
                        <a:spcBef>
                          <a:spcPts val="0"/>
                        </a:spcBef>
                        <a:spcAft>
                          <a:spcPts val="0"/>
                        </a:spcAft>
                      </a:pPr>
                      <a:r>
                        <a:rPr lang="en-US" sz="1100" dirty="0">
                          <a:effectLst/>
                          <a:latin typeface="+mn-lt"/>
                          <a:ea typeface="Times New Roman" charset="0"/>
                        </a:rPr>
                        <a:t>Locators</a:t>
                      </a:r>
                    </a:p>
                  </a:txBody>
                  <a:tcPr marL="45720" marR="45720">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tc hMerge="1">
                  <a:txBody>
                    <a:bodyPr/>
                    <a:lstStyle/>
                    <a:p>
                      <a:pPr marL="0" marR="0">
                        <a:spcBef>
                          <a:spcPts val="0"/>
                        </a:spcBef>
                        <a:spcAft>
                          <a:spcPts val="0"/>
                        </a:spcAft>
                      </a:pPr>
                      <a:endParaRPr lang="en-US" sz="1200" dirty="0">
                        <a:effectLst/>
                        <a:latin typeface="+mn-lt"/>
                        <a:ea typeface="Times New Roman" charset="0"/>
                      </a:endParaRPr>
                    </a:p>
                  </a:txBody>
                  <a:tcPr marL="45720" marR="45720" anchor="ctr"/>
                </a:tc>
                <a:tc hMerge="1">
                  <a:txBody>
                    <a:bodyPr/>
                    <a:lstStyle/>
                    <a:p>
                      <a:pPr marL="0" marR="0">
                        <a:spcBef>
                          <a:spcPts val="0"/>
                        </a:spcBef>
                        <a:spcAft>
                          <a:spcPts val="0"/>
                        </a:spcAft>
                      </a:pPr>
                      <a:endParaRPr lang="en-US" sz="1200" dirty="0">
                        <a:effectLst/>
                        <a:latin typeface="+mn-lt"/>
                        <a:ea typeface="Times New Roman" charset="0"/>
                      </a:endParaRPr>
                    </a:p>
                  </a:txBody>
                  <a:tcPr marL="45720" marR="45720" anchor="ctr"/>
                </a:tc>
                <a:extLst>
                  <a:ext uri="{0D108BD9-81ED-4DB2-BD59-A6C34878D82A}">
                    <a16:rowId xmlns:a16="http://schemas.microsoft.com/office/drawing/2014/main" val="10000"/>
                  </a:ext>
                </a:extLst>
              </a:tr>
              <a:tr h="0">
                <a:tc>
                  <a:txBody>
                    <a:bodyPr/>
                    <a:lstStyle/>
                    <a:p>
                      <a:pPr marL="0" marR="0">
                        <a:spcBef>
                          <a:spcPts val="0"/>
                        </a:spcBef>
                        <a:spcAft>
                          <a:spcPts val="0"/>
                        </a:spcAft>
                      </a:pPr>
                      <a:r>
                        <a:rPr lang="en-GB" sz="900" b="1">
                          <a:effectLst/>
                          <a:latin typeface="+mn-lt"/>
                        </a:rPr>
                        <a:t>Order of Preference</a:t>
                      </a:r>
                      <a:endParaRPr lang="en-US" sz="1200" b="1">
                        <a:effectLst/>
                        <a:latin typeface="+mn-lt"/>
                        <a:ea typeface="Times New Roman" charset="0"/>
                      </a:endParaRPr>
                    </a:p>
                  </a:txBody>
                  <a:tcPr marL="45720" marR="45720">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marR="0">
                        <a:spcBef>
                          <a:spcPts val="0"/>
                        </a:spcBef>
                        <a:spcAft>
                          <a:spcPts val="0"/>
                        </a:spcAft>
                      </a:pPr>
                      <a:r>
                        <a:rPr lang="en-GB" sz="900" b="1" dirty="0">
                          <a:effectLst/>
                          <a:latin typeface="+mn-lt"/>
                        </a:rPr>
                        <a:t>Item</a:t>
                      </a:r>
                      <a:endParaRPr lang="en-US" sz="1200" b="1" dirty="0">
                        <a:effectLst/>
                        <a:latin typeface="+mn-lt"/>
                        <a:ea typeface="Times New Roman" charset="0"/>
                      </a:endParaRPr>
                    </a:p>
                  </a:txBody>
                  <a:tcPr marL="45720" marR="45720"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marR="0">
                        <a:spcBef>
                          <a:spcPts val="0"/>
                        </a:spcBef>
                        <a:spcAft>
                          <a:spcPts val="0"/>
                        </a:spcAft>
                      </a:pPr>
                      <a:r>
                        <a:rPr lang="en-GB" sz="900" b="1" dirty="0">
                          <a:effectLst/>
                          <a:latin typeface="+mn-lt"/>
                        </a:rPr>
                        <a:t>Description</a:t>
                      </a:r>
                      <a:endParaRPr lang="en-US" sz="1200" b="1"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GB" sz="900" dirty="0">
                          <a:effectLst/>
                          <a:latin typeface="+mn-lt"/>
                        </a:rPr>
                        <a:t>1</a:t>
                      </a:r>
                      <a:endParaRPr lang="en-US" sz="1200"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i="1" dirty="0">
                          <a:effectLst/>
                          <a:latin typeface="+mn-lt"/>
                        </a:rPr>
                        <a:t>Semantic ID</a:t>
                      </a:r>
                      <a:endParaRPr lang="en-US" sz="1200" i="1" dirty="0">
                        <a:effectLst/>
                        <a:latin typeface="+mn-lt"/>
                        <a:ea typeface="Times New Roman" charset="0"/>
                      </a:endParaRPr>
                    </a:p>
                  </a:txBody>
                  <a:tcPr marL="45720" marR="45720"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Unique, descriptive, unlikely to change</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GB" sz="900">
                          <a:effectLst/>
                          <a:latin typeface="+mn-lt"/>
                        </a:rPr>
                        <a:t>2</a:t>
                      </a:r>
                      <a:endParaRPr lang="en-US" sz="120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i="1" dirty="0">
                          <a:effectLst/>
                          <a:latin typeface="+mn-lt"/>
                        </a:rPr>
                        <a:t>Using Semantic Name</a:t>
                      </a:r>
                      <a:endParaRPr lang="en-US" sz="1200" i="1" dirty="0">
                        <a:effectLst/>
                        <a:latin typeface="+mn-lt"/>
                        <a:ea typeface="Times New Roman" charset="0"/>
                      </a:endParaRPr>
                    </a:p>
                  </a:txBody>
                  <a:tcPr marL="45720" marR="45720"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Input labels (name=’firstname’)</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GB" sz="900">
                          <a:effectLst/>
                          <a:latin typeface="+mn-lt"/>
                        </a:rPr>
                        <a:t>3</a:t>
                      </a:r>
                      <a:endParaRPr lang="en-US" sz="120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i="1" dirty="0">
                          <a:effectLst/>
                          <a:latin typeface="+mn-lt"/>
                        </a:rPr>
                        <a:t>Reasonable Traversal</a:t>
                      </a:r>
                      <a:endParaRPr lang="en-US" sz="1200" i="1" dirty="0">
                        <a:effectLst/>
                        <a:latin typeface="+mn-lt"/>
                        <a:ea typeface="Times New Roman" charset="0"/>
                      </a:endParaRPr>
                    </a:p>
                  </a:txBody>
                  <a:tcPr marL="45720" marR="45720"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Parent to child within an element node</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GB" sz="900">
                          <a:effectLst/>
                          <a:latin typeface="+mn-lt"/>
                        </a:rPr>
                        <a:t>4</a:t>
                      </a:r>
                      <a:endParaRPr lang="en-US" sz="120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i="1" dirty="0">
                          <a:effectLst/>
                          <a:latin typeface="+mn-lt"/>
                        </a:rPr>
                        <a:t>Text on the Page</a:t>
                      </a:r>
                      <a:endParaRPr lang="en-US" sz="1200" i="1" dirty="0">
                        <a:effectLst/>
                        <a:latin typeface="+mn-lt"/>
                        <a:ea typeface="Times New Roman" charset="0"/>
                      </a:endParaRPr>
                    </a:p>
                  </a:txBody>
                  <a:tcPr marL="45720" marR="45720"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Link text</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r>
                        <a:rPr lang="en-GB" sz="900">
                          <a:effectLst/>
                          <a:latin typeface="+mn-lt"/>
                        </a:rPr>
                        <a:t>5</a:t>
                      </a:r>
                      <a:endParaRPr lang="en-US" sz="120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i="1" dirty="0">
                          <a:effectLst/>
                          <a:latin typeface="+mn-lt"/>
                        </a:rPr>
                        <a:t>Tied to Page Layout (CSS)</a:t>
                      </a:r>
                      <a:endParaRPr lang="en-US" sz="1200" i="1" dirty="0">
                        <a:effectLst/>
                        <a:latin typeface="+mn-lt"/>
                        <a:ea typeface="Times New Roman" charset="0"/>
                      </a:endParaRPr>
                    </a:p>
                  </a:txBody>
                  <a:tcPr marL="45720" marR="45720"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CSS: &gt; &gt; &gt; </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algn="ctr">
                        <a:spcBef>
                          <a:spcPts val="0"/>
                        </a:spcBef>
                        <a:spcAft>
                          <a:spcPts val="0"/>
                        </a:spcAft>
                      </a:pPr>
                      <a:r>
                        <a:rPr lang="en-GB" sz="900">
                          <a:effectLst/>
                          <a:latin typeface="+mn-lt"/>
                        </a:rPr>
                        <a:t>6</a:t>
                      </a:r>
                      <a:endParaRPr lang="en-US" sz="120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i="1" dirty="0">
                          <a:effectLst/>
                          <a:latin typeface="+mn-lt"/>
                        </a:rPr>
                        <a:t>Tied to Page Layout (</a:t>
                      </a:r>
                      <a:r>
                        <a:rPr lang="en-GB" sz="900" i="1" dirty="0" err="1">
                          <a:effectLst/>
                          <a:latin typeface="+mn-lt"/>
                        </a:rPr>
                        <a:t>xPath</a:t>
                      </a:r>
                      <a:r>
                        <a:rPr lang="en-GB" sz="900" i="1" dirty="0">
                          <a:effectLst/>
                          <a:latin typeface="+mn-lt"/>
                        </a:rPr>
                        <a:t>)</a:t>
                      </a:r>
                      <a:endParaRPr lang="en-US" sz="1200" i="1" dirty="0">
                        <a:effectLst/>
                        <a:latin typeface="+mn-lt"/>
                        <a:ea typeface="Times New Roman" charset="0"/>
                      </a:endParaRPr>
                    </a:p>
                  </a:txBody>
                  <a:tcPr marL="45720" marR="45720"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err="1">
                          <a:effectLst/>
                          <a:latin typeface="+mn-lt"/>
                        </a:rPr>
                        <a:t>xPath</a:t>
                      </a:r>
                      <a:r>
                        <a:rPr lang="en-GB" sz="900" dirty="0">
                          <a:effectLst/>
                          <a:latin typeface="+mn-lt"/>
                        </a:rPr>
                        <a:t>: / / /</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marL="0" marR="0" algn="ctr">
                        <a:spcBef>
                          <a:spcPts val="0"/>
                        </a:spcBef>
                        <a:spcAft>
                          <a:spcPts val="0"/>
                        </a:spcAft>
                      </a:pPr>
                      <a:r>
                        <a:rPr lang="en-GB" sz="900">
                          <a:effectLst/>
                          <a:latin typeface="+mn-lt"/>
                        </a:rPr>
                        <a:t>7</a:t>
                      </a:r>
                      <a:endParaRPr lang="en-US" sz="120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i="1" dirty="0">
                          <a:effectLst/>
                          <a:latin typeface="+mn-lt"/>
                        </a:rPr>
                        <a:t>Dynamic Locators</a:t>
                      </a:r>
                      <a:endParaRPr lang="en-US" sz="1200" i="1" dirty="0">
                        <a:effectLst/>
                        <a:latin typeface="+mn-lt"/>
                        <a:ea typeface="Times New Roman" charset="0"/>
                      </a:endParaRPr>
                    </a:p>
                  </a:txBody>
                  <a:tcPr marL="45720" marR="45720"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User account specific to tied to page render</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7" name="Rectangle 6"/>
          <p:cNvSpPr/>
          <p:nvPr/>
        </p:nvSpPr>
        <p:spPr>
          <a:xfrm>
            <a:off x="6204155" y="4471942"/>
            <a:ext cx="5606846" cy="430887"/>
          </a:xfrm>
          <a:prstGeom prst="rect">
            <a:avLst/>
          </a:prstGeom>
        </p:spPr>
        <p:txBody>
          <a:bodyPr wrap="square">
            <a:spAutoFit/>
          </a:bodyPr>
          <a:lstStyle/>
          <a:p>
            <a:r>
              <a:rPr lang="en-US" sz="1050" b="1" noProof="1"/>
              <a:t>Source: </a:t>
            </a:r>
            <a:r>
              <a:rPr lang="en-US" sz="1050" noProof="1">
                <a:hlinkClick r:id="rId3"/>
              </a:rPr>
              <a:t>https://www.slideshare.net/saucelabs/how-to-grade-your-selenium-tests-by-dave-haeffner-sauce-labs-webinar</a:t>
            </a:r>
            <a:endParaRPr lang="en-US" sz="1050" noProof="1"/>
          </a:p>
        </p:txBody>
      </p:sp>
    </p:spTree>
    <p:extLst>
      <p:ext uri="{BB962C8B-B14F-4D97-AF65-F5344CB8AC3E}">
        <p14:creationId xmlns:p14="http://schemas.microsoft.com/office/powerpoint/2010/main" val="1700057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6"/>
          </p:nvPr>
        </p:nvSpPr>
        <p:spPr/>
        <p:txBody>
          <a:bodyPr/>
          <a:lstStyle/>
          <a:p>
            <a:r>
              <a:rPr lang="en-US"/>
              <a:t>Copyright © 2017 Accenture  All rights reserved.</a:t>
            </a:r>
            <a:endParaRPr lang="en-AU" dirty="0"/>
          </a:p>
        </p:txBody>
      </p:sp>
      <p:sp>
        <p:nvSpPr>
          <p:cNvPr id="2" name="Slide Number Placeholder 1"/>
          <p:cNvSpPr>
            <a:spLocks noGrp="1"/>
          </p:cNvSpPr>
          <p:nvPr>
            <p:ph type="sldNum" sz="quarter" idx="17"/>
          </p:nvPr>
        </p:nvSpPr>
        <p:spPr/>
        <p:txBody>
          <a:bodyPr/>
          <a:lstStyle/>
          <a:p>
            <a:pPr>
              <a:defRPr/>
            </a:pPr>
            <a:fld id="{90CBDC3A-D49F-4631-A8C7-55D59B33E5FA}" type="slidenum">
              <a:rPr lang="en-US" smtClean="0"/>
              <a:pPr>
                <a:defRPr/>
              </a:pPr>
              <a:t>24</a:t>
            </a:fld>
            <a:endParaRPr lang="en-US" dirty="0"/>
          </a:p>
        </p:txBody>
      </p:sp>
      <p:sp>
        <p:nvSpPr>
          <p:cNvPr id="3" name="Title 2"/>
          <p:cNvSpPr>
            <a:spLocks noGrp="1"/>
          </p:cNvSpPr>
          <p:nvPr>
            <p:ph type="title"/>
          </p:nvPr>
        </p:nvSpPr>
        <p:spPr/>
        <p:txBody>
          <a:bodyPr/>
          <a:lstStyle/>
          <a:p>
            <a:r>
              <a:rPr lang="en-US" dirty="0"/>
              <a:t>Selenium Implementation Pattern: </a:t>
            </a:r>
            <a:br>
              <a:rPr lang="en-US" dirty="0"/>
            </a:br>
            <a:r>
              <a:rPr lang="en-US" sz="2800" i="1" dirty="0"/>
              <a:t>Grading Tests and Step Definitions</a:t>
            </a:r>
          </a:p>
        </p:txBody>
      </p:sp>
      <p:sp>
        <p:nvSpPr>
          <p:cNvPr id="10" name="Text Placeholder 9"/>
          <p:cNvSpPr>
            <a:spLocks noGrp="1"/>
          </p:cNvSpPr>
          <p:nvPr>
            <p:ph type="body" sz="quarter" idx="18"/>
          </p:nvPr>
        </p:nvSpPr>
        <p:spPr/>
        <p:txBody>
          <a:bodyPr/>
          <a:lstStyle/>
          <a:p>
            <a:r>
              <a:rPr lang="en-US" dirty="0"/>
              <a:t>The peer review guidelines related to web UIs below take inspiration from </a:t>
            </a:r>
            <a:r>
              <a:rPr lang="en-US" dirty="0">
                <a:hlinkClick r:id="rId2"/>
              </a:rPr>
              <a:t>the work of Dave </a:t>
            </a:r>
            <a:r>
              <a:rPr lang="en-US" dirty="0" err="1">
                <a:hlinkClick r:id="rId2"/>
              </a:rPr>
              <a:t>Haeffner</a:t>
            </a:r>
            <a:r>
              <a:rPr lang="en-US" dirty="0">
                <a:hlinkClick r:id="rId2"/>
              </a:rPr>
              <a:t> </a:t>
            </a:r>
            <a:r>
              <a:rPr lang="en-US" dirty="0"/>
              <a:t>and his work around a “grading rubric” for Selenium tests.</a:t>
            </a:r>
          </a:p>
        </p:txBody>
      </p:sp>
      <p:graphicFrame>
        <p:nvGraphicFramePr>
          <p:cNvPr id="7" name="Table 6"/>
          <p:cNvGraphicFramePr>
            <a:graphicFrameLocks noGrp="1"/>
          </p:cNvGraphicFramePr>
          <p:nvPr>
            <p:extLst>
              <p:ext uri="{D42A27DB-BD31-4B8C-83A1-F6EECF244321}">
                <p14:modId xmlns:p14="http://schemas.microsoft.com/office/powerpoint/2010/main" val="1579830889"/>
              </p:ext>
            </p:extLst>
          </p:nvPr>
        </p:nvGraphicFramePr>
        <p:xfrm>
          <a:off x="469901" y="2117506"/>
          <a:ext cx="5537200" cy="3825240"/>
        </p:xfrm>
        <a:graphic>
          <a:graphicData uri="http://schemas.openxmlformats.org/drawingml/2006/table">
            <a:tbl>
              <a:tblPr firstRow="1">
                <a:tableStyleId>{5C22544A-7EE6-4342-B048-85BDC9FD1C3A}</a:tableStyleId>
              </a:tblPr>
              <a:tblGrid>
                <a:gridCol w="2816225">
                  <a:extLst>
                    <a:ext uri="{9D8B030D-6E8A-4147-A177-3AD203B41FA5}">
                      <a16:colId xmlns:a16="http://schemas.microsoft.com/office/drawing/2014/main" val="20000"/>
                    </a:ext>
                  </a:extLst>
                </a:gridCol>
                <a:gridCol w="2720975">
                  <a:extLst>
                    <a:ext uri="{9D8B030D-6E8A-4147-A177-3AD203B41FA5}">
                      <a16:colId xmlns:a16="http://schemas.microsoft.com/office/drawing/2014/main" val="20001"/>
                    </a:ext>
                  </a:extLst>
                </a:gridCol>
              </a:tblGrid>
              <a:tr h="0">
                <a:tc gridSpan="2">
                  <a:txBody>
                    <a:bodyPr/>
                    <a:lstStyle/>
                    <a:p>
                      <a:pPr marL="0" marR="0">
                        <a:spcBef>
                          <a:spcPts val="0"/>
                        </a:spcBef>
                        <a:spcAft>
                          <a:spcPts val="0"/>
                        </a:spcAft>
                      </a:pPr>
                      <a:r>
                        <a:rPr lang="en-US" sz="1100" dirty="0">
                          <a:effectLst/>
                          <a:latin typeface="+mn-lt"/>
                          <a:ea typeface="Times New Roman" charset="0"/>
                        </a:rPr>
                        <a:t>Tests (or Step Definitions)</a:t>
                      </a:r>
                    </a:p>
                  </a:txBody>
                  <a:tcPr marL="45720" marR="4572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tc hMerge="1">
                  <a:txBody>
                    <a:bodyPr/>
                    <a:lstStyle/>
                    <a:p>
                      <a:pPr marL="0" marR="0">
                        <a:spcBef>
                          <a:spcPts val="0"/>
                        </a:spcBef>
                        <a:spcAft>
                          <a:spcPts val="0"/>
                        </a:spcAft>
                      </a:pPr>
                      <a:endParaRPr lang="en-US" sz="11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GB" sz="900" b="1">
                          <a:effectLst/>
                          <a:latin typeface="+mn-lt"/>
                        </a:rPr>
                        <a:t>Item</a:t>
                      </a:r>
                      <a:endParaRPr lang="en-US" sz="1200" b="1">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marR="0">
                        <a:spcBef>
                          <a:spcPts val="0"/>
                        </a:spcBef>
                        <a:spcAft>
                          <a:spcPts val="0"/>
                        </a:spcAft>
                      </a:pPr>
                      <a:r>
                        <a:rPr lang="en-GB" sz="900" b="1" dirty="0">
                          <a:effectLst/>
                          <a:latin typeface="+mn-lt"/>
                        </a:rPr>
                        <a:t>Belongs in Step Definitions (or Tests)?</a:t>
                      </a:r>
                      <a:endParaRPr lang="en-US" sz="1200" b="1"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GB" sz="900" b="1" dirty="0">
                          <a:effectLst/>
                          <a:latin typeface="+mn-lt"/>
                        </a:rPr>
                        <a:t>Web UI (Selenium)</a:t>
                      </a:r>
                      <a:endParaRPr lang="en-US" sz="1200" b="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 </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457200" marR="0" indent="-224790">
                        <a:spcBef>
                          <a:spcPts val="0"/>
                        </a:spcBef>
                        <a:spcAft>
                          <a:spcPts val="0"/>
                        </a:spcAft>
                      </a:pPr>
                      <a:r>
                        <a:rPr lang="en-GB" sz="900" i="1" dirty="0">
                          <a:effectLst/>
                          <a:latin typeface="+mn-lt"/>
                        </a:rPr>
                        <a:t>Selenium Commands</a:t>
                      </a:r>
                      <a:endParaRPr lang="en-US" sz="1200" i="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No</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457200" marR="0" indent="-224790">
                        <a:spcBef>
                          <a:spcPts val="0"/>
                        </a:spcBef>
                        <a:spcAft>
                          <a:spcPts val="0"/>
                        </a:spcAft>
                      </a:pPr>
                      <a:r>
                        <a:rPr lang="en-GB" sz="900" i="1" dirty="0">
                          <a:effectLst/>
                          <a:latin typeface="+mn-lt"/>
                        </a:rPr>
                        <a:t>Locators</a:t>
                      </a:r>
                      <a:endParaRPr lang="en-US" sz="1200" i="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No</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10820">
                <a:tc>
                  <a:txBody>
                    <a:bodyPr/>
                    <a:lstStyle/>
                    <a:p>
                      <a:pPr marL="457200" marR="0" indent="-224790">
                        <a:spcBef>
                          <a:spcPts val="0"/>
                        </a:spcBef>
                        <a:spcAft>
                          <a:spcPts val="0"/>
                        </a:spcAft>
                      </a:pPr>
                      <a:r>
                        <a:rPr lang="en-GB" sz="900" i="1" dirty="0">
                          <a:effectLst/>
                          <a:latin typeface="+mn-lt"/>
                        </a:rPr>
                        <a:t>Selenium Setup/Teardown</a:t>
                      </a:r>
                      <a:endParaRPr lang="en-US" sz="1200" i="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No</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457200" marR="0" indent="-224790">
                        <a:spcBef>
                          <a:spcPts val="0"/>
                        </a:spcBef>
                        <a:spcAft>
                          <a:spcPts val="0"/>
                        </a:spcAft>
                      </a:pPr>
                      <a:r>
                        <a:rPr lang="en-GB" sz="900" i="1" dirty="0">
                          <a:effectLst/>
                          <a:latin typeface="+mn-lt"/>
                        </a:rPr>
                        <a:t>Implicit Wait Calls</a:t>
                      </a:r>
                      <a:endParaRPr lang="en-US" sz="1200" i="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No</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457200" marR="0" indent="-224790">
                        <a:spcBef>
                          <a:spcPts val="0"/>
                        </a:spcBef>
                        <a:spcAft>
                          <a:spcPts val="0"/>
                        </a:spcAft>
                      </a:pPr>
                      <a:r>
                        <a:rPr lang="en-GB" sz="900" i="1" dirty="0">
                          <a:effectLst/>
                          <a:latin typeface="+mn-lt"/>
                        </a:rPr>
                        <a:t>Explicit Wait Calls</a:t>
                      </a:r>
                      <a:endParaRPr lang="en-US" sz="1200" i="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No</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marL="457200" marR="0" indent="-224790">
                        <a:spcBef>
                          <a:spcPts val="0"/>
                        </a:spcBef>
                        <a:spcAft>
                          <a:spcPts val="0"/>
                        </a:spcAft>
                      </a:pPr>
                      <a:r>
                        <a:rPr lang="en-GB" sz="900" i="1" dirty="0">
                          <a:effectLst/>
                          <a:latin typeface="+mn-lt"/>
                        </a:rPr>
                        <a:t>Calls to Page Objects and Workflows</a:t>
                      </a:r>
                      <a:endParaRPr lang="en-US" sz="1200" i="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Yes</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0">
                <a:tc>
                  <a:txBody>
                    <a:bodyPr/>
                    <a:lstStyle/>
                    <a:p>
                      <a:pPr marL="0" marR="0">
                        <a:spcBef>
                          <a:spcPts val="0"/>
                        </a:spcBef>
                        <a:spcAft>
                          <a:spcPts val="0"/>
                        </a:spcAft>
                      </a:pPr>
                      <a:r>
                        <a:rPr lang="en-GB" sz="900" b="1" dirty="0">
                          <a:effectLst/>
                          <a:latin typeface="+mn-lt"/>
                        </a:rPr>
                        <a:t>File, DB, and API Automation</a:t>
                      </a:r>
                      <a:endParaRPr lang="en-US" sz="1200" b="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 </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0">
                <a:tc>
                  <a:txBody>
                    <a:bodyPr/>
                    <a:lstStyle/>
                    <a:p>
                      <a:pPr marL="232410" marR="0">
                        <a:spcBef>
                          <a:spcPts val="0"/>
                        </a:spcBef>
                        <a:spcAft>
                          <a:spcPts val="0"/>
                        </a:spcAft>
                      </a:pPr>
                      <a:r>
                        <a:rPr lang="en-GB" sz="900" i="1">
                          <a:effectLst/>
                          <a:latin typeface="+mn-lt"/>
                        </a:rPr>
                        <a:t>Direct Calls to Java Methods for File Manipulation</a:t>
                      </a:r>
                      <a:endParaRPr lang="en-US" sz="1200" i="1">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No (wrap common step sequences in underlying methods)</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0">
                <a:tc>
                  <a:txBody>
                    <a:bodyPr/>
                    <a:lstStyle/>
                    <a:p>
                      <a:pPr marL="457200" marR="0" indent="-224790">
                        <a:spcBef>
                          <a:spcPts val="0"/>
                        </a:spcBef>
                        <a:spcAft>
                          <a:spcPts val="0"/>
                        </a:spcAft>
                      </a:pPr>
                      <a:r>
                        <a:rPr lang="en-GB" sz="900" i="1">
                          <a:effectLst/>
                          <a:latin typeface="+mn-lt"/>
                        </a:rPr>
                        <a:t>Direct Query Calls</a:t>
                      </a:r>
                      <a:endParaRPr lang="en-US" sz="1200" i="1">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No</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0">
                <a:tc>
                  <a:txBody>
                    <a:bodyPr/>
                    <a:lstStyle/>
                    <a:p>
                      <a:pPr marL="457200" marR="0" indent="-224790">
                        <a:spcBef>
                          <a:spcPts val="0"/>
                        </a:spcBef>
                        <a:spcAft>
                          <a:spcPts val="0"/>
                        </a:spcAft>
                      </a:pPr>
                      <a:r>
                        <a:rPr lang="en-GB" sz="900" i="1" dirty="0">
                          <a:effectLst/>
                          <a:latin typeface="+mn-lt"/>
                        </a:rPr>
                        <a:t>DB Connection Strings</a:t>
                      </a:r>
                      <a:endParaRPr lang="en-US" sz="1200" i="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No</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0">
                <a:tc>
                  <a:txBody>
                    <a:bodyPr/>
                    <a:lstStyle/>
                    <a:p>
                      <a:pPr marL="0" marR="0">
                        <a:spcBef>
                          <a:spcPts val="0"/>
                        </a:spcBef>
                        <a:spcAft>
                          <a:spcPts val="0"/>
                        </a:spcAft>
                      </a:pPr>
                      <a:r>
                        <a:rPr lang="en-GB" sz="900" b="1" dirty="0">
                          <a:effectLst/>
                          <a:latin typeface="+mn-lt"/>
                        </a:rPr>
                        <a:t>All Technologies</a:t>
                      </a:r>
                      <a:endParaRPr lang="en-US" sz="1200" b="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 </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0">
                <a:tc>
                  <a:txBody>
                    <a:bodyPr/>
                    <a:lstStyle/>
                    <a:p>
                      <a:pPr marL="457200" marR="0" indent="-224790">
                        <a:spcBef>
                          <a:spcPts val="0"/>
                        </a:spcBef>
                        <a:spcAft>
                          <a:spcPts val="0"/>
                        </a:spcAft>
                      </a:pPr>
                      <a:r>
                        <a:rPr lang="en-GB" sz="900" i="1">
                          <a:effectLst/>
                          <a:latin typeface="+mn-lt"/>
                        </a:rPr>
                        <a:t>Assertion(s)</a:t>
                      </a:r>
                      <a:endParaRPr lang="en-US" sz="1200" i="1">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a:effectLst/>
                          <a:latin typeface="+mn-lt"/>
                        </a:rPr>
                        <a:t>Yes</a:t>
                      </a:r>
                      <a:endParaRPr lang="en-US" sz="120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0">
                <a:tc>
                  <a:txBody>
                    <a:bodyPr/>
                    <a:lstStyle/>
                    <a:p>
                      <a:pPr marL="457200" marR="0" indent="-224790">
                        <a:spcBef>
                          <a:spcPts val="0"/>
                        </a:spcBef>
                        <a:spcAft>
                          <a:spcPts val="0"/>
                        </a:spcAft>
                      </a:pPr>
                      <a:r>
                        <a:rPr lang="en-GB" sz="900" i="1" dirty="0">
                          <a:effectLst/>
                          <a:latin typeface="+mn-lt"/>
                        </a:rPr>
                        <a:t>Hard-Coded Sleeps</a:t>
                      </a:r>
                      <a:endParaRPr lang="en-US" sz="1200" i="1" dirty="0">
                        <a:effectLst/>
                        <a:latin typeface="+mn-lt"/>
                        <a:ea typeface="Times New Roman" charset="0"/>
                      </a:endParaRPr>
                    </a:p>
                  </a:txBody>
                  <a:tcPr marL="45720" marR="4572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GB" sz="900" dirty="0">
                          <a:effectLst/>
                          <a:latin typeface="+mn-lt"/>
                        </a:rPr>
                        <a:t>No</a:t>
                      </a:r>
                      <a:endParaRPr lang="en-US" sz="1200" dirty="0">
                        <a:effectLst/>
                        <a:latin typeface="+mn-lt"/>
                        <a:ea typeface="Times New Roman" charset="0"/>
                      </a:endParaRPr>
                    </a:p>
                  </a:txBody>
                  <a:tcPr marL="45720" marR="4572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9" name="Rectangle 8"/>
          <p:cNvSpPr/>
          <p:nvPr/>
        </p:nvSpPr>
        <p:spPr>
          <a:xfrm>
            <a:off x="417715" y="6015434"/>
            <a:ext cx="5606846" cy="430887"/>
          </a:xfrm>
          <a:prstGeom prst="rect">
            <a:avLst/>
          </a:prstGeom>
        </p:spPr>
        <p:txBody>
          <a:bodyPr wrap="square">
            <a:spAutoFit/>
          </a:bodyPr>
          <a:lstStyle/>
          <a:p>
            <a:r>
              <a:rPr lang="en-US" sz="1050" b="1" noProof="1"/>
              <a:t>Source: </a:t>
            </a:r>
            <a:r>
              <a:rPr lang="en-US" sz="1050" noProof="1">
                <a:hlinkClick r:id="rId3"/>
              </a:rPr>
              <a:t>https://www.slideshare.net/saucelabs/how-to-grade-your-selenium-tests-by-dave-haeffner-sauce-labs-webinar</a:t>
            </a:r>
            <a:endParaRPr lang="en-US" sz="1050" noProof="1"/>
          </a:p>
        </p:txBody>
      </p:sp>
    </p:spTree>
    <p:extLst>
      <p:ext uri="{BB962C8B-B14F-4D97-AF65-F5344CB8AC3E}">
        <p14:creationId xmlns:p14="http://schemas.microsoft.com/office/powerpoint/2010/main" val="140644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6"/>
          </p:nvPr>
        </p:nvSpPr>
        <p:spPr/>
        <p:txBody>
          <a:bodyPr/>
          <a:lstStyle/>
          <a:p>
            <a:r>
              <a:rPr lang="en-US"/>
              <a:t>Copyright © 2017 Accenture  All rights reserved.</a:t>
            </a:r>
            <a:endParaRPr lang="en-AU" dirty="0"/>
          </a:p>
        </p:txBody>
      </p:sp>
      <p:sp>
        <p:nvSpPr>
          <p:cNvPr id="2" name="Slide Number Placeholder 1"/>
          <p:cNvSpPr>
            <a:spLocks noGrp="1"/>
          </p:cNvSpPr>
          <p:nvPr>
            <p:ph type="sldNum" sz="quarter" idx="17"/>
          </p:nvPr>
        </p:nvSpPr>
        <p:spPr/>
        <p:txBody>
          <a:bodyPr/>
          <a:lstStyle/>
          <a:p>
            <a:pPr>
              <a:defRPr/>
            </a:pPr>
            <a:fld id="{90CBDC3A-D49F-4631-A8C7-55D59B33E5FA}" type="slidenum">
              <a:rPr lang="en-US" smtClean="0"/>
              <a:pPr>
                <a:defRPr/>
              </a:pPr>
              <a:t>25</a:t>
            </a:fld>
            <a:endParaRPr lang="en-US" dirty="0"/>
          </a:p>
        </p:txBody>
      </p:sp>
      <p:sp>
        <p:nvSpPr>
          <p:cNvPr id="3" name="Title 2"/>
          <p:cNvSpPr>
            <a:spLocks noGrp="1"/>
          </p:cNvSpPr>
          <p:nvPr>
            <p:ph type="title"/>
          </p:nvPr>
        </p:nvSpPr>
        <p:spPr/>
        <p:txBody>
          <a:bodyPr>
            <a:normAutofit/>
          </a:bodyPr>
          <a:lstStyle/>
          <a:p>
            <a:r>
              <a:rPr lang="en-US" dirty="0"/>
              <a:t>Selenium Implementation: </a:t>
            </a:r>
            <a:br>
              <a:rPr lang="en-US" dirty="0"/>
            </a:br>
            <a:r>
              <a:rPr lang="en-US" sz="2800" i="1" dirty="0"/>
              <a:t>Anti-Pattern: Excel-Based Abstraction Layer</a:t>
            </a:r>
            <a:endParaRPr lang="en-US" sz="4400" dirty="0"/>
          </a:p>
        </p:txBody>
      </p:sp>
      <p:sp>
        <p:nvSpPr>
          <p:cNvPr id="10" name="Text Placeholder 9"/>
          <p:cNvSpPr>
            <a:spLocks noGrp="1"/>
          </p:cNvSpPr>
          <p:nvPr>
            <p:ph type="body" sz="quarter" idx="18"/>
          </p:nvPr>
        </p:nvSpPr>
        <p:spPr/>
        <p:txBody>
          <a:bodyPr>
            <a:normAutofit/>
          </a:bodyPr>
          <a:lstStyle/>
          <a:p>
            <a:r>
              <a:rPr lang="en-US" dirty="0"/>
              <a:t>A common anti-pattern is to put an Excel-based layer, or other keyword-driven abstraction layer, in front of a Selenium implementation. This approach is not recommended given scaling challenges:</a:t>
            </a:r>
          </a:p>
        </p:txBody>
      </p:sp>
      <p:sp>
        <p:nvSpPr>
          <p:cNvPr id="6" name="TextBox 5"/>
          <p:cNvSpPr txBox="1"/>
          <p:nvPr/>
        </p:nvSpPr>
        <p:spPr>
          <a:xfrm>
            <a:off x="6253316" y="2169477"/>
            <a:ext cx="5414809" cy="3069897"/>
          </a:xfrm>
          <a:prstGeom prst="rect">
            <a:avLst/>
          </a:prstGeom>
          <a:noFill/>
          <a:ln>
            <a:solidFill>
              <a:schemeClr val="tx2"/>
            </a:solidFill>
            <a:prstDash val="dash"/>
          </a:ln>
        </p:spPr>
        <p:txBody>
          <a:bodyPr wrap="square" rtlCol="0">
            <a:noAutofit/>
          </a:bodyPr>
          <a:lstStyle/>
          <a:p>
            <a:pPr>
              <a:spcBef>
                <a:spcPts val="600"/>
              </a:spcBef>
            </a:pPr>
            <a:r>
              <a:rPr lang="en-US" sz="1200" b="1" dirty="0"/>
              <a:t>Challenges:</a:t>
            </a:r>
          </a:p>
        </p:txBody>
      </p:sp>
      <p:graphicFrame>
        <p:nvGraphicFramePr>
          <p:cNvPr id="7" name="Table 6"/>
          <p:cNvGraphicFramePr>
            <a:graphicFrameLocks noGrp="1"/>
          </p:cNvGraphicFramePr>
          <p:nvPr>
            <p:extLst>
              <p:ext uri="{D42A27DB-BD31-4B8C-83A1-F6EECF244321}">
                <p14:modId xmlns:p14="http://schemas.microsoft.com/office/powerpoint/2010/main" val="2120988764"/>
              </p:ext>
            </p:extLst>
          </p:nvPr>
        </p:nvGraphicFramePr>
        <p:xfrm>
          <a:off x="6452264" y="2562690"/>
          <a:ext cx="5016912" cy="2560320"/>
        </p:xfrm>
        <a:graphic>
          <a:graphicData uri="http://schemas.openxmlformats.org/drawingml/2006/table">
            <a:tbl>
              <a:tblPr firstRow="1">
                <a:tableStyleId>{073A0DAA-6AF3-43AB-8588-CEC1D06C72B9}</a:tableStyleId>
              </a:tblPr>
              <a:tblGrid>
                <a:gridCol w="1415844">
                  <a:extLst>
                    <a:ext uri="{9D8B030D-6E8A-4147-A177-3AD203B41FA5}">
                      <a16:colId xmlns:a16="http://schemas.microsoft.com/office/drawing/2014/main" val="20000"/>
                    </a:ext>
                  </a:extLst>
                </a:gridCol>
                <a:gridCol w="3601068">
                  <a:extLst>
                    <a:ext uri="{9D8B030D-6E8A-4147-A177-3AD203B41FA5}">
                      <a16:colId xmlns:a16="http://schemas.microsoft.com/office/drawing/2014/main" val="20001"/>
                    </a:ext>
                  </a:extLst>
                </a:gridCol>
              </a:tblGrid>
              <a:tr h="0">
                <a:tc>
                  <a:txBody>
                    <a:bodyPr/>
                    <a:lstStyle/>
                    <a:p>
                      <a:pPr marL="0" marR="0">
                        <a:spcBef>
                          <a:spcPts val="0"/>
                        </a:spcBef>
                        <a:spcAft>
                          <a:spcPts val="0"/>
                        </a:spcAft>
                      </a:pPr>
                      <a:r>
                        <a:rPr lang="en-GB" sz="1000" b="1" dirty="0">
                          <a:solidFill>
                            <a:schemeClr val="tx1"/>
                          </a:solidFill>
                          <a:effectLst/>
                          <a:latin typeface="+mn-lt"/>
                        </a:rPr>
                        <a:t>Area</a:t>
                      </a:r>
                      <a:endParaRPr lang="en-US" sz="1000" b="1" dirty="0">
                        <a:solidFill>
                          <a:schemeClr val="tx1"/>
                        </a:solidFill>
                        <a:effectLst/>
                        <a:latin typeface="+mn-lt"/>
                        <a:ea typeface="Times New Roman" charset="0"/>
                      </a:endParaRPr>
                    </a:p>
                  </a:txBody>
                  <a:tcPr marL="45720" marR="45720" marT="91440" marB="91440"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marR="0">
                        <a:spcBef>
                          <a:spcPts val="0"/>
                        </a:spcBef>
                        <a:spcAft>
                          <a:spcPts val="0"/>
                        </a:spcAft>
                      </a:pPr>
                      <a:r>
                        <a:rPr lang="en-GB" sz="1000" b="1" dirty="0">
                          <a:solidFill>
                            <a:schemeClr val="tx1"/>
                          </a:solidFill>
                          <a:effectLst/>
                          <a:latin typeface="+mn-lt"/>
                        </a:rPr>
                        <a:t>Description</a:t>
                      </a:r>
                      <a:endParaRPr lang="en-US" sz="1000" b="1" dirty="0">
                        <a:solidFill>
                          <a:schemeClr val="tx1"/>
                        </a:solidFill>
                        <a:effectLst/>
                        <a:latin typeface="+mn-lt"/>
                        <a:ea typeface="Times New Roman" charset="0"/>
                      </a:endParaRPr>
                    </a:p>
                  </a:txBody>
                  <a:tcPr marL="45720" marR="45720" marT="91440" marB="91440"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1000" b="1" dirty="0">
                          <a:effectLst/>
                          <a:latin typeface="+mn-lt"/>
                          <a:ea typeface="Times New Roman" charset="0"/>
                        </a:rPr>
                        <a:t>Scale</a:t>
                      </a:r>
                    </a:p>
                  </a:txBody>
                  <a:tcPr marL="45720" marR="45720" marT="91440" marB="91440" anchor="ctr">
                    <a:lnL w="9525"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000" dirty="0">
                          <a:effectLst/>
                          <a:latin typeface="+mn-lt"/>
                          <a:ea typeface="Times New Roman" charset="0"/>
                        </a:rPr>
                        <a:t>There are often scaling challenges with this approach, related to how tests are represented</a:t>
                      </a:r>
                      <a:r>
                        <a:rPr lang="en-US" sz="1000" baseline="0" dirty="0">
                          <a:effectLst/>
                          <a:latin typeface="+mn-lt"/>
                          <a:ea typeface="Times New Roman" charset="0"/>
                        </a:rPr>
                        <a:t> in Excel and using an SCM solution like </a:t>
                      </a:r>
                      <a:r>
                        <a:rPr lang="en-US" sz="1000" baseline="0" dirty="0" err="1">
                          <a:effectLst/>
                          <a:latin typeface="+mn-lt"/>
                          <a:ea typeface="Times New Roman" charset="0"/>
                        </a:rPr>
                        <a:t>Git</a:t>
                      </a:r>
                      <a:r>
                        <a:rPr lang="en-US" sz="1000" baseline="0" dirty="0">
                          <a:effectLst/>
                          <a:latin typeface="+mn-lt"/>
                          <a:ea typeface="Times New Roman" charset="0"/>
                        </a:rPr>
                        <a:t> with Excel.</a:t>
                      </a:r>
                      <a:endParaRPr lang="en-US" sz="1000" dirty="0">
                        <a:effectLst/>
                        <a:latin typeface="+mn-lt"/>
                        <a:ea typeface="Times New Roman" charset="0"/>
                      </a:endParaRPr>
                    </a:p>
                  </a:txBody>
                  <a:tcPr marL="45720" marR="45720" marT="91440" marB="91440" anchor="ctr">
                    <a:lnR w="9525"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1000" b="1" dirty="0">
                          <a:effectLst/>
                          <a:latin typeface="+mn-lt"/>
                          <a:ea typeface="Times New Roman" charset="0"/>
                        </a:rPr>
                        <a:t>Modularity</a:t>
                      </a:r>
                    </a:p>
                  </a:txBody>
                  <a:tcPr marL="45720" marR="45720" marT="91440" marB="91440" anchor="ctr">
                    <a:lnL w="9525"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000" dirty="0">
                          <a:effectLst/>
                          <a:latin typeface="+mn-lt"/>
                          <a:ea typeface="Times New Roman" charset="0"/>
                        </a:rPr>
                        <a:t>While some of the more advanced</a:t>
                      </a:r>
                      <a:r>
                        <a:rPr lang="en-US" sz="1000" baseline="0" dirty="0">
                          <a:effectLst/>
                          <a:latin typeface="+mn-lt"/>
                          <a:ea typeface="Times New Roman" charset="0"/>
                        </a:rPr>
                        <a:t> implementations have attempted to solve for reuse, this is often lacking, and even when implemented, it’s an approximation of functionality better managed at a code level in Selenium.</a:t>
                      </a:r>
                      <a:endParaRPr lang="en-US" sz="1000" dirty="0">
                        <a:effectLst/>
                        <a:latin typeface="+mn-lt"/>
                        <a:ea typeface="Times New Roman" charset="0"/>
                      </a:endParaRPr>
                    </a:p>
                  </a:txBody>
                  <a:tcPr marL="45720" marR="45720" marT="91440" marB="91440" anchor="ctr">
                    <a:lnR w="9525"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1000" b="1" dirty="0">
                          <a:effectLst/>
                          <a:latin typeface="+mn-lt"/>
                          <a:ea typeface="Times New Roman" charset="0"/>
                        </a:rPr>
                        <a:t>Maintainability</a:t>
                      </a:r>
                    </a:p>
                  </a:txBody>
                  <a:tcPr marL="45720" marR="45720" marT="91440" marB="91440" anchor="ctr">
                    <a:lnL w="9525"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000" dirty="0">
                          <a:effectLst/>
                          <a:latin typeface="+mn-lt"/>
                          <a:ea typeface="Times New Roman" charset="0"/>
                        </a:rPr>
                        <a:t>Given the above two areas, maintainability becomes a larger challenge at scale. It’s relatively straightforward</a:t>
                      </a:r>
                      <a:r>
                        <a:rPr lang="en-US" sz="1000" baseline="0" dirty="0">
                          <a:effectLst/>
                          <a:latin typeface="+mn-lt"/>
                          <a:ea typeface="Times New Roman" charset="0"/>
                        </a:rPr>
                        <a:t> on a small number of tests (i.e. 100 </a:t>
                      </a:r>
                      <a:r>
                        <a:rPr lang="mr-IN" sz="1000" baseline="0" dirty="0">
                          <a:effectLst/>
                          <a:latin typeface="+mn-lt"/>
                          <a:ea typeface="Times New Roman" charset="0"/>
                        </a:rPr>
                        <a:t>–</a:t>
                      </a:r>
                      <a:r>
                        <a:rPr lang="en-US" sz="1000" baseline="0" dirty="0">
                          <a:effectLst/>
                          <a:latin typeface="+mn-lt"/>
                          <a:ea typeface="Times New Roman" charset="0"/>
                        </a:rPr>
                        <a:t> 200), but tends to grow exponentially as tests scale.</a:t>
                      </a:r>
                      <a:endParaRPr lang="en-US" sz="1000" dirty="0">
                        <a:effectLst/>
                        <a:latin typeface="+mn-lt"/>
                        <a:ea typeface="Times New Roman" charset="0"/>
                      </a:endParaRPr>
                    </a:p>
                  </a:txBody>
                  <a:tcPr marL="45720" marR="45720" marT="91440" marB="91440" anchor="ctr">
                    <a:lnR w="9525"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9" name="Rectangle 8"/>
          <p:cNvSpPr/>
          <p:nvPr/>
        </p:nvSpPr>
        <p:spPr>
          <a:xfrm>
            <a:off x="453201" y="5501354"/>
            <a:ext cx="1818051" cy="88278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Recommendation</a:t>
            </a:r>
          </a:p>
        </p:txBody>
      </p:sp>
      <p:sp>
        <p:nvSpPr>
          <p:cNvPr id="11" name="Rectangle 10"/>
          <p:cNvSpPr/>
          <p:nvPr/>
        </p:nvSpPr>
        <p:spPr>
          <a:xfrm>
            <a:off x="2271252" y="5501355"/>
            <a:ext cx="9396872" cy="88278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i="1" dirty="0">
                <a:solidFill>
                  <a:schemeClr val="tx1"/>
                </a:solidFill>
              </a:rPr>
              <a:t>If the project has an objective to enable less technical resources to participate in automation, the recommendation is to either use BDD/Cucumber coupled with the framework approach described in these materials, or one of the next generation automation tools (</a:t>
            </a:r>
            <a:r>
              <a:rPr lang="en-US" sz="1100" i="1" dirty="0" err="1">
                <a:solidFill>
                  <a:schemeClr val="tx1"/>
                </a:solidFill>
              </a:rPr>
              <a:t>Tricentis</a:t>
            </a:r>
            <a:r>
              <a:rPr lang="en-US" sz="1100" i="1" dirty="0">
                <a:solidFill>
                  <a:schemeClr val="tx1"/>
                </a:solidFill>
              </a:rPr>
              <a:t>, </a:t>
            </a:r>
            <a:r>
              <a:rPr lang="en-US" sz="1100" i="1" dirty="0" err="1">
                <a:solidFill>
                  <a:schemeClr val="tx1"/>
                </a:solidFill>
              </a:rPr>
              <a:t>Worksoft</a:t>
            </a:r>
            <a:r>
              <a:rPr lang="en-US" sz="1100" i="1" dirty="0">
                <a:solidFill>
                  <a:schemeClr val="tx1"/>
                </a:solidFill>
              </a:rPr>
              <a:t>). </a:t>
            </a:r>
          </a:p>
          <a:p>
            <a:endParaRPr lang="en-US" sz="1100" i="1" dirty="0">
              <a:solidFill>
                <a:schemeClr val="tx1"/>
              </a:solidFill>
            </a:endParaRPr>
          </a:p>
          <a:p>
            <a:r>
              <a:rPr lang="en-US" sz="1100" i="1" dirty="0">
                <a:solidFill>
                  <a:schemeClr val="tx1"/>
                </a:solidFill>
              </a:rPr>
              <a:t>Implementing Selenium effectively is an engineering discipline and implies a technical resource model to support.</a:t>
            </a:r>
          </a:p>
        </p:txBody>
      </p:sp>
      <p:sp>
        <p:nvSpPr>
          <p:cNvPr id="12" name="TextBox 11"/>
          <p:cNvSpPr txBox="1"/>
          <p:nvPr/>
        </p:nvSpPr>
        <p:spPr>
          <a:xfrm>
            <a:off x="453201" y="2175857"/>
            <a:ext cx="5534644" cy="3069897"/>
          </a:xfrm>
          <a:prstGeom prst="rect">
            <a:avLst/>
          </a:prstGeom>
          <a:noFill/>
          <a:ln>
            <a:solidFill>
              <a:schemeClr val="tx2"/>
            </a:solidFill>
            <a:prstDash val="dash"/>
          </a:ln>
        </p:spPr>
        <p:txBody>
          <a:bodyPr wrap="square" rtlCol="0">
            <a:noAutofit/>
          </a:bodyPr>
          <a:lstStyle/>
          <a:p>
            <a:pPr>
              <a:spcBef>
                <a:spcPts val="600"/>
              </a:spcBef>
            </a:pPr>
            <a:r>
              <a:rPr lang="en-US" sz="1200" b="1" dirty="0"/>
              <a:t>Typical Approach:</a:t>
            </a:r>
          </a:p>
          <a:p>
            <a:pPr>
              <a:spcBef>
                <a:spcPts val="600"/>
              </a:spcBef>
            </a:pPr>
            <a:endParaRPr lang="en-US" sz="1200" b="1" dirty="0"/>
          </a:p>
          <a:p>
            <a:pPr>
              <a:spcBef>
                <a:spcPts val="600"/>
              </a:spcBef>
            </a:pPr>
            <a:endParaRPr lang="en-US" sz="1200" b="1" dirty="0"/>
          </a:p>
          <a:p>
            <a:pPr>
              <a:spcBef>
                <a:spcPts val="600"/>
              </a:spcBef>
            </a:pPr>
            <a:endParaRPr lang="en-US" sz="1200" b="1" dirty="0"/>
          </a:p>
          <a:p>
            <a:pPr>
              <a:spcBef>
                <a:spcPts val="600"/>
              </a:spcBef>
            </a:pPr>
            <a:endParaRPr lang="en-US" sz="1200" b="1" dirty="0"/>
          </a:p>
          <a:p>
            <a:pPr>
              <a:spcBef>
                <a:spcPts val="600"/>
              </a:spcBef>
            </a:pPr>
            <a:endParaRPr lang="en-US" sz="1200" b="1" dirty="0"/>
          </a:p>
          <a:p>
            <a:pPr>
              <a:spcBef>
                <a:spcPts val="600"/>
              </a:spcBef>
            </a:pPr>
            <a:endParaRPr lang="en-US" sz="1200" b="1" dirty="0"/>
          </a:p>
          <a:p>
            <a:pPr>
              <a:spcBef>
                <a:spcPts val="600"/>
              </a:spcBef>
            </a:pPr>
            <a:endParaRPr lang="en-US" sz="1200" b="1" dirty="0"/>
          </a:p>
          <a:p>
            <a:pPr>
              <a:spcBef>
                <a:spcPts val="600"/>
              </a:spcBef>
            </a:pPr>
            <a:r>
              <a:rPr lang="en-US" sz="1100" b="1" dirty="0"/>
              <a:t>Common Attributes:</a:t>
            </a:r>
          </a:p>
          <a:p>
            <a:pPr marL="171450" indent="-171450">
              <a:spcBef>
                <a:spcPts val="200"/>
              </a:spcBef>
              <a:buFont typeface="Arial" charset="0"/>
              <a:buChar char="•"/>
            </a:pPr>
            <a:r>
              <a:rPr lang="en-US" sz="1100" dirty="0"/>
              <a:t>Tests defined in Excel, rather than in a feature file or code</a:t>
            </a:r>
          </a:p>
          <a:p>
            <a:pPr marL="171450" indent="-171450">
              <a:spcBef>
                <a:spcPts val="200"/>
              </a:spcBef>
              <a:buFont typeface="Arial" charset="0"/>
              <a:buChar char="•"/>
            </a:pPr>
            <a:r>
              <a:rPr lang="en-US" sz="1100" dirty="0"/>
              <a:t>Objects defined in Excel, rather</a:t>
            </a:r>
          </a:p>
          <a:p>
            <a:pPr marL="171450" indent="-171450">
              <a:spcBef>
                <a:spcPts val="200"/>
              </a:spcBef>
              <a:buFont typeface="Arial" charset="0"/>
              <a:buChar char="•"/>
            </a:pPr>
            <a:r>
              <a:rPr lang="en-US" sz="1100" dirty="0"/>
              <a:t>Most of the implementation code is focused on parsing Excel, rather than modeling the application</a:t>
            </a:r>
          </a:p>
        </p:txBody>
      </p:sp>
      <p:sp>
        <p:nvSpPr>
          <p:cNvPr id="13" name="Rectangle 12"/>
          <p:cNvSpPr/>
          <p:nvPr/>
        </p:nvSpPr>
        <p:spPr>
          <a:xfrm>
            <a:off x="4642047" y="2593951"/>
            <a:ext cx="1005840" cy="1460035"/>
          </a:xfrm>
          <a:prstGeom prst="rect">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rPr>
              <a:t>Application Under Test</a:t>
            </a:r>
            <a:endParaRPr lang="en-GB" sz="1000" b="1" dirty="0">
              <a:solidFill>
                <a:schemeClr val="tx1"/>
              </a:solidFill>
            </a:endParaRPr>
          </a:p>
        </p:txBody>
      </p:sp>
      <p:sp>
        <p:nvSpPr>
          <p:cNvPr id="14" name="Rectangle 13"/>
          <p:cNvSpPr/>
          <p:nvPr/>
        </p:nvSpPr>
        <p:spPr>
          <a:xfrm>
            <a:off x="3268422" y="2593951"/>
            <a:ext cx="1005840" cy="1460036"/>
          </a:xfrm>
          <a:prstGeom prst="rect">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rPr>
              <a:t>Selenium Web Driver API</a:t>
            </a:r>
            <a:endParaRPr lang="en-GB" sz="1000" b="1" dirty="0">
              <a:solidFill>
                <a:schemeClr val="tx1"/>
              </a:solidFill>
            </a:endParaRPr>
          </a:p>
        </p:txBody>
      </p:sp>
      <p:sp>
        <p:nvSpPr>
          <p:cNvPr id="15" name="Rectangle 14"/>
          <p:cNvSpPr/>
          <p:nvPr/>
        </p:nvSpPr>
        <p:spPr>
          <a:xfrm>
            <a:off x="2028107" y="2623725"/>
            <a:ext cx="872529" cy="5486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b="1" dirty="0">
                <a:solidFill>
                  <a:schemeClr val="tx1"/>
                </a:solidFill>
              </a:rPr>
              <a:t>Keyword Definitions</a:t>
            </a:r>
          </a:p>
        </p:txBody>
      </p:sp>
      <p:sp>
        <p:nvSpPr>
          <p:cNvPr id="17" name="Rectangle 16"/>
          <p:cNvSpPr/>
          <p:nvPr/>
        </p:nvSpPr>
        <p:spPr>
          <a:xfrm>
            <a:off x="2028107" y="3500393"/>
            <a:ext cx="872529" cy="5486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b="1" dirty="0">
                <a:solidFill>
                  <a:schemeClr val="tx1"/>
                </a:solidFill>
              </a:rPr>
              <a:t>Excel Parsing Code</a:t>
            </a:r>
          </a:p>
        </p:txBody>
      </p:sp>
      <p:sp>
        <p:nvSpPr>
          <p:cNvPr id="18" name="Rectangle 17"/>
          <p:cNvSpPr/>
          <p:nvPr/>
        </p:nvSpPr>
        <p:spPr>
          <a:xfrm>
            <a:off x="787792" y="2623725"/>
            <a:ext cx="872529" cy="1430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b="1">
                <a:solidFill>
                  <a:schemeClr val="tx1"/>
                </a:solidFill>
              </a:rPr>
              <a:t>Excel-Based Keyword Layer</a:t>
            </a:r>
            <a:endParaRPr lang="en-US" sz="1000" b="1" dirty="0">
              <a:solidFill>
                <a:schemeClr val="tx1"/>
              </a:solidFill>
            </a:endParaRPr>
          </a:p>
        </p:txBody>
      </p:sp>
      <p:sp>
        <p:nvSpPr>
          <p:cNvPr id="19" name="Right Arrow 18"/>
          <p:cNvSpPr/>
          <p:nvPr/>
        </p:nvSpPr>
        <p:spPr>
          <a:xfrm>
            <a:off x="4320995" y="3172365"/>
            <a:ext cx="274320" cy="27499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Right Arrow 19"/>
          <p:cNvSpPr/>
          <p:nvPr/>
        </p:nvSpPr>
        <p:spPr>
          <a:xfrm>
            <a:off x="2947369" y="2743175"/>
            <a:ext cx="274320" cy="27499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Right Arrow 20"/>
          <p:cNvSpPr/>
          <p:nvPr/>
        </p:nvSpPr>
        <p:spPr>
          <a:xfrm>
            <a:off x="2947369" y="3617997"/>
            <a:ext cx="274320" cy="27499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Right Arrow 21"/>
          <p:cNvSpPr/>
          <p:nvPr/>
        </p:nvSpPr>
        <p:spPr>
          <a:xfrm>
            <a:off x="1707054" y="2785964"/>
            <a:ext cx="274320" cy="27499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 name="Right Arrow 22"/>
          <p:cNvSpPr/>
          <p:nvPr/>
        </p:nvSpPr>
        <p:spPr>
          <a:xfrm>
            <a:off x="1682719" y="3637077"/>
            <a:ext cx="274320" cy="27499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591605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26</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Test Data Management and automation:</a:t>
            </a:r>
            <a:br>
              <a:rPr lang="en-US" dirty="0"/>
            </a:br>
            <a:r>
              <a:rPr lang="en-US" sz="2800" i="1" dirty="0"/>
              <a:t>Patterns</a:t>
            </a:r>
          </a:p>
        </p:txBody>
      </p:sp>
      <p:sp>
        <p:nvSpPr>
          <p:cNvPr id="5" name="Text Placeholder 4"/>
          <p:cNvSpPr>
            <a:spLocks noGrp="1"/>
          </p:cNvSpPr>
          <p:nvPr>
            <p:ph type="body" sz="quarter" idx="18"/>
          </p:nvPr>
        </p:nvSpPr>
        <p:spPr/>
        <p:txBody>
          <a:bodyPr>
            <a:normAutofit/>
          </a:bodyPr>
          <a:lstStyle/>
          <a:p>
            <a:r>
              <a:rPr lang="en-US" dirty="0"/>
              <a:t>Test data is critical to the success of test automation, and there are two areas to consider: 1) test data provisioning and 2) data setup for the test execution run:</a:t>
            </a:r>
          </a:p>
        </p:txBody>
      </p:sp>
      <p:sp>
        <p:nvSpPr>
          <p:cNvPr id="10" name="Rectangle 9"/>
          <p:cNvSpPr/>
          <p:nvPr/>
        </p:nvSpPr>
        <p:spPr>
          <a:xfrm>
            <a:off x="6247610" y="1988136"/>
            <a:ext cx="5129784" cy="26265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Data Setup for use in the Test Automation Execution</a:t>
            </a:r>
          </a:p>
        </p:txBody>
      </p:sp>
      <p:sp>
        <p:nvSpPr>
          <p:cNvPr id="11" name="Rectangle 10"/>
          <p:cNvSpPr/>
          <p:nvPr/>
        </p:nvSpPr>
        <p:spPr>
          <a:xfrm>
            <a:off x="6247609" y="2229860"/>
            <a:ext cx="5129784" cy="381571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US" sz="1200" b="1" dirty="0">
                <a:solidFill>
                  <a:schemeClr val="tx1"/>
                </a:solidFill>
              </a:rPr>
              <a:t>Data Setup at Run Time:</a:t>
            </a:r>
          </a:p>
          <a:p>
            <a:pPr>
              <a:spcAft>
                <a:spcPts val="300"/>
              </a:spcAft>
            </a:pPr>
            <a:r>
              <a:rPr lang="en-US" sz="1100" dirty="0">
                <a:solidFill>
                  <a:schemeClr val="tx1"/>
                </a:solidFill>
              </a:rPr>
              <a:t>Common approaches for run-time setup in an automated test include:</a:t>
            </a:r>
          </a:p>
          <a:p>
            <a:pPr marL="171450" indent="-171450">
              <a:spcAft>
                <a:spcPts val="300"/>
              </a:spcAft>
              <a:buFont typeface="Arial" charset="0"/>
              <a:buChar char="•"/>
            </a:pPr>
            <a:r>
              <a:rPr lang="en-US" sz="1100" dirty="0">
                <a:solidFill>
                  <a:schemeClr val="tx1"/>
                </a:solidFill>
              </a:rPr>
              <a:t>Building automation scripts that set up data through the UI, primarily used for simpler use cases</a:t>
            </a:r>
          </a:p>
          <a:p>
            <a:pPr marL="171450" indent="-171450">
              <a:spcAft>
                <a:spcPts val="300"/>
              </a:spcAft>
              <a:buFont typeface="Arial" charset="0"/>
              <a:buChar char="•"/>
            </a:pPr>
            <a:r>
              <a:rPr lang="en-US" sz="1100" dirty="0">
                <a:solidFill>
                  <a:schemeClr val="tx1"/>
                </a:solidFill>
              </a:rPr>
              <a:t>Calling APIs in the application to provision certain types or classes of data, for higher volume use cases and where data needs are limited to the single application with the APIs</a:t>
            </a:r>
          </a:p>
          <a:p>
            <a:pPr marL="171450" indent="-171450">
              <a:spcAft>
                <a:spcPts val="300"/>
              </a:spcAft>
              <a:buFont typeface="Arial" charset="0"/>
              <a:buChar char="•"/>
            </a:pPr>
            <a:r>
              <a:rPr lang="en-US" sz="1100" dirty="0">
                <a:solidFill>
                  <a:schemeClr val="tx1"/>
                </a:solidFill>
              </a:rPr>
              <a:t>Calling APIs to a test data management solution, either to request/reserve data or to provision more complex data flows (i.e. as a single entry-point of a wrapper for multiple API calls and self-service scripts that provision more complex data) </a:t>
            </a:r>
          </a:p>
          <a:p>
            <a:pPr>
              <a:spcAft>
                <a:spcPts val="600"/>
              </a:spcAft>
            </a:pPr>
            <a:endParaRPr lang="en-US" sz="1100" b="1" dirty="0">
              <a:solidFill>
                <a:schemeClr val="tx1"/>
              </a:solidFill>
            </a:endParaRPr>
          </a:p>
          <a:p>
            <a:pPr>
              <a:spcAft>
                <a:spcPts val="600"/>
              </a:spcAft>
            </a:pPr>
            <a:r>
              <a:rPr lang="en-US" sz="1200" b="1" dirty="0">
                <a:solidFill>
                  <a:schemeClr val="tx1"/>
                </a:solidFill>
              </a:rPr>
              <a:t>Static Data, Setup Prior To Run Time:</a:t>
            </a:r>
          </a:p>
          <a:p>
            <a:pPr marL="171450" indent="-171450">
              <a:spcAft>
                <a:spcPts val="600"/>
              </a:spcAft>
              <a:buFont typeface="Arial" charset="0"/>
              <a:buChar char="•"/>
            </a:pPr>
            <a:r>
              <a:rPr lang="en-US" sz="1100" dirty="0">
                <a:solidFill>
                  <a:schemeClr val="tx1"/>
                </a:solidFill>
              </a:rPr>
              <a:t>Manage in flat file formats, such as JSON, CSV, or Excel</a:t>
            </a:r>
          </a:p>
          <a:p>
            <a:pPr marL="171450" indent="-171450">
              <a:spcAft>
                <a:spcPts val="600"/>
              </a:spcAft>
              <a:buFont typeface="Arial" charset="0"/>
              <a:buChar char="•"/>
            </a:pPr>
            <a:r>
              <a:rPr lang="en-US" sz="1100" dirty="0">
                <a:solidFill>
                  <a:schemeClr val="tx1"/>
                </a:solidFill>
              </a:rPr>
              <a:t>For higher volume use cases, it may make sense to interact with a TDM solution to provision a large amount of data in advance of the test run (i.e. need 10K accounts of a certain state)</a:t>
            </a:r>
          </a:p>
        </p:txBody>
      </p:sp>
      <p:sp>
        <p:nvSpPr>
          <p:cNvPr id="12" name="Rectangle 11"/>
          <p:cNvSpPr/>
          <p:nvPr/>
        </p:nvSpPr>
        <p:spPr>
          <a:xfrm>
            <a:off x="467628" y="1988136"/>
            <a:ext cx="5134277" cy="26265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Test Data  Provisioning (TDM)</a:t>
            </a:r>
          </a:p>
        </p:txBody>
      </p:sp>
      <p:sp>
        <p:nvSpPr>
          <p:cNvPr id="13" name="Rectangle 12"/>
          <p:cNvSpPr/>
          <p:nvPr/>
        </p:nvSpPr>
        <p:spPr>
          <a:xfrm>
            <a:off x="467627" y="2250792"/>
            <a:ext cx="5134277" cy="37738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US" sz="1100" dirty="0">
                <a:solidFill>
                  <a:schemeClr val="tx1"/>
                </a:solidFill>
              </a:rPr>
              <a:t>Test data provisioning populates the data stores in a given test environment. While a broader TDM strategy is outside the scope of these materials, the areas below in a TDM approach can contribute to the success of automation:</a:t>
            </a:r>
          </a:p>
        </p:txBody>
      </p:sp>
      <p:sp>
        <p:nvSpPr>
          <p:cNvPr id="14" name="Rectangle 13"/>
          <p:cNvSpPr/>
          <p:nvPr/>
        </p:nvSpPr>
        <p:spPr>
          <a:xfrm>
            <a:off x="798895" y="3161196"/>
            <a:ext cx="1828800" cy="8229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t>Available Data Formats</a:t>
            </a:r>
            <a:endParaRPr lang="en-US" sz="1050" b="1" dirty="0"/>
          </a:p>
        </p:txBody>
      </p:sp>
      <p:sp>
        <p:nvSpPr>
          <p:cNvPr id="15" name="Rectangle 14"/>
          <p:cNvSpPr/>
          <p:nvPr/>
        </p:nvSpPr>
        <p:spPr>
          <a:xfrm>
            <a:off x="3349590" y="3161196"/>
            <a:ext cx="1828800" cy="8229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Data Request Mechanism</a:t>
            </a:r>
          </a:p>
        </p:txBody>
      </p:sp>
      <p:sp>
        <p:nvSpPr>
          <p:cNvPr id="16" name="Rectangle 15"/>
          <p:cNvSpPr/>
          <p:nvPr/>
        </p:nvSpPr>
        <p:spPr>
          <a:xfrm>
            <a:off x="798895" y="4113794"/>
            <a:ext cx="1828800" cy="8229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Refresh / Reset Capability in the Test Environment </a:t>
            </a:r>
          </a:p>
        </p:txBody>
      </p:sp>
      <p:sp>
        <p:nvSpPr>
          <p:cNvPr id="17" name="Rectangle 16"/>
          <p:cNvSpPr/>
          <p:nvPr/>
        </p:nvSpPr>
        <p:spPr>
          <a:xfrm>
            <a:off x="798895" y="5072025"/>
            <a:ext cx="1828800" cy="8229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Synthetic Data Generation Mapped to Common Workflows</a:t>
            </a:r>
          </a:p>
        </p:txBody>
      </p:sp>
      <p:sp>
        <p:nvSpPr>
          <p:cNvPr id="18" name="Rectangle 17"/>
          <p:cNvSpPr/>
          <p:nvPr/>
        </p:nvSpPr>
        <p:spPr>
          <a:xfrm>
            <a:off x="3349590" y="4113794"/>
            <a:ext cx="1828800" cy="8229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Data </a:t>
            </a:r>
            <a:r>
              <a:rPr lang="en-US" sz="1050" b="1"/>
              <a:t>Reservation Mechanism</a:t>
            </a:r>
            <a:endParaRPr lang="en-US" sz="1050" b="1" dirty="0"/>
          </a:p>
        </p:txBody>
      </p:sp>
      <p:sp>
        <p:nvSpPr>
          <p:cNvPr id="19" name="Rectangle 18"/>
          <p:cNvSpPr/>
          <p:nvPr/>
        </p:nvSpPr>
        <p:spPr>
          <a:xfrm>
            <a:off x="3349590" y="5072025"/>
            <a:ext cx="1828800" cy="8229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Data Volume</a:t>
            </a:r>
          </a:p>
        </p:txBody>
      </p:sp>
    </p:spTree>
    <p:extLst>
      <p:ext uri="{BB962C8B-B14F-4D97-AF65-F5344CB8AC3E}">
        <p14:creationId xmlns:p14="http://schemas.microsoft.com/office/powerpoint/2010/main" val="36023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2"/>
          <p:cNvSpPr>
            <a:spLocks noChangeArrowheads="1"/>
          </p:cNvSpPr>
          <p:nvPr/>
        </p:nvSpPr>
        <p:spPr bwMode="auto">
          <a:xfrm>
            <a:off x="627939" y="3928854"/>
            <a:ext cx="2318297" cy="2286398"/>
          </a:xfrm>
          <a:prstGeom prst="roundRect">
            <a:avLst/>
          </a:prstGeom>
          <a:noFill/>
          <a:ln w="12700">
            <a:solidFill>
              <a:schemeClr val="tx2"/>
            </a:solidFill>
            <a:round/>
            <a:headEnd type="none" w="sm" len="sm"/>
            <a:tailEnd type="none" w="sm" len="sm"/>
          </a:ln>
        </p:spPr>
        <p:txBody>
          <a:bodyPr wrap="none" anchor="ctr"/>
          <a:lstStyle>
            <a:lvl1pPr>
              <a:defRPr sz="3200">
                <a:solidFill>
                  <a:schemeClr val="tx1"/>
                </a:solidFill>
                <a:latin typeface="Calibri" pitchFamily="34" charset="0"/>
              </a:defRPr>
            </a:lvl1pPr>
            <a:lvl2pPr marL="742950" indent="-285750">
              <a:defRPr sz="3200">
                <a:solidFill>
                  <a:schemeClr val="tx1"/>
                </a:solidFill>
                <a:latin typeface="Calibri" pitchFamily="34" charset="0"/>
              </a:defRPr>
            </a:lvl2pPr>
            <a:lvl3pPr marL="1143000" indent="-228600">
              <a:defRPr sz="3200">
                <a:solidFill>
                  <a:schemeClr val="tx1"/>
                </a:solidFill>
                <a:latin typeface="Calibri" pitchFamily="34" charset="0"/>
              </a:defRPr>
            </a:lvl3pPr>
            <a:lvl4pPr marL="1600200" indent="-228600">
              <a:defRPr sz="3200">
                <a:solidFill>
                  <a:schemeClr val="tx1"/>
                </a:solidFill>
                <a:latin typeface="Calibri" pitchFamily="34" charset="0"/>
              </a:defRPr>
            </a:lvl4pPr>
            <a:lvl5pPr marL="2057400" indent="-228600">
              <a:defRPr sz="3200">
                <a:solidFill>
                  <a:schemeClr val="tx1"/>
                </a:solidFill>
                <a:latin typeface="Calibri" pitchFamily="34" charset="0"/>
              </a:defRPr>
            </a:lvl5pPr>
            <a:lvl6pPr marL="2514600" indent="-228600" eaLnBrk="0" fontAlgn="base" hangingPunct="0">
              <a:lnSpc>
                <a:spcPct val="80000"/>
              </a:lnSpc>
              <a:spcBef>
                <a:spcPct val="0"/>
              </a:spcBef>
              <a:spcAft>
                <a:spcPct val="0"/>
              </a:spcAft>
              <a:defRPr sz="3200">
                <a:solidFill>
                  <a:schemeClr val="tx1"/>
                </a:solidFill>
                <a:latin typeface="Calibri" pitchFamily="34" charset="0"/>
              </a:defRPr>
            </a:lvl6pPr>
            <a:lvl7pPr marL="2971800" indent="-228600" eaLnBrk="0" fontAlgn="base" hangingPunct="0">
              <a:lnSpc>
                <a:spcPct val="80000"/>
              </a:lnSpc>
              <a:spcBef>
                <a:spcPct val="0"/>
              </a:spcBef>
              <a:spcAft>
                <a:spcPct val="0"/>
              </a:spcAft>
              <a:defRPr sz="3200">
                <a:solidFill>
                  <a:schemeClr val="tx1"/>
                </a:solidFill>
                <a:latin typeface="Calibri" pitchFamily="34" charset="0"/>
              </a:defRPr>
            </a:lvl7pPr>
            <a:lvl8pPr marL="3429000" indent="-228600" eaLnBrk="0" fontAlgn="base" hangingPunct="0">
              <a:lnSpc>
                <a:spcPct val="80000"/>
              </a:lnSpc>
              <a:spcBef>
                <a:spcPct val="0"/>
              </a:spcBef>
              <a:spcAft>
                <a:spcPct val="0"/>
              </a:spcAft>
              <a:defRPr sz="3200">
                <a:solidFill>
                  <a:schemeClr val="tx1"/>
                </a:solidFill>
                <a:latin typeface="Calibri" pitchFamily="34" charset="0"/>
              </a:defRPr>
            </a:lvl8pPr>
            <a:lvl9pPr marL="3886200" indent="-228600" eaLnBrk="0" fontAlgn="base" hangingPunct="0">
              <a:lnSpc>
                <a:spcPct val="80000"/>
              </a:lnSpc>
              <a:spcBef>
                <a:spcPct val="0"/>
              </a:spcBef>
              <a:spcAft>
                <a:spcPct val="0"/>
              </a:spcAft>
              <a:defRPr sz="3200">
                <a:solidFill>
                  <a:schemeClr val="tx1"/>
                </a:solidFill>
                <a:latin typeface="Calibri" pitchFamily="34" charset="0"/>
              </a:defRPr>
            </a:lvl9pPr>
          </a:lstStyle>
          <a:p>
            <a:endParaRPr lang="en-US" altLang="en-US" sz="900" b="1" dirty="0">
              <a:solidFill>
                <a:srgbClr val="000000"/>
              </a:solidFill>
              <a:latin typeface="+mn-lt"/>
              <a:cs typeface="Arial" panose="020B0604020202020204" pitchFamily="34" charset="0"/>
            </a:endParaRPr>
          </a:p>
        </p:txBody>
      </p:sp>
      <p:sp>
        <p:nvSpPr>
          <p:cNvPr id="12" name="Oval 102"/>
          <p:cNvSpPr>
            <a:spLocks noChangeArrowheads="1"/>
          </p:cNvSpPr>
          <p:nvPr/>
        </p:nvSpPr>
        <p:spPr bwMode="auto">
          <a:xfrm>
            <a:off x="474373" y="4082006"/>
            <a:ext cx="2318297" cy="2286398"/>
          </a:xfrm>
          <a:prstGeom prst="roundRect">
            <a:avLst/>
          </a:prstGeom>
          <a:solidFill>
            <a:schemeClr val="bg1"/>
          </a:solidFill>
          <a:ln w="12700">
            <a:solidFill>
              <a:schemeClr val="tx2"/>
            </a:solidFill>
            <a:round/>
            <a:headEnd type="none" w="sm" len="sm"/>
            <a:tailEnd type="none" w="sm" len="sm"/>
          </a:ln>
        </p:spPr>
        <p:txBody>
          <a:bodyPr wrap="none" anchor="ctr"/>
          <a:lstStyle>
            <a:lvl1pPr>
              <a:defRPr sz="3200">
                <a:solidFill>
                  <a:schemeClr val="tx1"/>
                </a:solidFill>
                <a:latin typeface="Calibri" pitchFamily="34" charset="0"/>
              </a:defRPr>
            </a:lvl1pPr>
            <a:lvl2pPr marL="742950" indent="-285750">
              <a:defRPr sz="3200">
                <a:solidFill>
                  <a:schemeClr val="tx1"/>
                </a:solidFill>
                <a:latin typeface="Calibri" pitchFamily="34" charset="0"/>
              </a:defRPr>
            </a:lvl2pPr>
            <a:lvl3pPr marL="1143000" indent="-228600">
              <a:defRPr sz="3200">
                <a:solidFill>
                  <a:schemeClr val="tx1"/>
                </a:solidFill>
                <a:latin typeface="Calibri" pitchFamily="34" charset="0"/>
              </a:defRPr>
            </a:lvl3pPr>
            <a:lvl4pPr marL="1600200" indent="-228600">
              <a:defRPr sz="3200">
                <a:solidFill>
                  <a:schemeClr val="tx1"/>
                </a:solidFill>
                <a:latin typeface="Calibri" pitchFamily="34" charset="0"/>
              </a:defRPr>
            </a:lvl4pPr>
            <a:lvl5pPr marL="2057400" indent="-228600">
              <a:defRPr sz="3200">
                <a:solidFill>
                  <a:schemeClr val="tx1"/>
                </a:solidFill>
                <a:latin typeface="Calibri" pitchFamily="34" charset="0"/>
              </a:defRPr>
            </a:lvl5pPr>
            <a:lvl6pPr marL="2514600" indent="-228600" eaLnBrk="0" fontAlgn="base" hangingPunct="0">
              <a:lnSpc>
                <a:spcPct val="80000"/>
              </a:lnSpc>
              <a:spcBef>
                <a:spcPct val="0"/>
              </a:spcBef>
              <a:spcAft>
                <a:spcPct val="0"/>
              </a:spcAft>
              <a:defRPr sz="3200">
                <a:solidFill>
                  <a:schemeClr val="tx1"/>
                </a:solidFill>
                <a:latin typeface="Calibri" pitchFamily="34" charset="0"/>
              </a:defRPr>
            </a:lvl6pPr>
            <a:lvl7pPr marL="2971800" indent="-228600" eaLnBrk="0" fontAlgn="base" hangingPunct="0">
              <a:lnSpc>
                <a:spcPct val="80000"/>
              </a:lnSpc>
              <a:spcBef>
                <a:spcPct val="0"/>
              </a:spcBef>
              <a:spcAft>
                <a:spcPct val="0"/>
              </a:spcAft>
              <a:defRPr sz="3200">
                <a:solidFill>
                  <a:schemeClr val="tx1"/>
                </a:solidFill>
                <a:latin typeface="Calibri" pitchFamily="34" charset="0"/>
              </a:defRPr>
            </a:lvl7pPr>
            <a:lvl8pPr marL="3429000" indent="-228600" eaLnBrk="0" fontAlgn="base" hangingPunct="0">
              <a:lnSpc>
                <a:spcPct val="80000"/>
              </a:lnSpc>
              <a:spcBef>
                <a:spcPct val="0"/>
              </a:spcBef>
              <a:spcAft>
                <a:spcPct val="0"/>
              </a:spcAft>
              <a:defRPr sz="3200">
                <a:solidFill>
                  <a:schemeClr val="tx1"/>
                </a:solidFill>
                <a:latin typeface="Calibri" pitchFamily="34" charset="0"/>
              </a:defRPr>
            </a:lvl8pPr>
            <a:lvl9pPr marL="3886200" indent="-228600" eaLnBrk="0" fontAlgn="base" hangingPunct="0">
              <a:lnSpc>
                <a:spcPct val="80000"/>
              </a:lnSpc>
              <a:spcBef>
                <a:spcPct val="0"/>
              </a:spcBef>
              <a:spcAft>
                <a:spcPct val="0"/>
              </a:spcAft>
              <a:defRPr sz="3200">
                <a:solidFill>
                  <a:schemeClr val="tx1"/>
                </a:solidFill>
                <a:latin typeface="Calibri" pitchFamily="34" charset="0"/>
              </a:defRPr>
            </a:lvl9pPr>
          </a:lstStyle>
          <a:p>
            <a:endParaRPr lang="en-US" altLang="en-US" sz="900" b="1" dirty="0">
              <a:solidFill>
                <a:srgbClr val="000000"/>
              </a:solidFill>
              <a:latin typeface="+mn-lt"/>
              <a:cs typeface="Arial" panose="020B0604020202020204" pitchFamily="34" charset="0"/>
            </a:endParaRPr>
          </a:p>
        </p:txBody>
      </p:sp>
      <p:sp>
        <p:nvSpPr>
          <p:cNvPr id="2" name="Footer Placeholder 1"/>
          <p:cNvSpPr>
            <a:spLocks noGrp="1"/>
          </p:cNvSpPr>
          <p:nvPr>
            <p:ph type="ftr" sz="quarter" idx="16"/>
          </p:nvPr>
        </p:nvSpPr>
        <p:spPr/>
        <p:txBody>
          <a:bodyPr/>
          <a:lstStyle/>
          <a:p>
            <a:r>
              <a:rPr lang="en-US" dirty="0">
                <a:solidFill>
                  <a:prstClr val="white">
                    <a:lumMod val="65000"/>
                  </a:prstClr>
                </a:solidFill>
              </a:rPr>
              <a:t>Copyright © 2017 Accenture. All rights reserved.</a:t>
            </a: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27</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Selenium Implementation:</a:t>
            </a:r>
            <a:br>
              <a:rPr lang="en-US" dirty="0"/>
            </a:br>
            <a:r>
              <a:rPr lang="en-US" sz="2800" i="1" dirty="0"/>
              <a:t>Common Roles and Responsibilities</a:t>
            </a:r>
            <a:endParaRPr lang="en-US" dirty="0"/>
          </a:p>
        </p:txBody>
      </p:sp>
      <p:sp>
        <p:nvSpPr>
          <p:cNvPr id="5" name="Text Placeholder 4"/>
          <p:cNvSpPr>
            <a:spLocks noGrp="1"/>
          </p:cNvSpPr>
          <p:nvPr>
            <p:ph type="body" sz="quarter" idx="18"/>
          </p:nvPr>
        </p:nvSpPr>
        <p:spPr/>
        <p:txBody>
          <a:bodyPr/>
          <a:lstStyle/>
          <a:p>
            <a:r>
              <a:rPr lang="en-US" dirty="0"/>
              <a:t>While the specifics can vary for a given client, the team structure below represents a common approach for structuring the team’s role and responsibilities:</a:t>
            </a:r>
          </a:p>
        </p:txBody>
      </p:sp>
      <p:sp>
        <p:nvSpPr>
          <p:cNvPr id="6" name="TextBox 5"/>
          <p:cNvSpPr txBox="1"/>
          <p:nvPr/>
        </p:nvSpPr>
        <p:spPr>
          <a:xfrm>
            <a:off x="1261779" y="2510008"/>
            <a:ext cx="1387634" cy="234346"/>
          </a:xfrm>
          <a:prstGeom prst="rect">
            <a:avLst/>
          </a:prstGeom>
          <a:noFill/>
        </p:spPr>
        <p:txBody>
          <a:bodyPr wrap="none" lIns="0" tIns="0" rIns="0" bIns="45720" rtlCol="0" anchor="b">
            <a:noAutofit/>
          </a:bodyPr>
          <a:lstStyle/>
          <a:p>
            <a:r>
              <a:rPr lang="en-US" sz="900" dirty="0">
                <a:cs typeface="Arial" panose="020B0604020202020204" pitchFamily="34" charset="0"/>
              </a:rPr>
              <a:t>Automation Architect</a:t>
            </a:r>
          </a:p>
        </p:txBody>
      </p:sp>
      <p:sp>
        <p:nvSpPr>
          <p:cNvPr id="7" name="Rectangle 6"/>
          <p:cNvSpPr/>
          <p:nvPr/>
        </p:nvSpPr>
        <p:spPr>
          <a:xfrm>
            <a:off x="474373" y="2157694"/>
            <a:ext cx="2318297" cy="1156112"/>
          </a:xfrm>
          <a:prstGeom prst="rect">
            <a:avLst/>
          </a:prstGeom>
          <a:noFill/>
          <a:ln w="12700" cap="flat" cmpd="sng" algn="ctr">
            <a:solidFill>
              <a:schemeClr val="tx2"/>
            </a:solidFill>
            <a:prstDash val="solid"/>
          </a:ln>
          <a:effectLst/>
        </p:spPr>
        <p:txBody>
          <a:bodyPr rtlCol="0" anchor="t" anchorCtr="0"/>
          <a:lstStyle/>
          <a:p>
            <a:pPr algn="ctr" fontAlgn="base">
              <a:spcBef>
                <a:spcPct val="0"/>
              </a:spcBef>
              <a:spcAft>
                <a:spcPct val="0"/>
              </a:spcAft>
              <a:defRPr/>
            </a:pPr>
            <a:r>
              <a:rPr lang="en-US" sz="900" b="1" kern="0" dirty="0">
                <a:solidFill>
                  <a:srgbClr val="000000"/>
                </a:solidFill>
                <a:cs typeface="Arial" panose="020B0604020202020204" pitchFamily="34" charset="0"/>
              </a:rPr>
              <a:t>Automation Enablement Team</a:t>
            </a:r>
          </a:p>
        </p:txBody>
      </p:sp>
      <p:sp>
        <p:nvSpPr>
          <p:cNvPr id="8" name="TextBox 7"/>
          <p:cNvSpPr txBox="1"/>
          <p:nvPr/>
        </p:nvSpPr>
        <p:spPr>
          <a:xfrm>
            <a:off x="1252557" y="4467272"/>
            <a:ext cx="1005840" cy="234346"/>
          </a:xfrm>
          <a:prstGeom prst="rect">
            <a:avLst/>
          </a:prstGeom>
          <a:noFill/>
        </p:spPr>
        <p:txBody>
          <a:bodyPr wrap="none" lIns="0" tIns="0" rIns="0" bIns="45720" rtlCol="0" anchor="b">
            <a:noAutofit/>
          </a:bodyPr>
          <a:lstStyle/>
          <a:p>
            <a:r>
              <a:rPr lang="en-US" sz="900" dirty="0">
                <a:cs typeface="Arial" panose="020B0604020202020204" pitchFamily="34" charset="0"/>
              </a:rPr>
              <a:t>Delivery Manager / Lead</a:t>
            </a:r>
          </a:p>
        </p:txBody>
      </p:sp>
      <p:sp>
        <p:nvSpPr>
          <p:cNvPr id="9" name="TextBox 8"/>
          <p:cNvSpPr txBox="1"/>
          <p:nvPr/>
        </p:nvSpPr>
        <p:spPr>
          <a:xfrm>
            <a:off x="1079002" y="4898180"/>
            <a:ext cx="1387634" cy="352976"/>
          </a:xfrm>
          <a:prstGeom prst="rect">
            <a:avLst/>
          </a:prstGeom>
          <a:noFill/>
        </p:spPr>
        <p:txBody>
          <a:bodyPr wrap="square" lIns="0" tIns="0" rIns="0" bIns="45720" rtlCol="0" anchor="ctr">
            <a:noAutofit/>
          </a:bodyPr>
          <a:lstStyle/>
          <a:p>
            <a:r>
              <a:rPr lang="en-US" sz="900" dirty="0">
                <a:cs typeface="Arial" panose="020B0604020202020204" pitchFamily="34" charset="0"/>
              </a:rPr>
              <a:t>Senior Quality Engineer / Lead</a:t>
            </a:r>
          </a:p>
        </p:txBody>
      </p:sp>
      <p:sp>
        <p:nvSpPr>
          <p:cNvPr id="10" name="TextBox 9"/>
          <p:cNvSpPr txBox="1"/>
          <p:nvPr/>
        </p:nvSpPr>
        <p:spPr>
          <a:xfrm>
            <a:off x="637618" y="5366761"/>
            <a:ext cx="914400" cy="353943"/>
          </a:xfrm>
          <a:prstGeom prst="rect">
            <a:avLst/>
          </a:prstGeom>
          <a:noFill/>
        </p:spPr>
        <p:txBody>
          <a:bodyPr wrap="square" lIns="0" tIns="0" rIns="0" bIns="0" rtlCol="0" anchor="ctr">
            <a:noAutofit/>
          </a:bodyPr>
          <a:lstStyle/>
          <a:p>
            <a:pPr algn="ctr"/>
            <a:r>
              <a:rPr lang="en-US" sz="900" dirty="0">
                <a:cs typeface="Arial" panose="020B0604020202020204" pitchFamily="34" charset="0"/>
              </a:rPr>
              <a:t>Quality Engineers</a:t>
            </a:r>
          </a:p>
        </p:txBody>
      </p:sp>
      <p:sp>
        <p:nvSpPr>
          <p:cNvPr id="11" name="TextBox 10"/>
          <p:cNvSpPr txBox="1"/>
          <p:nvPr/>
        </p:nvSpPr>
        <p:spPr>
          <a:xfrm>
            <a:off x="637618" y="4143539"/>
            <a:ext cx="1991807" cy="136820"/>
          </a:xfrm>
          <a:prstGeom prst="rect">
            <a:avLst/>
          </a:prstGeom>
          <a:ln>
            <a:noFill/>
          </a:ln>
        </p:spPr>
        <p:style>
          <a:lnRef idx="2">
            <a:schemeClr val="dk1"/>
          </a:lnRef>
          <a:fillRef idx="1">
            <a:schemeClr val="lt1"/>
          </a:fillRef>
          <a:effectRef idx="0">
            <a:schemeClr val="dk1"/>
          </a:effectRef>
          <a:fontRef idx="minor">
            <a:schemeClr val="dk1"/>
          </a:fontRef>
        </p:style>
        <p:txBody>
          <a:bodyPr wrap="square" lIns="0" tIns="0" rIns="0" bIns="45720" rtlCol="0">
            <a:noAutofit/>
          </a:bodyPr>
          <a:lstStyle/>
          <a:p>
            <a:pPr algn="ctr"/>
            <a:r>
              <a:rPr lang="en-US" sz="900" b="1" dirty="0">
                <a:cs typeface="Arial" panose="020B0604020202020204" pitchFamily="34" charset="0"/>
              </a:rPr>
              <a:t>App 1</a:t>
            </a:r>
          </a:p>
        </p:txBody>
      </p:sp>
      <p:sp>
        <p:nvSpPr>
          <p:cNvPr id="13" name="Down Arrow 12"/>
          <p:cNvSpPr/>
          <p:nvPr/>
        </p:nvSpPr>
        <p:spPr>
          <a:xfrm flipH="1">
            <a:off x="1523771" y="3619233"/>
            <a:ext cx="219500" cy="274320"/>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Arial" panose="020B0604020202020204" pitchFamily="34" charset="0"/>
            </a:endParaRPr>
          </a:p>
        </p:txBody>
      </p:sp>
      <p:sp>
        <p:nvSpPr>
          <p:cNvPr id="14" name="TextBox 13"/>
          <p:cNvSpPr txBox="1"/>
          <p:nvPr/>
        </p:nvSpPr>
        <p:spPr>
          <a:xfrm>
            <a:off x="1277258" y="2928854"/>
            <a:ext cx="1387634" cy="234346"/>
          </a:xfrm>
          <a:prstGeom prst="rect">
            <a:avLst/>
          </a:prstGeom>
          <a:noFill/>
        </p:spPr>
        <p:txBody>
          <a:bodyPr wrap="none" lIns="0" tIns="0" rIns="0" bIns="45720" rtlCol="0" anchor="b">
            <a:noAutofit/>
          </a:bodyPr>
          <a:lstStyle/>
          <a:p>
            <a:r>
              <a:rPr lang="en-US" sz="900" dirty="0">
                <a:cs typeface="Arial" panose="020B0604020202020204" pitchFamily="34" charset="0"/>
              </a:rPr>
              <a:t>Senior Quality Engineers</a:t>
            </a:r>
          </a:p>
        </p:txBody>
      </p:sp>
      <p:grpSp>
        <p:nvGrpSpPr>
          <p:cNvPr id="15" name="Group 14"/>
          <p:cNvGrpSpPr/>
          <p:nvPr/>
        </p:nvGrpSpPr>
        <p:grpSpPr>
          <a:xfrm>
            <a:off x="870299" y="2440813"/>
            <a:ext cx="136807" cy="372736"/>
            <a:chOff x="436021" y="1992846"/>
            <a:chExt cx="129086" cy="372888"/>
          </a:xfrm>
          <a:solidFill>
            <a:schemeClr val="tx2"/>
          </a:solidFill>
        </p:grpSpPr>
        <p:sp>
          <p:nvSpPr>
            <p:cNvPr id="16" name="Oval 15"/>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17" name="Rounded Rectangle 16"/>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18" name="Rounded Rectangle 17"/>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19" name="Rounded Rectangle 18"/>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20" name="Rounded Rectangle 19"/>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21" name="Rounded Rectangle 20"/>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22" name="Rectangle 21"/>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grpSp>
      <p:grpSp>
        <p:nvGrpSpPr>
          <p:cNvPr id="23" name="Group 22"/>
          <p:cNvGrpSpPr/>
          <p:nvPr/>
        </p:nvGrpSpPr>
        <p:grpSpPr>
          <a:xfrm>
            <a:off x="741993" y="2859659"/>
            <a:ext cx="136807" cy="372736"/>
            <a:chOff x="436021" y="1992846"/>
            <a:chExt cx="129086" cy="372888"/>
          </a:xfrm>
          <a:solidFill>
            <a:schemeClr val="tx2">
              <a:lumMod val="60000"/>
              <a:lumOff val="40000"/>
            </a:schemeClr>
          </a:solidFill>
        </p:grpSpPr>
        <p:sp>
          <p:nvSpPr>
            <p:cNvPr id="24" name="Oval 23"/>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25" name="Rounded Rectangle 24"/>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26" name="Rounded Rectangle 25"/>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27" name="Rounded Rectangle 26"/>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28" name="Rounded Rectangle 27"/>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29" name="Rounded Rectangle 28"/>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30" name="Rectangle 29"/>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grpSp>
      <p:grpSp>
        <p:nvGrpSpPr>
          <p:cNvPr id="31" name="Group 30"/>
          <p:cNvGrpSpPr/>
          <p:nvPr/>
        </p:nvGrpSpPr>
        <p:grpSpPr>
          <a:xfrm>
            <a:off x="998290" y="2859659"/>
            <a:ext cx="136807" cy="372736"/>
            <a:chOff x="436021" y="1992846"/>
            <a:chExt cx="129086" cy="372888"/>
          </a:xfrm>
          <a:solidFill>
            <a:schemeClr val="tx2">
              <a:lumMod val="60000"/>
              <a:lumOff val="40000"/>
            </a:schemeClr>
          </a:solidFill>
        </p:grpSpPr>
        <p:sp>
          <p:nvSpPr>
            <p:cNvPr id="32" name="Oval 31"/>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33" name="Rounded Rectangle 32"/>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34" name="Rounded Rectangle 33"/>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35" name="Rounded Rectangle 34"/>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36" name="Rounded Rectangle 35"/>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37" name="Rounded Rectangle 36"/>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38" name="Rectangle 37"/>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grpSp>
      <p:sp>
        <p:nvSpPr>
          <p:cNvPr id="39" name="TextBox 38"/>
          <p:cNvSpPr txBox="1"/>
          <p:nvPr/>
        </p:nvSpPr>
        <p:spPr>
          <a:xfrm>
            <a:off x="3086856" y="2155803"/>
            <a:ext cx="2547028" cy="1158003"/>
          </a:xfrm>
          <a:prstGeom prst="rect">
            <a:avLst/>
          </a:prstGeom>
          <a:noFill/>
          <a:ln>
            <a:solidFill>
              <a:schemeClr val="tx2"/>
            </a:solidFill>
            <a:prstDash val="dash"/>
          </a:ln>
        </p:spPr>
        <p:txBody>
          <a:bodyPr wrap="square" lIns="91440" tIns="45720" rIns="91440" bIns="45720" rtlCol="0" anchor="t">
            <a:noAutofit/>
          </a:bodyPr>
          <a:lstStyle/>
          <a:p>
            <a:pPr>
              <a:spcAft>
                <a:spcPts val="400"/>
              </a:spcAft>
            </a:pPr>
            <a:r>
              <a:rPr lang="en-US" sz="900" b="1" dirty="0">
                <a:ea typeface="Arial" charset="0"/>
                <a:cs typeface="Arial" charset="0"/>
              </a:rPr>
              <a:t>Notes:</a:t>
            </a:r>
          </a:p>
          <a:p>
            <a:pPr marL="285750" indent="-285750">
              <a:spcAft>
                <a:spcPts val="400"/>
              </a:spcAft>
              <a:buFont typeface="Arial" charset="0"/>
              <a:buChar char="•"/>
            </a:pPr>
            <a:r>
              <a:rPr lang="en-US" sz="900" dirty="0">
                <a:ea typeface="Arial" charset="0"/>
                <a:cs typeface="Arial" charset="0"/>
              </a:rPr>
              <a:t>Thin layer, focused on enablement and support functions</a:t>
            </a:r>
          </a:p>
          <a:p>
            <a:pPr marL="285750" indent="-285750">
              <a:spcAft>
                <a:spcPts val="400"/>
              </a:spcAft>
              <a:buFont typeface="Arial" charset="0"/>
              <a:buChar char="•"/>
            </a:pPr>
            <a:r>
              <a:rPr lang="en-US" sz="900" dirty="0">
                <a:ea typeface="Arial" charset="0"/>
                <a:cs typeface="Arial" charset="0"/>
              </a:rPr>
              <a:t>1 – 2 senior QEs with skills to build advanced utilities and framework</a:t>
            </a:r>
          </a:p>
          <a:p>
            <a:pPr marL="285750" indent="-285750">
              <a:spcAft>
                <a:spcPts val="400"/>
              </a:spcAft>
              <a:buFont typeface="Arial" charset="0"/>
              <a:buChar char="•"/>
            </a:pPr>
            <a:r>
              <a:rPr lang="en-US" sz="900" dirty="0">
                <a:ea typeface="Arial" charset="0"/>
                <a:cs typeface="Arial" charset="0"/>
              </a:rPr>
              <a:t>Supports across multiple applications</a:t>
            </a:r>
          </a:p>
        </p:txBody>
      </p:sp>
      <p:grpSp>
        <p:nvGrpSpPr>
          <p:cNvPr id="40" name="Group 39"/>
          <p:cNvGrpSpPr/>
          <p:nvPr/>
        </p:nvGrpSpPr>
        <p:grpSpPr>
          <a:xfrm>
            <a:off x="999043" y="4398077"/>
            <a:ext cx="136807" cy="372736"/>
            <a:chOff x="436021" y="1992846"/>
            <a:chExt cx="129086" cy="372888"/>
          </a:xfrm>
          <a:solidFill>
            <a:schemeClr val="accent3">
              <a:lumMod val="50000"/>
            </a:schemeClr>
          </a:solidFill>
        </p:grpSpPr>
        <p:sp>
          <p:nvSpPr>
            <p:cNvPr id="41" name="Oval 40"/>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42" name="Rounded Rectangle 41"/>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43" name="Rounded Rectangle 42"/>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44" name="Rounded Rectangle 43"/>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45" name="Rounded Rectangle 44"/>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46" name="Rounded Rectangle 45"/>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47" name="Rectangle 46"/>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grpSp>
      <p:grpSp>
        <p:nvGrpSpPr>
          <p:cNvPr id="48" name="Group 47"/>
          <p:cNvGrpSpPr/>
          <p:nvPr/>
        </p:nvGrpSpPr>
        <p:grpSpPr>
          <a:xfrm>
            <a:off x="758909" y="5782944"/>
            <a:ext cx="136807" cy="372736"/>
            <a:chOff x="436021" y="1992846"/>
            <a:chExt cx="129086" cy="372888"/>
          </a:xfrm>
          <a:solidFill>
            <a:schemeClr val="accent4">
              <a:lumMod val="60000"/>
              <a:lumOff val="40000"/>
            </a:schemeClr>
          </a:solidFill>
        </p:grpSpPr>
        <p:sp>
          <p:nvSpPr>
            <p:cNvPr id="49" name="Oval 48"/>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50" name="Rounded Rectangle 49"/>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51" name="Rounded Rectangle 50"/>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52" name="Rounded Rectangle 51"/>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53" name="Rounded Rectangle 52"/>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54" name="Rounded Rectangle 53"/>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55" name="Rectangle 54"/>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grpSp>
      <p:grpSp>
        <p:nvGrpSpPr>
          <p:cNvPr id="56" name="Group 55"/>
          <p:cNvGrpSpPr/>
          <p:nvPr/>
        </p:nvGrpSpPr>
        <p:grpSpPr>
          <a:xfrm>
            <a:off x="793243" y="4849565"/>
            <a:ext cx="136807" cy="372736"/>
            <a:chOff x="436021" y="1992846"/>
            <a:chExt cx="129086" cy="372888"/>
          </a:xfrm>
          <a:solidFill>
            <a:schemeClr val="accent4">
              <a:lumMod val="50000"/>
            </a:schemeClr>
          </a:solidFill>
        </p:grpSpPr>
        <p:sp>
          <p:nvSpPr>
            <p:cNvPr id="57" name="Oval 56"/>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58" name="Rounded Rectangle 57"/>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59" name="Rounded Rectangle 58"/>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60" name="Rounded Rectangle 59"/>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61" name="Rounded Rectangle 60"/>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62" name="Rounded Rectangle 61"/>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63" name="Rectangle 62"/>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grpSp>
      <p:grpSp>
        <p:nvGrpSpPr>
          <p:cNvPr id="64" name="Group 63"/>
          <p:cNvGrpSpPr/>
          <p:nvPr/>
        </p:nvGrpSpPr>
        <p:grpSpPr>
          <a:xfrm>
            <a:off x="1008311" y="5746448"/>
            <a:ext cx="136807" cy="372736"/>
            <a:chOff x="436021" y="1992846"/>
            <a:chExt cx="129086" cy="372888"/>
          </a:xfrm>
          <a:solidFill>
            <a:schemeClr val="accent4">
              <a:lumMod val="60000"/>
              <a:lumOff val="40000"/>
            </a:schemeClr>
          </a:solidFill>
        </p:grpSpPr>
        <p:sp>
          <p:nvSpPr>
            <p:cNvPr id="65" name="Oval 64"/>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66" name="Rounded Rectangle 65"/>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67" name="Rounded Rectangle 66"/>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68" name="Rounded Rectangle 67"/>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69" name="Rounded Rectangle 68"/>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70" name="Rounded Rectangle 69"/>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71" name="Rectangle 70"/>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grpSp>
      <p:grpSp>
        <p:nvGrpSpPr>
          <p:cNvPr id="72" name="Group 71"/>
          <p:cNvGrpSpPr/>
          <p:nvPr/>
        </p:nvGrpSpPr>
        <p:grpSpPr>
          <a:xfrm>
            <a:off x="1235990" y="5798373"/>
            <a:ext cx="136807" cy="372736"/>
            <a:chOff x="436021" y="1992846"/>
            <a:chExt cx="129086" cy="372888"/>
          </a:xfrm>
          <a:solidFill>
            <a:schemeClr val="accent4">
              <a:lumMod val="60000"/>
              <a:lumOff val="40000"/>
            </a:schemeClr>
          </a:solidFill>
        </p:grpSpPr>
        <p:sp>
          <p:nvSpPr>
            <p:cNvPr id="73" name="Oval 72"/>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74" name="Rounded Rectangle 73"/>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75" name="Rounded Rectangle 74"/>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76" name="Rounded Rectangle 75"/>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77" name="Rounded Rectangle 76"/>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78" name="Rounded Rectangle 77"/>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sp>
          <p:nvSpPr>
            <p:cNvPr id="79" name="Rectangle 78"/>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2">
                    <a:lumMod val="75000"/>
                  </a:schemeClr>
                </a:solidFill>
              </a:endParaRPr>
            </a:p>
          </p:txBody>
        </p:sp>
      </p:grpSp>
      <p:sp>
        <p:nvSpPr>
          <p:cNvPr id="89" name="TextBox 88"/>
          <p:cNvSpPr txBox="1"/>
          <p:nvPr/>
        </p:nvSpPr>
        <p:spPr>
          <a:xfrm>
            <a:off x="3064220" y="4284571"/>
            <a:ext cx="2547028" cy="1871109"/>
          </a:xfrm>
          <a:prstGeom prst="rect">
            <a:avLst/>
          </a:prstGeom>
          <a:noFill/>
          <a:ln>
            <a:solidFill>
              <a:schemeClr val="tx2"/>
            </a:solidFill>
            <a:prstDash val="dash"/>
          </a:ln>
        </p:spPr>
        <p:txBody>
          <a:bodyPr wrap="square" lIns="91440" tIns="45720" rIns="91440" bIns="45720" rtlCol="0" anchor="t">
            <a:noAutofit/>
          </a:bodyPr>
          <a:lstStyle/>
          <a:p>
            <a:pPr>
              <a:spcAft>
                <a:spcPts val="400"/>
              </a:spcAft>
            </a:pPr>
            <a:r>
              <a:rPr lang="en-US" sz="900" b="1" dirty="0">
                <a:ea typeface="Arial" charset="0"/>
                <a:cs typeface="Arial" charset="0"/>
              </a:rPr>
              <a:t>Notes:</a:t>
            </a:r>
          </a:p>
          <a:p>
            <a:pPr marL="285750" indent="-285750">
              <a:spcAft>
                <a:spcPts val="400"/>
              </a:spcAft>
              <a:buFont typeface="Arial" charset="0"/>
              <a:buChar char="•"/>
            </a:pPr>
            <a:r>
              <a:rPr lang="en-US" sz="900" dirty="0">
                <a:ea typeface="Arial" charset="0"/>
                <a:cs typeface="Arial" charset="0"/>
              </a:rPr>
              <a:t>Automation build responsibility owned within the application team</a:t>
            </a:r>
          </a:p>
          <a:p>
            <a:pPr marL="285750" indent="-285750">
              <a:spcAft>
                <a:spcPts val="400"/>
              </a:spcAft>
              <a:buFont typeface="Arial" charset="0"/>
              <a:buChar char="•"/>
            </a:pPr>
            <a:r>
              <a:rPr lang="en-US" sz="900" dirty="0">
                <a:cs typeface="Arial" panose="020B0604020202020204" pitchFamily="34" charset="0"/>
              </a:rPr>
              <a:t>The proposed team supports automation from the outset, working embedded in sprint teams in Agile delivery.</a:t>
            </a:r>
          </a:p>
          <a:p>
            <a:pPr marL="285750" indent="-285750">
              <a:spcAft>
                <a:spcPts val="400"/>
              </a:spcAft>
              <a:buFont typeface="Arial" charset="0"/>
              <a:buChar char="•"/>
            </a:pPr>
            <a:r>
              <a:rPr lang="en-US" sz="900" dirty="0">
                <a:cs typeface="Arial" panose="020B0604020202020204" pitchFamily="34" charset="0"/>
              </a:rPr>
              <a:t>Where required, a data-focused quality engineer supports planning for the test data required for the implementation.</a:t>
            </a:r>
            <a:endParaRPr lang="en-US" sz="900" dirty="0">
              <a:ea typeface="Arial" charset="0"/>
              <a:cs typeface="Arial" charset="0"/>
            </a:endParaRPr>
          </a:p>
        </p:txBody>
      </p:sp>
      <p:sp>
        <p:nvSpPr>
          <p:cNvPr id="99" name="TextBox 98"/>
          <p:cNvSpPr txBox="1"/>
          <p:nvPr/>
        </p:nvSpPr>
        <p:spPr>
          <a:xfrm>
            <a:off x="828374" y="3378212"/>
            <a:ext cx="1610294" cy="241021"/>
          </a:xfrm>
          <a:prstGeom prst="rect">
            <a:avLst/>
          </a:prstGeom>
          <a:noFill/>
        </p:spPr>
        <p:txBody>
          <a:bodyPr wrap="square" lIns="45720" tIns="45720" rIns="45720" bIns="45720" rtlCol="0" anchor="ctr">
            <a:noAutofit/>
          </a:bodyPr>
          <a:lstStyle/>
          <a:p>
            <a:pPr algn="ctr"/>
            <a:r>
              <a:rPr lang="en-US" sz="900" i="1" dirty="0">
                <a:ea typeface="Arial" charset="0"/>
                <a:cs typeface="Arial" charset="0"/>
              </a:rPr>
              <a:t>Enablement </a:t>
            </a:r>
            <a:r>
              <a:rPr lang="en-US" sz="900" i="1">
                <a:ea typeface="Arial" charset="0"/>
                <a:cs typeface="Arial" charset="0"/>
              </a:rPr>
              <a:t>and Support</a:t>
            </a:r>
            <a:endParaRPr lang="en-US" sz="900" i="1" dirty="0">
              <a:ea typeface="Arial" charset="0"/>
              <a:cs typeface="Arial" charset="0"/>
            </a:endParaRPr>
          </a:p>
        </p:txBody>
      </p:sp>
      <p:sp>
        <p:nvSpPr>
          <p:cNvPr id="100" name="TextBox 99"/>
          <p:cNvSpPr txBox="1"/>
          <p:nvPr/>
        </p:nvSpPr>
        <p:spPr>
          <a:xfrm>
            <a:off x="1585029" y="5371107"/>
            <a:ext cx="986250" cy="354274"/>
          </a:xfrm>
          <a:prstGeom prst="rect">
            <a:avLst/>
          </a:prstGeom>
          <a:noFill/>
        </p:spPr>
        <p:txBody>
          <a:bodyPr wrap="square" lIns="0" tIns="0" rIns="0" bIns="0" rtlCol="0" anchor="ctr">
            <a:noAutofit/>
          </a:bodyPr>
          <a:lstStyle/>
          <a:p>
            <a:pPr algn="ctr"/>
            <a:r>
              <a:rPr lang="en-US" sz="900" dirty="0">
                <a:cs typeface="Arial" panose="020B0604020202020204" pitchFamily="34" charset="0"/>
              </a:rPr>
              <a:t>Quality Engineer (Data Focused)</a:t>
            </a:r>
          </a:p>
        </p:txBody>
      </p:sp>
      <p:grpSp>
        <p:nvGrpSpPr>
          <p:cNvPr id="101" name="Group 100"/>
          <p:cNvGrpSpPr/>
          <p:nvPr/>
        </p:nvGrpSpPr>
        <p:grpSpPr>
          <a:xfrm>
            <a:off x="2009751" y="5750960"/>
            <a:ext cx="136807" cy="372736"/>
            <a:chOff x="436021" y="1992846"/>
            <a:chExt cx="129086" cy="372888"/>
          </a:xfrm>
          <a:pattFill prst="narHorz">
            <a:fgClr>
              <a:schemeClr val="accent4">
                <a:lumMod val="75000"/>
              </a:schemeClr>
            </a:fgClr>
            <a:bgClr>
              <a:schemeClr val="bg1"/>
            </a:bgClr>
          </a:pattFill>
        </p:grpSpPr>
        <p:sp>
          <p:nvSpPr>
            <p:cNvPr id="102" name="Oval 101"/>
            <p:cNvSpPr/>
            <p:nvPr/>
          </p:nvSpPr>
          <p:spPr>
            <a:xfrm>
              <a:off x="466238" y="1992846"/>
              <a:ext cx="64729" cy="593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solidFill>
                  <a:schemeClr val="accent2">
                    <a:lumMod val="75000"/>
                  </a:schemeClr>
                </a:solidFill>
              </a:endParaRPr>
            </a:p>
          </p:txBody>
        </p:sp>
        <p:sp>
          <p:nvSpPr>
            <p:cNvPr id="103" name="Rounded Rectangle 102"/>
            <p:cNvSpPr/>
            <p:nvPr/>
          </p:nvSpPr>
          <p:spPr>
            <a:xfrm>
              <a:off x="457411" y="2067319"/>
              <a:ext cx="86306" cy="15532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solidFill>
                  <a:schemeClr val="accent2">
                    <a:lumMod val="75000"/>
                  </a:schemeClr>
                </a:solidFill>
              </a:endParaRPr>
            </a:p>
          </p:txBody>
        </p:sp>
        <p:sp>
          <p:nvSpPr>
            <p:cNvPr id="104" name="Rounded Rectangle 103"/>
            <p:cNvSpPr/>
            <p:nvPr/>
          </p:nvSpPr>
          <p:spPr>
            <a:xfrm rot="1192849">
              <a:off x="436021"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solidFill>
                  <a:schemeClr val="accent2">
                    <a:lumMod val="75000"/>
                  </a:schemeClr>
                </a:solidFill>
              </a:endParaRPr>
            </a:p>
          </p:txBody>
        </p:sp>
        <p:sp>
          <p:nvSpPr>
            <p:cNvPr id="105" name="Rounded Rectangle 104"/>
            <p:cNvSpPr/>
            <p:nvPr/>
          </p:nvSpPr>
          <p:spPr>
            <a:xfrm>
              <a:off x="457411"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solidFill>
                  <a:schemeClr val="accent2">
                    <a:lumMod val="75000"/>
                  </a:schemeClr>
                </a:solidFill>
              </a:endParaRPr>
            </a:p>
          </p:txBody>
        </p:sp>
        <p:sp>
          <p:nvSpPr>
            <p:cNvPr id="106" name="Rounded Rectangle 105"/>
            <p:cNvSpPr/>
            <p:nvPr/>
          </p:nvSpPr>
          <p:spPr>
            <a:xfrm>
              <a:off x="510372" y="2196287"/>
              <a:ext cx="33345" cy="169447"/>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solidFill>
                  <a:schemeClr val="accent2">
                    <a:lumMod val="75000"/>
                  </a:schemeClr>
                </a:solidFill>
              </a:endParaRPr>
            </a:p>
          </p:txBody>
        </p:sp>
        <p:sp>
          <p:nvSpPr>
            <p:cNvPr id="107" name="Rounded Rectangle 106"/>
            <p:cNvSpPr/>
            <p:nvPr/>
          </p:nvSpPr>
          <p:spPr>
            <a:xfrm rot="20407151" flipH="1">
              <a:off x="539607" y="2059746"/>
              <a:ext cx="25500" cy="147266"/>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solidFill>
                  <a:schemeClr val="accent2">
                    <a:lumMod val="75000"/>
                  </a:schemeClr>
                </a:solidFill>
              </a:endParaRPr>
            </a:p>
          </p:txBody>
        </p:sp>
        <p:sp>
          <p:nvSpPr>
            <p:cNvPr id="108" name="Rectangle 107"/>
            <p:cNvSpPr/>
            <p:nvPr/>
          </p:nvSpPr>
          <p:spPr>
            <a:xfrm>
              <a:off x="462364" y="2060917"/>
              <a:ext cx="73556" cy="303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00">
                <a:solidFill>
                  <a:schemeClr val="accent2">
                    <a:lumMod val="75000"/>
                  </a:schemeClr>
                </a:solidFill>
              </a:endParaRPr>
            </a:p>
          </p:txBody>
        </p:sp>
      </p:grpSp>
      <p:graphicFrame>
        <p:nvGraphicFramePr>
          <p:cNvPr id="110" name="Table 109"/>
          <p:cNvGraphicFramePr>
            <a:graphicFrameLocks noGrp="1"/>
          </p:cNvGraphicFramePr>
          <p:nvPr>
            <p:extLst>
              <p:ext uri="{D42A27DB-BD31-4B8C-83A1-F6EECF244321}">
                <p14:modId xmlns:p14="http://schemas.microsoft.com/office/powerpoint/2010/main" val="760235715"/>
              </p:ext>
            </p:extLst>
          </p:nvPr>
        </p:nvGraphicFramePr>
        <p:xfrm>
          <a:off x="5905435" y="2155803"/>
          <a:ext cx="6129248" cy="3611880"/>
        </p:xfrm>
        <a:graphic>
          <a:graphicData uri="http://schemas.openxmlformats.org/drawingml/2006/table">
            <a:tbl>
              <a:tblPr firstRow="1" bandRow="1">
                <a:tableStyleId>{F2DE63D5-997A-4646-A377-4702673A728D}</a:tableStyleId>
              </a:tblPr>
              <a:tblGrid>
                <a:gridCol w="1700276">
                  <a:extLst>
                    <a:ext uri="{9D8B030D-6E8A-4147-A177-3AD203B41FA5}">
                      <a16:colId xmlns:a16="http://schemas.microsoft.com/office/drawing/2014/main" val="20000"/>
                    </a:ext>
                  </a:extLst>
                </a:gridCol>
                <a:gridCol w="1107243">
                  <a:extLst>
                    <a:ext uri="{9D8B030D-6E8A-4147-A177-3AD203B41FA5}">
                      <a16:colId xmlns:a16="http://schemas.microsoft.com/office/drawing/2014/main" val="20001"/>
                    </a:ext>
                  </a:extLst>
                </a:gridCol>
                <a:gridCol w="1107243">
                  <a:extLst>
                    <a:ext uri="{9D8B030D-6E8A-4147-A177-3AD203B41FA5}">
                      <a16:colId xmlns:a16="http://schemas.microsoft.com/office/drawing/2014/main" val="20002"/>
                    </a:ext>
                  </a:extLst>
                </a:gridCol>
                <a:gridCol w="1107243">
                  <a:extLst>
                    <a:ext uri="{9D8B030D-6E8A-4147-A177-3AD203B41FA5}">
                      <a16:colId xmlns:a16="http://schemas.microsoft.com/office/drawing/2014/main" val="20003"/>
                    </a:ext>
                  </a:extLst>
                </a:gridCol>
                <a:gridCol w="1107243">
                  <a:extLst>
                    <a:ext uri="{9D8B030D-6E8A-4147-A177-3AD203B41FA5}">
                      <a16:colId xmlns:a16="http://schemas.microsoft.com/office/drawing/2014/main" val="20004"/>
                    </a:ext>
                  </a:extLst>
                </a:gridCol>
              </a:tblGrid>
              <a:tr h="594360">
                <a:tc>
                  <a:txBody>
                    <a:bodyPr/>
                    <a:lstStyle/>
                    <a:p>
                      <a:r>
                        <a:rPr lang="en-US" sz="1100" dirty="0">
                          <a:latin typeface="+mn-lt"/>
                          <a:ea typeface="Arial" charset="0"/>
                          <a:cs typeface="Arial" charset="0"/>
                        </a:rPr>
                        <a:t>Automation Artifact</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ea typeface="Arial" charset="0"/>
                          <a:cs typeface="Arial" charset="0"/>
                        </a:rPr>
                        <a:t>Automation</a:t>
                      </a:r>
                      <a:r>
                        <a:rPr lang="en-US" sz="1100" baseline="0" dirty="0">
                          <a:solidFill>
                            <a:schemeClr val="bg1"/>
                          </a:solidFill>
                          <a:latin typeface="+mn-lt"/>
                          <a:ea typeface="Arial" charset="0"/>
                          <a:cs typeface="Arial" charset="0"/>
                        </a:rPr>
                        <a:t> Architect</a:t>
                      </a:r>
                      <a:endParaRPr lang="en-US" sz="1100" dirty="0">
                        <a:latin typeface="+mn-lt"/>
                        <a:ea typeface="Arial" charset="0"/>
                        <a:cs typeface="Arial" charset="0"/>
                      </a:endParaRPr>
                    </a:p>
                  </a:txBody>
                  <a:tcPr marL="27432" marR="27432"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ea typeface="Arial" charset="0"/>
                          <a:cs typeface="Arial" charset="0"/>
                        </a:rPr>
                        <a:t>Senior Quality Engineer </a:t>
                      </a:r>
                      <a:r>
                        <a:rPr lang="en-US" sz="1100" baseline="0" dirty="0">
                          <a:solidFill>
                            <a:schemeClr val="bg1"/>
                          </a:solidFill>
                          <a:latin typeface="+mn-lt"/>
                          <a:ea typeface="Arial" charset="0"/>
                          <a:cs typeface="Arial" charset="0"/>
                        </a:rPr>
                        <a:t>/ Lead</a:t>
                      </a:r>
                      <a:endParaRPr lang="en-US" sz="1100" dirty="0">
                        <a:latin typeface="+mn-lt"/>
                        <a:ea typeface="Arial" charset="0"/>
                        <a:cs typeface="Arial" charset="0"/>
                      </a:endParaRPr>
                    </a:p>
                  </a:txBody>
                  <a:tcPr marL="27432" marR="27432"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ea typeface="Arial" charset="0"/>
                          <a:cs typeface="Arial" charset="0"/>
                        </a:rPr>
                        <a:t>Quality Engineer</a:t>
                      </a:r>
                      <a:endParaRPr lang="en-US" sz="1100" dirty="0">
                        <a:latin typeface="+mn-lt"/>
                        <a:ea typeface="Arial" charset="0"/>
                        <a:cs typeface="Arial" charset="0"/>
                      </a:endParaRPr>
                    </a:p>
                  </a:txBody>
                  <a:tcPr marL="27432" marR="27432"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ea typeface="Arial" charset="0"/>
                          <a:cs typeface="Arial" charset="0"/>
                        </a:rPr>
                        <a:t>Quality Engineer </a:t>
                      </a:r>
                    </a:p>
                    <a:p>
                      <a:pPr marL="0" marR="0" lvl="0" indent="0" algn="ctr" defTabSz="685783"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ea typeface="Arial" charset="0"/>
                          <a:cs typeface="Arial" charset="0"/>
                        </a:rPr>
                        <a:t>(Data Focused)</a:t>
                      </a:r>
                      <a:endParaRPr lang="en-US" sz="1100" dirty="0">
                        <a:latin typeface="+mn-lt"/>
                        <a:ea typeface="Arial" charset="0"/>
                        <a:cs typeface="Arial" charset="0"/>
                      </a:endParaRPr>
                    </a:p>
                  </a:txBody>
                  <a:tcPr marL="27432" marR="27432"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594360">
                <a:tc>
                  <a:txBody>
                    <a:bodyPr/>
                    <a:lstStyle/>
                    <a:p>
                      <a:pPr algn="l"/>
                      <a:r>
                        <a:rPr lang="en-US" sz="1000" b="1" dirty="0">
                          <a:latin typeface="+mn-lt"/>
                          <a:ea typeface="Arial" charset="0"/>
                          <a:cs typeface="Arial" charset="0"/>
                        </a:rPr>
                        <a:t>Page Objects</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1800" dirty="0">
                          <a:solidFill>
                            <a:srgbClr val="FF9500"/>
                          </a:solidFill>
                          <a:latin typeface="+mn-lt"/>
                        </a:rPr>
                        <a:t>▲</a:t>
                      </a:r>
                      <a:endParaRPr lang="en-US" sz="1800" dirty="0">
                        <a:latin typeface="+mn-lt"/>
                        <a:ea typeface="Arial" charset="0"/>
                        <a:cs typeface="Arial" charset="0"/>
                      </a:endParaRP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1800" dirty="0">
                          <a:solidFill>
                            <a:schemeClr val="accent5">
                              <a:lumMod val="75000"/>
                            </a:schemeClr>
                          </a:solidFill>
                          <a:latin typeface="+mn-lt"/>
                        </a:rPr>
                        <a:t>✔</a:t>
                      </a:r>
                      <a:endParaRPr lang="en-US" sz="1800" dirty="0">
                        <a:latin typeface="+mn-lt"/>
                      </a:endParaRP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1800" dirty="0">
                          <a:solidFill>
                            <a:schemeClr val="accent5">
                              <a:lumMod val="75000"/>
                            </a:schemeClr>
                          </a:solidFill>
                          <a:latin typeface="+mn-lt"/>
                        </a:rPr>
                        <a:t>✔</a:t>
                      </a:r>
                      <a:endParaRPr lang="en-US" sz="1800" dirty="0">
                        <a:latin typeface="+mn-lt"/>
                      </a:endParaRP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71450" indent="-171450" algn="ctr">
                        <a:spcAft>
                          <a:spcPts val="600"/>
                        </a:spcAft>
                        <a:buFont typeface="Arial" charset="0"/>
                        <a:buChar char="•"/>
                      </a:pPr>
                      <a:endParaRPr lang="en-US" sz="1800" dirty="0">
                        <a:latin typeface="+mn-lt"/>
                        <a:ea typeface="Arial" charset="0"/>
                        <a:cs typeface="Arial" charset="0"/>
                      </a:endParaRP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94360">
                <a:tc>
                  <a:txBody>
                    <a:bodyPr/>
                    <a:lstStyle/>
                    <a:p>
                      <a:pPr marL="0" marR="0" indent="0" algn="l" defTabSz="685783" rtl="0" eaLnBrk="1" fontAlgn="auto" latinLnBrk="0" hangingPunct="1">
                        <a:lnSpc>
                          <a:spcPct val="100000"/>
                        </a:lnSpc>
                        <a:spcBef>
                          <a:spcPts val="0"/>
                        </a:spcBef>
                        <a:spcAft>
                          <a:spcPts val="0"/>
                        </a:spcAft>
                        <a:buClrTx/>
                        <a:buSzTx/>
                        <a:buFontTx/>
                        <a:buNone/>
                        <a:tabLst/>
                        <a:defRPr/>
                      </a:pPr>
                      <a:r>
                        <a:rPr lang="en-US" sz="1000" b="1" dirty="0">
                          <a:latin typeface="+mn-lt"/>
                          <a:ea typeface="Arial" charset="0"/>
                          <a:cs typeface="Arial" charset="0"/>
                        </a:rPr>
                        <a:t>Step Definitions</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1800" dirty="0">
                          <a:solidFill>
                            <a:srgbClr val="FF9500"/>
                          </a:solidFill>
                          <a:latin typeface="+mn-lt"/>
                        </a:rPr>
                        <a:t>▲</a:t>
                      </a:r>
                      <a:endParaRPr lang="en-US" sz="1800" dirty="0">
                        <a:latin typeface="+mn-lt"/>
                        <a:ea typeface="Arial" charset="0"/>
                        <a:cs typeface="Arial" charset="0"/>
                      </a:endParaRP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1800" dirty="0">
                          <a:solidFill>
                            <a:schemeClr val="accent5">
                              <a:lumMod val="75000"/>
                            </a:schemeClr>
                          </a:solidFill>
                          <a:latin typeface="+mn-lt"/>
                        </a:rPr>
                        <a:t>✔</a:t>
                      </a:r>
                      <a:endParaRPr lang="en-US" sz="1800" dirty="0">
                        <a:latin typeface="+mn-lt"/>
                      </a:endParaRP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1800" dirty="0">
                          <a:solidFill>
                            <a:schemeClr val="accent5">
                              <a:lumMod val="75000"/>
                            </a:schemeClr>
                          </a:solidFill>
                          <a:latin typeface="+mn-lt"/>
                        </a:rPr>
                        <a:t>✔</a:t>
                      </a:r>
                      <a:endParaRPr lang="en-US" sz="1800" dirty="0">
                        <a:latin typeface="+mn-lt"/>
                      </a:endParaRP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71450" marR="0" lvl="0" indent="-171450" algn="ctr" defTabSz="914377" rtl="0" eaLnBrk="1" fontAlgn="auto" latinLnBrk="0" hangingPunct="1">
                        <a:lnSpc>
                          <a:spcPct val="100000"/>
                        </a:lnSpc>
                        <a:spcBef>
                          <a:spcPts val="0"/>
                        </a:spcBef>
                        <a:spcAft>
                          <a:spcPts val="600"/>
                        </a:spcAft>
                        <a:buClrTx/>
                        <a:buSzTx/>
                        <a:buFont typeface="Arial" charset="0"/>
                        <a:buNone/>
                        <a:tabLst/>
                        <a:defRPr/>
                      </a:pPr>
                      <a:endParaRPr lang="en-US" sz="1800" dirty="0">
                        <a:solidFill>
                          <a:schemeClr val="accent5">
                            <a:lumMod val="75000"/>
                          </a:schemeClr>
                        </a:solidFill>
                        <a:latin typeface="+mn-lt"/>
                      </a:endParaRP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94360">
                <a:tc>
                  <a:txBody>
                    <a:bodyPr/>
                    <a:lstStyle/>
                    <a:p>
                      <a:pPr algn="l"/>
                      <a:r>
                        <a:rPr lang="en-US" sz="1000" b="1" dirty="0">
                          <a:latin typeface="+mn-lt"/>
                          <a:ea typeface="Arial" charset="0"/>
                          <a:cs typeface="Arial" charset="0"/>
                        </a:rPr>
                        <a:t>Feature</a:t>
                      </a:r>
                      <a:r>
                        <a:rPr lang="en-US" sz="1000" b="1" baseline="0" dirty="0">
                          <a:latin typeface="+mn-lt"/>
                          <a:ea typeface="Arial" charset="0"/>
                          <a:cs typeface="Arial" charset="0"/>
                        </a:rPr>
                        <a:t> Files (Test Scenarios)</a:t>
                      </a:r>
                      <a:endParaRPr lang="en-US" sz="1000" b="1" dirty="0">
                        <a:latin typeface="+mn-lt"/>
                        <a:ea typeface="Arial" charset="0"/>
                        <a:cs typeface="Arial" charset="0"/>
                      </a:endParaRP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en-US" sz="1800" dirty="0">
                        <a:solidFill>
                          <a:schemeClr val="accent5">
                            <a:lumMod val="75000"/>
                          </a:schemeClr>
                        </a:solidFill>
                        <a:latin typeface="+mn-lt"/>
                      </a:endParaRPr>
                    </a:p>
                    <a:p>
                      <a:pPr algn="ctr"/>
                      <a:endParaRPr lang="en-US" sz="1800" dirty="0">
                        <a:latin typeface="+mn-lt"/>
                      </a:endParaRP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1800" dirty="0">
                          <a:solidFill>
                            <a:srgbClr val="FF9500"/>
                          </a:solidFill>
                          <a:latin typeface="+mn-lt"/>
                        </a:rPr>
                        <a:t>▲</a:t>
                      </a:r>
                      <a:endParaRPr lang="en-US" sz="1800" dirty="0">
                        <a:latin typeface="+mn-lt"/>
                        <a:ea typeface="Arial" charset="0"/>
                        <a:cs typeface="Arial" charset="0"/>
                      </a:endParaRP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600"/>
                        </a:spcAft>
                        <a:buClrTx/>
                        <a:buSzTx/>
                        <a:buFont typeface="Arial" charset="0"/>
                        <a:buNone/>
                        <a:tabLst/>
                        <a:defRPr/>
                      </a:pPr>
                      <a:r>
                        <a:rPr lang="en-US" sz="1800" dirty="0">
                          <a:solidFill>
                            <a:schemeClr val="accent5">
                              <a:lumMod val="75000"/>
                            </a:schemeClr>
                          </a:solidFill>
                          <a:latin typeface="+mn-lt"/>
                        </a:rPr>
                        <a:t>✔</a:t>
                      </a: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600"/>
                        </a:spcAft>
                        <a:buClrTx/>
                        <a:buSzTx/>
                        <a:buFont typeface="Arial" charset="0"/>
                        <a:buNone/>
                        <a:tabLst/>
                        <a:defRPr/>
                      </a:pPr>
                      <a:r>
                        <a:rPr lang="en-US" sz="1800" dirty="0">
                          <a:solidFill>
                            <a:schemeClr val="accent5">
                              <a:lumMod val="75000"/>
                            </a:schemeClr>
                          </a:solidFill>
                          <a:latin typeface="+mn-lt"/>
                        </a:rPr>
                        <a:t>✔</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94360">
                <a:tc>
                  <a:txBody>
                    <a:bodyPr/>
                    <a:lstStyle/>
                    <a:p>
                      <a:pPr algn="l"/>
                      <a:r>
                        <a:rPr lang="en-US" sz="1000" b="1" dirty="0">
                          <a:latin typeface="+mn-lt"/>
                          <a:ea typeface="Arial" charset="0"/>
                          <a:cs typeface="Arial" charset="0"/>
                        </a:rPr>
                        <a:t>Execution Setup</a:t>
                      </a:r>
                      <a:r>
                        <a:rPr lang="en-US" sz="1000" b="1" baseline="0" dirty="0">
                          <a:latin typeface="+mn-lt"/>
                          <a:ea typeface="Arial" charset="0"/>
                          <a:cs typeface="Arial" charset="0"/>
                        </a:rPr>
                        <a:t> and Jenkins Integration</a:t>
                      </a:r>
                      <a:endParaRPr lang="en-US" sz="1000" b="1" dirty="0">
                        <a:latin typeface="+mn-lt"/>
                        <a:ea typeface="Arial" charset="0"/>
                        <a:cs typeface="Arial" charset="0"/>
                      </a:endParaRP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800" dirty="0">
                        <a:latin typeface="+mn-lt"/>
                      </a:endParaRP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71450" marR="0" lvl="0" indent="-171450" algn="ctr" defTabSz="914377" rtl="0" eaLnBrk="1" fontAlgn="auto" latinLnBrk="0" hangingPunct="1">
                        <a:lnSpc>
                          <a:spcPct val="100000"/>
                        </a:lnSpc>
                        <a:spcBef>
                          <a:spcPts val="0"/>
                        </a:spcBef>
                        <a:spcAft>
                          <a:spcPts val="600"/>
                        </a:spcAft>
                        <a:buClrTx/>
                        <a:buSzTx/>
                        <a:buFont typeface="Arial" charset="0"/>
                        <a:buNone/>
                        <a:tabLst/>
                        <a:defRPr/>
                      </a:pPr>
                      <a:r>
                        <a:rPr lang="en-US" sz="1800" dirty="0">
                          <a:solidFill>
                            <a:srgbClr val="FF9500"/>
                          </a:solidFill>
                          <a:latin typeface="+mn-lt"/>
                        </a:rPr>
                        <a:t>▲</a:t>
                      </a:r>
                      <a:endParaRPr lang="en-US" sz="1800" dirty="0">
                        <a:latin typeface="+mn-lt"/>
                        <a:ea typeface="Arial" charset="0"/>
                        <a:cs typeface="Arial" charset="0"/>
                      </a:endParaRP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600"/>
                        </a:spcAft>
                        <a:buClrTx/>
                        <a:buSzTx/>
                        <a:buFont typeface="Arial" charset="0"/>
                        <a:buNone/>
                        <a:tabLst/>
                        <a:defRPr/>
                      </a:pPr>
                      <a:r>
                        <a:rPr lang="en-US" sz="1800" dirty="0">
                          <a:solidFill>
                            <a:schemeClr val="accent5">
                              <a:lumMod val="75000"/>
                            </a:schemeClr>
                          </a:solidFill>
                          <a:latin typeface="+mn-lt"/>
                        </a:rPr>
                        <a:t>✔</a:t>
                      </a: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1800" dirty="0">
                          <a:solidFill>
                            <a:schemeClr val="accent5">
                              <a:lumMod val="75000"/>
                            </a:schemeClr>
                          </a:solidFill>
                          <a:latin typeface="+mn-lt"/>
                        </a:rPr>
                        <a:t>✔</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94360">
                <a:tc>
                  <a:txBody>
                    <a:bodyPr/>
                    <a:lstStyle/>
                    <a:p>
                      <a:pPr algn="l"/>
                      <a:r>
                        <a:rPr lang="en-US" sz="1000" b="1" dirty="0">
                          <a:latin typeface="+mn-lt"/>
                          <a:ea typeface="Arial" charset="0"/>
                          <a:cs typeface="Arial" charset="0"/>
                        </a:rPr>
                        <a:t>Test</a:t>
                      </a:r>
                      <a:r>
                        <a:rPr lang="en-US" sz="1000" b="1" baseline="0" dirty="0">
                          <a:latin typeface="+mn-lt"/>
                          <a:ea typeface="Arial" charset="0"/>
                          <a:cs typeface="Arial" charset="0"/>
                        </a:rPr>
                        <a:t> Data Set Up and Identification</a:t>
                      </a:r>
                      <a:endParaRPr lang="en-US" sz="1000" b="1" dirty="0">
                        <a:latin typeface="+mn-lt"/>
                        <a:ea typeface="Arial" charset="0"/>
                        <a:cs typeface="Arial" charset="0"/>
                      </a:endParaRP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800" dirty="0">
                        <a:latin typeface="+mn-lt"/>
                      </a:endParaRP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71450" marR="0" lvl="0" indent="-171450" algn="ctr" defTabSz="914377" rtl="0" eaLnBrk="1" fontAlgn="auto" latinLnBrk="0" hangingPunct="1">
                        <a:lnSpc>
                          <a:spcPct val="100000"/>
                        </a:lnSpc>
                        <a:spcBef>
                          <a:spcPts val="0"/>
                        </a:spcBef>
                        <a:spcAft>
                          <a:spcPts val="600"/>
                        </a:spcAft>
                        <a:buClrTx/>
                        <a:buSzTx/>
                        <a:buFont typeface="Arial" charset="0"/>
                        <a:buNone/>
                        <a:tabLst/>
                        <a:defRPr/>
                      </a:pPr>
                      <a:endParaRPr lang="en-US" sz="1800" dirty="0">
                        <a:latin typeface="+mn-lt"/>
                        <a:ea typeface="Arial" charset="0"/>
                        <a:cs typeface="Arial" charset="0"/>
                      </a:endParaRP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600"/>
                        </a:spcAft>
                        <a:buClrTx/>
                        <a:buSzTx/>
                        <a:buFont typeface="Arial" charset="0"/>
                        <a:buNone/>
                        <a:tabLst/>
                        <a:defRPr/>
                      </a:pPr>
                      <a:r>
                        <a:rPr lang="en-US" sz="1800" dirty="0">
                          <a:solidFill>
                            <a:srgbClr val="FF9500"/>
                          </a:solidFill>
                          <a:latin typeface="+mn-lt"/>
                        </a:rPr>
                        <a:t>▲</a:t>
                      </a:r>
                      <a:endParaRPr lang="en-US" sz="1800" dirty="0">
                        <a:latin typeface="+mn-lt"/>
                        <a:ea typeface="Arial" charset="0"/>
                        <a:cs typeface="Arial" charset="0"/>
                      </a:endParaRPr>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1800" dirty="0">
                          <a:solidFill>
                            <a:schemeClr val="accent5">
                              <a:lumMod val="75000"/>
                            </a:schemeClr>
                          </a:solidFill>
                          <a:latin typeface="+mn-lt"/>
                        </a:rPr>
                        <a:t>✔</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1" name="TextBox 110"/>
          <p:cNvSpPr txBox="1"/>
          <p:nvPr/>
        </p:nvSpPr>
        <p:spPr>
          <a:xfrm>
            <a:off x="5905434" y="5855399"/>
            <a:ext cx="6129249" cy="569387"/>
          </a:xfrm>
          <a:prstGeom prst="rect">
            <a:avLst/>
          </a:prstGeom>
          <a:solidFill>
            <a:schemeClr val="bg1"/>
          </a:solidFill>
          <a:ln>
            <a:solidFill>
              <a:schemeClr val="bg2">
                <a:lumMod val="50000"/>
              </a:schemeClr>
            </a:solidFill>
          </a:ln>
        </p:spPr>
        <p:txBody>
          <a:bodyPr wrap="square" rtlCol="0" anchor="ctr">
            <a:spAutoFit/>
          </a:bodyPr>
          <a:lstStyle/>
          <a:p>
            <a:r>
              <a:rPr lang="en-US" sz="900" b="1" dirty="0">
                <a:latin typeface="Arial" charset="0"/>
                <a:ea typeface="Arial" charset="0"/>
                <a:cs typeface="Arial" charset="0"/>
              </a:rPr>
              <a:t>Legend: </a:t>
            </a:r>
          </a:p>
          <a:p>
            <a:r>
              <a:rPr lang="en-US" sz="1100" dirty="0">
                <a:solidFill>
                  <a:srgbClr val="00A000"/>
                </a:solidFill>
                <a:latin typeface="Arial"/>
              </a:rPr>
              <a:t>✔</a:t>
            </a:r>
            <a:r>
              <a:rPr lang="en-US" sz="900" dirty="0">
                <a:solidFill>
                  <a:srgbClr val="00A000"/>
                </a:solidFill>
                <a:latin typeface="Arial"/>
              </a:rPr>
              <a:t> </a:t>
            </a:r>
            <a:r>
              <a:rPr lang="en-US" sz="900" dirty="0">
                <a:solidFill>
                  <a:srgbClr val="000000"/>
                </a:solidFill>
                <a:latin typeface="Arial"/>
              </a:rPr>
              <a:t>Primary Owner  (Creation and Completion)     </a:t>
            </a:r>
            <a:r>
              <a:rPr lang="en-US" sz="900" dirty="0">
                <a:solidFill>
                  <a:srgbClr val="FF9900"/>
                </a:solidFill>
                <a:latin typeface="Arial"/>
              </a:rPr>
              <a:t> </a:t>
            </a:r>
          </a:p>
          <a:p>
            <a:r>
              <a:rPr lang="en-US" sz="1100" dirty="0">
                <a:solidFill>
                  <a:srgbClr val="FF9900"/>
                </a:solidFill>
                <a:latin typeface="Arial"/>
              </a:rPr>
              <a:t>▲</a:t>
            </a:r>
            <a:r>
              <a:rPr lang="en-US" sz="800" dirty="0">
                <a:solidFill>
                  <a:srgbClr val="FF9900"/>
                </a:solidFill>
                <a:latin typeface="Arial"/>
              </a:rPr>
              <a:t> </a:t>
            </a:r>
            <a:r>
              <a:rPr lang="en-US" sz="900" dirty="0">
                <a:solidFill>
                  <a:srgbClr val="000000"/>
                </a:solidFill>
                <a:latin typeface="Arial"/>
              </a:rPr>
              <a:t>Secondary Contributor (Contribute Content, Review and Provide Inputs) </a:t>
            </a:r>
            <a:endParaRPr lang="en-US" sz="900" dirty="0">
              <a:latin typeface="Arial" charset="0"/>
              <a:ea typeface="Arial" charset="0"/>
              <a:cs typeface="Arial" charset="0"/>
            </a:endParaRPr>
          </a:p>
        </p:txBody>
      </p:sp>
    </p:spTree>
    <p:extLst>
      <p:ext uri="{BB962C8B-B14F-4D97-AF65-F5344CB8AC3E}">
        <p14:creationId xmlns:p14="http://schemas.microsoft.com/office/powerpoint/2010/main" val="1750847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6"/>
          </p:nvPr>
        </p:nvSpPr>
        <p:spPr/>
        <p:txBody>
          <a:bodyPr/>
          <a:lstStyle/>
          <a:p>
            <a:r>
              <a:rPr lang="en-US"/>
              <a:t>Copyright © 2017 Accenture  All rights reserved.</a:t>
            </a:r>
            <a:endParaRPr lang="en-AU" dirty="0"/>
          </a:p>
        </p:txBody>
      </p:sp>
      <p:sp>
        <p:nvSpPr>
          <p:cNvPr id="2" name="Slide Number Placeholder 1"/>
          <p:cNvSpPr>
            <a:spLocks noGrp="1"/>
          </p:cNvSpPr>
          <p:nvPr>
            <p:ph type="sldNum" sz="quarter" idx="17"/>
          </p:nvPr>
        </p:nvSpPr>
        <p:spPr/>
        <p:txBody>
          <a:bodyPr/>
          <a:lstStyle/>
          <a:p>
            <a:pPr>
              <a:defRPr/>
            </a:pPr>
            <a:fld id="{90CBDC3A-D49F-4631-A8C7-55D59B33E5FA}" type="slidenum">
              <a:rPr lang="en-US" smtClean="0"/>
              <a:pPr>
                <a:defRPr/>
              </a:pPr>
              <a:t>28</a:t>
            </a:fld>
            <a:endParaRPr lang="en-US" dirty="0"/>
          </a:p>
        </p:txBody>
      </p:sp>
      <p:sp>
        <p:nvSpPr>
          <p:cNvPr id="3" name="Title 2"/>
          <p:cNvSpPr>
            <a:spLocks noGrp="1"/>
          </p:cNvSpPr>
          <p:nvPr>
            <p:ph type="title"/>
          </p:nvPr>
        </p:nvSpPr>
        <p:spPr/>
        <p:txBody>
          <a:bodyPr/>
          <a:lstStyle/>
          <a:p>
            <a:r>
              <a:rPr lang="en-US" dirty="0"/>
              <a:t>References (1 of 2)</a:t>
            </a:r>
          </a:p>
        </p:txBody>
      </p:sp>
      <p:sp>
        <p:nvSpPr>
          <p:cNvPr id="6" name="Text Placeholder 5"/>
          <p:cNvSpPr>
            <a:spLocks noGrp="1"/>
          </p:cNvSpPr>
          <p:nvPr>
            <p:ph type="body" sz="quarter" idx="18"/>
          </p:nvPr>
        </p:nvSpPr>
        <p:spPr/>
        <p:txBody>
          <a:bodyPr/>
          <a:lstStyle/>
          <a:p>
            <a:r>
              <a:rPr lang="en-US" dirty="0"/>
              <a:t>The list below represents a starting point of helpful references on Selenium Implementations:</a:t>
            </a:r>
          </a:p>
        </p:txBody>
      </p:sp>
      <p:graphicFrame>
        <p:nvGraphicFramePr>
          <p:cNvPr id="7" name="Table 6"/>
          <p:cNvGraphicFramePr>
            <a:graphicFrameLocks noGrp="1"/>
          </p:cNvGraphicFramePr>
          <p:nvPr>
            <p:extLst>
              <p:ext uri="{D42A27DB-BD31-4B8C-83A1-F6EECF244321}">
                <p14:modId xmlns:p14="http://schemas.microsoft.com/office/powerpoint/2010/main" val="681931416"/>
              </p:ext>
            </p:extLst>
          </p:nvPr>
        </p:nvGraphicFramePr>
        <p:xfrm>
          <a:off x="455759" y="1874273"/>
          <a:ext cx="10926524" cy="3008070"/>
        </p:xfrm>
        <a:graphic>
          <a:graphicData uri="http://schemas.openxmlformats.org/drawingml/2006/table">
            <a:tbl>
              <a:tblPr firstRow="1" bandRow="1">
                <a:tableStyleId>{72833802-FEF1-4C79-8D5D-14CF1EAF98D9}</a:tableStyleId>
              </a:tblPr>
              <a:tblGrid>
                <a:gridCol w="2749932">
                  <a:extLst>
                    <a:ext uri="{9D8B030D-6E8A-4147-A177-3AD203B41FA5}">
                      <a16:colId xmlns:a16="http://schemas.microsoft.com/office/drawing/2014/main" val="20000"/>
                    </a:ext>
                  </a:extLst>
                </a:gridCol>
                <a:gridCol w="4088296">
                  <a:extLst>
                    <a:ext uri="{9D8B030D-6E8A-4147-A177-3AD203B41FA5}">
                      <a16:colId xmlns:a16="http://schemas.microsoft.com/office/drawing/2014/main" val="20001"/>
                    </a:ext>
                  </a:extLst>
                </a:gridCol>
                <a:gridCol w="4088296">
                  <a:extLst>
                    <a:ext uri="{9D8B030D-6E8A-4147-A177-3AD203B41FA5}">
                      <a16:colId xmlns:a16="http://schemas.microsoft.com/office/drawing/2014/main" val="20002"/>
                    </a:ext>
                  </a:extLst>
                </a:gridCol>
              </a:tblGrid>
              <a:tr h="298635">
                <a:tc>
                  <a:txBody>
                    <a:bodyPr/>
                    <a:lstStyle/>
                    <a:p>
                      <a:r>
                        <a:rPr lang="en-US" sz="1000" noProof="1"/>
                        <a:t>Title</a:t>
                      </a: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tc>
                  <a:txBody>
                    <a:bodyPr/>
                    <a:lstStyle/>
                    <a:p>
                      <a:r>
                        <a:rPr lang="en-US" sz="1000" noProof="1"/>
                        <a:t>Slides</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tc>
                  <a:txBody>
                    <a:bodyPr/>
                    <a:lstStyle/>
                    <a:p>
                      <a:r>
                        <a:rPr lang="en-US" sz="1000" noProof="1"/>
                        <a:t>Video</a:t>
                      </a:r>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298635">
                <a:tc>
                  <a:txBody>
                    <a:bodyPr/>
                    <a:lstStyle/>
                    <a:p>
                      <a:r>
                        <a:rPr lang="en-US" sz="1000" b="1" noProof="1"/>
                        <a:t>Training</a:t>
                      </a: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tc>
                  <a:txBody>
                    <a:bodyPr/>
                    <a:lstStyle/>
                    <a:p>
                      <a:r>
                        <a:rPr lang="en-US" sz="1000" b="1" noProof="1"/>
                        <a:t>Link</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tc>
                  <a:txBody>
                    <a:bodyPr/>
                    <a:lstStyle/>
                    <a:p>
                      <a:r>
                        <a:rPr lang="en-US" sz="1000" b="1" noProof="1"/>
                        <a:t>Comments</a:t>
                      </a:r>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83398">
                <a:tc>
                  <a:txBody>
                    <a:bodyPr/>
                    <a:lstStyle/>
                    <a:p>
                      <a:r>
                        <a:rPr lang="en-US" sz="900" i="1" noProof="1"/>
                        <a:t>Selenium 101, 201</a:t>
                      </a: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r>
                        <a:rPr lang="en-US" sz="900" noProof="1">
                          <a:hlinkClick r:id="rId2"/>
                        </a:rPr>
                        <a:t>https://training.saucelabs.com/course/selenium-101-elearning</a:t>
                      </a:r>
                      <a:r>
                        <a:rPr lang="en-US" sz="900" noProof="1"/>
                        <a:t> </a:t>
                      </a:r>
                    </a:p>
                    <a:p>
                      <a:r>
                        <a:rPr lang="en-US" sz="900" noProof="1">
                          <a:hlinkClick r:id="rId3"/>
                        </a:rPr>
                        <a:t>https://training.saucelabs.com/course/selenium-201-elearning</a:t>
                      </a:r>
                      <a:r>
                        <a:rPr lang="en-US" sz="900" noProof="1"/>
                        <a:t> </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r>
                        <a:rPr lang="en-US" sz="900" noProof="1"/>
                        <a:t>Free, online course from Sauce Labs for Selenium training</a:t>
                      </a:r>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298635">
                <a:tc>
                  <a:txBody>
                    <a:bodyPr/>
                    <a:lstStyle/>
                    <a:p>
                      <a:r>
                        <a:rPr lang="en-US" sz="1000" b="1" noProof="1"/>
                        <a:t>Presentations</a:t>
                      </a: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tc>
                  <a:txBody>
                    <a:bodyPr/>
                    <a:lstStyle/>
                    <a:p>
                      <a:r>
                        <a:rPr lang="en-US" sz="1000" b="1" noProof="1"/>
                        <a:t>Slides</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tc>
                  <a:txBody>
                    <a:bodyPr/>
                    <a:lstStyle/>
                    <a:p>
                      <a:r>
                        <a:rPr lang="en-US" sz="1000" b="1" noProof="1"/>
                        <a:t>Video</a:t>
                      </a:r>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420527">
                <a:tc>
                  <a:txBody>
                    <a:bodyPr/>
                    <a:lstStyle/>
                    <a:p>
                      <a:r>
                        <a:rPr lang="en-US" sz="900" i="1" noProof="1"/>
                        <a:t>Grading Selenium Tests</a:t>
                      </a: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r>
                        <a:rPr lang="en-US" sz="900" noProof="1">
                          <a:hlinkClick r:id="rId4"/>
                        </a:rPr>
                        <a:t>https://www.slideshare.net/saucelabs/how-to-grade-your-selenium-tests-by-dave-haeffner-sauce-labs-webinar</a:t>
                      </a:r>
                      <a:r>
                        <a:rPr lang="en-US" sz="900" noProof="1"/>
                        <a:t> </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r>
                        <a:rPr lang="en-US" sz="900" noProof="1">
                          <a:hlinkClick r:id="rId5"/>
                        </a:rPr>
                        <a:t>https://saucelabs.com/resources/webinars/grading-your-selenium-tests-by-dave-haeffner</a:t>
                      </a:r>
                      <a:r>
                        <a:rPr lang="en-US" sz="900" noProof="1"/>
                        <a:t> </a:t>
                      </a:r>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
                  </a:ext>
                </a:extLst>
              </a:tr>
              <a:tr h="420527">
                <a:tc>
                  <a:txBody>
                    <a:bodyPr/>
                    <a:lstStyle/>
                    <a:p>
                      <a:pPr marL="0" marR="0" indent="0" algn="l" defTabSz="1218743" rtl="0" eaLnBrk="1" fontAlgn="auto" latinLnBrk="0" hangingPunct="1">
                        <a:lnSpc>
                          <a:spcPct val="100000"/>
                        </a:lnSpc>
                        <a:spcBef>
                          <a:spcPts val="0"/>
                        </a:spcBef>
                        <a:spcAft>
                          <a:spcPts val="0"/>
                        </a:spcAft>
                        <a:buClrTx/>
                        <a:buSzTx/>
                        <a:buFontTx/>
                        <a:buNone/>
                        <a:tabLst/>
                        <a:defRPr/>
                      </a:pPr>
                      <a:r>
                        <a:rPr lang="en-US" sz="900" b="0" i="1" kern="1200" dirty="0">
                          <a:solidFill>
                            <a:schemeClr val="tx1"/>
                          </a:solidFill>
                          <a:effectLst/>
                          <a:latin typeface="+mn-lt"/>
                          <a:ea typeface="+mn-ea"/>
                          <a:cs typeface="+mn-cs"/>
                        </a:rPr>
                        <a:t>Advanced Test Automation Techniques</a:t>
                      </a:r>
                      <a:r>
                        <a:rPr lang="en-US" sz="900" b="0" i="1" kern="1200" baseline="0" dirty="0">
                          <a:solidFill>
                            <a:schemeClr val="tx1"/>
                          </a:solidFill>
                          <a:effectLst/>
                          <a:latin typeface="+mn-lt"/>
                          <a:ea typeface="+mn-ea"/>
                          <a:cs typeface="+mn-cs"/>
                        </a:rPr>
                        <a:t> for Responsive Apps and Sites</a:t>
                      </a:r>
                      <a:endParaRPr lang="en-US" sz="900" b="0" i="1" kern="1200" dirty="0">
                        <a:solidFill>
                          <a:schemeClr val="tx1"/>
                        </a:solidFill>
                        <a:effectLst/>
                        <a:latin typeface="+mn-lt"/>
                        <a:ea typeface="+mn-ea"/>
                        <a:cs typeface="+mn-cs"/>
                      </a:endParaRP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endParaRPr lang="en-US" sz="900" b="0" noProof="1"/>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900" dirty="0">
                          <a:hlinkClick r:id="rId6"/>
                        </a:rPr>
                        <a:t>https://youtu.be/JdtIbTxgReI?list=PL67l1VPxOnT4ESvddNTyGGO5R3stfF77k</a:t>
                      </a:r>
                      <a:r>
                        <a:rPr lang="en-US" sz="900" dirty="0"/>
                        <a:t> </a:t>
                      </a:r>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83398">
                <a:tc>
                  <a:txBody>
                    <a:bodyPr/>
                    <a:lstStyle/>
                    <a:p>
                      <a:r>
                        <a:rPr lang="en-US" sz="900" b="0" i="1" noProof="1"/>
                        <a:t>Say Goodbye to the “F” Word </a:t>
                      </a:r>
                      <a:r>
                        <a:rPr lang="mr-IN" sz="900" b="0" i="1" noProof="1"/>
                        <a:t>–</a:t>
                      </a:r>
                      <a:r>
                        <a:rPr lang="en-US" sz="900" b="0" i="1" noProof="1"/>
                        <a:t> Flaky No More</a:t>
                      </a: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sz="900" noProof="1"/>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900" dirty="0">
                          <a:hlinkClick r:id="rId7"/>
                        </a:rPr>
                        <a:t>https://youtu.be/2K2M7s_Ups0?list=PL67l1VPxOnT4ESvddNTyGGO5R3stfF77k</a:t>
                      </a:r>
                      <a:r>
                        <a:rPr lang="en-US" sz="900" dirty="0"/>
                        <a:t> </a:t>
                      </a:r>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6"/>
                  </a:ext>
                </a:extLst>
              </a:tr>
              <a:tr h="283398">
                <a:tc>
                  <a:txBody>
                    <a:bodyPr/>
                    <a:lstStyle/>
                    <a:p>
                      <a:r>
                        <a:rPr lang="en-US" sz="900" b="0" i="1" noProof="1"/>
                        <a:t>Building Your CI Pipeline with Testing in Mind</a:t>
                      </a: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sz="900" noProof="1"/>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900" dirty="0">
                          <a:hlinkClick r:id="rId8"/>
                        </a:rPr>
                        <a:t>https://youtu.be/E4xoy-EwHyk?list=PL67l1VPxOnT4ESvddNTyGGO5R3stfF77k</a:t>
                      </a:r>
                      <a:r>
                        <a:rPr lang="en-US" sz="900" dirty="0"/>
                        <a:t> `</a:t>
                      </a:r>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7"/>
                  </a:ext>
                </a:extLst>
              </a:tr>
              <a:tr h="283398">
                <a:tc>
                  <a:txBody>
                    <a:bodyPr/>
                    <a:lstStyle/>
                    <a:p>
                      <a:r>
                        <a:rPr lang="en-US" sz="900" b="0" i="1" noProof="1"/>
                        <a:t>Making Your</a:t>
                      </a:r>
                      <a:r>
                        <a:rPr lang="en-US" sz="900" b="0" i="1" baseline="0" noProof="1"/>
                        <a:t> Mobile Apps Automatable</a:t>
                      </a:r>
                      <a:endParaRPr lang="en-US" sz="900" b="0" i="1" noProof="1"/>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sz="900" noProof="1"/>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900" dirty="0">
                          <a:hlinkClick r:id="rId9"/>
                        </a:rPr>
                        <a:t>https://youtu.be/Z-ENosjMgb0?list=PL67l1VPxOnT6f2TkFeQMvgntz_LQq35zZ</a:t>
                      </a:r>
                      <a:r>
                        <a:rPr lang="en-US" sz="900" dirty="0"/>
                        <a:t> </a:t>
                      </a:r>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 name="TextBox 7"/>
          <p:cNvSpPr txBox="1"/>
          <p:nvPr/>
        </p:nvSpPr>
        <p:spPr>
          <a:xfrm>
            <a:off x="10028902" y="406618"/>
            <a:ext cx="2067235" cy="477054"/>
          </a:xfrm>
          <a:prstGeom prst="rect">
            <a:avLst/>
          </a:prstGeom>
          <a:noFill/>
        </p:spPr>
        <p:txBody>
          <a:bodyPr wrap="square" lIns="0" tIns="0" rIns="0" bIns="45720" rtlCol="0">
            <a:spAutoFit/>
          </a:bodyPr>
          <a:lstStyle/>
          <a:p>
            <a:pPr algn="ctr"/>
            <a:r>
              <a:rPr lang="en-US" sz="1400" b="1" dirty="0">
                <a:solidFill>
                  <a:srgbClr val="C00000"/>
                </a:solidFill>
              </a:rPr>
              <a:t>What else should we add here?</a:t>
            </a:r>
          </a:p>
        </p:txBody>
      </p:sp>
    </p:spTree>
    <p:extLst>
      <p:ext uri="{BB962C8B-B14F-4D97-AF65-F5344CB8AC3E}">
        <p14:creationId xmlns:p14="http://schemas.microsoft.com/office/powerpoint/2010/main" val="258218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6"/>
          </p:nvPr>
        </p:nvSpPr>
        <p:spPr/>
        <p:txBody>
          <a:bodyPr/>
          <a:lstStyle/>
          <a:p>
            <a:r>
              <a:rPr lang="en-US"/>
              <a:t>Copyright © 2017 Accenture  All rights reserved.</a:t>
            </a:r>
            <a:endParaRPr lang="en-AU" dirty="0"/>
          </a:p>
        </p:txBody>
      </p:sp>
      <p:sp>
        <p:nvSpPr>
          <p:cNvPr id="2" name="Slide Number Placeholder 1"/>
          <p:cNvSpPr>
            <a:spLocks noGrp="1"/>
          </p:cNvSpPr>
          <p:nvPr>
            <p:ph type="sldNum" sz="quarter" idx="17"/>
          </p:nvPr>
        </p:nvSpPr>
        <p:spPr/>
        <p:txBody>
          <a:bodyPr/>
          <a:lstStyle/>
          <a:p>
            <a:pPr>
              <a:defRPr/>
            </a:pPr>
            <a:fld id="{90CBDC3A-D49F-4631-A8C7-55D59B33E5FA}" type="slidenum">
              <a:rPr lang="en-US" smtClean="0"/>
              <a:pPr>
                <a:defRPr/>
              </a:pPr>
              <a:t>29</a:t>
            </a:fld>
            <a:endParaRPr lang="en-US" dirty="0"/>
          </a:p>
        </p:txBody>
      </p:sp>
      <p:sp>
        <p:nvSpPr>
          <p:cNvPr id="3" name="Title 2"/>
          <p:cNvSpPr>
            <a:spLocks noGrp="1"/>
          </p:cNvSpPr>
          <p:nvPr>
            <p:ph type="title"/>
          </p:nvPr>
        </p:nvSpPr>
        <p:spPr/>
        <p:txBody>
          <a:bodyPr/>
          <a:lstStyle/>
          <a:p>
            <a:r>
              <a:rPr lang="en-US" dirty="0"/>
              <a:t>References (2 of 2)</a:t>
            </a:r>
          </a:p>
        </p:txBody>
      </p:sp>
      <p:sp>
        <p:nvSpPr>
          <p:cNvPr id="6" name="Text Placeholder 5"/>
          <p:cNvSpPr>
            <a:spLocks noGrp="1"/>
          </p:cNvSpPr>
          <p:nvPr>
            <p:ph type="body" sz="quarter" idx="18"/>
          </p:nvPr>
        </p:nvSpPr>
        <p:spPr/>
        <p:txBody>
          <a:bodyPr/>
          <a:lstStyle/>
          <a:p>
            <a:r>
              <a:rPr lang="en-US" dirty="0"/>
              <a:t>The list below represents a starting point of helpful references on Selenium Implementations:</a:t>
            </a:r>
          </a:p>
        </p:txBody>
      </p:sp>
      <p:graphicFrame>
        <p:nvGraphicFramePr>
          <p:cNvPr id="7" name="Table 6"/>
          <p:cNvGraphicFramePr>
            <a:graphicFrameLocks noGrp="1"/>
          </p:cNvGraphicFramePr>
          <p:nvPr>
            <p:extLst>
              <p:ext uri="{D42A27DB-BD31-4B8C-83A1-F6EECF244321}">
                <p14:modId xmlns:p14="http://schemas.microsoft.com/office/powerpoint/2010/main" val="1063664014"/>
              </p:ext>
            </p:extLst>
          </p:nvPr>
        </p:nvGraphicFramePr>
        <p:xfrm>
          <a:off x="455759" y="1874273"/>
          <a:ext cx="10926524" cy="1868157"/>
        </p:xfrm>
        <a:graphic>
          <a:graphicData uri="http://schemas.openxmlformats.org/drawingml/2006/table">
            <a:tbl>
              <a:tblPr firstRow="1" bandRow="1">
                <a:tableStyleId>{72833802-FEF1-4C79-8D5D-14CF1EAF98D9}</a:tableStyleId>
              </a:tblPr>
              <a:tblGrid>
                <a:gridCol w="2749932">
                  <a:extLst>
                    <a:ext uri="{9D8B030D-6E8A-4147-A177-3AD203B41FA5}">
                      <a16:colId xmlns:a16="http://schemas.microsoft.com/office/drawing/2014/main" val="20000"/>
                    </a:ext>
                  </a:extLst>
                </a:gridCol>
                <a:gridCol w="4534417">
                  <a:extLst>
                    <a:ext uri="{9D8B030D-6E8A-4147-A177-3AD203B41FA5}">
                      <a16:colId xmlns:a16="http://schemas.microsoft.com/office/drawing/2014/main" val="20001"/>
                    </a:ext>
                  </a:extLst>
                </a:gridCol>
                <a:gridCol w="3642175">
                  <a:extLst>
                    <a:ext uri="{9D8B030D-6E8A-4147-A177-3AD203B41FA5}">
                      <a16:colId xmlns:a16="http://schemas.microsoft.com/office/drawing/2014/main" val="20002"/>
                    </a:ext>
                  </a:extLst>
                </a:gridCol>
              </a:tblGrid>
              <a:tr h="298635">
                <a:tc>
                  <a:txBody>
                    <a:bodyPr/>
                    <a:lstStyle/>
                    <a:p>
                      <a:r>
                        <a:rPr lang="en-US" sz="1000" noProof="1"/>
                        <a:t>Title</a:t>
                      </a: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tc>
                  <a:txBody>
                    <a:bodyPr/>
                    <a:lstStyle/>
                    <a:p>
                      <a:r>
                        <a:rPr lang="en-US" sz="1000" noProof="1"/>
                        <a:t>Slides</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tc>
                  <a:txBody>
                    <a:bodyPr/>
                    <a:lstStyle/>
                    <a:p>
                      <a:r>
                        <a:rPr lang="en-US" sz="1000" noProof="1"/>
                        <a:t>Video</a:t>
                      </a:r>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298635">
                <a:tc>
                  <a:txBody>
                    <a:bodyPr/>
                    <a:lstStyle/>
                    <a:p>
                      <a:r>
                        <a:rPr lang="en-US" sz="1000" b="1" noProof="1"/>
                        <a:t>Blogs, Other References</a:t>
                      </a: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tc>
                  <a:txBody>
                    <a:bodyPr/>
                    <a:lstStyle/>
                    <a:p>
                      <a:r>
                        <a:rPr lang="en-US" sz="1000" b="1" noProof="1"/>
                        <a:t>Link</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tc>
                  <a:txBody>
                    <a:bodyPr/>
                    <a:lstStyle/>
                    <a:p>
                      <a:r>
                        <a:rPr lang="en-US" sz="1000" b="1" noProof="1"/>
                        <a:t>Comments</a:t>
                      </a:r>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83398">
                <a:tc>
                  <a:txBody>
                    <a:bodyPr/>
                    <a:lstStyle/>
                    <a:p>
                      <a:r>
                        <a:rPr lang="en-US" sz="900" b="0" i="1" noProof="1"/>
                        <a:t>Elemental Selenium</a:t>
                      </a: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r>
                        <a:rPr lang="en-US" sz="900" noProof="1">
                          <a:hlinkClick r:id="rId2"/>
                        </a:rPr>
                        <a:t>http://elementalselenium.com/</a:t>
                      </a:r>
                      <a:r>
                        <a:rPr lang="en-US" sz="900" noProof="1"/>
                        <a:t> </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r>
                        <a:rPr lang="en-US" sz="900" noProof="1"/>
                        <a:t>Weekly tips on Selenium from Dave Haeffner</a:t>
                      </a:r>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420527">
                <a:tc>
                  <a:txBody>
                    <a:bodyPr/>
                    <a:lstStyle/>
                    <a:p>
                      <a:r>
                        <a:rPr lang="en-US" sz="900" b="0" i="1" noProof="1"/>
                        <a:t>Blog</a:t>
                      </a:r>
                      <a:r>
                        <a:rPr lang="en-US" sz="900" b="0" i="1" baseline="0" noProof="1"/>
                        <a:t> Post: Selenium Conf UK 2016 Recap</a:t>
                      </a:r>
                      <a:endParaRPr lang="en-US" sz="900" b="0" i="1" noProof="1"/>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900" noProof="1">
                          <a:hlinkClick r:id="rId3"/>
                        </a:rPr>
                        <a:t>https://saucelabs.com/blog/seconf-uk-2016-a-recap-of-whats-on-the-horizon-for-selenium</a:t>
                      </a:r>
                      <a:r>
                        <a:rPr lang="en-US" sz="900" noProof="1"/>
                        <a:t> </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endParaRPr lang="en-US" sz="900" noProof="1"/>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r h="283398">
                <a:tc>
                  <a:txBody>
                    <a:bodyPr/>
                    <a:lstStyle/>
                    <a:p>
                      <a:r>
                        <a:rPr lang="en-US" sz="900" b="0" i="1" noProof="1"/>
                        <a:t>Selenium Tips:</a:t>
                      </a:r>
                      <a:r>
                        <a:rPr lang="en-US" sz="900" b="0" i="1" baseline="0" noProof="1"/>
                        <a:t> CSS Selectors</a:t>
                      </a:r>
                      <a:endParaRPr lang="en-US" sz="900" b="0" i="1" noProof="1"/>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900" noProof="1">
                          <a:hlinkClick r:id="rId4"/>
                        </a:rPr>
                        <a:t>https://saucelabs.com/resources/articles/selenium-tips-css-selectors</a:t>
                      </a:r>
                      <a:r>
                        <a:rPr lang="en-US" sz="900" noProof="1"/>
                        <a:t> </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r>
                        <a:rPr lang="en-US" sz="900" noProof="1"/>
                        <a:t>Write</a:t>
                      </a:r>
                      <a:r>
                        <a:rPr lang="en-US" sz="900" baseline="0" noProof="1"/>
                        <a:t> up on how to effectively use CSS selectors</a:t>
                      </a:r>
                      <a:endParaRPr lang="en-US" sz="900" noProof="1"/>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
                  </a:ext>
                </a:extLst>
              </a:tr>
              <a:tr h="283398">
                <a:tc>
                  <a:txBody>
                    <a:bodyPr/>
                    <a:lstStyle/>
                    <a:p>
                      <a:r>
                        <a:rPr lang="en-US" sz="900" b="0" i="1" noProof="1"/>
                        <a:t>Best Practices:</a:t>
                      </a:r>
                      <a:r>
                        <a:rPr lang="en-US" sz="900" b="0" i="1" baseline="0" noProof="1"/>
                        <a:t> Selenium</a:t>
                      </a:r>
                      <a:endParaRPr lang="en-US" sz="900" b="0" i="1" noProof="1"/>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900" noProof="1">
                          <a:hlinkClick r:id="rId5"/>
                        </a:rPr>
                        <a:t>https://wiki.saucelabs.com/display/DOCS/_best_practices</a:t>
                      </a:r>
                      <a:r>
                        <a:rPr lang="en-US" sz="900" noProof="1"/>
                        <a:t> </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r>
                        <a:rPr lang="en-US" sz="900" noProof="1"/>
                        <a:t>List of recommendations</a:t>
                      </a:r>
                      <a:r>
                        <a:rPr lang="en-US" sz="900" baseline="0" noProof="1"/>
                        <a:t> on the Sauce Labs wiki</a:t>
                      </a:r>
                      <a:endParaRPr lang="en-US" sz="900" noProof="1"/>
                    </a:p>
                  </a:txBody>
                  <a:tcPr marL="91419" marR="91419" marT="73135" marB="73135" anchor="ctr">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TextBox 7"/>
          <p:cNvSpPr txBox="1"/>
          <p:nvPr/>
        </p:nvSpPr>
        <p:spPr>
          <a:xfrm>
            <a:off x="10028902" y="406618"/>
            <a:ext cx="2067235" cy="477054"/>
          </a:xfrm>
          <a:prstGeom prst="rect">
            <a:avLst/>
          </a:prstGeom>
          <a:noFill/>
        </p:spPr>
        <p:txBody>
          <a:bodyPr wrap="square" lIns="0" tIns="0" rIns="0" bIns="45720" rtlCol="0">
            <a:spAutoFit/>
          </a:bodyPr>
          <a:lstStyle/>
          <a:p>
            <a:pPr algn="ctr"/>
            <a:r>
              <a:rPr lang="en-US" sz="1400" b="1" dirty="0">
                <a:solidFill>
                  <a:srgbClr val="C00000"/>
                </a:solidFill>
              </a:rPr>
              <a:t>What else should we add here?</a:t>
            </a:r>
          </a:p>
        </p:txBody>
      </p:sp>
    </p:spTree>
    <p:extLst>
      <p:ext uri="{BB962C8B-B14F-4D97-AF65-F5344CB8AC3E}">
        <p14:creationId xmlns:p14="http://schemas.microsoft.com/office/powerpoint/2010/main" val="474552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t>
            </a:r>
            <a:r>
              <a:rPr lang="en-US" dirty="0">
                <a:solidFill>
                  <a:prstClr val="white">
                    <a:lumMod val="65000"/>
                  </a:prstClr>
                </a:solidFill>
              </a:rPr>
              <a:t>All rights reserved.</a:t>
            </a: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3</a:t>
            </a:fld>
            <a:endParaRPr lang="en-US">
              <a:solidFill>
                <a:prstClr val="white">
                  <a:lumMod val="65000"/>
                </a:prstClr>
              </a:solidFill>
            </a:endParaRPr>
          </a:p>
        </p:txBody>
      </p:sp>
      <p:sp>
        <p:nvSpPr>
          <p:cNvPr id="5" name="Title 4"/>
          <p:cNvSpPr>
            <a:spLocks noGrp="1"/>
          </p:cNvSpPr>
          <p:nvPr>
            <p:ph type="title"/>
          </p:nvPr>
        </p:nvSpPr>
        <p:spPr/>
        <p:txBody>
          <a:bodyPr>
            <a:normAutofit/>
          </a:bodyPr>
          <a:lstStyle/>
          <a:p>
            <a:r>
              <a:rPr lang="en-US" dirty="0"/>
              <a:t>Introduction:</a:t>
            </a:r>
            <a:br>
              <a:rPr lang="en-US" dirty="0"/>
            </a:br>
            <a:r>
              <a:rPr lang="en-US" sz="2800" i="1" dirty="0"/>
              <a:t>Selenium</a:t>
            </a:r>
          </a:p>
        </p:txBody>
      </p:sp>
      <p:sp>
        <p:nvSpPr>
          <p:cNvPr id="6" name="Text Placeholder 5"/>
          <p:cNvSpPr>
            <a:spLocks noGrp="1"/>
          </p:cNvSpPr>
          <p:nvPr>
            <p:ph type="body" sz="quarter" idx="18"/>
          </p:nvPr>
        </p:nvSpPr>
        <p:spPr/>
        <p:txBody>
          <a:bodyPr/>
          <a:lstStyle/>
          <a:p>
            <a:r>
              <a:rPr lang="en-US" dirty="0"/>
              <a:t>Selenium is an open source automation tool that supports automation of web-based UIs – in the 2015 automation tool report, Gartner called it the “de-facto standard” for web automation.</a:t>
            </a:r>
          </a:p>
        </p:txBody>
      </p:sp>
      <p:sp>
        <p:nvSpPr>
          <p:cNvPr id="9" name="TextBox 8"/>
          <p:cNvSpPr txBox="1"/>
          <p:nvPr/>
        </p:nvSpPr>
        <p:spPr>
          <a:xfrm rot="16200000">
            <a:off x="-123993" y="2846699"/>
            <a:ext cx="1533777" cy="458064"/>
          </a:xfrm>
          <a:prstGeom prst="rect">
            <a:avLst/>
          </a:prstGeom>
          <a:solidFill>
            <a:schemeClr val="tx2">
              <a:lumMod val="50000"/>
            </a:schemeClr>
          </a:solidFill>
        </p:spPr>
        <p:txBody>
          <a:bodyPr wrap="none" rtlCol="0" anchor="ctr">
            <a:noAutofit/>
          </a:bodyPr>
          <a:lstStyle/>
          <a:p>
            <a:pPr algn="ctr"/>
            <a:r>
              <a:rPr lang="en-US" sz="1100" b="1" dirty="0">
                <a:solidFill>
                  <a:schemeClr val="bg1"/>
                </a:solidFill>
              </a:rPr>
              <a:t>UI Layer</a:t>
            </a:r>
          </a:p>
        </p:txBody>
      </p:sp>
      <p:sp>
        <p:nvSpPr>
          <p:cNvPr id="10" name="TextBox 9"/>
          <p:cNvSpPr txBox="1"/>
          <p:nvPr/>
        </p:nvSpPr>
        <p:spPr>
          <a:xfrm>
            <a:off x="1066997" y="2389736"/>
            <a:ext cx="584217" cy="261610"/>
          </a:xfrm>
          <a:prstGeom prst="rect">
            <a:avLst/>
          </a:prstGeom>
          <a:noFill/>
        </p:spPr>
        <p:txBody>
          <a:bodyPr wrap="none" rtlCol="0">
            <a:noAutofit/>
          </a:bodyPr>
          <a:lstStyle/>
          <a:p>
            <a:pPr algn="ctr"/>
            <a:r>
              <a:rPr lang="en-US" sz="1100" b="1" dirty="0"/>
              <a:t>Mobile</a:t>
            </a:r>
          </a:p>
        </p:txBody>
      </p:sp>
      <p:sp>
        <p:nvSpPr>
          <p:cNvPr id="11" name="TextBox 10"/>
          <p:cNvSpPr txBox="1"/>
          <p:nvPr/>
        </p:nvSpPr>
        <p:spPr>
          <a:xfrm>
            <a:off x="1066997" y="2788969"/>
            <a:ext cx="584217" cy="261610"/>
          </a:xfrm>
          <a:prstGeom prst="rect">
            <a:avLst/>
          </a:prstGeom>
          <a:noFill/>
        </p:spPr>
        <p:txBody>
          <a:bodyPr wrap="none" rtlCol="0">
            <a:noAutofit/>
          </a:bodyPr>
          <a:lstStyle/>
          <a:p>
            <a:pPr algn="ctr"/>
            <a:r>
              <a:rPr lang="en-US" sz="1100" b="1" dirty="0"/>
              <a:t>Web</a:t>
            </a:r>
          </a:p>
        </p:txBody>
      </p:sp>
      <p:sp>
        <p:nvSpPr>
          <p:cNvPr id="12" name="TextBox 11"/>
          <p:cNvSpPr txBox="1"/>
          <p:nvPr/>
        </p:nvSpPr>
        <p:spPr>
          <a:xfrm>
            <a:off x="1066997" y="3251337"/>
            <a:ext cx="584217" cy="261610"/>
          </a:xfrm>
          <a:prstGeom prst="rect">
            <a:avLst/>
          </a:prstGeom>
          <a:noFill/>
        </p:spPr>
        <p:txBody>
          <a:bodyPr wrap="none" rtlCol="0">
            <a:noAutofit/>
          </a:bodyPr>
          <a:lstStyle/>
          <a:p>
            <a:pPr algn="ctr"/>
            <a:r>
              <a:rPr lang="en-US" sz="1100" b="1" dirty="0"/>
              <a:t>Other</a:t>
            </a:r>
          </a:p>
        </p:txBody>
      </p:sp>
      <p:pic>
        <p:nvPicPr>
          <p:cNvPr id="13" name="Picture 16" descr="http://www.masonbruce.com/wp-content/uploads/2015/03/android-logo-transparent-background.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992047" y="2362364"/>
            <a:ext cx="316355" cy="316355"/>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8" descr="http://main.makeuseoflimited.netdna-cdn.com/wp-content/uploads/2013/03/apple_logo_transparent_300.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301613" y="2385642"/>
            <a:ext cx="269798" cy="26979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5" name="Group 14"/>
          <p:cNvGrpSpPr/>
          <p:nvPr/>
        </p:nvGrpSpPr>
        <p:grpSpPr>
          <a:xfrm>
            <a:off x="1992047" y="2757873"/>
            <a:ext cx="1304225" cy="323803"/>
            <a:chOff x="2156639" y="2710901"/>
            <a:chExt cx="1304225" cy="323803"/>
          </a:xfrm>
        </p:grpSpPr>
        <p:pic>
          <p:nvPicPr>
            <p:cNvPr id="16" name="Picture 4" descr="https://ripple.flowcorp.com/Images/ie_logo.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2798007" y="2711021"/>
              <a:ext cx="323563" cy="323563"/>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6" descr="What applications should you install on your computer to maximize its usage?  Whether you just bought a new computer or own a four-year-old computer that is showing its age, you should download these applications, add-ons, and extensions."/>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156639" y="2718100"/>
              <a:ext cx="656314" cy="309405"/>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7"/>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3121570" y="2710901"/>
              <a:ext cx="339294" cy="323803"/>
            </a:xfrm>
            <a:prstGeom prst="rect">
              <a:avLst/>
            </a:prstGeom>
          </p:spPr>
        </p:pic>
      </p:grpSp>
      <p:grpSp>
        <p:nvGrpSpPr>
          <p:cNvPr id="19" name="Group 18"/>
          <p:cNvGrpSpPr/>
          <p:nvPr/>
        </p:nvGrpSpPr>
        <p:grpSpPr>
          <a:xfrm>
            <a:off x="1992047" y="3280079"/>
            <a:ext cx="1494461" cy="562540"/>
            <a:chOff x="1697353" y="2975631"/>
            <a:chExt cx="1494461" cy="562540"/>
          </a:xfrm>
        </p:grpSpPr>
        <p:pic>
          <p:nvPicPr>
            <p:cNvPr id="20" name="Picture 19"/>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697353" y="2975631"/>
              <a:ext cx="465101" cy="232868"/>
            </a:xfrm>
            <a:prstGeom prst="rect">
              <a:avLst/>
            </a:prstGeom>
          </p:spPr>
        </p:pic>
        <p:pic>
          <p:nvPicPr>
            <p:cNvPr id="21" name="Picture 8" descr="http://logok.org/wp-content/uploads/2014/06/IBM-logo-blue.png"/>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219678" y="3320476"/>
              <a:ext cx="395809" cy="217695"/>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1"/>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492849" y="2989114"/>
              <a:ext cx="698965" cy="96791"/>
            </a:xfrm>
            <a:prstGeom prst="rect">
              <a:avLst/>
            </a:prstGeom>
          </p:spPr>
        </p:pic>
        <p:pic>
          <p:nvPicPr>
            <p:cNvPr id="23" name="Picture 10" descr="http://java.techygeekshome.info/wp-content/uploads/2016/02/java-logo.png"/>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1697353" y="3221021"/>
              <a:ext cx="395809" cy="242185"/>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Rectangle 23"/>
            <p:cNvSpPr/>
            <p:nvPr/>
          </p:nvSpPr>
          <p:spPr>
            <a:xfrm>
              <a:off x="2687846" y="3199617"/>
              <a:ext cx="415709" cy="338554"/>
            </a:xfrm>
            <a:prstGeom prst="rect">
              <a:avLst/>
            </a:prstGeom>
          </p:spPr>
          <p:txBody>
            <a:bodyPr wrap="square">
              <a:spAutoFit/>
            </a:bodyPr>
            <a:lstStyle/>
            <a:p>
              <a:r>
                <a:rPr lang="en-US" sz="16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5" name="Picture 7" descr="D:\users\minie\Desktop\net-logo.jpg"/>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2179278" y="2989114"/>
              <a:ext cx="267346" cy="267346"/>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11" descr="D:\users\minie\Desktop\DelphiHelmet.png"/>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2662284" y="3132764"/>
              <a:ext cx="223225" cy="223225"/>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6"/>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2922443" y="3150644"/>
              <a:ext cx="158270" cy="187465"/>
            </a:xfrm>
            <a:prstGeom prst="rect">
              <a:avLst/>
            </a:prstGeom>
          </p:spPr>
        </p:pic>
      </p:grpSp>
      <p:cxnSp>
        <p:nvCxnSpPr>
          <p:cNvPr id="28" name="Straight Connector 27"/>
          <p:cNvCxnSpPr/>
          <p:nvPr/>
        </p:nvCxnSpPr>
        <p:spPr>
          <a:xfrm>
            <a:off x="413864" y="3923452"/>
            <a:ext cx="11338560" cy="0"/>
          </a:xfrm>
          <a:prstGeom prst="line">
            <a:avLst/>
          </a:prstGeom>
          <a:ln w="127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2633415" y="2376050"/>
            <a:ext cx="288982" cy="288982"/>
          </a:xfrm>
          <a:prstGeom prst="rect">
            <a:avLst/>
          </a:prstGeom>
        </p:spPr>
      </p:pic>
      <p:sp>
        <p:nvSpPr>
          <p:cNvPr id="30" name="TextBox 29"/>
          <p:cNvSpPr txBox="1"/>
          <p:nvPr/>
        </p:nvSpPr>
        <p:spPr>
          <a:xfrm rot="16200000">
            <a:off x="60422" y="4357726"/>
            <a:ext cx="1164946" cy="458063"/>
          </a:xfrm>
          <a:prstGeom prst="rect">
            <a:avLst/>
          </a:prstGeom>
          <a:solidFill>
            <a:schemeClr val="tx2">
              <a:lumMod val="50000"/>
            </a:schemeClr>
          </a:solidFill>
        </p:spPr>
        <p:txBody>
          <a:bodyPr wrap="square" lIns="0" rIns="0" rtlCol="0">
            <a:noAutofit/>
          </a:bodyPr>
          <a:lstStyle/>
          <a:p>
            <a:pPr algn="ctr"/>
            <a:r>
              <a:rPr lang="en-US" sz="1100" b="1" dirty="0">
                <a:solidFill>
                  <a:schemeClr val="bg1"/>
                </a:solidFill>
              </a:rPr>
              <a:t>API  / Services Layer</a:t>
            </a:r>
          </a:p>
        </p:txBody>
      </p:sp>
      <p:sp>
        <p:nvSpPr>
          <p:cNvPr id="31" name="TextBox 30"/>
          <p:cNvSpPr txBox="1"/>
          <p:nvPr/>
        </p:nvSpPr>
        <p:spPr>
          <a:xfrm>
            <a:off x="1001631" y="4073493"/>
            <a:ext cx="811795" cy="261610"/>
          </a:xfrm>
          <a:prstGeom prst="rect">
            <a:avLst/>
          </a:prstGeom>
          <a:noFill/>
        </p:spPr>
        <p:txBody>
          <a:bodyPr wrap="none" rtlCol="0">
            <a:noAutofit/>
          </a:bodyPr>
          <a:lstStyle/>
          <a:p>
            <a:pPr algn="ctr"/>
            <a:r>
              <a:rPr lang="en-US" sz="1100" b="1" dirty="0"/>
              <a:t>REST JSON</a:t>
            </a:r>
          </a:p>
        </p:txBody>
      </p:sp>
      <p:sp>
        <p:nvSpPr>
          <p:cNvPr id="32" name="TextBox 31"/>
          <p:cNvSpPr txBox="1"/>
          <p:nvPr/>
        </p:nvSpPr>
        <p:spPr>
          <a:xfrm>
            <a:off x="1115420" y="4786159"/>
            <a:ext cx="584217" cy="261610"/>
          </a:xfrm>
          <a:prstGeom prst="rect">
            <a:avLst/>
          </a:prstGeom>
          <a:noFill/>
        </p:spPr>
        <p:txBody>
          <a:bodyPr wrap="none" rtlCol="0">
            <a:noAutofit/>
          </a:bodyPr>
          <a:lstStyle/>
          <a:p>
            <a:pPr algn="ctr"/>
            <a:r>
              <a:rPr lang="en-US" sz="1100" b="1" dirty="0"/>
              <a:t>Other</a:t>
            </a:r>
          </a:p>
        </p:txBody>
      </p:sp>
      <p:sp>
        <p:nvSpPr>
          <p:cNvPr id="33" name="TextBox 32"/>
          <p:cNvSpPr txBox="1"/>
          <p:nvPr/>
        </p:nvSpPr>
        <p:spPr>
          <a:xfrm>
            <a:off x="1001631" y="4416639"/>
            <a:ext cx="811795" cy="261610"/>
          </a:xfrm>
          <a:prstGeom prst="rect">
            <a:avLst/>
          </a:prstGeom>
          <a:noFill/>
        </p:spPr>
        <p:txBody>
          <a:bodyPr wrap="none" rtlCol="0">
            <a:noAutofit/>
          </a:bodyPr>
          <a:lstStyle/>
          <a:p>
            <a:pPr algn="ctr"/>
            <a:r>
              <a:rPr lang="en-US" sz="1100" b="1" dirty="0"/>
              <a:t>SOAP</a:t>
            </a:r>
          </a:p>
        </p:txBody>
      </p:sp>
      <p:pic>
        <p:nvPicPr>
          <p:cNvPr id="34" name="Picture 18" descr="D:\users\minie\Desktop\JSON.sh-600x600.png"/>
          <p:cNvPicPr>
            <a:picLocks noChangeAspect="1" noChangeArrowheads="1"/>
          </p:cNvPicPr>
          <p:nvPr/>
        </p:nvPicPr>
        <p:blipFill>
          <a:blip r:embed="rId15" cstate="print">
            <a:extLst>
              <a:ext uri="{28A0092B-C50C-407E-A947-70E740481C1C}">
                <a14:useLocalDpi xmlns:a14="http://schemas.microsoft.com/office/drawing/2010/main"/>
              </a:ext>
            </a:extLst>
          </a:blip>
          <a:srcRect/>
          <a:stretch>
            <a:fillRect/>
          </a:stretch>
        </p:blipFill>
        <p:spPr bwMode="auto">
          <a:xfrm>
            <a:off x="1992047" y="4029193"/>
            <a:ext cx="311922" cy="311922"/>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4"/>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2406367" y="4032199"/>
            <a:ext cx="305910" cy="305910"/>
          </a:xfrm>
          <a:prstGeom prst="rect">
            <a:avLst/>
          </a:prstGeom>
        </p:spPr>
      </p:pic>
      <p:pic>
        <p:nvPicPr>
          <p:cNvPr id="36" name="Picture 35"/>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1992047" y="4796550"/>
            <a:ext cx="267206" cy="267206"/>
          </a:xfrm>
          <a:prstGeom prst="rect">
            <a:avLst/>
          </a:prstGeom>
        </p:spPr>
      </p:pic>
      <p:pic>
        <p:nvPicPr>
          <p:cNvPr id="37" name="Picture 8" descr="http://logok.org/wp-content/uploads/2014/06/IBM-logo-blue.png"/>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293411" y="4708680"/>
            <a:ext cx="395809" cy="217695"/>
          </a:xfrm>
          <a:prstGeom prst="rect">
            <a:avLst/>
          </a:prstGeom>
          <a:noFill/>
          <a:extLst>
            <a:ext uri="{909E8E84-426E-40dd-AFC4-6F175D3DCCD1}">
              <a14:hiddenFill xmlns:a14="http://schemas.microsoft.com/office/drawing/2010/main" xmlns="">
                <a:solidFill>
                  <a:srgbClr val="FFFFFF"/>
                </a:solidFill>
              </a14:hiddenFill>
            </a:ext>
          </a:extLst>
        </p:spPr>
      </p:pic>
      <p:pic>
        <p:nvPicPr>
          <p:cNvPr id="38" name="Picture 37"/>
          <p:cNvPicPr>
            <a:picLocks noChangeAspect="1"/>
          </p:cNvPicPr>
          <p:nvPr/>
        </p:nvPicPr>
        <p:blipFill rotWithShape="1">
          <a:blip r:embed="rId18" cstate="print">
            <a:extLst>
              <a:ext uri="{28A0092B-C50C-407E-A947-70E740481C1C}">
                <a14:useLocalDpi xmlns:a14="http://schemas.microsoft.com/office/drawing/2010/main"/>
              </a:ext>
            </a:extLst>
          </a:blip>
          <a:srcRect/>
          <a:stretch/>
        </p:blipFill>
        <p:spPr>
          <a:xfrm>
            <a:off x="2001475" y="4419794"/>
            <a:ext cx="263531" cy="255300"/>
          </a:xfrm>
          <a:prstGeom prst="rect">
            <a:avLst/>
          </a:prstGeom>
        </p:spPr>
      </p:pic>
      <p:pic>
        <p:nvPicPr>
          <p:cNvPr id="39" name="Picture 10" descr="http://java.techygeekshome.info/wp-content/uploads/2016/02/java-logo.png"/>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2321743" y="4925356"/>
            <a:ext cx="395809" cy="242185"/>
          </a:xfrm>
          <a:prstGeom prst="rect">
            <a:avLst/>
          </a:prstGeom>
          <a:noFill/>
          <a:extLst>
            <a:ext uri="{909E8E84-426E-40dd-AFC4-6F175D3DCCD1}">
              <a14:hiddenFill xmlns:a14="http://schemas.microsoft.com/office/drawing/2010/main" xmlns="">
                <a:solidFill>
                  <a:srgbClr val="FFFFFF"/>
                </a:solidFill>
              </a14:hiddenFill>
            </a:ext>
          </a:extLst>
        </p:spPr>
      </p:pic>
      <p:sp>
        <p:nvSpPr>
          <p:cNvPr id="40" name="Rectangle 39"/>
          <p:cNvSpPr/>
          <p:nvPr/>
        </p:nvSpPr>
        <p:spPr>
          <a:xfrm>
            <a:off x="2724494" y="4775774"/>
            <a:ext cx="415709" cy="338554"/>
          </a:xfrm>
          <a:prstGeom prst="rect">
            <a:avLst/>
          </a:prstGeom>
        </p:spPr>
        <p:txBody>
          <a:bodyPr wrap="square">
            <a:spAutoFit/>
          </a:bodyPr>
          <a:lstStyle/>
          <a:p>
            <a:r>
              <a:rPr lang="en-US" sz="16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41" name="Straight Connector 40"/>
          <p:cNvCxnSpPr/>
          <p:nvPr/>
        </p:nvCxnSpPr>
        <p:spPr>
          <a:xfrm>
            <a:off x="413863" y="5250064"/>
            <a:ext cx="11338560" cy="0"/>
          </a:xfrm>
          <a:prstGeom prst="line">
            <a:avLst/>
          </a:prstGeom>
          <a:ln w="127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rot="16200000">
            <a:off x="68736" y="5684338"/>
            <a:ext cx="1164946" cy="458063"/>
          </a:xfrm>
          <a:prstGeom prst="rect">
            <a:avLst/>
          </a:prstGeom>
          <a:solidFill>
            <a:schemeClr val="tx2">
              <a:lumMod val="50000"/>
            </a:schemeClr>
          </a:solidFill>
        </p:spPr>
        <p:txBody>
          <a:bodyPr wrap="square" rtlCol="0">
            <a:noAutofit/>
          </a:bodyPr>
          <a:lstStyle/>
          <a:p>
            <a:pPr algn="ctr"/>
            <a:r>
              <a:rPr lang="en-US" sz="1100" b="1" dirty="0">
                <a:solidFill>
                  <a:schemeClr val="bg1"/>
                </a:solidFill>
              </a:rPr>
              <a:t>Database Layer</a:t>
            </a:r>
          </a:p>
        </p:txBody>
      </p:sp>
      <p:sp>
        <p:nvSpPr>
          <p:cNvPr id="43" name="TextBox 42"/>
          <p:cNvSpPr txBox="1"/>
          <p:nvPr/>
        </p:nvSpPr>
        <p:spPr>
          <a:xfrm>
            <a:off x="1115420" y="5867640"/>
            <a:ext cx="584217" cy="261610"/>
          </a:xfrm>
          <a:prstGeom prst="rect">
            <a:avLst/>
          </a:prstGeom>
          <a:noFill/>
        </p:spPr>
        <p:txBody>
          <a:bodyPr wrap="none" rtlCol="0">
            <a:noAutofit/>
          </a:bodyPr>
          <a:lstStyle/>
          <a:p>
            <a:pPr algn="ctr"/>
            <a:r>
              <a:rPr lang="en-US" sz="1100" b="1" dirty="0"/>
              <a:t>Other</a:t>
            </a:r>
          </a:p>
        </p:txBody>
      </p:sp>
      <p:pic>
        <p:nvPicPr>
          <p:cNvPr id="44" name="Picture 43"/>
          <p:cNvPicPr>
            <a:picLocks noChangeAspect="1"/>
          </p:cNvPicPr>
          <p:nvPr/>
        </p:nvPicPr>
        <p:blipFill>
          <a:blip r:embed="rId19"/>
          <a:stretch>
            <a:fillRect/>
          </a:stretch>
        </p:blipFill>
        <p:spPr>
          <a:xfrm>
            <a:off x="2001475" y="5336520"/>
            <a:ext cx="703630" cy="358538"/>
          </a:xfrm>
          <a:prstGeom prst="rect">
            <a:avLst/>
          </a:prstGeom>
        </p:spPr>
      </p:pic>
      <p:pic>
        <p:nvPicPr>
          <p:cNvPr id="45" name="Picture 44"/>
          <p:cNvPicPr>
            <a:picLocks noChangeAspect="1"/>
          </p:cNvPicPr>
          <p:nvPr/>
        </p:nvPicPr>
        <p:blipFill>
          <a:blip r:embed="rId20"/>
          <a:stretch>
            <a:fillRect/>
          </a:stretch>
        </p:blipFill>
        <p:spPr>
          <a:xfrm>
            <a:off x="2308993" y="5736307"/>
            <a:ext cx="717534" cy="179384"/>
          </a:xfrm>
          <a:prstGeom prst="rect">
            <a:avLst/>
          </a:prstGeom>
        </p:spPr>
      </p:pic>
      <p:pic>
        <p:nvPicPr>
          <p:cNvPr id="46" name="Picture 45"/>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018835" y="6051999"/>
            <a:ext cx="698965" cy="96791"/>
          </a:xfrm>
          <a:prstGeom prst="rect">
            <a:avLst/>
          </a:prstGeom>
        </p:spPr>
      </p:pic>
      <p:pic>
        <p:nvPicPr>
          <p:cNvPr id="47" name="Picture 46"/>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2882610" y="5414612"/>
            <a:ext cx="453720" cy="304260"/>
          </a:xfrm>
          <a:prstGeom prst="rect">
            <a:avLst/>
          </a:prstGeom>
        </p:spPr>
      </p:pic>
      <p:cxnSp>
        <p:nvCxnSpPr>
          <p:cNvPr id="48" name="Straight Connector 47"/>
          <p:cNvCxnSpPr/>
          <p:nvPr/>
        </p:nvCxnSpPr>
        <p:spPr>
          <a:xfrm>
            <a:off x="3792581" y="2004067"/>
            <a:ext cx="0" cy="4389120"/>
          </a:xfrm>
          <a:prstGeom prst="line">
            <a:avLst/>
          </a:prstGeom>
          <a:ln>
            <a:solidFill>
              <a:srgbClr val="000000"/>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731886" y="2004067"/>
            <a:ext cx="0" cy="4389120"/>
          </a:xfrm>
          <a:prstGeom prst="line">
            <a:avLst/>
          </a:prstGeom>
          <a:ln>
            <a:solidFill>
              <a:srgbClr val="000000"/>
            </a:solidFill>
            <a:prstDash val="soli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888603" y="2004067"/>
            <a:ext cx="4747261" cy="234508"/>
          </a:xfrm>
          <a:prstGeom prst="rect">
            <a:avLst/>
          </a:prstGeom>
          <a:solidFill>
            <a:schemeClr val="tx2">
              <a:lumMod val="50000"/>
            </a:schemeClr>
          </a:solidFill>
        </p:spPr>
        <p:txBody>
          <a:bodyPr wrap="none" rtlCol="0" anchor="ctr">
            <a:noAutofit/>
          </a:bodyPr>
          <a:lstStyle/>
          <a:p>
            <a:pPr algn="ctr"/>
            <a:r>
              <a:rPr lang="en-US" sz="1100" b="1" dirty="0">
                <a:solidFill>
                  <a:schemeClr val="bg1"/>
                </a:solidFill>
              </a:rPr>
              <a:t>Commercial Tools</a:t>
            </a:r>
          </a:p>
        </p:txBody>
      </p:sp>
      <p:sp>
        <p:nvSpPr>
          <p:cNvPr id="51" name="TextBox 50"/>
          <p:cNvSpPr txBox="1"/>
          <p:nvPr/>
        </p:nvSpPr>
        <p:spPr>
          <a:xfrm>
            <a:off x="8827909" y="2004067"/>
            <a:ext cx="2926080" cy="234508"/>
          </a:xfrm>
          <a:prstGeom prst="rect">
            <a:avLst/>
          </a:prstGeom>
          <a:solidFill>
            <a:schemeClr val="tx2">
              <a:lumMod val="50000"/>
            </a:schemeClr>
          </a:solidFill>
        </p:spPr>
        <p:txBody>
          <a:bodyPr wrap="none" rtlCol="0" anchor="ctr">
            <a:noAutofit/>
          </a:bodyPr>
          <a:lstStyle/>
          <a:p>
            <a:pPr algn="ctr"/>
            <a:r>
              <a:rPr lang="en-US" sz="1100" b="1" dirty="0">
                <a:solidFill>
                  <a:schemeClr val="bg1"/>
                </a:solidFill>
              </a:rPr>
              <a:t>Open Source Tools</a:t>
            </a:r>
          </a:p>
        </p:txBody>
      </p:sp>
      <p:sp>
        <p:nvSpPr>
          <p:cNvPr id="52" name="TextBox 51"/>
          <p:cNvSpPr txBox="1"/>
          <p:nvPr/>
        </p:nvSpPr>
        <p:spPr>
          <a:xfrm>
            <a:off x="413863" y="2004067"/>
            <a:ext cx="3282696" cy="234508"/>
          </a:xfrm>
          <a:prstGeom prst="rect">
            <a:avLst/>
          </a:prstGeom>
          <a:solidFill>
            <a:schemeClr val="tx2">
              <a:lumMod val="50000"/>
            </a:schemeClr>
          </a:solidFill>
        </p:spPr>
        <p:txBody>
          <a:bodyPr wrap="none" rtlCol="0" anchor="ctr">
            <a:noAutofit/>
          </a:bodyPr>
          <a:lstStyle/>
          <a:p>
            <a:pPr algn="ctr"/>
            <a:r>
              <a:rPr lang="en-US" sz="1100" b="1" dirty="0">
                <a:solidFill>
                  <a:schemeClr val="bg1"/>
                </a:solidFill>
              </a:rPr>
              <a:t>Technology Stack</a:t>
            </a:r>
          </a:p>
        </p:txBody>
      </p:sp>
      <p:sp>
        <p:nvSpPr>
          <p:cNvPr id="53" name="Rectangle 52"/>
          <p:cNvSpPr/>
          <p:nvPr/>
        </p:nvSpPr>
        <p:spPr>
          <a:xfrm rot="16200000">
            <a:off x="6211660" y="5405022"/>
            <a:ext cx="475487" cy="662927"/>
          </a:xfrm>
          <a:prstGeom prst="rect">
            <a:avLst/>
          </a:prstGeom>
          <a:solidFill>
            <a:srgbClr val="FFFFFF"/>
          </a:solidFill>
          <a:ln w="19050" cap="flat" cmpd="sng" algn="ctr">
            <a:solidFill>
              <a:srgbClr val="666666">
                <a:lumMod val="50000"/>
              </a:srgbClr>
            </a:solidFill>
            <a:prstDash val="solid"/>
          </a:ln>
          <a:effectLst/>
        </p:spPr>
        <p:txBody>
          <a:bodyPr lIns="0" tIns="45712" rIns="18288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1">
              <a:ln>
                <a:noFill/>
              </a:ln>
              <a:solidFill>
                <a:srgbClr val="666666">
                  <a:lumMod val="50000"/>
                </a:srgbClr>
              </a:solidFill>
              <a:effectLst/>
              <a:uLnTx/>
              <a:uFillTx/>
              <a:latin typeface="Arial"/>
              <a:ea typeface="+mn-ea"/>
              <a:cs typeface="+mn-cs"/>
            </a:endParaRPr>
          </a:p>
        </p:txBody>
      </p:sp>
      <p:sp>
        <p:nvSpPr>
          <p:cNvPr id="54" name="Rectangle 53"/>
          <p:cNvSpPr/>
          <p:nvPr/>
        </p:nvSpPr>
        <p:spPr>
          <a:xfrm rot="16200000">
            <a:off x="7195202" y="5273286"/>
            <a:ext cx="475487" cy="926399"/>
          </a:xfrm>
          <a:prstGeom prst="rect">
            <a:avLst/>
          </a:prstGeom>
          <a:solidFill>
            <a:srgbClr val="FFFFFF"/>
          </a:solidFill>
          <a:ln w="19050" cap="flat" cmpd="sng" algn="ctr">
            <a:solidFill>
              <a:srgbClr val="666666">
                <a:lumMod val="50000"/>
              </a:srgbClr>
            </a:solidFill>
            <a:prstDash val="solid"/>
          </a:ln>
          <a:effectLst/>
        </p:spPr>
        <p:txBody>
          <a:bodyPr lIns="0" tIns="45712" rIns="18288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1">
              <a:ln>
                <a:noFill/>
              </a:ln>
              <a:solidFill>
                <a:srgbClr val="666666">
                  <a:lumMod val="50000"/>
                </a:srgbClr>
              </a:solidFill>
              <a:effectLst/>
              <a:uLnTx/>
              <a:uFillTx/>
              <a:latin typeface="Arial"/>
              <a:ea typeface="+mn-ea"/>
              <a:cs typeface="+mn-cs"/>
            </a:endParaRPr>
          </a:p>
        </p:txBody>
      </p:sp>
      <p:sp>
        <p:nvSpPr>
          <p:cNvPr id="55" name="Rectangle 54"/>
          <p:cNvSpPr/>
          <p:nvPr/>
        </p:nvSpPr>
        <p:spPr>
          <a:xfrm rot="16200000">
            <a:off x="4574148" y="5405022"/>
            <a:ext cx="475487" cy="662927"/>
          </a:xfrm>
          <a:prstGeom prst="rect">
            <a:avLst/>
          </a:prstGeom>
          <a:solidFill>
            <a:srgbClr val="FFFFFF"/>
          </a:solidFill>
          <a:ln w="19050" cap="flat" cmpd="sng" algn="ctr">
            <a:solidFill>
              <a:srgbClr val="666666">
                <a:lumMod val="50000"/>
              </a:srgbClr>
            </a:solidFill>
            <a:prstDash val="solid"/>
          </a:ln>
          <a:effectLst/>
        </p:spPr>
        <p:txBody>
          <a:bodyPr lIns="0" tIns="45712" rIns="18288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1">
              <a:ln>
                <a:noFill/>
              </a:ln>
              <a:solidFill>
                <a:srgbClr val="666666">
                  <a:lumMod val="50000"/>
                </a:srgbClr>
              </a:solidFill>
              <a:effectLst/>
              <a:uLnTx/>
              <a:uFillTx/>
              <a:latin typeface="Arial"/>
              <a:ea typeface="+mn-ea"/>
              <a:cs typeface="+mn-cs"/>
            </a:endParaRPr>
          </a:p>
        </p:txBody>
      </p:sp>
      <p:sp>
        <p:nvSpPr>
          <p:cNvPr id="56" name="Rectangle 55"/>
          <p:cNvSpPr/>
          <p:nvPr/>
        </p:nvSpPr>
        <p:spPr>
          <a:xfrm rot="16200000">
            <a:off x="5422890" y="5405022"/>
            <a:ext cx="475487" cy="662927"/>
          </a:xfrm>
          <a:prstGeom prst="rect">
            <a:avLst/>
          </a:prstGeom>
          <a:solidFill>
            <a:srgbClr val="FFFFFF"/>
          </a:solidFill>
          <a:ln w="19050" cap="flat" cmpd="sng" algn="ctr">
            <a:solidFill>
              <a:srgbClr val="666666">
                <a:lumMod val="50000"/>
              </a:srgbClr>
            </a:solidFill>
            <a:prstDash val="solid"/>
          </a:ln>
          <a:effectLst/>
        </p:spPr>
        <p:txBody>
          <a:bodyPr lIns="0" tIns="45712" rIns="18288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1">
              <a:ln>
                <a:noFill/>
              </a:ln>
              <a:solidFill>
                <a:srgbClr val="666666">
                  <a:lumMod val="50000"/>
                </a:srgbClr>
              </a:solidFill>
              <a:effectLst/>
              <a:uLnTx/>
              <a:uFillTx/>
              <a:latin typeface="Arial"/>
              <a:ea typeface="+mn-ea"/>
              <a:cs typeface="+mn-cs"/>
            </a:endParaRPr>
          </a:p>
        </p:txBody>
      </p:sp>
      <p:sp>
        <p:nvSpPr>
          <p:cNvPr id="57" name="Rectangle 56"/>
          <p:cNvSpPr/>
          <p:nvPr/>
        </p:nvSpPr>
        <p:spPr>
          <a:xfrm rot="16200000">
            <a:off x="8895154" y="5355334"/>
            <a:ext cx="695940" cy="762303"/>
          </a:xfrm>
          <a:prstGeom prst="rect">
            <a:avLst/>
          </a:prstGeom>
          <a:solidFill>
            <a:srgbClr val="FFFFFF"/>
          </a:solidFill>
          <a:ln w="19050" cap="flat" cmpd="sng" algn="ctr">
            <a:solidFill>
              <a:srgbClr val="666666">
                <a:lumMod val="50000"/>
              </a:srgbClr>
            </a:solidFill>
            <a:prstDash val="solid"/>
          </a:ln>
          <a:effectLst/>
        </p:spPr>
        <p:txBody>
          <a:bodyPr lIns="0" tIns="45712" rIns="18288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1">
              <a:ln>
                <a:noFill/>
              </a:ln>
              <a:solidFill>
                <a:srgbClr val="666666">
                  <a:lumMod val="50000"/>
                </a:srgbClr>
              </a:solidFill>
              <a:effectLst/>
              <a:uLnTx/>
              <a:uFillTx/>
              <a:latin typeface="Arial"/>
              <a:ea typeface="+mn-ea"/>
              <a:cs typeface="+mn-cs"/>
            </a:endParaRPr>
          </a:p>
        </p:txBody>
      </p:sp>
      <p:sp>
        <p:nvSpPr>
          <p:cNvPr id="58" name="Rectangle 57"/>
          <p:cNvSpPr/>
          <p:nvPr/>
        </p:nvSpPr>
        <p:spPr>
          <a:xfrm rot="16200000">
            <a:off x="8842835" y="4043982"/>
            <a:ext cx="498939" cy="460664"/>
          </a:xfrm>
          <a:prstGeom prst="rect">
            <a:avLst/>
          </a:prstGeom>
          <a:solidFill>
            <a:srgbClr val="FFFFFF"/>
          </a:solidFill>
          <a:ln w="19050" cap="flat" cmpd="sng" algn="ctr">
            <a:solidFill>
              <a:srgbClr val="666666">
                <a:lumMod val="50000"/>
              </a:srgbClr>
            </a:solidFill>
            <a:prstDash val="solid"/>
          </a:ln>
          <a:effectLst/>
        </p:spPr>
        <p:txBody>
          <a:bodyPr lIns="0" tIns="45712" rIns="18288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1">
              <a:ln>
                <a:noFill/>
              </a:ln>
              <a:solidFill>
                <a:srgbClr val="666666">
                  <a:lumMod val="50000"/>
                </a:srgbClr>
              </a:solidFill>
              <a:effectLst/>
              <a:uLnTx/>
              <a:uFillTx/>
              <a:latin typeface="Arial"/>
              <a:ea typeface="+mn-ea"/>
              <a:cs typeface="+mn-cs"/>
            </a:endParaRPr>
          </a:p>
        </p:txBody>
      </p:sp>
      <p:sp>
        <p:nvSpPr>
          <p:cNvPr id="59" name="Rectangle 58"/>
          <p:cNvSpPr/>
          <p:nvPr/>
        </p:nvSpPr>
        <p:spPr>
          <a:xfrm rot="16200000">
            <a:off x="9182077" y="1979472"/>
            <a:ext cx="307935" cy="948144"/>
          </a:xfrm>
          <a:prstGeom prst="rect">
            <a:avLst/>
          </a:prstGeom>
          <a:solidFill>
            <a:srgbClr val="FFFFFF"/>
          </a:solidFill>
          <a:ln w="19050" cap="flat" cmpd="sng" algn="ctr">
            <a:solidFill>
              <a:srgbClr val="666666">
                <a:lumMod val="50000"/>
              </a:srgbClr>
            </a:solidFill>
            <a:prstDash val="solid"/>
          </a:ln>
          <a:effectLst/>
        </p:spPr>
        <p:txBody>
          <a:bodyPr lIns="0" tIns="45712" rIns="18288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1">
              <a:ln>
                <a:noFill/>
              </a:ln>
              <a:solidFill>
                <a:srgbClr val="666666">
                  <a:lumMod val="50000"/>
                </a:srgbClr>
              </a:solidFill>
              <a:effectLst/>
              <a:uLnTx/>
              <a:uFillTx/>
              <a:latin typeface="Arial"/>
              <a:ea typeface="+mn-ea"/>
              <a:cs typeface="+mn-cs"/>
            </a:endParaRPr>
          </a:p>
        </p:txBody>
      </p:sp>
      <p:sp>
        <p:nvSpPr>
          <p:cNvPr id="60" name="Rectangle 59"/>
          <p:cNvSpPr/>
          <p:nvPr/>
        </p:nvSpPr>
        <p:spPr>
          <a:xfrm rot="16200000">
            <a:off x="7556819" y="2194641"/>
            <a:ext cx="469078" cy="662927"/>
          </a:xfrm>
          <a:prstGeom prst="rect">
            <a:avLst/>
          </a:prstGeom>
          <a:solidFill>
            <a:srgbClr val="FFFFFF"/>
          </a:solidFill>
          <a:ln w="19050" cap="flat" cmpd="sng" algn="ctr">
            <a:solidFill>
              <a:srgbClr val="666666">
                <a:lumMod val="50000"/>
              </a:srgbClr>
            </a:solidFill>
            <a:prstDash val="solid"/>
          </a:ln>
          <a:effectLst/>
        </p:spPr>
        <p:txBody>
          <a:bodyPr lIns="0" tIns="45712" rIns="18288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1">
              <a:ln>
                <a:noFill/>
              </a:ln>
              <a:solidFill>
                <a:srgbClr val="666666">
                  <a:lumMod val="50000"/>
                </a:srgbClr>
              </a:solidFill>
              <a:effectLst/>
              <a:uLnTx/>
              <a:uFillTx/>
              <a:latin typeface="Arial"/>
              <a:ea typeface="+mn-ea"/>
              <a:cs typeface="+mn-cs"/>
            </a:endParaRPr>
          </a:p>
        </p:txBody>
      </p:sp>
      <p:sp>
        <p:nvSpPr>
          <p:cNvPr id="61" name="Rectangle 60"/>
          <p:cNvSpPr/>
          <p:nvPr/>
        </p:nvSpPr>
        <p:spPr>
          <a:xfrm rot="16200000">
            <a:off x="6107513" y="3008448"/>
            <a:ext cx="709381" cy="336372"/>
          </a:xfrm>
          <a:prstGeom prst="rect">
            <a:avLst/>
          </a:prstGeom>
          <a:solidFill>
            <a:srgbClr val="FFFFFF"/>
          </a:solidFill>
          <a:ln w="19050" cap="flat" cmpd="sng" algn="ctr">
            <a:solidFill>
              <a:srgbClr val="666666">
                <a:lumMod val="50000"/>
              </a:srgbClr>
            </a:solidFill>
            <a:prstDash val="solid"/>
          </a:ln>
          <a:effectLst/>
        </p:spPr>
        <p:txBody>
          <a:bodyPr lIns="0" tIns="45712" rIns="18288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1">
                <a:ln>
                  <a:noFill/>
                </a:ln>
                <a:solidFill>
                  <a:srgbClr val="666666">
                    <a:lumMod val="50000"/>
                  </a:srgbClr>
                </a:solidFill>
                <a:effectLst/>
                <a:uLnTx/>
                <a:uFillTx/>
                <a:latin typeface="Arial"/>
                <a:ea typeface="+mn-ea"/>
                <a:cs typeface="+mn-cs"/>
              </a:rPr>
              <a:t>HP LeanFT</a:t>
            </a:r>
          </a:p>
        </p:txBody>
      </p:sp>
      <p:sp>
        <p:nvSpPr>
          <p:cNvPr id="62" name="Rectangle 61"/>
          <p:cNvSpPr/>
          <p:nvPr/>
        </p:nvSpPr>
        <p:spPr>
          <a:xfrm rot="16200000">
            <a:off x="5636362" y="3010374"/>
            <a:ext cx="713232" cy="336372"/>
          </a:xfrm>
          <a:prstGeom prst="rect">
            <a:avLst/>
          </a:prstGeom>
          <a:solidFill>
            <a:srgbClr val="FFFFFF"/>
          </a:solidFill>
          <a:ln w="19050" cap="flat" cmpd="sng" algn="ctr">
            <a:solidFill>
              <a:srgbClr val="666666">
                <a:lumMod val="50000"/>
              </a:srgbClr>
            </a:solidFill>
            <a:prstDash val="solid"/>
          </a:ln>
          <a:effectLst/>
        </p:spPr>
        <p:txBody>
          <a:bodyPr lIns="0" tIns="45712" rIns="18288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1">
                <a:ln>
                  <a:noFill/>
                </a:ln>
                <a:solidFill>
                  <a:srgbClr val="666666">
                    <a:lumMod val="50000"/>
                  </a:srgbClr>
                </a:solidFill>
                <a:effectLst/>
                <a:uLnTx/>
                <a:uFillTx/>
                <a:latin typeface="Arial"/>
                <a:ea typeface="+mn-ea"/>
                <a:cs typeface="+mn-cs"/>
              </a:rPr>
              <a:t>MS Coded UI</a:t>
            </a:r>
          </a:p>
        </p:txBody>
      </p:sp>
      <p:sp>
        <p:nvSpPr>
          <p:cNvPr id="63" name="Rectangle 62"/>
          <p:cNvSpPr/>
          <p:nvPr/>
        </p:nvSpPr>
        <p:spPr>
          <a:xfrm rot="16200000">
            <a:off x="2996411" y="3369970"/>
            <a:ext cx="2239320" cy="336372"/>
          </a:xfrm>
          <a:prstGeom prst="rect">
            <a:avLst/>
          </a:prstGeom>
          <a:solidFill>
            <a:srgbClr val="FFFFFF"/>
          </a:solidFill>
          <a:ln w="19050" cap="flat" cmpd="sng" algn="ctr">
            <a:solidFill>
              <a:srgbClr val="666666">
                <a:lumMod val="50000"/>
              </a:srgbClr>
            </a:solidFill>
            <a:prstDash val="solid"/>
          </a:ln>
          <a:effectLst/>
        </p:spPr>
        <p:txBody>
          <a:bodyPr lIns="0" tIns="45712" rIns="18288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1">
                <a:ln>
                  <a:noFill/>
                </a:ln>
                <a:solidFill>
                  <a:srgbClr val="666666">
                    <a:lumMod val="50000"/>
                  </a:srgbClr>
                </a:solidFill>
                <a:effectLst/>
                <a:uLnTx/>
                <a:uFillTx/>
                <a:latin typeface="Arial"/>
                <a:ea typeface="+mn-ea"/>
                <a:cs typeface="+mn-cs"/>
              </a:rPr>
              <a:t>HP  UFT</a:t>
            </a:r>
          </a:p>
        </p:txBody>
      </p:sp>
      <p:pic>
        <p:nvPicPr>
          <p:cNvPr id="64" name="Picture 63"/>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4025175" y="2857296"/>
            <a:ext cx="193714" cy="193834"/>
          </a:xfrm>
          <a:prstGeom prst="rect">
            <a:avLst/>
          </a:prstGeom>
        </p:spPr>
      </p:pic>
      <p:sp>
        <p:nvSpPr>
          <p:cNvPr id="65" name="Rectangle 64"/>
          <p:cNvSpPr/>
          <p:nvPr/>
        </p:nvSpPr>
        <p:spPr>
          <a:xfrm rot="16200000">
            <a:off x="3908221" y="3346481"/>
            <a:ext cx="2292607" cy="336372"/>
          </a:xfrm>
          <a:prstGeom prst="rect">
            <a:avLst/>
          </a:prstGeom>
          <a:solidFill>
            <a:srgbClr val="FFFFFF"/>
          </a:solidFill>
          <a:ln w="19050" cap="flat" cmpd="sng" algn="ctr">
            <a:solidFill>
              <a:srgbClr val="666666">
                <a:lumMod val="50000"/>
              </a:srgbClr>
            </a:solidFill>
            <a:prstDash val="solid"/>
          </a:ln>
          <a:effectLst/>
        </p:spPr>
        <p:txBody>
          <a:bodyPr lIns="0" tIns="45712" rIns="54864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1">
                <a:ln>
                  <a:noFill/>
                </a:ln>
                <a:solidFill>
                  <a:srgbClr val="666666">
                    <a:lumMod val="50000"/>
                  </a:srgbClr>
                </a:solidFill>
                <a:effectLst/>
                <a:uLnTx/>
                <a:uFillTx/>
                <a:latin typeface="Arial"/>
                <a:ea typeface="+mn-ea"/>
                <a:cs typeface="+mn-cs"/>
              </a:rPr>
              <a:t>Tricentis Tosca</a:t>
            </a:r>
          </a:p>
        </p:txBody>
      </p:sp>
      <p:sp>
        <p:nvSpPr>
          <p:cNvPr id="66" name="Rectangle 65"/>
          <p:cNvSpPr/>
          <p:nvPr/>
        </p:nvSpPr>
        <p:spPr>
          <a:xfrm rot="16200000">
            <a:off x="3656640" y="3178967"/>
            <a:ext cx="1857315" cy="336372"/>
          </a:xfrm>
          <a:prstGeom prst="rect">
            <a:avLst/>
          </a:prstGeom>
          <a:solidFill>
            <a:srgbClr val="FFFFFF"/>
          </a:solidFill>
          <a:ln w="19050" cap="flat" cmpd="sng" algn="ctr">
            <a:solidFill>
              <a:srgbClr val="666666">
                <a:lumMod val="50000"/>
              </a:srgbClr>
            </a:solidFill>
            <a:prstDash val="solid"/>
          </a:ln>
          <a:effectLst/>
        </p:spPr>
        <p:txBody>
          <a:bodyPr lIns="0" tIns="45712" rIns="54864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1">
                <a:ln>
                  <a:noFill/>
                </a:ln>
                <a:solidFill>
                  <a:srgbClr val="666666">
                    <a:lumMod val="50000"/>
                  </a:srgbClr>
                </a:solidFill>
                <a:effectLst/>
                <a:uLnTx/>
                <a:uFillTx/>
                <a:latin typeface="Arial"/>
                <a:ea typeface="+mn-ea"/>
                <a:cs typeface="+mn-cs"/>
              </a:rPr>
              <a:t>Worksoft Certify</a:t>
            </a:r>
          </a:p>
        </p:txBody>
      </p:sp>
      <p:sp>
        <p:nvSpPr>
          <p:cNvPr id="67" name="Rectangle 66"/>
          <p:cNvSpPr/>
          <p:nvPr/>
        </p:nvSpPr>
        <p:spPr>
          <a:xfrm rot="16200000">
            <a:off x="5063798" y="3117974"/>
            <a:ext cx="928432" cy="336372"/>
          </a:xfrm>
          <a:prstGeom prst="rect">
            <a:avLst/>
          </a:prstGeom>
          <a:solidFill>
            <a:srgbClr val="FFFFFF"/>
          </a:solidFill>
          <a:ln w="19050" cap="flat" cmpd="sng" algn="ctr">
            <a:solidFill>
              <a:srgbClr val="666666">
                <a:lumMod val="50000"/>
              </a:srgbClr>
            </a:solidFill>
            <a:prstDash val="solid"/>
          </a:ln>
          <a:effectLst/>
        </p:spPr>
        <p:txBody>
          <a:bodyPr lIns="0" tIns="45712" rIns="18288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1">
                <a:ln>
                  <a:noFill/>
                </a:ln>
                <a:solidFill>
                  <a:srgbClr val="666666">
                    <a:lumMod val="50000"/>
                  </a:srgbClr>
                </a:solidFill>
                <a:effectLst/>
                <a:uLnTx/>
                <a:uFillTx/>
                <a:latin typeface="Arial"/>
                <a:ea typeface="+mn-ea"/>
                <a:cs typeface="+mn-cs"/>
              </a:rPr>
              <a:t>IBM RFT</a:t>
            </a:r>
          </a:p>
        </p:txBody>
      </p:sp>
      <p:pic>
        <p:nvPicPr>
          <p:cNvPr id="68" name="Picture 67"/>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6365346" y="2851875"/>
            <a:ext cx="193714" cy="193834"/>
          </a:xfrm>
          <a:prstGeom prst="rect">
            <a:avLst/>
          </a:prstGeom>
        </p:spPr>
      </p:pic>
      <p:pic>
        <p:nvPicPr>
          <p:cNvPr id="69" name="Picture 68"/>
          <p:cNvPicPr>
            <a:picLocks noChangeAspect="1"/>
          </p:cNvPicPr>
          <p:nvPr/>
        </p:nvPicPr>
        <p:blipFill>
          <a:blip r:embed="rId24" cstate="print">
            <a:extLst>
              <a:ext uri="{28A0092B-C50C-407E-A947-70E740481C1C}">
                <a14:useLocalDpi xmlns:a14="http://schemas.microsoft.com/office/drawing/2010/main"/>
              </a:ext>
            </a:extLst>
          </a:blip>
          <a:stretch>
            <a:fillRect/>
          </a:stretch>
        </p:blipFill>
        <p:spPr>
          <a:xfrm rot="16200000">
            <a:off x="4301521" y="2698119"/>
            <a:ext cx="610963" cy="84215"/>
          </a:xfrm>
          <a:prstGeom prst="rect">
            <a:avLst/>
          </a:prstGeom>
        </p:spPr>
      </p:pic>
      <p:pic>
        <p:nvPicPr>
          <p:cNvPr id="70" name="Picture 69"/>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5403337" y="2891464"/>
            <a:ext cx="249355" cy="193834"/>
          </a:xfrm>
          <a:prstGeom prst="rect">
            <a:avLst/>
          </a:prstGeom>
        </p:spPr>
      </p:pic>
      <p:pic>
        <p:nvPicPr>
          <p:cNvPr id="71" name="Picture 70"/>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rot="16200000">
            <a:off x="4749575" y="2700985"/>
            <a:ext cx="666801" cy="101824"/>
          </a:xfrm>
          <a:prstGeom prst="rect">
            <a:avLst/>
          </a:prstGeom>
        </p:spPr>
      </p:pic>
      <p:pic>
        <p:nvPicPr>
          <p:cNvPr id="72" name="Picture 71"/>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5899098" y="2851877"/>
            <a:ext cx="161188" cy="166399"/>
          </a:xfrm>
          <a:prstGeom prst="rect">
            <a:avLst/>
          </a:prstGeom>
        </p:spPr>
      </p:pic>
      <p:sp>
        <p:nvSpPr>
          <p:cNvPr id="73" name="Rectangle 72"/>
          <p:cNvSpPr/>
          <p:nvPr/>
        </p:nvSpPr>
        <p:spPr>
          <a:xfrm rot="16200000">
            <a:off x="6784881" y="2194641"/>
            <a:ext cx="469078" cy="662927"/>
          </a:xfrm>
          <a:prstGeom prst="rect">
            <a:avLst/>
          </a:prstGeom>
          <a:solidFill>
            <a:srgbClr val="FFFFFF"/>
          </a:solidFill>
          <a:ln w="19050" cap="flat" cmpd="sng" algn="ctr">
            <a:solidFill>
              <a:srgbClr val="666666">
                <a:lumMod val="50000"/>
              </a:srgbClr>
            </a:solidFill>
            <a:prstDash val="solid"/>
          </a:ln>
          <a:effectLst/>
        </p:spPr>
        <p:txBody>
          <a:bodyPr lIns="0" tIns="45712" rIns="18288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1">
              <a:ln>
                <a:noFill/>
              </a:ln>
              <a:solidFill>
                <a:srgbClr val="666666">
                  <a:lumMod val="50000"/>
                </a:srgbClr>
              </a:solidFill>
              <a:effectLst/>
              <a:uLnTx/>
              <a:uFillTx/>
              <a:latin typeface="Arial"/>
              <a:ea typeface="+mn-ea"/>
              <a:cs typeface="+mn-cs"/>
            </a:endParaRPr>
          </a:p>
        </p:txBody>
      </p:sp>
      <p:pic>
        <p:nvPicPr>
          <p:cNvPr id="74" name="Picture 73"/>
          <p:cNvPicPr>
            <a:picLocks noChangeAspect="1"/>
          </p:cNvPicPr>
          <p:nvPr/>
        </p:nvPicPr>
        <p:blipFill>
          <a:blip r:embed="rId28" cstate="print">
            <a:extLst>
              <a:ext uri="{28A0092B-C50C-407E-A947-70E740481C1C}">
                <a14:useLocalDpi xmlns:a14="http://schemas.microsoft.com/office/drawing/2010/main"/>
              </a:ext>
            </a:extLst>
          </a:blip>
          <a:stretch>
            <a:fillRect/>
          </a:stretch>
        </p:blipFill>
        <p:spPr>
          <a:xfrm>
            <a:off x="6747784" y="2382814"/>
            <a:ext cx="543273" cy="286581"/>
          </a:xfrm>
          <a:prstGeom prst="rect">
            <a:avLst/>
          </a:prstGeom>
        </p:spPr>
      </p:pic>
      <p:sp>
        <p:nvSpPr>
          <p:cNvPr id="75" name="Rectangle 74"/>
          <p:cNvSpPr/>
          <p:nvPr/>
        </p:nvSpPr>
        <p:spPr>
          <a:xfrm rot="16200000">
            <a:off x="6339680" y="4353615"/>
            <a:ext cx="1135466" cy="438912"/>
          </a:xfrm>
          <a:prstGeom prst="rect">
            <a:avLst/>
          </a:prstGeom>
          <a:solidFill>
            <a:srgbClr val="FFFFFF"/>
          </a:solidFill>
          <a:ln w="19050" cap="flat" cmpd="sng" algn="ctr">
            <a:solidFill>
              <a:srgbClr val="666666">
                <a:lumMod val="50000"/>
              </a:srgbClr>
            </a:solidFill>
            <a:prstDash val="solid"/>
          </a:ln>
          <a:effectLst/>
        </p:spPr>
        <p:txBody>
          <a:bodyPr lIns="0" tIns="45712" rIns="27432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1">
                <a:ln>
                  <a:noFill/>
                </a:ln>
                <a:solidFill>
                  <a:srgbClr val="666666">
                    <a:lumMod val="50000"/>
                  </a:srgbClr>
                </a:solidFill>
                <a:effectLst/>
                <a:uLnTx/>
                <a:uFillTx/>
                <a:latin typeface="Arial"/>
                <a:ea typeface="+mn-ea"/>
                <a:cs typeface="+mn-cs"/>
              </a:rPr>
              <a:t>CA DevTest</a:t>
            </a:r>
          </a:p>
        </p:txBody>
      </p:sp>
      <p:sp>
        <p:nvSpPr>
          <p:cNvPr id="76" name="Rectangle 75"/>
          <p:cNvSpPr/>
          <p:nvPr/>
        </p:nvSpPr>
        <p:spPr>
          <a:xfrm rot="16200000">
            <a:off x="6844801" y="4353615"/>
            <a:ext cx="1135466" cy="438912"/>
          </a:xfrm>
          <a:prstGeom prst="rect">
            <a:avLst/>
          </a:prstGeom>
          <a:solidFill>
            <a:srgbClr val="FFFFFF"/>
          </a:solidFill>
          <a:ln w="19050" cap="flat" cmpd="sng" algn="ctr">
            <a:solidFill>
              <a:srgbClr val="666666">
                <a:lumMod val="50000"/>
              </a:srgbClr>
            </a:solidFill>
            <a:prstDash val="solid"/>
          </a:ln>
          <a:effectLst/>
        </p:spPr>
        <p:txBody>
          <a:bodyPr lIns="0" tIns="45712" rIns="27432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1">
                <a:ln>
                  <a:noFill/>
                </a:ln>
                <a:solidFill>
                  <a:srgbClr val="666666">
                    <a:lumMod val="50000"/>
                  </a:srgbClr>
                </a:solidFill>
                <a:effectLst/>
                <a:uLnTx/>
                <a:uFillTx/>
                <a:latin typeface="Arial"/>
                <a:ea typeface="+mn-ea"/>
                <a:cs typeface="+mn-cs"/>
              </a:rPr>
              <a:t>IBM RIT</a:t>
            </a:r>
          </a:p>
        </p:txBody>
      </p:sp>
      <p:sp>
        <p:nvSpPr>
          <p:cNvPr id="77" name="Rectangle 76"/>
          <p:cNvSpPr/>
          <p:nvPr/>
        </p:nvSpPr>
        <p:spPr>
          <a:xfrm rot="16200000">
            <a:off x="7349922" y="4353614"/>
            <a:ext cx="1135466" cy="438912"/>
          </a:xfrm>
          <a:prstGeom prst="rect">
            <a:avLst/>
          </a:prstGeom>
          <a:solidFill>
            <a:srgbClr val="FFFFFF"/>
          </a:solidFill>
          <a:ln w="19050" cap="flat" cmpd="sng" algn="ctr">
            <a:solidFill>
              <a:srgbClr val="666666">
                <a:lumMod val="50000"/>
              </a:srgbClr>
            </a:solidFill>
            <a:prstDash val="solid"/>
          </a:ln>
          <a:effectLst/>
        </p:spPr>
        <p:txBody>
          <a:bodyPr lIns="0" tIns="45712" rIns="27432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1">
                <a:ln>
                  <a:noFill/>
                </a:ln>
                <a:solidFill>
                  <a:srgbClr val="666666">
                    <a:lumMod val="50000"/>
                  </a:srgbClr>
                </a:solidFill>
                <a:effectLst/>
                <a:uLnTx/>
                <a:uFillTx/>
                <a:latin typeface="Arial"/>
                <a:ea typeface="+mn-ea"/>
                <a:cs typeface="+mn-cs"/>
              </a:rPr>
              <a:t>Parasoft SOATest</a:t>
            </a:r>
          </a:p>
        </p:txBody>
      </p:sp>
      <p:sp>
        <p:nvSpPr>
          <p:cNvPr id="78" name="Rectangle 77"/>
          <p:cNvSpPr/>
          <p:nvPr/>
        </p:nvSpPr>
        <p:spPr>
          <a:xfrm rot="16200000">
            <a:off x="7958796" y="4249863"/>
            <a:ext cx="903760" cy="414707"/>
          </a:xfrm>
          <a:prstGeom prst="rect">
            <a:avLst/>
          </a:prstGeom>
          <a:solidFill>
            <a:srgbClr val="FFFFFF"/>
          </a:solidFill>
          <a:ln w="19050" cap="flat" cmpd="sng" algn="ctr">
            <a:solidFill>
              <a:srgbClr val="666666">
                <a:lumMod val="50000"/>
              </a:srgbClr>
            </a:solidFill>
            <a:prstDash val="solid"/>
          </a:ln>
          <a:effectLst/>
        </p:spPr>
        <p:txBody>
          <a:bodyPr lIns="0" tIns="45712" rIns="27432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1">
                <a:ln>
                  <a:noFill/>
                </a:ln>
                <a:solidFill>
                  <a:srgbClr val="666666">
                    <a:lumMod val="50000"/>
                  </a:srgbClr>
                </a:solidFill>
                <a:effectLst/>
                <a:uLnTx/>
                <a:uFillTx/>
                <a:latin typeface="Arial"/>
                <a:ea typeface="+mn-ea"/>
                <a:cs typeface="+mn-cs"/>
              </a:rPr>
              <a:t>Ready! API</a:t>
            </a:r>
          </a:p>
        </p:txBody>
      </p:sp>
      <p:pic>
        <p:nvPicPr>
          <p:cNvPr id="79" name="Picture 78"/>
          <p:cNvPicPr>
            <a:picLocks noChangeAspect="1"/>
          </p:cNvPicPr>
          <p:nvPr/>
        </p:nvPicPr>
        <p:blipFill>
          <a:blip r:embed="rId29" cstate="print">
            <a:extLst>
              <a:ext uri="{28A0092B-C50C-407E-A947-70E740481C1C}">
                <a14:useLocalDpi xmlns:a14="http://schemas.microsoft.com/office/drawing/2010/main"/>
              </a:ext>
            </a:extLst>
          </a:blip>
          <a:stretch>
            <a:fillRect/>
          </a:stretch>
        </p:blipFill>
        <p:spPr>
          <a:xfrm>
            <a:off x="7526630" y="2348746"/>
            <a:ext cx="534983" cy="354717"/>
          </a:xfrm>
          <a:prstGeom prst="rect">
            <a:avLst/>
          </a:prstGeom>
        </p:spPr>
      </p:pic>
      <p:pic>
        <p:nvPicPr>
          <p:cNvPr id="80" name="Picture 79"/>
          <p:cNvPicPr>
            <a:picLocks noChangeAspect="1"/>
          </p:cNvPicPr>
          <p:nvPr/>
        </p:nvPicPr>
        <p:blipFill>
          <a:blip r:embed="rId30" cstate="print">
            <a:extLst>
              <a:ext uri="{28A0092B-C50C-407E-A947-70E740481C1C}">
                <a14:useLocalDpi xmlns:a14="http://schemas.microsoft.com/office/drawing/2010/main"/>
              </a:ext>
            </a:extLst>
          </a:blip>
          <a:stretch>
            <a:fillRect/>
          </a:stretch>
        </p:blipFill>
        <p:spPr>
          <a:xfrm>
            <a:off x="6742340" y="4034462"/>
            <a:ext cx="330147" cy="294080"/>
          </a:xfrm>
          <a:prstGeom prst="rect">
            <a:avLst/>
          </a:prstGeom>
        </p:spPr>
      </p:pic>
      <p:pic>
        <p:nvPicPr>
          <p:cNvPr id="81" name="Picture 80"/>
          <p:cNvPicPr>
            <a:picLocks noChangeAspect="1"/>
          </p:cNvPicPr>
          <p:nvPr/>
        </p:nvPicPr>
        <p:blipFill rotWithShape="1">
          <a:blip r:embed="rId31" cstate="print">
            <a:extLst>
              <a:ext uri="{28A0092B-C50C-407E-A947-70E740481C1C}">
                <a14:useLocalDpi xmlns:a14="http://schemas.microsoft.com/office/drawing/2010/main"/>
              </a:ext>
            </a:extLst>
          </a:blip>
          <a:srcRect/>
          <a:stretch/>
        </p:blipFill>
        <p:spPr>
          <a:xfrm rot="16200000">
            <a:off x="7217248" y="4116292"/>
            <a:ext cx="390573" cy="226915"/>
          </a:xfrm>
          <a:prstGeom prst="rect">
            <a:avLst/>
          </a:prstGeom>
        </p:spPr>
      </p:pic>
      <p:pic>
        <p:nvPicPr>
          <p:cNvPr id="82" name="Picture 81"/>
          <p:cNvPicPr>
            <a:picLocks noChangeAspect="1"/>
          </p:cNvPicPr>
          <p:nvPr/>
        </p:nvPicPr>
        <p:blipFill rotWithShape="1">
          <a:blip r:embed="rId32" cstate="print">
            <a:extLst>
              <a:ext uri="{28A0092B-C50C-407E-A947-70E740481C1C}">
                <a14:useLocalDpi xmlns:a14="http://schemas.microsoft.com/office/drawing/2010/main"/>
              </a:ext>
            </a:extLst>
          </a:blip>
          <a:srcRect/>
          <a:stretch/>
        </p:blipFill>
        <p:spPr>
          <a:xfrm>
            <a:off x="7789025" y="4034462"/>
            <a:ext cx="257260" cy="316907"/>
          </a:xfrm>
          <a:prstGeom prst="rect">
            <a:avLst/>
          </a:prstGeom>
        </p:spPr>
      </p:pic>
      <p:pic>
        <p:nvPicPr>
          <p:cNvPr id="83" name="Picture 82"/>
          <p:cNvPicPr>
            <a:picLocks noChangeAspect="1"/>
          </p:cNvPicPr>
          <p:nvPr/>
        </p:nvPicPr>
        <p:blipFill>
          <a:blip r:embed="rId33"/>
          <a:stretch>
            <a:fillRect/>
          </a:stretch>
        </p:blipFill>
        <p:spPr>
          <a:xfrm>
            <a:off x="8287807" y="4034462"/>
            <a:ext cx="245737" cy="241349"/>
          </a:xfrm>
          <a:prstGeom prst="rect">
            <a:avLst/>
          </a:prstGeom>
        </p:spPr>
      </p:pic>
      <p:sp>
        <p:nvSpPr>
          <p:cNvPr id="84" name="Rectangle 83"/>
          <p:cNvSpPr/>
          <p:nvPr/>
        </p:nvSpPr>
        <p:spPr>
          <a:xfrm rot="16200000">
            <a:off x="10052631" y="1511744"/>
            <a:ext cx="400190" cy="2781505"/>
          </a:xfrm>
          <a:prstGeom prst="rect">
            <a:avLst/>
          </a:prstGeom>
          <a:solidFill>
            <a:srgbClr val="FFFFFF"/>
          </a:solidFill>
          <a:ln w="19050" cap="flat" cmpd="sng" algn="ctr">
            <a:solidFill>
              <a:srgbClr val="666666">
                <a:lumMod val="50000"/>
              </a:srgbClr>
            </a:solidFill>
            <a:prstDash val="solid"/>
          </a:ln>
          <a:effectLst/>
        </p:spPr>
        <p:txBody>
          <a:bodyPr lIns="0" tIns="45712" rIns="182880" bIns="4571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1">
              <a:ln>
                <a:noFill/>
              </a:ln>
              <a:solidFill>
                <a:srgbClr val="666666">
                  <a:lumMod val="50000"/>
                </a:srgbClr>
              </a:solidFill>
              <a:effectLst/>
              <a:uLnTx/>
              <a:uFillTx/>
              <a:latin typeface="Arial"/>
              <a:ea typeface="+mn-ea"/>
              <a:cs typeface="+mn-cs"/>
            </a:endParaRPr>
          </a:p>
        </p:txBody>
      </p:sp>
      <p:pic>
        <p:nvPicPr>
          <p:cNvPr id="85" name="Picture 84"/>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8896165" y="2729519"/>
            <a:ext cx="379932" cy="345955"/>
          </a:xfrm>
          <a:prstGeom prst="rect">
            <a:avLst/>
          </a:prstGeom>
        </p:spPr>
      </p:pic>
      <p:pic>
        <p:nvPicPr>
          <p:cNvPr id="86" name="Picture 26" descr="http://sauceio.com/wp-content/uploads/2014/04/appium_logo_final.png"/>
          <p:cNvPicPr>
            <a:picLocks noChangeAspect="1" noChangeArrowheads="1"/>
          </p:cNvPicPr>
          <p:nvPr/>
        </p:nvPicPr>
        <p:blipFill>
          <a:blip r:embed="rId35" cstate="print">
            <a:extLst>
              <a:ext uri="{28A0092B-C50C-407E-A947-70E740481C1C}">
                <a14:useLocalDpi xmlns:a14="http://schemas.microsoft.com/office/drawing/2010/main"/>
              </a:ext>
            </a:extLst>
          </a:blip>
          <a:srcRect/>
          <a:stretch>
            <a:fillRect/>
          </a:stretch>
        </p:blipFill>
        <p:spPr bwMode="auto">
          <a:xfrm>
            <a:off x="8969634" y="2361215"/>
            <a:ext cx="751917" cy="184658"/>
          </a:xfrm>
          <a:prstGeom prst="rect">
            <a:avLst/>
          </a:prstGeom>
          <a:noFill/>
          <a:extLst>
            <a:ext uri="{909E8E84-426E-40dd-AFC4-6F175D3DCCD1}">
              <a14:hiddenFill xmlns:a14="http://schemas.microsoft.com/office/drawing/2010/main" xmlns="">
                <a:solidFill>
                  <a:srgbClr val="FFFFFF"/>
                </a:solidFill>
              </a14:hiddenFill>
            </a:ext>
          </a:extLst>
        </p:spPr>
      </p:pic>
      <p:pic>
        <p:nvPicPr>
          <p:cNvPr id="87" name="Picture 86"/>
          <p:cNvPicPr>
            <a:picLocks noChangeAspect="1"/>
          </p:cNvPicPr>
          <p:nvPr/>
        </p:nvPicPr>
        <p:blipFill>
          <a:blip r:embed="rId36" cstate="print">
            <a:extLst>
              <a:ext uri="{28A0092B-C50C-407E-A947-70E740481C1C}">
                <a14:useLocalDpi xmlns:a14="http://schemas.microsoft.com/office/drawing/2010/main"/>
              </a:ext>
            </a:extLst>
          </a:blip>
          <a:stretch>
            <a:fillRect/>
          </a:stretch>
        </p:blipFill>
        <p:spPr>
          <a:xfrm>
            <a:off x="8910461" y="4071203"/>
            <a:ext cx="382787" cy="406223"/>
          </a:xfrm>
          <a:prstGeom prst="rect">
            <a:avLst/>
          </a:prstGeom>
        </p:spPr>
      </p:pic>
      <p:pic>
        <p:nvPicPr>
          <p:cNvPr id="88" name="Picture 87"/>
          <p:cNvPicPr>
            <a:picLocks noChangeAspect="1"/>
          </p:cNvPicPr>
          <p:nvPr/>
        </p:nvPicPr>
        <p:blipFill>
          <a:blip r:embed="rId37" cstate="print">
            <a:extLst>
              <a:ext uri="{28A0092B-C50C-407E-A947-70E740481C1C}">
                <a14:useLocalDpi xmlns:a14="http://schemas.microsoft.com/office/drawing/2010/main"/>
              </a:ext>
            </a:extLst>
          </a:blip>
          <a:stretch>
            <a:fillRect/>
          </a:stretch>
        </p:blipFill>
        <p:spPr>
          <a:xfrm>
            <a:off x="9032360" y="5618740"/>
            <a:ext cx="397654" cy="397654"/>
          </a:xfrm>
          <a:prstGeom prst="rect">
            <a:avLst/>
          </a:prstGeom>
        </p:spPr>
      </p:pic>
      <p:pic>
        <p:nvPicPr>
          <p:cNvPr id="89" name="Picture 88"/>
          <p:cNvPicPr>
            <a:picLocks noChangeAspect="1"/>
          </p:cNvPicPr>
          <p:nvPr/>
        </p:nvPicPr>
        <p:blipFill>
          <a:blip r:embed="rId38" cstate="print">
            <a:extLst>
              <a:ext uri="{28A0092B-C50C-407E-A947-70E740481C1C}">
                <a14:useLocalDpi xmlns:a14="http://schemas.microsoft.com/office/drawing/2010/main"/>
              </a:ext>
            </a:extLst>
          </a:blip>
          <a:stretch>
            <a:fillRect/>
          </a:stretch>
        </p:blipFill>
        <p:spPr>
          <a:xfrm>
            <a:off x="8935368" y="5467864"/>
            <a:ext cx="645262" cy="119585"/>
          </a:xfrm>
          <a:prstGeom prst="rect">
            <a:avLst/>
          </a:prstGeom>
        </p:spPr>
      </p:pic>
      <p:pic>
        <p:nvPicPr>
          <p:cNvPr id="90" name="Picture 89"/>
          <p:cNvPicPr>
            <a:picLocks noChangeAspect="1"/>
          </p:cNvPicPr>
          <p:nvPr/>
        </p:nvPicPr>
        <p:blipFill>
          <a:blip r:embed="rId39" cstate="print">
            <a:extLst>
              <a:ext uri="{28A0092B-C50C-407E-A947-70E740481C1C}">
                <a14:useLocalDpi xmlns:a14="http://schemas.microsoft.com/office/drawing/2010/main"/>
              </a:ext>
            </a:extLst>
          </a:blip>
          <a:stretch>
            <a:fillRect/>
          </a:stretch>
        </p:blipFill>
        <p:spPr>
          <a:xfrm>
            <a:off x="10061703" y="2824509"/>
            <a:ext cx="1006252" cy="225502"/>
          </a:xfrm>
          <a:prstGeom prst="rect">
            <a:avLst/>
          </a:prstGeom>
        </p:spPr>
      </p:pic>
      <p:pic>
        <p:nvPicPr>
          <p:cNvPr id="91" name="Picture 90"/>
          <p:cNvPicPr>
            <a:picLocks noChangeAspect="1"/>
          </p:cNvPicPr>
          <p:nvPr/>
        </p:nvPicPr>
        <p:blipFill>
          <a:blip r:embed="rId40"/>
          <a:stretch>
            <a:fillRect/>
          </a:stretch>
        </p:blipFill>
        <p:spPr>
          <a:xfrm>
            <a:off x="11269586" y="2734954"/>
            <a:ext cx="255171" cy="325273"/>
          </a:xfrm>
          <a:prstGeom prst="rect">
            <a:avLst/>
          </a:prstGeom>
        </p:spPr>
      </p:pic>
      <p:pic>
        <p:nvPicPr>
          <p:cNvPr id="92" name="Picture 91"/>
          <p:cNvPicPr>
            <a:picLocks noChangeAspect="1"/>
          </p:cNvPicPr>
          <p:nvPr/>
        </p:nvPicPr>
        <p:blipFill rotWithShape="1">
          <a:blip r:embed="rId41" cstate="print">
            <a:extLst>
              <a:ext uri="{28A0092B-C50C-407E-A947-70E740481C1C}">
                <a14:useLocalDpi xmlns:a14="http://schemas.microsoft.com/office/drawing/2010/main"/>
              </a:ext>
            </a:extLst>
          </a:blip>
          <a:srcRect/>
          <a:stretch/>
        </p:blipFill>
        <p:spPr>
          <a:xfrm>
            <a:off x="9287801" y="2741455"/>
            <a:ext cx="728785" cy="309733"/>
          </a:xfrm>
          <a:prstGeom prst="rect">
            <a:avLst/>
          </a:prstGeom>
        </p:spPr>
      </p:pic>
      <p:pic>
        <p:nvPicPr>
          <p:cNvPr id="93" name="Picture 92"/>
          <p:cNvPicPr>
            <a:picLocks noChangeAspect="1"/>
          </p:cNvPicPr>
          <p:nvPr/>
        </p:nvPicPr>
        <p:blipFill>
          <a:blip r:embed="rId42"/>
          <a:stretch>
            <a:fillRect/>
          </a:stretch>
        </p:blipFill>
        <p:spPr>
          <a:xfrm>
            <a:off x="5428152" y="5618953"/>
            <a:ext cx="464963" cy="235065"/>
          </a:xfrm>
          <a:prstGeom prst="rect">
            <a:avLst/>
          </a:prstGeom>
        </p:spPr>
      </p:pic>
      <p:pic>
        <p:nvPicPr>
          <p:cNvPr id="94" name="Picture 93"/>
          <p:cNvPicPr>
            <a:picLocks noChangeAspect="1"/>
          </p:cNvPicPr>
          <p:nvPr/>
        </p:nvPicPr>
        <p:blipFill>
          <a:blip r:embed="rId43"/>
          <a:stretch>
            <a:fillRect/>
          </a:stretch>
        </p:blipFill>
        <p:spPr>
          <a:xfrm>
            <a:off x="4631871" y="5536389"/>
            <a:ext cx="400192" cy="400192"/>
          </a:xfrm>
          <a:prstGeom prst="rect">
            <a:avLst/>
          </a:prstGeom>
        </p:spPr>
      </p:pic>
      <p:pic>
        <p:nvPicPr>
          <p:cNvPr id="95" name="Picture 94"/>
          <p:cNvPicPr>
            <a:picLocks noChangeAspect="1"/>
          </p:cNvPicPr>
          <p:nvPr/>
        </p:nvPicPr>
        <p:blipFill>
          <a:blip r:embed="rId44"/>
          <a:stretch>
            <a:fillRect/>
          </a:stretch>
        </p:blipFill>
        <p:spPr>
          <a:xfrm>
            <a:off x="6994220" y="5612901"/>
            <a:ext cx="877451" cy="247169"/>
          </a:xfrm>
          <a:prstGeom prst="rect">
            <a:avLst/>
          </a:prstGeom>
        </p:spPr>
      </p:pic>
      <p:pic>
        <p:nvPicPr>
          <p:cNvPr id="96" name="Picture 95"/>
          <p:cNvPicPr>
            <a:picLocks noChangeAspect="1"/>
          </p:cNvPicPr>
          <p:nvPr/>
        </p:nvPicPr>
        <p:blipFill rotWithShape="1">
          <a:blip r:embed="rId45">
            <a:extLst>
              <a:ext uri="{28A0092B-C50C-407E-A947-70E740481C1C}">
                <a14:useLocalDpi xmlns:a14="http://schemas.microsoft.com/office/drawing/2010/main"/>
              </a:ext>
            </a:extLst>
          </a:blip>
          <a:srcRect/>
          <a:stretch/>
        </p:blipFill>
        <p:spPr>
          <a:xfrm>
            <a:off x="6257139" y="5539713"/>
            <a:ext cx="384529" cy="393545"/>
          </a:xfrm>
          <a:prstGeom prst="rect">
            <a:avLst/>
          </a:prstGeom>
        </p:spPr>
      </p:pic>
      <p:grpSp>
        <p:nvGrpSpPr>
          <p:cNvPr id="97" name="Group 96"/>
          <p:cNvGrpSpPr/>
          <p:nvPr/>
        </p:nvGrpSpPr>
        <p:grpSpPr>
          <a:xfrm>
            <a:off x="9462456" y="4010693"/>
            <a:ext cx="1179693" cy="498939"/>
            <a:chOff x="9627048" y="4017899"/>
            <a:chExt cx="1179693" cy="498939"/>
          </a:xfrm>
        </p:grpSpPr>
        <p:sp>
          <p:nvSpPr>
            <p:cNvPr id="98" name="Rectangle 97"/>
            <p:cNvSpPr/>
            <p:nvPr/>
          </p:nvSpPr>
          <p:spPr>
            <a:xfrm rot="16200000">
              <a:off x="9967425" y="3677522"/>
              <a:ext cx="498939" cy="1179693"/>
            </a:xfrm>
            <a:prstGeom prst="rect">
              <a:avLst/>
            </a:prstGeom>
            <a:solidFill>
              <a:schemeClr val="bg1"/>
            </a:solid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12" rIns="182880" bIns="45712" rtlCol="0" anchor="ctr"/>
            <a:lstStyle/>
            <a:p>
              <a:pPr algn="ctr"/>
              <a:endParaRPr lang="en-US" sz="1000" b="1" noProof="1">
                <a:solidFill>
                  <a:schemeClr val="tx2">
                    <a:lumMod val="50000"/>
                  </a:schemeClr>
                </a:solidFill>
              </a:endParaRPr>
            </a:p>
          </p:txBody>
        </p:sp>
        <p:pic>
          <p:nvPicPr>
            <p:cNvPr id="99" name="Picture 98"/>
            <p:cNvPicPr>
              <a:picLocks noChangeAspect="1"/>
            </p:cNvPicPr>
            <p:nvPr/>
          </p:nvPicPr>
          <p:blipFill>
            <a:blip r:embed="rId46"/>
            <a:stretch>
              <a:fillRect/>
            </a:stretch>
          </p:blipFill>
          <p:spPr>
            <a:xfrm>
              <a:off x="9670320" y="4063763"/>
              <a:ext cx="1082326" cy="400385"/>
            </a:xfrm>
            <a:prstGeom prst="rect">
              <a:avLst/>
            </a:prstGeom>
          </p:spPr>
        </p:pic>
      </p:grpSp>
      <p:grpSp>
        <p:nvGrpSpPr>
          <p:cNvPr id="100" name="Group 99"/>
          <p:cNvGrpSpPr/>
          <p:nvPr/>
        </p:nvGrpSpPr>
        <p:grpSpPr>
          <a:xfrm>
            <a:off x="8242098" y="2300133"/>
            <a:ext cx="303743" cy="775336"/>
            <a:chOff x="7015364" y="2260126"/>
            <a:chExt cx="342306" cy="913057"/>
          </a:xfrm>
        </p:grpSpPr>
        <p:sp>
          <p:nvSpPr>
            <p:cNvPr id="101" name="Rectangle 100"/>
            <p:cNvSpPr/>
            <p:nvPr/>
          </p:nvSpPr>
          <p:spPr>
            <a:xfrm rot="16200000">
              <a:off x="6729988" y="2545502"/>
              <a:ext cx="913057" cy="342306"/>
            </a:xfrm>
            <a:prstGeom prst="rect">
              <a:avLst/>
            </a:prstGeom>
            <a:solidFill>
              <a:schemeClr val="bg1"/>
            </a:solid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12" rIns="182880" bIns="45712" rtlCol="0" anchor="ctr"/>
            <a:lstStyle/>
            <a:p>
              <a:pPr algn="ctr"/>
              <a:endParaRPr lang="en-US" sz="1000" b="1" noProof="1">
                <a:solidFill>
                  <a:schemeClr val="tx2">
                    <a:lumMod val="50000"/>
                  </a:schemeClr>
                </a:solidFill>
              </a:endParaRPr>
            </a:p>
          </p:txBody>
        </p:sp>
        <p:pic>
          <p:nvPicPr>
            <p:cNvPr id="102" name="Picture 101"/>
            <p:cNvPicPr>
              <a:picLocks noChangeAspect="1"/>
            </p:cNvPicPr>
            <p:nvPr/>
          </p:nvPicPr>
          <p:blipFill>
            <a:blip r:embed="rId47"/>
            <a:stretch>
              <a:fillRect/>
            </a:stretch>
          </p:blipFill>
          <p:spPr>
            <a:xfrm rot="16200000">
              <a:off x="6756951" y="2646750"/>
              <a:ext cx="840579" cy="152323"/>
            </a:xfrm>
            <a:prstGeom prst="rect">
              <a:avLst/>
            </a:prstGeom>
          </p:spPr>
        </p:pic>
      </p:grpSp>
      <p:sp>
        <p:nvSpPr>
          <p:cNvPr id="103" name="Rectangle 102"/>
          <p:cNvSpPr/>
          <p:nvPr/>
        </p:nvSpPr>
        <p:spPr>
          <a:xfrm>
            <a:off x="8731886" y="2644727"/>
            <a:ext cx="3079115" cy="5254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4" name="TextBox 103"/>
          <p:cNvSpPr txBox="1"/>
          <p:nvPr/>
        </p:nvSpPr>
        <p:spPr>
          <a:xfrm>
            <a:off x="8857552" y="3475598"/>
            <a:ext cx="3002702" cy="616241"/>
          </a:xfrm>
          <a:prstGeom prst="wedgeRoundRectCallout">
            <a:avLst>
              <a:gd name="adj1" fmla="val -40073"/>
              <a:gd name="adj2" fmla="val -99327"/>
              <a:gd name="adj3" fmla="val 16667"/>
            </a:avLst>
          </a:prstGeom>
          <a:solidFill>
            <a:schemeClr val="bg1"/>
          </a:solidFill>
          <a:ln w="28575">
            <a:solidFill>
              <a:srgbClr val="FF0000"/>
            </a:solidFill>
          </a:ln>
        </p:spPr>
        <p:txBody>
          <a:bodyPr wrap="square" lIns="36000" tIns="36000" rIns="36000" bIns="45720" rtlCol="0" anchor="ctr">
            <a:noAutofit/>
          </a:bodyPr>
          <a:lstStyle/>
          <a:p>
            <a:r>
              <a:rPr lang="en-GB" sz="1100" i="1" dirty="0"/>
              <a:t>Selenium supports web-based automation and integrates with a number of libraries and </a:t>
            </a:r>
            <a:r>
              <a:rPr lang="en-GB" sz="1100" i="1"/>
              <a:t>test frameworks</a:t>
            </a:r>
            <a:endParaRPr lang="en-GB" sz="1100" i="1" dirty="0"/>
          </a:p>
        </p:txBody>
      </p:sp>
      <p:sp>
        <p:nvSpPr>
          <p:cNvPr id="105" name="TextBox 104"/>
          <p:cNvSpPr txBox="1"/>
          <p:nvPr/>
        </p:nvSpPr>
        <p:spPr>
          <a:xfrm>
            <a:off x="3500922" y="6506435"/>
            <a:ext cx="7763113" cy="276999"/>
          </a:xfrm>
          <a:prstGeom prst="rect">
            <a:avLst/>
          </a:prstGeom>
          <a:noFill/>
        </p:spPr>
        <p:txBody>
          <a:bodyPr wrap="square" rtlCol="0">
            <a:noAutofit/>
          </a:bodyPr>
          <a:lstStyle/>
          <a:p>
            <a:r>
              <a:rPr lang="en-US" sz="1000" i="1" dirty="0"/>
              <a:t>Note: the above shows a directional mapping, and does not attempt to list out all the technology nuances between each tool</a:t>
            </a:r>
          </a:p>
        </p:txBody>
      </p:sp>
    </p:spTree>
    <p:extLst>
      <p:ext uri="{BB962C8B-B14F-4D97-AF65-F5344CB8AC3E}">
        <p14:creationId xmlns:p14="http://schemas.microsoft.com/office/powerpoint/2010/main" val="1344346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30</a:t>
            </a:fld>
            <a:endParaRPr lang="en-US">
              <a:solidFill>
                <a:prstClr val="white">
                  <a:lumMod val="65000"/>
                </a:prstClr>
              </a:solidFill>
            </a:endParaRPr>
          </a:p>
        </p:txBody>
      </p:sp>
      <p:sp>
        <p:nvSpPr>
          <p:cNvPr id="6" name="Title 5"/>
          <p:cNvSpPr>
            <a:spLocks noGrp="1"/>
          </p:cNvSpPr>
          <p:nvPr>
            <p:ph type="title"/>
          </p:nvPr>
        </p:nvSpPr>
        <p:spPr/>
        <p:txBody>
          <a:bodyPr/>
          <a:lstStyle/>
          <a:p>
            <a:r>
              <a:rPr lang="en-US" dirty="0"/>
              <a:t>Appendix A: Framework Examples</a:t>
            </a:r>
          </a:p>
        </p:txBody>
      </p:sp>
    </p:spTree>
    <p:extLst>
      <p:ext uri="{BB962C8B-B14F-4D97-AF65-F5344CB8AC3E}">
        <p14:creationId xmlns:p14="http://schemas.microsoft.com/office/powerpoint/2010/main" val="2044496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31</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Automation Framework:</a:t>
            </a:r>
            <a:br>
              <a:rPr lang="en-US" dirty="0"/>
            </a:br>
            <a:r>
              <a:rPr lang="en-US" sz="2800" i="1" dirty="0"/>
              <a:t>.NET Example</a:t>
            </a:r>
          </a:p>
        </p:txBody>
      </p:sp>
      <p:sp>
        <p:nvSpPr>
          <p:cNvPr id="6" name="Rectangle 5"/>
          <p:cNvSpPr/>
          <p:nvPr/>
        </p:nvSpPr>
        <p:spPr>
          <a:xfrm>
            <a:off x="9193509" y="1250971"/>
            <a:ext cx="1706182" cy="5193391"/>
          </a:xfrm>
          <a:prstGeom prst="rect">
            <a:avLst/>
          </a:prstGeom>
          <a:solidFill>
            <a:srgbClr val="F8F7EE"/>
          </a:solidFill>
          <a:ln>
            <a:solidFill>
              <a:schemeClr val="accent6">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1">
              <a:ln>
                <a:noFill/>
              </a:ln>
              <a:solidFill>
                <a:sysClr val="windowText" lastClr="000000"/>
              </a:solidFill>
              <a:effectLst/>
              <a:uLnTx/>
              <a:uFillTx/>
            </a:endParaRPr>
          </a:p>
        </p:txBody>
      </p:sp>
      <p:sp>
        <p:nvSpPr>
          <p:cNvPr id="7" name="Rectangle 6"/>
          <p:cNvSpPr/>
          <p:nvPr/>
        </p:nvSpPr>
        <p:spPr>
          <a:xfrm>
            <a:off x="9246700" y="1595815"/>
            <a:ext cx="1617045" cy="129941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50" b="1" i="0" u="none" strike="noStrike" kern="0" cap="none" spc="0" normalizeH="0" baseline="0" noProof="1">
              <a:ln>
                <a:noFill/>
              </a:ln>
              <a:solidFill>
                <a:srgbClr val="000000"/>
              </a:solidFill>
              <a:effectLst/>
              <a:uLnTx/>
              <a:uFillTx/>
            </a:endParaRPr>
          </a:p>
        </p:txBody>
      </p:sp>
      <p:sp>
        <p:nvSpPr>
          <p:cNvPr id="8" name="Rectangle 7"/>
          <p:cNvSpPr/>
          <p:nvPr/>
        </p:nvSpPr>
        <p:spPr>
          <a:xfrm>
            <a:off x="169024" y="1250972"/>
            <a:ext cx="7190073" cy="4206240"/>
          </a:xfrm>
          <a:prstGeom prst="rect">
            <a:avLst/>
          </a:prstGeom>
          <a:solidFill>
            <a:srgbClr val="EEF2F8"/>
          </a:solidFill>
          <a:ln>
            <a:solidFill>
              <a:srgbClr val="00206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1">
              <a:ln>
                <a:noFill/>
              </a:ln>
              <a:solidFill>
                <a:sysClr val="windowText" lastClr="000000"/>
              </a:solidFill>
              <a:effectLst/>
              <a:uLnTx/>
              <a:uFillTx/>
            </a:endParaRPr>
          </a:p>
        </p:txBody>
      </p:sp>
      <p:sp>
        <p:nvSpPr>
          <p:cNvPr id="9" name="Rectangle 8"/>
          <p:cNvSpPr/>
          <p:nvPr/>
        </p:nvSpPr>
        <p:spPr>
          <a:xfrm>
            <a:off x="455976" y="2203875"/>
            <a:ext cx="4562375" cy="3181283"/>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1">
              <a:ln>
                <a:noFill/>
              </a:ln>
              <a:solidFill>
                <a:sysClr val="windowText" lastClr="000000"/>
              </a:solidFill>
              <a:effectLst/>
              <a:uLnTx/>
              <a:uFillTx/>
            </a:endParaRPr>
          </a:p>
        </p:txBody>
      </p:sp>
      <p:sp>
        <p:nvSpPr>
          <p:cNvPr id="10" name="Rectangle 9"/>
          <p:cNvSpPr/>
          <p:nvPr/>
        </p:nvSpPr>
        <p:spPr>
          <a:xfrm>
            <a:off x="2868752" y="2294789"/>
            <a:ext cx="2043721" cy="11407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1">
                <a:ln>
                  <a:noFill/>
                </a:ln>
                <a:solidFill>
                  <a:schemeClr val="tx1"/>
                </a:solidFill>
                <a:effectLst/>
                <a:uLnTx/>
                <a:uFillTx/>
              </a:rPr>
              <a:t>SpecFlow</a:t>
            </a:r>
          </a:p>
        </p:txBody>
      </p:sp>
      <p:sp>
        <p:nvSpPr>
          <p:cNvPr id="11" name="Rectangle 10"/>
          <p:cNvSpPr/>
          <p:nvPr/>
        </p:nvSpPr>
        <p:spPr>
          <a:xfrm>
            <a:off x="2868752" y="3498484"/>
            <a:ext cx="2043721" cy="27018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1" u="none" strike="noStrike" kern="0" cap="none" spc="0" normalizeH="0" baseline="0" noProof="1">
                <a:ln>
                  <a:noFill/>
                </a:ln>
                <a:solidFill>
                  <a:srgbClr val="000000"/>
                </a:solidFill>
                <a:effectLst/>
                <a:uLnTx/>
                <a:uFillTx/>
              </a:rPr>
              <a:t>C#</a:t>
            </a:r>
            <a:endParaRPr kumimoji="0" lang="en-GB" sz="1800" b="1" i="1" u="none" strike="noStrike" kern="0" cap="none" spc="0" normalizeH="0" baseline="0" noProof="1">
              <a:ln>
                <a:noFill/>
              </a:ln>
              <a:solidFill>
                <a:schemeClr val="tx1"/>
              </a:solidFill>
              <a:effectLst/>
              <a:uLnTx/>
              <a:uFillTx/>
            </a:endParaRPr>
          </a:p>
        </p:txBody>
      </p:sp>
      <p:sp>
        <p:nvSpPr>
          <p:cNvPr id="12" name="Rectangle 11"/>
          <p:cNvSpPr/>
          <p:nvPr/>
        </p:nvSpPr>
        <p:spPr>
          <a:xfrm>
            <a:off x="3022661" y="2621549"/>
            <a:ext cx="1745433" cy="34403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chemeClr val="tx1"/>
                </a:solidFill>
                <a:effectLst/>
                <a:uLnTx/>
                <a:uFillTx/>
              </a:rPr>
              <a:t>Gherkin</a:t>
            </a:r>
          </a:p>
        </p:txBody>
      </p:sp>
      <p:sp>
        <p:nvSpPr>
          <p:cNvPr id="13" name="Rectangle 12"/>
          <p:cNvSpPr/>
          <p:nvPr/>
        </p:nvSpPr>
        <p:spPr>
          <a:xfrm>
            <a:off x="3022661" y="3028538"/>
            <a:ext cx="1745433" cy="34403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chemeClr val="tx1"/>
                </a:solidFill>
                <a:effectLst/>
                <a:uLnTx/>
                <a:uFillTx/>
              </a:rPr>
              <a:t>MSTest / NUnit</a:t>
            </a:r>
          </a:p>
        </p:txBody>
      </p:sp>
      <p:sp>
        <p:nvSpPr>
          <p:cNvPr id="14" name="TextBox 13"/>
          <p:cNvSpPr txBox="1"/>
          <p:nvPr/>
        </p:nvSpPr>
        <p:spPr>
          <a:xfrm>
            <a:off x="1821948" y="2294789"/>
            <a:ext cx="963405" cy="169277"/>
          </a:xfrm>
          <a:prstGeom prst="rect">
            <a:avLst/>
          </a:prstGeom>
        </p:spPr>
        <p:txBody>
          <a:bodyPr vert="horz"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1">
                <a:ln>
                  <a:noFill/>
                </a:ln>
                <a:solidFill>
                  <a:sysClr val="windowText" lastClr="000000"/>
                </a:solidFill>
                <a:effectLst/>
                <a:uLnTx/>
                <a:uFillTx/>
              </a:rPr>
              <a:t>Test definition</a:t>
            </a:r>
          </a:p>
        </p:txBody>
      </p:sp>
      <p:sp>
        <p:nvSpPr>
          <p:cNvPr id="15" name="TextBox 14"/>
          <p:cNvSpPr txBox="1"/>
          <p:nvPr/>
        </p:nvSpPr>
        <p:spPr>
          <a:xfrm>
            <a:off x="521913" y="3501223"/>
            <a:ext cx="2263440" cy="169277"/>
          </a:xfrm>
          <a:prstGeom prst="rect">
            <a:avLst/>
          </a:prstGeom>
        </p:spPr>
        <p:txBody>
          <a:bodyPr vert="horz"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100" b="0" i="1" u="none" strike="noStrike" kern="0" cap="none" spc="0" normalizeH="0" baseline="0" noProof="1">
                <a:ln>
                  <a:noFill/>
                </a:ln>
                <a:solidFill>
                  <a:sysClr val="windowText" lastClr="000000"/>
                </a:solidFill>
                <a:effectLst/>
                <a:uLnTx/>
                <a:uFillTx/>
              </a:rPr>
              <a:t>(Optional) Business Process Steps</a:t>
            </a:r>
          </a:p>
        </p:txBody>
      </p:sp>
      <p:sp>
        <p:nvSpPr>
          <p:cNvPr id="16" name="TextBox 15"/>
          <p:cNvSpPr txBox="1"/>
          <p:nvPr/>
        </p:nvSpPr>
        <p:spPr>
          <a:xfrm>
            <a:off x="1712944" y="3827155"/>
            <a:ext cx="1072409" cy="169277"/>
          </a:xfrm>
          <a:prstGeom prst="rect">
            <a:avLst/>
          </a:prstGeom>
        </p:spPr>
        <p:txBody>
          <a:bodyPr vert="horz"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1">
                <a:ln>
                  <a:noFill/>
                </a:ln>
                <a:solidFill>
                  <a:sysClr val="windowText" lastClr="000000"/>
                </a:solidFill>
                <a:effectLst/>
                <a:uLnTx/>
                <a:uFillTx/>
              </a:rPr>
              <a:t>Step Definitions</a:t>
            </a:r>
          </a:p>
        </p:txBody>
      </p:sp>
      <p:sp>
        <p:nvSpPr>
          <p:cNvPr id="17" name="TextBox 16"/>
          <p:cNvSpPr txBox="1"/>
          <p:nvPr/>
        </p:nvSpPr>
        <p:spPr>
          <a:xfrm>
            <a:off x="1022050" y="4133431"/>
            <a:ext cx="1763303" cy="338554"/>
          </a:xfrm>
          <a:prstGeom prst="rect">
            <a:avLst/>
          </a:prstGeom>
        </p:spPr>
        <p:txBody>
          <a:bodyPr vert="horz"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1">
                <a:ln>
                  <a:noFill/>
                </a:ln>
                <a:solidFill>
                  <a:sysClr val="windowText" lastClr="000000"/>
                </a:solidFill>
                <a:effectLst/>
                <a:uLnTx/>
                <a:uFillTx/>
              </a:rPr>
              <a:t>Page Objects</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1">
                <a:ln>
                  <a:noFill/>
                </a:ln>
                <a:solidFill>
                  <a:sysClr val="windowText" lastClr="000000"/>
                </a:solidFill>
                <a:effectLst/>
                <a:uLnTx/>
                <a:uFillTx/>
              </a:rPr>
              <a:t>/ Data contract definitions</a:t>
            </a:r>
          </a:p>
        </p:txBody>
      </p:sp>
      <p:sp>
        <p:nvSpPr>
          <p:cNvPr id="18" name="TextBox 17"/>
          <p:cNvSpPr txBox="1"/>
          <p:nvPr/>
        </p:nvSpPr>
        <p:spPr>
          <a:xfrm>
            <a:off x="1409976" y="4717236"/>
            <a:ext cx="1375377" cy="169277"/>
          </a:xfrm>
          <a:prstGeom prst="rect">
            <a:avLst/>
          </a:prstGeom>
        </p:spPr>
        <p:txBody>
          <a:bodyPr vert="horz"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1">
                <a:ln>
                  <a:noFill/>
                </a:ln>
                <a:solidFill>
                  <a:sysClr val="windowText" lastClr="000000"/>
                </a:solidFill>
                <a:effectLst/>
                <a:uLnTx/>
                <a:uFillTx/>
              </a:rPr>
              <a:t>Object locator maps</a:t>
            </a:r>
          </a:p>
        </p:txBody>
      </p:sp>
      <p:sp>
        <p:nvSpPr>
          <p:cNvPr id="19" name="Rectangle 18"/>
          <p:cNvSpPr/>
          <p:nvPr/>
        </p:nvSpPr>
        <p:spPr>
          <a:xfrm>
            <a:off x="2868752" y="3824416"/>
            <a:ext cx="2043721" cy="27018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C#</a:t>
            </a:r>
            <a:endParaRPr kumimoji="0" lang="en-GB" sz="1800" b="1" i="0" u="none" strike="noStrike" kern="0" cap="none" spc="0" normalizeH="0" baseline="0" noProof="1">
              <a:ln>
                <a:noFill/>
              </a:ln>
              <a:solidFill>
                <a:schemeClr val="tx1"/>
              </a:solidFill>
              <a:effectLst/>
              <a:uLnTx/>
              <a:uFillTx/>
            </a:endParaRPr>
          </a:p>
        </p:txBody>
      </p:sp>
      <p:grpSp>
        <p:nvGrpSpPr>
          <p:cNvPr id="20" name="Group 19"/>
          <p:cNvGrpSpPr/>
          <p:nvPr/>
        </p:nvGrpSpPr>
        <p:grpSpPr>
          <a:xfrm>
            <a:off x="2868752" y="4127953"/>
            <a:ext cx="2043721" cy="498036"/>
            <a:chOff x="2932540" y="4405206"/>
            <a:chExt cx="2188099" cy="498036"/>
          </a:xfrm>
        </p:grpSpPr>
        <p:sp>
          <p:nvSpPr>
            <p:cNvPr id="21" name="Rectangle 20"/>
            <p:cNvSpPr/>
            <p:nvPr/>
          </p:nvSpPr>
          <p:spPr>
            <a:xfrm>
              <a:off x="3076918" y="4559210"/>
              <a:ext cx="2043721" cy="344032"/>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C#</a:t>
              </a:r>
              <a:endParaRPr kumimoji="0" lang="en-GB" sz="1800" b="1" i="0" u="none" strike="noStrike" kern="0" cap="none" spc="0" normalizeH="0" baseline="0" noProof="1">
                <a:ln>
                  <a:noFill/>
                </a:ln>
                <a:solidFill>
                  <a:schemeClr val="tx1"/>
                </a:solidFill>
                <a:effectLst/>
                <a:uLnTx/>
                <a:uFillTx/>
              </a:endParaRPr>
            </a:p>
          </p:txBody>
        </p:sp>
        <p:sp>
          <p:nvSpPr>
            <p:cNvPr id="22" name="Rectangle 21"/>
            <p:cNvSpPr/>
            <p:nvPr/>
          </p:nvSpPr>
          <p:spPr>
            <a:xfrm>
              <a:off x="3004729" y="4482208"/>
              <a:ext cx="2043721" cy="344032"/>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C#</a:t>
              </a:r>
              <a:endParaRPr kumimoji="0" lang="en-GB" sz="1800" b="1" i="0" u="none" strike="noStrike" kern="0" cap="none" spc="0" normalizeH="0" baseline="0" noProof="1">
                <a:ln>
                  <a:noFill/>
                </a:ln>
                <a:solidFill>
                  <a:schemeClr val="tx1"/>
                </a:solidFill>
                <a:effectLst/>
                <a:uLnTx/>
                <a:uFillTx/>
              </a:endParaRPr>
            </a:p>
          </p:txBody>
        </p:sp>
        <p:sp>
          <p:nvSpPr>
            <p:cNvPr id="23" name="Rectangle 22"/>
            <p:cNvSpPr/>
            <p:nvPr/>
          </p:nvSpPr>
          <p:spPr>
            <a:xfrm>
              <a:off x="2932540" y="4405206"/>
              <a:ext cx="2043721" cy="344032"/>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C#</a:t>
              </a:r>
              <a:endParaRPr kumimoji="0" lang="en-GB" sz="1800" b="1" i="0" u="none" strike="noStrike" kern="0" cap="none" spc="0" normalizeH="0" baseline="0" noProof="1">
                <a:ln>
                  <a:noFill/>
                </a:ln>
                <a:solidFill>
                  <a:schemeClr val="tx1"/>
                </a:solidFill>
                <a:effectLst/>
                <a:uLnTx/>
                <a:uFillTx/>
              </a:endParaRPr>
            </a:p>
          </p:txBody>
        </p:sp>
      </p:grpSp>
      <p:sp>
        <p:nvSpPr>
          <p:cNvPr id="24" name="Rectangle 23"/>
          <p:cNvSpPr/>
          <p:nvPr/>
        </p:nvSpPr>
        <p:spPr>
          <a:xfrm>
            <a:off x="2868752" y="4714497"/>
            <a:ext cx="2043721" cy="27018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C#</a:t>
            </a:r>
            <a:endParaRPr kumimoji="0" lang="en-GB" sz="1800" b="1" i="0" u="none" strike="noStrike" kern="0" cap="none" spc="0" normalizeH="0" baseline="0" noProof="1">
              <a:ln>
                <a:noFill/>
              </a:ln>
              <a:solidFill>
                <a:schemeClr val="tx1"/>
              </a:solidFill>
              <a:effectLst/>
              <a:uLnTx/>
              <a:uFillTx/>
            </a:endParaRPr>
          </a:p>
        </p:txBody>
      </p:sp>
      <p:sp>
        <p:nvSpPr>
          <p:cNvPr id="25" name="Rectangle 24"/>
          <p:cNvSpPr/>
          <p:nvPr/>
        </p:nvSpPr>
        <p:spPr>
          <a:xfrm>
            <a:off x="455977" y="1590276"/>
            <a:ext cx="2329376" cy="508474"/>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1">
              <a:ln>
                <a:noFill/>
              </a:ln>
              <a:solidFill>
                <a:sysClr val="windowText" lastClr="000000"/>
              </a:solidFill>
              <a:effectLst/>
              <a:uLnTx/>
              <a:uFillTx/>
            </a:endParaRPr>
          </a:p>
        </p:txBody>
      </p:sp>
      <p:sp>
        <p:nvSpPr>
          <p:cNvPr id="26" name="TextBox 25"/>
          <p:cNvSpPr txBox="1"/>
          <p:nvPr/>
        </p:nvSpPr>
        <p:spPr>
          <a:xfrm>
            <a:off x="669345" y="1768945"/>
            <a:ext cx="934551" cy="169277"/>
          </a:xfrm>
          <a:prstGeom prst="rect">
            <a:avLst/>
          </a:prstGeom>
        </p:spPr>
        <p:txBody>
          <a:bodyPr vert="horz"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1">
                <a:ln>
                  <a:noFill/>
                </a:ln>
                <a:solidFill>
                  <a:sysClr val="windowText" lastClr="000000"/>
                </a:solidFill>
                <a:effectLst/>
                <a:uLnTx/>
                <a:uFillTx/>
              </a:rPr>
              <a:t>Configuration</a:t>
            </a:r>
          </a:p>
        </p:txBody>
      </p:sp>
      <p:sp>
        <p:nvSpPr>
          <p:cNvPr id="27" name="Rectangle 26"/>
          <p:cNvSpPr/>
          <p:nvPr/>
        </p:nvSpPr>
        <p:spPr>
          <a:xfrm>
            <a:off x="1687296" y="1680531"/>
            <a:ext cx="895864" cy="3440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1">
                <a:ln>
                  <a:noFill/>
                </a:ln>
                <a:solidFill>
                  <a:srgbClr val="000000"/>
                </a:solidFill>
                <a:effectLst/>
                <a:uLnTx/>
                <a:uFillTx/>
              </a:rPr>
              <a:t>App.config</a:t>
            </a:r>
            <a:endParaRPr kumimoji="0" lang="en-GB" sz="1600" b="1" i="0" u="none" strike="noStrike" kern="0" cap="none" spc="0" normalizeH="0" baseline="0" noProof="1">
              <a:ln>
                <a:noFill/>
              </a:ln>
              <a:solidFill>
                <a:schemeClr val="tx1"/>
              </a:solidFill>
              <a:effectLst/>
              <a:uLnTx/>
              <a:uFillTx/>
            </a:endParaRPr>
          </a:p>
        </p:txBody>
      </p:sp>
      <p:sp>
        <p:nvSpPr>
          <p:cNvPr id="28" name="TextBox 27"/>
          <p:cNvSpPr txBox="1"/>
          <p:nvPr/>
        </p:nvSpPr>
        <p:spPr>
          <a:xfrm>
            <a:off x="261978" y="1326182"/>
            <a:ext cx="2111155" cy="169277"/>
          </a:xfrm>
          <a:prstGeom prst="rect">
            <a:avLst/>
          </a:prstGeom>
        </p:spPr>
        <p:txBody>
          <a:bodyPr vert="horz"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1">
                <a:ln>
                  <a:noFill/>
                </a:ln>
                <a:solidFill>
                  <a:sysClr val="windowText" lastClr="000000"/>
                </a:solidFill>
                <a:effectLst/>
                <a:uLnTx/>
                <a:uFillTx/>
              </a:rPr>
              <a:t>MS Team Foundation Services</a:t>
            </a:r>
          </a:p>
        </p:txBody>
      </p:sp>
      <p:sp>
        <p:nvSpPr>
          <p:cNvPr id="29" name="Rectangle 28"/>
          <p:cNvSpPr/>
          <p:nvPr/>
        </p:nvSpPr>
        <p:spPr>
          <a:xfrm>
            <a:off x="5449005" y="2203875"/>
            <a:ext cx="850650" cy="1260909"/>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chemeClr val="tx1"/>
                </a:solidFill>
                <a:effectLst/>
                <a:uLnTx/>
                <a:uFillTx/>
              </a:rPr>
              <a:t>Test Data</a:t>
            </a:r>
          </a:p>
          <a:p>
            <a:pPr marL="90488" marR="0" lvl="0" indent="-9048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800" b="0" i="0" u="none" strike="noStrike" kern="0" cap="none" spc="0" normalizeH="0" baseline="0" noProof="1">
                <a:ln>
                  <a:noFill/>
                </a:ln>
                <a:solidFill>
                  <a:srgbClr val="000000"/>
                </a:solidFill>
                <a:effectLst/>
                <a:uLnTx/>
                <a:uFillTx/>
              </a:rPr>
              <a:t>Excel</a:t>
            </a:r>
          </a:p>
          <a:p>
            <a:pPr marL="90488" marR="0" lvl="0" indent="-9048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800" b="0" i="0" u="none" strike="noStrike" kern="0" cap="none" spc="0" normalizeH="0" baseline="0" noProof="1">
                <a:ln>
                  <a:noFill/>
                </a:ln>
                <a:solidFill>
                  <a:srgbClr val="000000"/>
                </a:solidFill>
                <a:effectLst/>
                <a:uLnTx/>
                <a:uFillTx/>
              </a:rPr>
              <a:t>JSON</a:t>
            </a:r>
          </a:p>
          <a:p>
            <a:pPr marL="90488" marR="0" lvl="0" indent="-9048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800" b="0" i="0" u="none" strike="noStrike" kern="0" cap="none" spc="0" normalizeH="0" baseline="0" noProof="1">
                <a:ln>
                  <a:noFill/>
                </a:ln>
                <a:solidFill>
                  <a:srgbClr val="000000"/>
                </a:solidFill>
                <a:effectLst/>
                <a:uLnTx/>
                <a:uFillTx/>
              </a:rPr>
              <a:t>XML</a:t>
            </a:r>
            <a:endParaRPr kumimoji="0" lang="en-GB" sz="1050" b="0" i="0" u="none" strike="noStrike" kern="0" cap="none" spc="0" normalizeH="0" baseline="0" noProof="1">
              <a:ln>
                <a:noFill/>
              </a:ln>
              <a:solidFill>
                <a:schemeClr val="tx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50" b="1" i="0" u="none" strike="noStrike" kern="0" cap="none" spc="0" normalizeH="0" baseline="0" noProof="1">
              <a:ln>
                <a:noFill/>
              </a:ln>
              <a:solidFill>
                <a:schemeClr val="tx1"/>
              </a:solidFill>
              <a:effectLst/>
              <a:uLnTx/>
              <a:uFillTx/>
            </a:endParaRPr>
          </a:p>
        </p:txBody>
      </p:sp>
      <p:sp>
        <p:nvSpPr>
          <p:cNvPr id="30" name="Rectangle 29"/>
          <p:cNvSpPr/>
          <p:nvPr/>
        </p:nvSpPr>
        <p:spPr>
          <a:xfrm>
            <a:off x="6335868" y="2203875"/>
            <a:ext cx="995881" cy="1260909"/>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chemeClr val="tx1"/>
                </a:solidFill>
                <a:effectLst/>
                <a:uLnTx/>
                <a:uFillTx/>
              </a:rPr>
              <a:t>Reporting</a:t>
            </a:r>
          </a:p>
          <a:p>
            <a:pPr marL="90488" marR="0" lvl="0" indent="-9048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800" b="0" i="0" u="none" strike="noStrike" kern="0" cap="none" spc="0" normalizeH="0" baseline="0" noProof="1">
                <a:ln>
                  <a:noFill/>
                </a:ln>
                <a:solidFill>
                  <a:schemeClr val="tx1"/>
                </a:solidFill>
                <a:effectLst/>
                <a:uLnTx/>
                <a:uFillTx/>
              </a:rPr>
              <a:t>MSTest</a:t>
            </a:r>
          </a:p>
          <a:p>
            <a:pPr marL="90488" marR="0" lvl="0" indent="-9048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800" b="0" i="0" u="none" strike="noStrike" kern="0" cap="none" spc="0" normalizeH="0" baseline="0" noProof="1">
                <a:ln>
                  <a:noFill/>
                </a:ln>
                <a:solidFill>
                  <a:schemeClr val="tx1"/>
                </a:solidFill>
                <a:effectLst/>
                <a:uLnTx/>
                <a:uFillTx/>
              </a:rPr>
              <a:t>ELK stack</a:t>
            </a:r>
          </a:p>
        </p:txBody>
      </p:sp>
      <p:sp>
        <p:nvSpPr>
          <p:cNvPr id="31" name="Rectangle 30"/>
          <p:cNvSpPr/>
          <p:nvPr/>
        </p:nvSpPr>
        <p:spPr>
          <a:xfrm rot="16200000">
            <a:off x="3649044" y="3621212"/>
            <a:ext cx="3181285" cy="346605"/>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chemeClr val="tx1"/>
                </a:solidFill>
                <a:effectLst/>
                <a:uLnTx/>
                <a:uFillTx/>
              </a:rPr>
              <a:t>Logging (Nlog)</a:t>
            </a:r>
          </a:p>
        </p:txBody>
      </p:sp>
      <p:sp>
        <p:nvSpPr>
          <p:cNvPr id="32" name="Rectangle 31"/>
          <p:cNvSpPr/>
          <p:nvPr/>
        </p:nvSpPr>
        <p:spPr>
          <a:xfrm>
            <a:off x="2883766" y="1590276"/>
            <a:ext cx="2329376" cy="508474"/>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1">
              <a:ln>
                <a:noFill/>
              </a:ln>
              <a:solidFill>
                <a:sysClr val="windowText" lastClr="000000"/>
              </a:solidFill>
              <a:effectLst/>
              <a:uLnTx/>
              <a:uFillTx/>
            </a:endParaRPr>
          </a:p>
        </p:txBody>
      </p:sp>
      <p:sp>
        <p:nvSpPr>
          <p:cNvPr id="33" name="TextBox 32"/>
          <p:cNvSpPr txBox="1"/>
          <p:nvPr/>
        </p:nvSpPr>
        <p:spPr>
          <a:xfrm>
            <a:off x="2875919" y="1768945"/>
            <a:ext cx="1155766" cy="169277"/>
          </a:xfrm>
          <a:prstGeom prst="rect">
            <a:avLst/>
          </a:prstGeom>
        </p:spPr>
        <p:txBody>
          <a:bodyPr vert="horz"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1">
                <a:ln>
                  <a:noFill/>
                </a:ln>
                <a:solidFill>
                  <a:sysClr val="windowText" lastClr="000000"/>
                </a:solidFill>
                <a:effectLst/>
                <a:uLnTx/>
                <a:uFillTx/>
              </a:rPr>
              <a:t>Dependency Mgt</a:t>
            </a:r>
          </a:p>
        </p:txBody>
      </p:sp>
      <p:sp>
        <p:nvSpPr>
          <p:cNvPr id="34" name="Rectangle 33"/>
          <p:cNvSpPr/>
          <p:nvPr/>
        </p:nvSpPr>
        <p:spPr>
          <a:xfrm>
            <a:off x="4115085" y="1680531"/>
            <a:ext cx="895864" cy="3440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NuGet</a:t>
            </a:r>
            <a:endParaRPr kumimoji="0" lang="en-GB" sz="1800" b="1" i="0" u="none" strike="noStrike" kern="0" cap="none" spc="0" normalizeH="0" baseline="0" noProof="1">
              <a:ln>
                <a:noFill/>
              </a:ln>
              <a:solidFill>
                <a:schemeClr val="tx1"/>
              </a:solidFill>
              <a:effectLst/>
              <a:uLnTx/>
              <a:uFillTx/>
            </a:endParaRPr>
          </a:p>
        </p:txBody>
      </p:sp>
      <p:sp>
        <p:nvSpPr>
          <p:cNvPr id="35" name="Rectangle 34"/>
          <p:cNvSpPr/>
          <p:nvPr/>
        </p:nvSpPr>
        <p:spPr>
          <a:xfrm>
            <a:off x="7437150" y="1250971"/>
            <a:ext cx="1706182" cy="5193391"/>
          </a:xfrm>
          <a:prstGeom prst="rect">
            <a:avLst/>
          </a:prstGeom>
          <a:solidFill>
            <a:srgbClr val="F9EDED"/>
          </a:solidFill>
          <a:ln>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1">
              <a:ln>
                <a:noFill/>
              </a:ln>
              <a:solidFill>
                <a:sysClr val="windowText" lastClr="000000"/>
              </a:solidFill>
              <a:effectLst/>
              <a:uLnTx/>
              <a:uFillTx/>
            </a:endParaRPr>
          </a:p>
        </p:txBody>
      </p:sp>
      <p:sp>
        <p:nvSpPr>
          <p:cNvPr id="36" name="TextBox 35"/>
          <p:cNvSpPr txBox="1"/>
          <p:nvPr/>
        </p:nvSpPr>
        <p:spPr>
          <a:xfrm>
            <a:off x="7471990" y="1327414"/>
            <a:ext cx="1558120" cy="169277"/>
          </a:xfrm>
          <a:prstGeom prst="rect">
            <a:avLst/>
          </a:prstGeom>
        </p:spPr>
        <p:txBody>
          <a:bodyPr vert="horz" wrap="none" lIns="0" tIns="0" rIns="0" bIns="0" rtlCol="0">
            <a:spAutoFit/>
          </a:bodyPr>
          <a:lstStyle>
            <a:defPPr>
              <a:defRPr lang="en-US"/>
            </a:defPPr>
            <a:lvl1pPr algn="r">
              <a:defRPr sz="1100"/>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1">
                <a:ln>
                  <a:noFill/>
                </a:ln>
                <a:solidFill>
                  <a:sysClr val="windowText" lastClr="000000"/>
                </a:solidFill>
                <a:effectLst/>
                <a:uLnTx/>
                <a:uFillTx/>
              </a:rPr>
              <a:t>Automation Actuators</a:t>
            </a:r>
          </a:p>
        </p:txBody>
      </p:sp>
      <p:sp>
        <p:nvSpPr>
          <p:cNvPr id="37" name="Rectangle 36"/>
          <p:cNvSpPr/>
          <p:nvPr/>
        </p:nvSpPr>
        <p:spPr>
          <a:xfrm>
            <a:off x="7637444" y="2063817"/>
            <a:ext cx="1407126" cy="3440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Selenium</a:t>
            </a:r>
            <a:endParaRPr kumimoji="0" lang="en-GB" sz="1800" b="1" i="0" u="none" strike="noStrike" kern="0" cap="none" spc="0" normalizeH="0" baseline="0" noProof="1">
              <a:ln>
                <a:noFill/>
              </a:ln>
              <a:solidFill>
                <a:schemeClr val="tx1"/>
              </a:solidFill>
              <a:effectLst/>
              <a:uLnTx/>
              <a:uFillTx/>
            </a:endParaRPr>
          </a:p>
        </p:txBody>
      </p:sp>
      <p:sp>
        <p:nvSpPr>
          <p:cNvPr id="38" name="TextBox 37"/>
          <p:cNvSpPr txBox="1"/>
          <p:nvPr/>
        </p:nvSpPr>
        <p:spPr>
          <a:xfrm>
            <a:off x="7523288" y="1826318"/>
            <a:ext cx="811119" cy="153888"/>
          </a:xfrm>
          <a:prstGeom prst="rect">
            <a:avLst/>
          </a:prstGeom>
        </p:spPr>
        <p:txBody>
          <a:bodyPr vert="horz" wrap="none" lIns="0" tIns="0" rIns="0" bIns="0" rtlCol="0">
            <a:spAutoFit/>
          </a:bodyPr>
          <a:lstStyle>
            <a:defPPr>
              <a:defRPr lang="en-US"/>
            </a:defPPr>
            <a:lvl1pPr algn="r">
              <a:defRPr sz="1100"/>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1">
                <a:ln>
                  <a:noFill/>
                </a:ln>
                <a:solidFill>
                  <a:sysClr val="windowText" lastClr="000000"/>
                </a:solidFill>
                <a:effectLst/>
                <a:uLnTx/>
                <a:uFillTx/>
              </a:rPr>
              <a:t>Desktop Web</a:t>
            </a:r>
          </a:p>
        </p:txBody>
      </p:sp>
      <p:sp>
        <p:nvSpPr>
          <p:cNvPr id="39" name="Rectangle 38"/>
          <p:cNvSpPr/>
          <p:nvPr/>
        </p:nvSpPr>
        <p:spPr>
          <a:xfrm>
            <a:off x="7637444" y="2844810"/>
            <a:ext cx="1407126" cy="3440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Appium</a:t>
            </a:r>
            <a:endParaRPr kumimoji="0" lang="en-GB" sz="1800" b="1" i="0" u="none" strike="noStrike" kern="0" cap="none" spc="0" normalizeH="0" baseline="0" noProof="1">
              <a:ln>
                <a:noFill/>
              </a:ln>
              <a:solidFill>
                <a:schemeClr val="tx1"/>
              </a:solidFill>
              <a:effectLst/>
              <a:uLnTx/>
              <a:uFillTx/>
            </a:endParaRPr>
          </a:p>
        </p:txBody>
      </p:sp>
      <p:sp>
        <p:nvSpPr>
          <p:cNvPr id="40" name="TextBox 39"/>
          <p:cNvSpPr txBox="1"/>
          <p:nvPr/>
        </p:nvSpPr>
        <p:spPr>
          <a:xfrm>
            <a:off x="7523288" y="2607311"/>
            <a:ext cx="721351" cy="153888"/>
          </a:xfrm>
          <a:prstGeom prst="rect">
            <a:avLst/>
          </a:prstGeom>
        </p:spPr>
        <p:txBody>
          <a:bodyPr vert="horz" wrap="none" lIns="0" tIns="0" rIns="0" bIns="0" rtlCol="0">
            <a:spAutoFit/>
          </a:bodyPr>
          <a:lstStyle>
            <a:defPPr>
              <a:defRPr lang="en-US"/>
            </a:defPPr>
            <a:lvl1pPr algn="r">
              <a:defRPr sz="1100"/>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1">
                <a:ln>
                  <a:noFill/>
                </a:ln>
                <a:solidFill>
                  <a:sysClr val="windowText" lastClr="000000"/>
                </a:solidFill>
                <a:effectLst/>
                <a:uLnTx/>
                <a:uFillTx/>
              </a:rPr>
              <a:t>Mobile Web</a:t>
            </a:r>
          </a:p>
        </p:txBody>
      </p:sp>
      <p:sp>
        <p:nvSpPr>
          <p:cNvPr id="41" name="Rectangle 40"/>
          <p:cNvSpPr/>
          <p:nvPr/>
        </p:nvSpPr>
        <p:spPr>
          <a:xfrm>
            <a:off x="7637444" y="3605672"/>
            <a:ext cx="1407126" cy="3440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CodedUI</a:t>
            </a:r>
            <a:endParaRPr kumimoji="0" lang="en-GB" sz="1800" b="1" i="0" u="none" strike="noStrike" kern="0" cap="none" spc="0" normalizeH="0" baseline="0" noProof="1">
              <a:ln>
                <a:noFill/>
              </a:ln>
              <a:solidFill>
                <a:schemeClr val="tx1"/>
              </a:solidFill>
              <a:effectLst/>
              <a:uLnTx/>
              <a:uFillTx/>
            </a:endParaRPr>
          </a:p>
        </p:txBody>
      </p:sp>
      <p:sp>
        <p:nvSpPr>
          <p:cNvPr id="42" name="TextBox 41"/>
          <p:cNvSpPr txBox="1"/>
          <p:nvPr/>
        </p:nvSpPr>
        <p:spPr>
          <a:xfrm>
            <a:off x="7523288" y="3368173"/>
            <a:ext cx="965008" cy="153888"/>
          </a:xfrm>
          <a:prstGeom prst="rect">
            <a:avLst/>
          </a:prstGeom>
        </p:spPr>
        <p:txBody>
          <a:bodyPr vert="horz" wrap="none" lIns="0" tIns="0" rIns="0" bIns="0" rtlCol="0">
            <a:spAutoFit/>
          </a:bodyPr>
          <a:lstStyle>
            <a:defPPr>
              <a:defRPr lang="en-US"/>
            </a:defPPr>
            <a:lvl1pPr algn="r">
              <a:defRPr sz="1100"/>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1">
                <a:ln>
                  <a:noFill/>
                </a:ln>
                <a:solidFill>
                  <a:sysClr val="windowText" lastClr="000000"/>
                </a:solidFill>
                <a:effectLst/>
                <a:uLnTx/>
                <a:uFillTx/>
              </a:rPr>
              <a:t>CRM (Windows)</a:t>
            </a:r>
          </a:p>
        </p:txBody>
      </p:sp>
      <p:sp>
        <p:nvSpPr>
          <p:cNvPr id="43" name="Rectangle 42"/>
          <p:cNvSpPr/>
          <p:nvPr/>
        </p:nvSpPr>
        <p:spPr>
          <a:xfrm>
            <a:off x="7637444" y="4341244"/>
            <a:ext cx="1407126" cy="3440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SikuliX</a:t>
            </a:r>
            <a:endParaRPr kumimoji="0" lang="en-GB" sz="1800" b="1" i="0" u="none" strike="noStrike" kern="0" cap="none" spc="0" normalizeH="0" baseline="0" noProof="1">
              <a:ln>
                <a:noFill/>
              </a:ln>
              <a:solidFill>
                <a:schemeClr val="tx1"/>
              </a:solidFill>
              <a:effectLst/>
              <a:uLnTx/>
              <a:uFillTx/>
            </a:endParaRPr>
          </a:p>
        </p:txBody>
      </p:sp>
      <p:sp>
        <p:nvSpPr>
          <p:cNvPr id="44" name="TextBox 43"/>
          <p:cNvSpPr txBox="1"/>
          <p:nvPr/>
        </p:nvSpPr>
        <p:spPr>
          <a:xfrm>
            <a:off x="7523288" y="4103745"/>
            <a:ext cx="785471" cy="153888"/>
          </a:xfrm>
          <a:prstGeom prst="rect">
            <a:avLst/>
          </a:prstGeom>
        </p:spPr>
        <p:txBody>
          <a:bodyPr vert="horz" wrap="none" lIns="0" tIns="0" rIns="0" bIns="0" rtlCol="0">
            <a:spAutoFit/>
          </a:bodyPr>
          <a:lstStyle>
            <a:defPPr>
              <a:defRPr lang="en-US"/>
            </a:defPPr>
            <a:lvl1pPr algn="r">
              <a:defRPr sz="1100"/>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1">
                <a:ln>
                  <a:noFill/>
                </a:ln>
                <a:solidFill>
                  <a:sysClr val="windowText" lastClr="000000"/>
                </a:solidFill>
                <a:effectLst/>
                <a:uLnTx/>
                <a:uFillTx/>
              </a:rPr>
              <a:t>Image Based</a:t>
            </a:r>
          </a:p>
        </p:txBody>
      </p:sp>
      <p:sp>
        <p:nvSpPr>
          <p:cNvPr id="45" name="Rectangle 44"/>
          <p:cNvSpPr/>
          <p:nvPr/>
        </p:nvSpPr>
        <p:spPr>
          <a:xfrm>
            <a:off x="7637444" y="5041126"/>
            <a:ext cx="1407126" cy="3440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C# (WCF)</a:t>
            </a:r>
            <a:endParaRPr kumimoji="0" lang="en-GB" sz="1800" b="1" i="0" u="none" strike="noStrike" kern="0" cap="none" spc="0" normalizeH="0" baseline="0" noProof="1">
              <a:ln>
                <a:noFill/>
              </a:ln>
              <a:solidFill>
                <a:schemeClr val="tx1"/>
              </a:solidFill>
              <a:effectLst/>
              <a:uLnTx/>
              <a:uFillTx/>
            </a:endParaRPr>
          </a:p>
        </p:txBody>
      </p:sp>
      <p:sp>
        <p:nvSpPr>
          <p:cNvPr id="46" name="TextBox 45"/>
          <p:cNvSpPr txBox="1"/>
          <p:nvPr/>
        </p:nvSpPr>
        <p:spPr>
          <a:xfrm>
            <a:off x="7523288" y="4803627"/>
            <a:ext cx="269304" cy="153888"/>
          </a:xfrm>
          <a:prstGeom prst="rect">
            <a:avLst/>
          </a:prstGeom>
        </p:spPr>
        <p:txBody>
          <a:bodyPr vert="horz" wrap="none" lIns="0" tIns="0" rIns="0" bIns="0" rtlCol="0">
            <a:spAutoFit/>
          </a:bodyPr>
          <a:lstStyle>
            <a:defPPr>
              <a:defRPr lang="en-US"/>
            </a:defPPr>
            <a:lvl1pPr algn="r">
              <a:defRPr sz="1100"/>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1">
                <a:ln>
                  <a:noFill/>
                </a:ln>
                <a:solidFill>
                  <a:sysClr val="windowText" lastClr="000000"/>
                </a:solidFill>
                <a:effectLst/>
                <a:uLnTx/>
                <a:uFillTx/>
              </a:rPr>
              <a:t>APIs</a:t>
            </a:r>
          </a:p>
        </p:txBody>
      </p:sp>
      <p:sp>
        <p:nvSpPr>
          <p:cNvPr id="47" name="Rectangle 46"/>
          <p:cNvSpPr/>
          <p:nvPr/>
        </p:nvSpPr>
        <p:spPr>
          <a:xfrm>
            <a:off x="7637444" y="5776698"/>
            <a:ext cx="1407126" cy="3440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C# (ADO)</a:t>
            </a:r>
            <a:endParaRPr kumimoji="0" lang="en-GB" sz="1800" b="1" i="0" u="none" strike="noStrike" kern="0" cap="none" spc="0" normalizeH="0" baseline="0" noProof="1">
              <a:ln>
                <a:noFill/>
              </a:ln>
              <a:solidFill>
                <a:schemeClr val="tx1"/>
              </a:solidFill>
              <a:effectLst/>
              <a:uLnTx/>
              <a:uFillTx/>
            </a:endParaRPr>
          </a:p>
        </p:txBody>
      </p:sp>
      <p:sp>
        <p:nvSpPr>
          <p:cNvPr id="48" name="TextBox 47"/>
          <p:cNvSpPr txBox="1"/>
          <p:nvPr/>
        </p:nvSpPr>
        <p:spPr>
          <a:xfrm>
            <a:off x="7523288" y="5539199"/>
            <a:ext cx="567463" cy="153888"/>
          </a:xfrm>
          <a:prstGeom prst="rect">
            <a:avLst/>
          </a:prstGeom>
        </p:spPr>
        <p:txBody>
          <a:bodyPr vert="horz" wrap="none" lIns="0" tIns="0" rIns="0" bIns="0" rtlCol="0">
            <a:spAutoFit/>
          </a:bodyPr>
          <a:lstStyle>
            <a:defPPr>
              <a:defRPr lang="en-US"/>
            </a:defPPr>
            <a:lvl1pPr algn="r">
              <a:defRPr sz="1100"/>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1">
                <a:ln>
                  <a:noFill/>
                </a:ln>
                <a:solidFill>
                  <a:sysClr val="windowText" lastClr="000000"/>
                </a:solidFill>
                <a:effectLst/>
                <a:uLnTx/>
                <a:uFillTx/>
              </a:rPr>
              <a:t>Database</a:t>
            </a:r>
          </a:p>
        </p:txBody>
      </p:sp>
      <p:sp>
        <p:nvSpPr>
          <p:cNvPr id="49" name="TextBox 48"/>
          <p:cNvSpPr txBox="1"/>
          <p:nvPr/>
        </p:nvSpPr>
        <p:spPr>
          <a:xfrm>
            <a:off x="9389572" y="1327414"/>
            <a:ext cx="1351332" cy="169277"/>
          </a:xfrm>
          <a:prstGeom prst="rect">
            <a:avLst/>
          </a:prstGeom>
        </p:spPr>
        <p:txBody>
          <a:bodyPr vert="horz" wrap="none" lIns="0" tIns="0" rIns="0" bIns="0" rtlCol="0">
            <a:spAutoFit/>
          </a:bodyPr>
          <a:lstStyle>
            <a:defPPr>
              <a:defRPr lang="en-US"/>
            </a:defPPr>
            <a:lvl1pPr algn="r">
              <a:defRPr sz="11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1">
                <a:ln>
                  <a:noFill/>
                </a:ln>
                <a:solidFill>
                  <a:sysClr val="windowText" lastClr="000000"/>
                </a:solidFill>
                <a:effectLst/>
                <a:uLnTx/>
                <a:uFillTx/>
              </a:rPr>
              <a:t>Execution Platform</a:t>
            </a:r>
          </a:p>
        </p:txBody>
      </p:sp>
      <p:sp>
        <p:nvSpPr>
          <p:cNvPr id="50" name="TextBox 49"/>
          <p:cNvSpPr txBox="1"/>
          <p:nvPr/>
        </p:nvSpPr>
        <p:spPr>
          <a:xfrm>
            <a:off x="9334031" y="1643438"/>
            <a:ext cx="868828" cy="153888"/>
          </a:xfrm>
          <a:prstGeom prst="rect">
            <a:avLst/>
          </a:prstGeom>
        </p:spPr>
        <p:txBody>
          <a:bodyPr vert="horz" wrap="none" lIns="0" tIns="0" rIns="0" bIns="0" rtlCol="0">
            <a:spAutoFit/>
          </a:bodyPr>
          <a:lstStyle>
            <a:defPPr>
              <a:defRPr lang="en-US"/>
            </a:defPPr>
            <a:lvl1pPr algn="r">
              <a:defRPr sz="1100"/>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1">
                <a:ln>
                  <a:noFill/>
                </a:ln>
                <a:solidFill>
                  <a:sysClr val="windowText" lastClr="000000"/>
                </a:solidFill>
                <a:effectLst/>
                <a:uLnTx/>
                <a:uFillTx/>
              </a:rPr>
              <a:t>Selenium Grid</a:t>
            </a:r>
          </a:p>
        </p:txBody>
      </p:sp>
      <p:sp>
        <p:nvSpPr>
          <p:cNvPr id="51" name="Rectangle 50"/>
          <p:cNvSpPr/>
          <p:nvPr/>
        </p:nvSpPr>
        <p:spPr>
          <a:xfrm>
            <a:off x="9389243" y="1834157"/>
            <a:ext cx="1407126" cy="28822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1">
                <a:ln>
                  <a:noFill/>
                </a:ln>
                <a:solidFill>
                  <a:srgbClr val="000000"/>
                </a:solidFill>
                <a:effectLst/>
                <a:uLnTx/>
                <a:uFillTx/>
              </a:rPr>
              <a:t>SauceLabs</a:t>
            </a:r>
            <a:endParaRPr kumimoji="0" lang="en-GB" sz="1200" b="1" i="0" u="none" strike="noStrike" kern="0" cap="none" spc="0" normalizeH="0" baseline="0" noProof="1">
              <a:ln>
                <a:noFill/>
              </a:ln>
              <a:solidFill>
                <a:schemeClr val="tx1"/>
              </a:solidFill>
              <a:effectLst/>
              <a:uLnTx/>
              <a:uFillTx/>
            </a:endParaRPr>
          </a:p>
        </p:txBody>
      </p:sp>
      <p:sp>
        <p:nvSpPr>
          <p:cNvPr id="52" name="Rectangle 51"/>
          <p:cNvSpPr/>
          <p:nvPr/>
        </p:nvSpPr>
        <p:spPr>
          <a:xfrm>
            <a:off x="9389243" y="2172975"/>
            <a:ext cx="1407126" cy="28822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1">
                <a:ln>
                  <a:noFill/>
                </a:ln>
                <a:solidFill>
                  <a:srgbClr val="000000"/>
                </a:solidFill>
                <a:effectLst/>
                <a:uLnTx/>
                <a:uFillTx/>
              </a:rPr>
              <a:t>Privately hosted</a:t>
            </a:r>
            <a:endParaRPr kumimoji="0" lang="en-GB" sz="1200" b="1" i="0" u="none" strike="noStrike" kern="0" cap="none" spc="0" normalizeH="0" baseline="0" noProof="1">
              <a:ln>
                <a:noFill/>
              </a:ln>
              <a:solidFill>
                <a:schemeClr val="tx1"/>
              </a:solidFill>
              <a:effectLst/>
              <a:uLnTx/>
              <a:uFillTx/>
            </a:endParaRPr>
          </a:p>
        </p:txBody>
      </p:sp>
      <p:sp>
        <p:nvSpPr>
          <p:cNvPr id="53" name="Rectangle 52"/>
          <p:cNvSpPr/>
          <p:nvPr/>
        </p:nvSpPr>
        <p:spPr>
          <a:xfrm>
            <a:off x="9389243" y="2511793"/>
            <a:ext cx="1407126" cy="28822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1">
                <a:ln>
                  <a:noFill/>
                </a:ln>
                <a:solidFill>
                  <a:srgbClr val="000000"/>
                </a:solidFill>
                <a:effectLst/>
                <a:uLnTx/>
                <a:uFillTx/>
              </a:rPr>
              <a:t>Privately SeleniumBox</a:t>
            </a:r>
            <a:endParaRPr kumimoji="0" lang="en-GB" sz="1200" b="1" i="0" u="none" strike="noStrike" kern="0" cap="none" spc="0" normalizeH="0" baseline="0" noProof="1">
              <a:ln>
                <a:noFill/>
              </a:ln>
              <a:solidFill>
                <a:schemeClr val="tx1"/>
              </a:solidFill>
              <a:effectLst/>
              <a:uLnTx/>
              <a:uFillTx/>
            </a:endParaRPr>
          </a:p>
        </p:txBody>
      </p:sp>
      <p:sp>
        <p:nvSpPr>
          <p:cNvPr id="54" name="Rectangle 53"/>
          <p:cNvSpPr/>
          <p:nvPr/>
        </p:nvSpPr>
        <p:spPr>
          <a:xfrm>
            <a:off x="9246700" y="2964298"/>
            <a:ext cx="1617045" cy="129941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50" b="1" i="0" u="none" strike="noStrike" kern="0" cap="none" spc="0" normalizeH="0" baseline="0" noProof="1">
              <a:ln>
                <a:noFill/>
              </a:ln>
              <a:solidFill>
                <a:srgbClr val="000000"/>
              </a:solidFill>
              <a:effectLst/>
              <a:uLnTx/>
              <a:uFillTx/>
            </a:endParaRPr>
          </a:p>
        </p:txBody>
      </p:sp>
      <p:sp>
        <p:nvSpPr>
          <p:cNvPr id="55" name="TextBox 54"/>
          <p:cNvSpPr txBox="1"/>
          <p:nvPr/>
        </p:nvSpPr>
        <p:spPr>
          <a:xfrm>
            <a:off x="9334031" y="3019880"/>
            <a:ext cx="710131" cy="153888"/>
          </a:xfrm>
          <a:prstGeom prst="rect">
            <a:avLst/>
          </a:prstGeom>
        </p:spPr>
        <p:txBody>
          <a:bodyPr vert="horz" wrap="none" lIns="0" tIns="0" rIns="0" bIns="0" rtlCol="0">
            <a:spAutoFit/>
          </a:bodyPr>
          <a:lstStyle>
            <a:defPPr>
              <a:defRPr lang="en-US"/>
            </a:defPPr>
            <a:lvl1pPr algn="r">
              <a:defRPr sz="1100"/>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1">
                <a:ln>
                  <a:noFill/>
                </a:ln>
                <a:solidFill>
                  <a:sysClr val="windowText" lastClr="000000"/>
                </a:solidFill>
                <a:effectLst/>
                <a:uLnTx/>
                <a:uFillTx/>
              </a:rPr>
              <a:t>Mobile Grid</a:t>
            </a:r>
          </a:p>
        </p:txBody>
      </p:sp>
      <p:sp>
        <p:nvSpPr>
          <p:cNvPr id="56" name="Rectangle 55"/>
          <p:cNvSpPr/>
          <p:nvPr/>
        </p:nvSpPr>
        <p:spPr>
          <a:xfrm>
            <a:off x="9389243" y="3210599"/>
            <a:ext cx="1407126" cy="28822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1">
                <a:ln>
                  <a:noFill/>
                </a:ln>
                <a:solidFill>
                  <a:srgbClr val="000000"/>
                </a:solidFill>
                <a:effectLst/>
                <a:uLnTx/>
                <a:uFillTx/>
              </a:rPr>
              <a:t>SauceLabs</a:t>
            </a:r>
            <a:endParaRPr kumimoji="0" lang="en-GB" sz="1200" b="1" i="0" u="none" strike="noStrike" kern="0" cap="none" spc="0" normalizeH="0" baseline="0" noProof="1">
              <a:ln>
                <a:noFill/>
              </a:ln>
              <a:solidFill>
                <a:schemeClr val="tx1"/>
              </a:solidFill>
              <a:effectLst/>
              <a:uLnTx/>
              <a:uFillTx/>
            </a:endParaRPr>
          </a:p>
        </p:txBody>
      </p:sp>
      <p:sp>
        <p:nvSpPr>
          <p:cNvPr id="57" name="Rectangle 56"/>
          <p:cNvSpPr/>
          <p:nvPr/>
        </p:nvSpPr>
        <p:spPr>
          <a:xfrm>
            <a:off x="9389243" y="3549417"/>
            <a:ext cx="1407126" cy="28822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1">
                <a:ln>
                  <a:noFill/>
                </a:ln>
                <a:solidFill>
                  <a:srgbClr val="000000"/>
                </a:solidFill>
                <a:effectLst/>
                <a:uLnTx/>
                <a:uFillTx/>
              </a:rPr>
              <a:t>Perfecto Mobile</a:t>
            </a:r>
            <a:endParaRPr kumimoji="0" lang="en-GB" sz="1200" b="1" i="0" u="none" strike="noStrike" kern="0" cap="none" spc="0" normalizeH="0" baseline="0" noProof="1">
              <a:ln>
                <a:noFill/>
              </a:ln>
              <a:solidFill>
                <a:schemeClr val="tx1"/>
              </a:solidFill>
              <a:effectLst/>
              <a:uLnTx/>
              <a:uFillTx/>
            </a:endParaRPr>
          </a:p>
        </p:txBody>
      </p:sp>
      <p:sp>
        <p:nvSpPr>
          <p:cNvPr id="58" name="Rectangle 57"/>
          <p:cNvSpPr/>
          <p:nvPr/>
        </p:nvSpPr>
        <p:spPr>
          <a:xfrm>
            <a:off x="9389243" y="3887883"/>
            <a:ext cx="1407126" cy="28822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1">
                <a:ln>
                  <a:noFill/>
                </a:ln>
                <a:solidFill>
                  <a:srgbClr val="000000"/>
                </a:solidFill>
                <a:effectLst/>
                <a:uLnTx/>
                <a:uFillTx/>
              </a:rPr>
              <a:t>Privately hosted</a:t>
            </a:r>
            <a:endParaRPr kumimoji="0" lang="en-GB" sz="1200" b="1" i="0" u="none" strike="noStrike" kern="0" cap="none" spc="0" normalizeH="0" baseline="0" noProof="1">
              <a:ln>
                <a:noFill/>
              </a:ln>
              <a:solidFill>
                <a:schemeClr val="tx1"/>
              </a:solidFill>
              <a:effectLst/>
              <a:uLnTx/>
              <a:uFillTx/>
            </a:endParaRPr>
          </a:p>
        </p:txBody>
      </p:sp>
      <p:sp>
        <p:nvSpPr>
          <p:cNvPr id="59" name="Rectangle 58"/>
          <p:cNvSpPr/>
          <p:nvPr/>
        </p:nvSpPr>
        <p:spPr>
          <a:xfrm>
            <a:off x="9246700" y="4340507"/>
            <a:ext cx="1617045" cy="31205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50" b="1" i="0" u="none" strike="noStrike" kern="0" cap="none" spc="0" normalizeH="0" baseline="0" noProof="1">
              <a:ln>
                <a:noFill/>
              </a:ln>
              <a:solidFill>
                <a:srgbClr val="000000"/>
              </a:solidFill>
              <a:effectLst/>
              <a:uLnTx/>
              <a:uFillTx/>
            </a:endParaRPr>
          </a:p>
        </p:txBody>
      </p:sp>
      <p:sp>
        <p:nvSpPr>
          <p:cNvPr id="60" name="TextBox 59"/>
          <p:cNvSpPr txBox="1"/>
          <p:nvPr/>
        </p:nvSpPr>
        <p:spPr>
          <a:xfrm>
            <a:off x="9334031" y="4396088"/>
            <a:ext cx="1013098" cy="153888"/>
          </a:xfrm>
          <a:prstGeom prst="rect">
            <a:avLst/>
          </a:prstGeom>
        </p:spPr>
        <p:txBody>
          <a:bodyPr vert="horz" wrap="none" lIns="0" tIns="0" rIns="0" bIns="0" rtlCol="0">
            <a:spAutoFit/>
          </a:bodyPr>
          <a:lstStyle>
            <a:defPPr>
              <a:defRPr lang="en-US"/>
            </a:defPPr>
            <a:lvl1pPr algn="r">
              <a:defRPr sz="1100"/>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1">
                <a:ln>
                  <a:noFill/>
                </a:ln>
                <a:solidFill>
                  <a:sysClr val="windowText" lastClr="000000"/>
                </a:solidFill>
                <a:effectLst/>
                <a:uLnTx/>
                <a:uFillTx/>
              </a:rPr>
              <a:t>Virtual Machines</a:t>
            </a:r>
          </a:p>
        </p:txBody>
      </p:sp>
      <p:sp>
        <p:nvSpPr>
          <p:cNvPr id="61" name="Rectangle 60"/>
          <p:cNvSpPr/>
          <p:nvPr/>
        </p:nvSpPr>
        <p:spPr>
          <a:xfrm>
            <a:off x="10996342" y="1250971"/>
            <a:ext cx="1052519" cy="5193391"/>
          </a:xfrm>
          <a:prstGeom prst="rect">
            <a:avLst/>
          </a:prstGeom>
          <a:solidFill>
            <a:srgbClr val="FBEBF6"/>
          </a:solidFill>
          <a:ln>
            <a:solidFill>
              <a:srgbClr val="87116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1">
              <a:ln>
                <a:noFill/>
              </a:ln>
              <a:solidFill>
                <a:sysClr val="windowText" lastClr="000000"/>
              </a:solidFill>
              <a:effectLst/>
              <a:uLnTx/>
              <a:uFillTx/>
            </a:endParaRPr>
          </a:p>
        </p:txBody>
      </p:sp>
      <p:sp>
        <p:nvSpPr>
          <p:cNvPr id="62" name="TextBox 61"/>
          <p:cNvSpPr txBox="1"/>
          <p:nvPr/>
        </p:nvSpPr>
        <p:spPr>
          <a:xfrm>
            <a:off x="11050516" y="1327414"/>
            <a:ext cx="944169" cy="169277"/>
          </a:xfrm>
          <a:prstGeom prst="rect">
            <a:avLst/>
          </a:prstGeom>
        </p:spPr>
        <p:txBody>
          <a:bodyPr vert="horz" wrap="none" lIns="0" tIns="0" rIns="0" bIns="0" rtlCol="0">
            <a:spAutoFit/>
          </a:bodyPr>
          <a:lstStyle>
            <a:defPPr>
              <a:defRPr lang="en-US"/>
            </a:defPPr>
            <a:lvl1pPr algn="r">
              <a:defRPr sz="11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1">
                <a:ln>
                  <a:noFill/>
                </a:ln>
                <a:solidFill>
                  <a:sysClr val="windowText" lastClr="000000"/>
                </a:solidFill>
                <a:effectLst/>
                <a:uLnTx/>
                <a:uFillTx/>
              </a:rPr>
              <a:t>Test Platform</a:t>
            </a:r>
          </a:p>
        </p:txBody>
      </p:sp>
      <p:sp>
        <p:nvSpPr>
          <p:cNvPr id="63" name="Rectangle 62"/>
          <p:cNvSpPr/>
          <p:nvPr/>
        </p:nvSpPr>
        <p:spPr>
          <a:xfrm>
            <a:off x="11050923" y="1971043"/>
            <a:ext cx="954296" cy="3440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EIT</a:t>
            </a:r>
            <a:endParaRPr kumimoji="0" lang="en-GB" sz="1800" b="1" i="0" u="none" strike="noStrike" kern="0" cap="none" spc="0" normalizeH="0" baseline="0" noProof="1">
              <a:ln>
                <a:noFill/>
              </a:ln>
              <a:solidFill>
                <a:schemeClr val="tx1"/>
              </a:solidFill>
              <a:effectLst/>
              <a:uLnTx/>
              <a:uFillTx/>
            </a:endParaRPr>
          </a:p>
        </p:txBody>
      </p:sp>
      <p:sp>
        <p:nvSpPr>
          <p:cNvPr id="64" name="Rectangle 63"/>
          <p:cNvSpPr/>
          <p:nvPr/>
        </p:nvSpPr>
        <p:spPr>
          <a:xfrm>
            <a:off x="11050923" y="2340161"/>
            <a:ext cx="954296" cy="3440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SIT</a:t>
            </a:r>
            <a:endParaRPr kumimoji="0" lang="en-GB" sz="1800" b="1" i="0" u="none" strike="noStrike" kern="0" cap="none" spc="0" normalizeH="0" baseline="0" noProof="1">
              <a:ln>
                <a:noFill/>
              </a:ln>
              <a:solidFill>
                <a:schemeClr val="tx1"/>
              </a:solidFill>
              <a:effectLst/>
              <a:uLnTx/>
              <a:uFillTx/>
            </a:endParaRPr>
          </a:p>
        </p:txBody>
      </p:sp>
      <p:sp>
        <p:nvSpPr>
          <p:cNvPr id="65" name="Rectangle 64"/>
          <p:cNvSpPr/>
          <p:nvPr/>
        </p:nvSpPr>
        <p:spPr>
          <a:xfrm>
            <a:off x="11050923" y="2706880"/>
            <a:ext cx="954296" cy="3440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UAT</a:t>
            </a:r>
            <a:endParaRPr kumimoji="0" lang="en-GB" sz="1800" b="1" i="0" u="none" strike="noStrike" kern="0" cap="none" spc="0" normalizeH="0" baseline="0" noProof="1">
              <a:ln>
                <a:noFill/>
              </a:ln>
              <a:solidFill>
                <a:schemeClr val="tx1"/>
              </a:solidFill>
              <a:effectLst/>
              <a:uLnTx/>
              <a:uFillTx/>
            </a:endParaRPr>
          </a:p>
        </p:txBody>
      </p:sp>
      <p:sp>
        <p:nvSpPr>
          <p:cNvPr id="66" name="Rectangle 65"/>
          <p:cNvSpPr/>
          <p:nvPr/>
        </p:nvSpPr>
        <p:spPr>
          <a:xfrm>
            <a:off x="169024" y="5521444"/>
            <a:ext cx="2414136" cy="922919"/>
          </a:xfrm>
          <a:prstGeom prst="rect">
            <a:avLst/>
          </a:prstGeom>
          <a:solidFill>
            <a:srgbClr val="EEF8F4"/>
          </a:solidFill>
          <a:ln>
            <a:solidFill>
              <a:srgbClr val="00B05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1">
              <a:ln>
                <a:noFill/>
              </a:ln>
              <a:solidFill>
                <a:sysClr val="windowText" lastClr="000000"/>
              </a:solidFill>
              <a:effectLst/>
              <a:uLnTx/>
              <a:uFillTx/>
            </a:endParaRPr>
          </a:p>
        </p:txBody>
      </p:sp>
      <p:sp>
        <p:nvSpPr>
          <p:cNvPr id="67" name="Rectangle 66"/>
          <p:cNvSpPr/>
          <p:nvPr/>
        </p:nvSpPr>
        <p:spPr>
          <a:xfrm>
            <a:off x="5412988" y="5521444"/>
            <a:ext cx="1946109" cy="922919"/>
          </a:xfrm>
          <a:prstGeom prst="rect">
            <a:avLst/>
          </a:prstGeom>
          <a:solidFill>
            <a:schemeClr val="bg1"/>
          </a:solidFill>
          <a:ln>
            <a:solidFill>
              <a:schemeClr val="bg1">
                <a:lumMod val="8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1">
              <a:ln>
                <a:noFill/>
              </a:ln>
              <a:solidFill>
                <a:sysClr val="windowText" lastClr="000000"/>
              </a:solidFill>
              <a:effectLst/>
              <a:uLnTx/>
              <a:uFillTx/>
            </a:endParaRPr>
          </a:p>
        </p:txBody>
      </p:sp>
      <p:sp>
        <p:nvSpPr>
          <p:cNvPr id="68" name="TextBox 67"/>
          <p:cNvSpPr txBox="1"/>
          <p:nvPr/>
        </p:nvSpPr>
        <p:spPr>
          <a:xfrm>
            <a:off x="261978" y="5562337"/>
            <a:ext cx="553037" cy="169277"/>
          </a:xfrm>
          <a:prstGeom prst="rect">
            <a:avLst/>
          </a:prstGeom>
        </p:spPr>
        <p:txBody>
          <a:bodyPr vert="horz"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1">
                <a:ln>
                  <a:noFill/>
                </a:ln>
                <a:solidFill>
                  <a:sysClr val="windowText" lastClr="000000"/>
                </a:solidFill>
                <a:effectLst/>
                <a:uLnTx/>
                <a:uFillTx/>
              </a:rPr>
              <a:t>Utilities</a:t>
            </a:r>
          </a:p>
        </p:txBody>
      </p:sp>
      <p:sp>
        <p:nvSpPr>
          <p:cNvPr id="69" name="TextBox 68"/>
          <p:cNvSpPr txBox="1"/>
          <p:nvPr/>
        </p:nvSpPr>
        <p:spPr>
          <a:xfrm>
            <a:off x="5521650" y="5562337"/>
            <a:ext cx="1721625" cy="169277"/>
          </a:xfrm>
          <a:prstGeom prst="rect">
            <a:avLst/>
          </a:prstGeom>
        </p:spPr>
        <p:txBody>
          <a:bodyPr vert="horz"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1">
                <a:ln>
                  <a:noFill/>
                </a:ln>
                <a:solidFill>
                  <a:schemeClr val="bg1">
                    <a:lumMod val="65000"/>
                  </a:schemeClr>
                </a:solidFill>
                <a:effectLst/>
                <a:uLnTx/>
                <a:uFillTx/>
              </a:rPr>
              <a:t>Stubbing / Virtualisation</a:t>
            </a:r>
          </a:p>
        </p:txBody>
      </p:sp>
      <p:sp>
        <p:nvSpPr>
          <p:cNvPr id="70" name="Rectangle 69"/>
          <p:cNvSpPr/>
          <p:nvPr/>
        </p:nvSpPr>
        <p:spPr>
          <a:xfrm>
            <a:off x="11050923" y="1596929"/>
            <a:ext cx="954296" cy="3440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PT</a:t>
            </a:r>
            <a:endParaRPr kumimoji="0" lang="en-GB" sz="1800" b="1" i="0" u="none" strike="noStrike" kern="0" cap="none" spc="0" normalizeH="0" baseline="0" noProof="1">
              <a:ln>
                <a:noFill/>
              </a:ln>
              <a:solidFill>
                <a:schemeClr val="tx1"/>
              </a:solidFill>
              <a:effectLst/>
              <a:uLnTx/>
              <a:uFillTx/>
            </a:endParaRPr>
          </a:p>
        </p:txBody>
      </p:sp>
      <p:sp>
        <p:nvSpPr>
          <p:cNvPr id="71" name="Rectangle 70"/>
          <p:cNvSpPr/>
          <p:nvPr/>
        </p:nvSpPr>
        <p:spPr>
          <a:xfrm>
            <a:off x="5521651" y="5850548"/>
            <a:ext cx="1810098" cy="27018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0" i="0" u="none" strike="noStrike" kern="0" cap="none" spc="0" normalizeH="0" baseline="0" noProof="1">
                <a:ln>
                  <a:noFill/>
                </a:ln>
                <a:solidFill>
                  <a:srgbClr val="000000"/>
                </a:solidFill>
                <a:effectLst/>
                <a:uLnTx/>
                <a:uFillTx/>
              </a:rPr>
              <a:t>TBC (Not planned)</a:t>
            </a:r>
            <a:endParaRPr kumimoji="0" lang="en-GB" sz="1100" b="0" i="0" u="none" strike="noStrike" kern="0" cap="none" spc="0" normalizeH="0" baseline="0" noProof="1">
              <a:ln>
                <a:noFill/>
              </a:ln>
              <a:solidFill>
                <a:schemeClr val="tx1"/>
              </a:solidFill>
              <a:effectLst/>
              <a:uLnTx/>
              <a:uFillTx/>
            </a:endParaRPr>
          </a:p>
        </p:txBody>
      </p:sp>
      <p:sp>
        <p:nvSpPr>
          <p:cNvPr id="72" name="Rectangle 71"/>
          <p:cNvSpPr/>
          <p:nvPr/>
        </p:nvSpPr>
        <p:spPr>
          <a:xfrm>
            <a:off x="2633337" y="5521444"/>
            <a:ext cx="2729474" cy="922919"/>
          </a:xfrm>
          <a:prstGeom prst="rect">
            <a:avLst/>
          </a:prstGeom>
          <a:solidFill>
            <a:srgbClr val="F3EEF8"/>
          </a:solidFill>
          <a:ln>
            <a:solidFill>
              <a:srgbClr val="631483"/>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1">
              <a:ln>
                <a:noFill/>
              </a:ln>
              <a:solidFill>
                <a:sysClr val="windowText" lastClr="000000"/>
              </a:solidFill>
              <a:effectLst/>
              <a:uLnTx/>
              <a:uFillTx/>
            </a:endParaRPr>
          </a:p>
        </p:txBody>
      </p:sp>
      <p:sp>
        <p:nvSpPr>
          <p:cNvPr id="73" name="TextBox 72"/>
          <p:cNvSpPr txBox="1"/>
          <p:nvPr/>
        </p:nvSpPr>
        <p:spPr>
          <a:xfrm>
            <a:off x="2741999" y="5562337"/>
            <a:ext cx="687689" cy="169277"/>
          </a:xfrm>
          <a:prstGeom prst="rect">
            <a:avLst/>
          </a:prstGeom>
        </p:spPr>
        <p:txBody>
          <a:bodyPr vert="horz"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1">
                <a:ln>
                  <a:noFill/>
                </a:ln>
                <a:solidFill>
                  <a:sysClr val="windowText" lastClr="000000"/>
                </a:solidFill>
                <a:effectLst/>
                <a:uLnTx/>
                <a:uFillTx/>
              </a:rPr>
              <a:t>Wrappers</a:t>
            </a:r>
          </a:p>
        </p:txBody>
      </p:sp>
      <p:sp>
        <p:nvSpPr>
          <p:cNvPr id="74" name="TextBox 73"/>
          <p:cNvSpPr txBox="1"/>
          <p:nvPr/>
        </p:nvSpPr>
        <p:spPr>
          <a:xfrm>
            <a:off x="1953394" y="5034420"/>
            <a:ext cx="831959" cy="169277"/>
          </a:xfrm>
          <a:prstGeom prst="rect">
            <a:avLst/>
          </a:prstGeom>
        </p:spPr>
        <p:txBody>
          <a:bodyPr vert="horz"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1">
                <a:ln>
                  <a:noFill/>
                </a:ln>
                <a:solidFill>
                  <a:sysClr val="windowText" lastClr="000000"/>
                </a:solidFill>
                <a:effectLst/>
                <a:uLnTx/>
                <a:uFillTx/>
              </a:rPr>
              <a:t>Data Models</a:t>
            </a:r>
          </a:p>
        </p:txBody>
      </p:sp>
      <p:sp>
        <p:nvSpPr>
          <p:cNvPr id="75" name="Rectangle 74"/>
          <p:cNvSpPr/>
          <p:nvPr/>
        </p:nvSpPr>
        <p:spPr>
          <a:xfrm>
            <a:off x="2868752" y="5031681"/>
            <a:ext cx="2043721" cy="27018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1">
                <a:ln>
                  <a:noFill/>
                </a:ln>
                <a:solidFill>
                  <a:srgbClr val="000000"/>
                </a:solidFill>
                <a:effectLst/>
                <a:uLnTx/>
                <a:uFillTx/>
              </a:rPr>
              <a:t>C#</a:t>
            </a:r>
            <a:endParaRPr kumimoji="0" lang="en-GB" sz="1800" b="1" i="0" u="none" strike="noStrike" kern="0" cap="none" spc="0" normalizeH="0" baseline="0" noProof="1">
              <a:ln>
                <a:noFill/>
              </a:ln>
              <a:solidFill>
                <a:schemeClr val="tx1"/>
              </a:solidFill>
              <a:effectLst/>
              <a:uLnTx/>
              <a:uFillTx/>
            </a:endParaRPr>
          </a:p>
        </p:txBody>
      </p:sp>
      <p:sp>
        <p:nvSpPr>
          <p:cNvPr id="76" name="Rectangle 75"/>
          <p:cNvSpPr/>
          <p:nvPr/>
        </p:nvSpPr>
        <p:spPr>
          <a:xfrm>
            <a:off x="263689" y="5785052"/>
            <a:ext cx="1037446" cy="1619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1">
                <a:ln>
                  <a:noFill/>
                </a:ln>
                <a:solidFill>
                  <a:srgbClr val="000000"/>
                </a:solidFill>
                <a:effectLst/>
                <a:uLnTx/>
                <a:uFillTx/>
              </a:rPr>
              <a:t>Data Manager</a:t>
            </a:r>
            <a:endParaRPr kumimoji="0" lang="en-GB" sz="1100" b="1" i="0" u="none" strike="noStrike" kern="0" cap="none" spc="0" normalizeH="0" baseline="0" noProof="1">
              <a:ln>
                <a:noFill/>
              </a:ln>
              <a:solidFill>
                <a:schemeClr val="tx1"/>
              </a:solidFill>
              <a:effectLst/>
              <a:uLnTx/>
              <a:uFillTx/>
            </a:endParaRPr>
          </a:p>
        </p:txBody>
      </p:sp>
      <p:sp>
        <p:nvSpPr>
          <p:cNvPr id="77" name="Rectangle 76"/>
          <p:cNvSpPr/>
          <p:nvPr/>
        </p:nvSpPr>
        <p:spPr>
          <a:xfrm>
            <a:off x="263689" y="5982903"/>
            <a:ext cx="1037446" cy="1619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1">
                <a:ln>
                  <a:noFill/>
                </a:ln>
                <a:solidFill>
                  <a:srgbClr val="000000"/>
                </a:solidFill>
                <a:effectLst/>
                <a:uLnTx/>
                <a:uFillTx/>
              </a:rPr>
              <a:t>Screenshots</a:t>
            </a:r>
            <a:endParaRPr kumimoji="0" lang="en-GB" sz="1100" b="1" i="0" u="none" strike="noStrike" kern="0" cap="none" spc="0" normalizeH="0" baseline="0" noProof="1">
              <a:ln>
                <a:noFill/>
              </a:ln>
              <a:solidFill>
                <a:schemeClr val="tx1"/>
              </a:solidFill>
              <a:effectLst/>
              <a:uLnTx/>
              <a:uFillTx/>
            </a:endParaRPr>
          </a:p>
        </p:txBody>
      </p:sp>
      <p:sp>
        <p:nvSpPr>
          <p:cNvPr id="78" name="Rectangle 77"/>
          <p:cNvSpPr/>
          <p:nvPr/>
        </p:nvSpPr>
        <p:spPr>
          <a:xfrm>
            <a:off x="263689" y="6181630"/>
            <a:ext cx="1037446" cy="1619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1">
                <a:ln>
                  <a:noFill/>
                </a:ln>
                <a:solidFill>
                  <a:srgbClr val="000000"/>
                </a:solidFill>
                <a:effectLst/>
                <a:uLnTx/>
                <a:uFillTx/>
              </a:rPr>
              <a:t>Properties</a:t>
            </a:r>
            <a:endParaRPr kumimoji="0" lang="en-GB" sz="1100" b="1" i="0" u="none" strike="noStrike" kern="0" cap="none" spc="0" normalizeH="0" baseline="0" noProof="1">
              <a:ln>
                <a:noFill/>
              </a:ln>
              <a:solidFill>
                <a:schemeClr val="tx1"/>
              </a:solidFill>
              <a:effectLst/>
              <a:uLnTx/>
              <a:uFillTx/>
            </a:endParaRPr>
          </a:p>
        </p:txBody>
      </p:sp>
      <p:sp>
        <p:nvSpPr>
          <p:cNvPr id="79" name="Rectangle 78"/>
          <p:cNvSpPr/>
          <p:nvPr/>
        </p:nvSpPr>
        <p:spPr>
          <a:xfrm>
            <a:off x="1409998" y="5785052"/>
            <a:ext cx="1037446" cy="1619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1">
                <a:ln>
                  <a:noFill/>
                </a:ln>
                <a:solidFill>
                  <a:srgbClr val="000000"/>
                </a:solidFill>
                <a:effectLst/>
                <a:uLnTx/>
                <a:uFillTx/>
              </a:rPr>
              <a:t>Device Management</a:t>
            </a:r>
            <a:endParaRPr kumimoji="0" lang="en-GB" sz="1100" b="1" i="0" u="none" strike="noStrike" kern="0" cap="none" spc="0" normalizeH="0" baseline="0" noProof="1">
              <a:ln>
                <a:noFill/>
              </a:ln>
              <a:solidFill>
                <a:schemeClr val="tx1"/>
              </a:solidFill>
              <a:effectLst/>
              <a:uLnTx/>
              <a:uFillTx/>
            </a:endParaRPr>
          </a:p>
        </p:txBody>
      </p:sp>
      <p:sp>
        <p:nvSpPr>
          <p:cNvPr id="80" name="Rectangle 79"/>
          <p:cNvSpPr/>
          <p:nvPr/>
        </p:nvSpPr>
        <p:spPr>
          <a:xfrm>
            <a:off x="1409998" y="5982903"/>
            <a:ext cx="1037446" cy="1619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1">
                <a:ln>
                  <a:noFill/>
                </a:ln>
                <a:solidFill>
                  <a:srgbClr val="000000"/>
                </a:solidFill>
                <a:effectLst/>
                <a:uLnTx/>
                <a:uFillTx/>
              </a:rPr>
              <a:t>C#</a:t>
            </a:r>
            <a:endParaRPr kumimoji="0" lang="en-GB" sz="1100" b="1" i="0" u="none" strike="noStrike" kern="0" cap="none" spc="0" normalizeH="0" baseline="0" noProof="1">
              <a:ln>
                <a:noFill/>
              </a:ln>
              <a:solidFill>
                <a:schemeClr val="tx1"/>
              </a:solidFill>
              <a:effectLst/>
              <a:uLnTx/>
              <a:uFillTx/>
            </a:endParaRPr>
          </a:p>
        </p:txBody>
      </p:sp>
      <p:sp>
        <p:nvSpPr>
          <p:cNvPr id="81" name="Rectangle 80"/>
          <p:cNvSpPr/>
          <p:nvPr/>
        </p:nvSpPr>
        <p:spPr>
          <a:xfrm>
            <a:off x="2680576" y="5785052"/>
            <a:ext cx="851771" cy="1619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1">
                <a:ln>
                  <a:noFill/>
                </a:ln>
                <a:solidFill>
                  <a:srgbClr val="000000"/>
                </a:solidFill>
                <a:effectLst/>
                <a:uLnTx/>
                <a:uFillTx/>
              </a:rPr>
              <a:t>BasePages</a:t>
            </a:r>
            <a:endParaRPr kumimoji="0" lang="en-GB" sz="1100" b="1" i="0" u="none" strike="noStrike" kern="0" cap="none" spc="0" normalizeH="0" baseline="0" noProof="1">
              <a:ln>
                <a:noFill/>
              </a:ln>
              <a:solidFill>
                <a:schemeClr val="tx1"/>
              </a:solidFill>
              <a:effectLst/>
              <a:uLnTx/>
              <a:uFillTx/>
            </a:endParaRPr>
          </a:p>
        </p:txBody>
      </p:sp>
      <p:sp>
        <p:nvSpPr>
          <p:cNvPr id="82" name="Rectangle 81"/>
          <p:cNvSpPr/>
          <p:nvPr/>
        </p:nvSpPr>
        <p:spPr>
          <a:xfrm>
            <a:off x="2677535" y="5989062"/>
            <a:ext cx="853233" cy="1619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1">
                <a:ln>
                  <a:noFill/>
                </a:ln>
                <a:solidFill>
                  <a:srgbClr val="000000"/>
                </a:solidFill>
                <a:effectLst/>
                <a:uLnTx/>
                <a:uFillTx/>
              </a:rPr>
              <a:t>Elements</a:t>
            </a:r>
            <a:endParaRPr kumimoji="0" lang="en-GB" sz="1100" b="1" i="0" u="none" strike="noStrike" kern="0" cap="none" spc="0" normalizeH="0" baseline="0" noProof="1">
              <a:ln>
                <a:noFill/>
              </a:ln>
              <a:solidFill>
                <a:schemeClr val="tx1"/>
              </a:solidFill>
              <a:effectLst/>
              <a:uLnTx/>
              <a:uFillTx/>
            </a:endParaRPr>
          </a:p>
        </p:txBody>
      </p:sp>
      <p:sp>
        <p:nvSpPr>
          <p:cNvPr id="83" name="Rectangle 82"/>
          <p:cNvSpPr/>
          <p:nvPr/>
        </p:nvSpPr>
        <p:spPr>
          <a:xfrm>
            <a:off x="2677536" y="6191186"/>
            <a:ext cx="853232" cy="1619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1">
                <a:ln>
                  <a:noFill/>
                </a:ln>
                <a:solidFill>
                  <a:srgbClr val="000000"/>
                </a:solidFill>
                <a:effectLst/>
                <a:uLnTx/>
                <a:uFillTx/>
              </a:rPr>
              <a:t>Inputs</a:t>
            </a:r>
            <a:endParaRPr kumimoji="0" lang="en-GB" sz="1100" b="1" i="0" u="none" strike="noStrike" kern="0" cap="none" spc="0" normalizeH="0" baseline="0" noProof="1">
              <a:ln>
                <a:noFill/>
              </a:ln>
              <a:solidFill>
                <a:schemeClr val="tx1"/>
              </a:solidFill>
              <a:effectLst/>
              <a:uLnTx/>
              <a:uFillTx/>
            </a:endParaRPr>
          </a:p>
        </p:txBody>
      </p:sp>
      <p:sp>
        <p:nvSpPr>
          <p:cNvPr id="84" name="Rectangle 83"/>
          <p:cNvSpPr/>
          <p:nvPr/>
        </p:nvSpPr>
        <p:spPr>
          <a:xfrm>
            <a:off x="3570711" y="5785052"/>
            <a:ext cx="851771" cy="1619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1">
                <a:ln>
                  <a:noFill/>
                </a:ln>
                <a:solidFill>
                  <a:srgbClr val="000000"/>
                </a:solidFill>
                <a:effectLst/>
                <a:uLnTx/>
                <a:uFillTx/>
              </a:rPr>
              <a:t>Drop Downs</a:t>
            </a:r>
            <a:endParaRPr kumimoji="0" lang="en-GB" sz="1100" b="1" i="0" u="none" strike="noStrike" kern="0" cap="none" spc="0" normalizeH="0" baseline="0" noProof="1">
              <a:ln>
                <a:noFill/>
              </a:ln>
              <a:solidFill>
                <a:schemeClr val="tx1"/>
              </a:solidFill>
              <a:effectLst/>
              <a:uLnTx/>
              <a:uFillTx/>
            </a:endParaRPr>
          </a:p>
        </p:txBody>
      </p:sp>
      <p:sp>
        <p:nvSpPr>
          <p:cNvPr id="85" name="Rectangle 84"/>
          <p:cNvSpPr/>
          <p:nvPr/>
        </p:nvSpPr>
        <p:spPr>
          <a:xfrm>
            <a:off x="3570711" y="5989062"/>
            <a:ext cx="851771" cy="1619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1">
                <a:ln>
                  <a:noFill/>
                </a:ln>
                <a:solidFill>
                  <a:srgbClr val="000000"/>
                </a:solidFill>
                <a:effectLst/>
                <a:uLnTx/>
                <a:uFillTx/>
              </a:rPr>
              <a:t>Text</a:t>
            </a:r>
            <a:endParaRPr kumimoji="0" lang="en-GB" sz="1100" b="1" i="0" u="none" strike="noStrike" kern="0" cap="none" spc="0" normalizeH="0" baseline="0" noProof="1">
              <a:ln>
                <a:noFill/>
              </a:ln>
              <a:solidFill>
                <a:schemeClr val="tx1"/>
              </a:solidFill>
              <a:effectLst/>
              <a:uLnTx/>
              <a:uFillTx/>
            </a:endParaRPr>
          </a:p>
        </p:txBody>
      </p:sp>
      <p:sp>
        <p:nvSpPr>
          <p:cNvPr id="86" name="Rectangle 85"/>
          <p:cNvSpPr/>
          <p:nvPr/>
        </p:nvSpPr>
        <p:spPr>
          <a:xfrm>
            <a:off x="3570711" y="6191186"/>
            <a:ext cx="851771" cy="1619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1">
                <a:ln>
                  <a:noFill/>
                </a:ln>
                <a:solidFill>
                  <a:srgbClr val="000000"/>
                </a:solidFill>
                <a:effectLst/>
                <a:uLnTx/>
                <a:uFillTx/>
              </a:rPr>
              <a:t>Forms</a:t>
            </a:r>
            <a:endParaRPr kumimoji="0" lang="en-GB" sz="1100" b="1" i="0" u="none" strike="noStrike" kern="0" cap="none" spc="0" normalizeH="0" baseline="0" noProof="1">
              <a:ln>
                <a:noFill/>
              </a:ln>
              <a:solidFill>
                <a:schemeClr val="tx1"/>
              </a:solidFill>
              <a:effectLst/>
              <a:uLnTx/>
              <a:uFillTx/>
            </a:endParaRPr>
          </a:p>
        </p:txBody>
      </p:sp>
      <p:sp>
        <p:nvSpPr>
          <p:cNvPr id="87" name="Rectangle 86"/>
          <p:cNvSpPr/>
          <p:nvPr/>
        </p:nvSpPr>
        <p:spPr>
          <a:xfrm>
            <a:off x="4460847" y="5785052"/>
            <a:ext cx="851771" cy="1619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1">
                <a:ln>
                  <a:noFill/>
                </a:ln>
                <a:solidFill>
                  <a:srgbClr val="000000"/>
                </a:solidFill>
                <a:effectLst/>
                <a:uLnTx/>
                <a:uFillTx/>
              </a:rPr>
              <a:t>Table</a:t>
            </a:r>
            <a:endParaRPr kumimoji="0" lang="en-GB" sz="1100" b="1" i="0" u="none" strike="noStrike" kern="0" cap="none" spc="0" normalizeH="0" baseline="0" noProof="1">
              <a:ln>
                <a:noFill/>
              </a:ln>
              <a:solidFill>
                <a:schemeClr val="tx1"/>
              </a:solidFill>
              <a:effectLst/>
              <a:uLnTx/>
              <a:uFillTx/>
            </a:endParaRPr>
          </a:p>
        </p:txBody>
      </p:sp>
      <p:sp>
        <p:nvSpPr>
          <p:cNvPr id="88" name="Rectangle 87"/>
          <p:cNvSpPr/>
          <p:nvPr/>
        </p:nvSpPr>
        <p:spPr>
          <a:xfrm>
            <a:off x="4459617" y="5989062"/>
            <a:ext cx="851771" cy="1619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1">
                <a:ln>
                  <a:noFill/>
                </a:ln>
                <a:solidFill>
                  <a:srgbClr val="000000"/>
                </a:solidFill>
                <a:effectLst/>
                <a:uLnTx/>
                <a:uFillTx/>
              </a:rPr>
              <a:t>Media</a:t>
            </a:r>
            <a:endParaRPr kumimoji="0" lang="en-GB" sz="1100" b="1" i="0" u="none" strike="noStrike" kern="0" cap="none" spc="0" normalizeH="0" baseline="0" noProof="1">
              <a:ln>
                <a:noFill/>
              </a:ln>
              <a:solidFill>
                <a:schemeClr val="tx1"/>
              </a:solidFill>
              <a:effectLst/>
              <a:uLnTx/>
              <a:uFillTx/>
            </a:endParaRPr>
          </a:p>
        </p:txBody>
      </p:sp>
      <p:sp>
        <p:nvSpPr>
          <p:cNvPr id="89" name="Rectangle 88"/>
          <p:cNvSpPr/>
          <p:nvPr/>
        </p:nvSpPr>
        <p:spPr>
          <a:xfrm>
            <a:off x="4459617" y="6191186"/>
            <a:ext cx="851771" cy="1619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1">
                <a:ln>
                  <a:noFill/>
                </a:ln>
                <a:solidFill>
                  <a:srgbClr val="000000"/>
                </a:solidFill>
                <a:effectLst/>
                <a:uLnTx/>
                <a:uFillTx/>
              </a:rPr>
              <a:t>Assertions</a:t>
            </a:r>
            <a:endParaRPr kumimoji="0" lang="en-GB" sz="1100" b="1" i="0" u="none" strike="noStrike" kern="0" cap="none" spc="0" normalizeH="0" baseline="0" noProof="1">
              <a:ln>
                <a:noFill/>
              </a:ln>
              <a:solidFill>
                <a:schemeClr val="tx1"/>
              </a:solidFill>
              <a:effectLst/>
              <a:uLnTx/>
              <a:uFillTx/>
            </a:endParaRPr>
          </a:p>
        </p:txBody>
      </p:sp>
      <p:sp>
        <p:nvSpPr>
          <p:cNvPr id="90" name="TextBox 89"/>
          <p:cNvSpPr txBox="1"/>
          <p:nvPr/>
        </p:nvSpPr>
        <p:spPr>
          <a:xfrm>
            <a:off x="8909306" y="373739"/>
            <a:ext cx="2596896" cy="477054"/>
          </a:xfrm>
          <a:prstGeom prst="rect">
            <a:avLst/>
          </a:prstGeom>
          <a:noFill/>
        </p:spPr>
        <p:txBody>
          <a:bodyPr wrap="square" lIns="0" tIns="0" rIns="0" bIns="45720" rtlCol="0">
            <a:spAutoFit/>
          </a:bodyPr>
          <a:lstStyle/>
          <a:p>
            <a:pPr algn="ctr"/>
            <a:r>
              <a:rPr lang="en-US" sz="1400" b="1" dirty="0">
                <a:solidFill>
                  <a:srgbClr val="C00000"/>
                </a:solidFill>
              </a:rPr>
              <a:t>Steve - does this need further sanitization?</a:t>
            </a:r>
          </a:p>
        </p:txBody>
      </p:sp>
    </p:spTree>
    <p:extLst>
      <p:ext uri="{BB962C8B-B14F-4D97-AF65-F5344CB8AC3E}">
        <p14:creationId xmlns:p14="http://schemas.microsoft.com/office/powerpoint/2010/main" val="922590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32</a:t>
            </a:fld>
            <a:endParaRPr lang="en-US">
              <a:solidFill>
                <a:prstClr val="white">
                  <a:lumMod val="65000"/>
                </a:prstClr>
              </a:solidFill>
            </a:endParaRPr>
          </a:p>
        </p:txBody>
      </p:sp>
      <p:sp>
        <p:nvSpPr>
          <p:cNvPr id="6" name="Title 5"/>
          <p:cNvSpPr>
            <a:spLocks noGrp="1"/>
          </p:cNvSpPr>
          <p:nvPr>
            <p:ph type="title"/>
          </p:nvPr>
        </p:nvSpPr>
        <p:spPr/>
        <p:txBody>
          <a:bodyPr/>
          <a:lstStyle/>
          <a:p>
            <a:r>
              <a:rPr lang="en-US" dirty="0"/>
              <a:t>Appendix B: Cucumber Guidelines</a:t>
            </a:r>
          </a:p>
        </p:txBody>
      </p:sp>
    </p:spTree>
    <p:extLst>
      <p:ext uri="{BB962C8B-B14F-4D97-AF65-F5344CB8AC3E}">
        <p14:creationId xmlns:p14="http://schemas.microsoft.com/office/powerpoint/2010/main" val="207078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33</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Cucumber Guidelines:</a:t>
            </a:r>
            <a:br>
              <a:rPr lang="en-US" dirty="0"/>
            </a:br>
            <a:r>
              <a:rPr lang="en-US" sz="2800" i="1" dirty="0"/>
              <a:t>Scenario Authoring</a:t>
            </a:r>
          </a:p>
        </p:txBody>
      </p:sp>
      <p:sp>
        <p:nvSpPr>
          <p:cNvPr id="5" name="Text Placeholder 4"/>
          <p:cNvSpPr>
            <a:spLocks noGrp="1"/>
          </p:cNvSpPr>
          <p:nvPr>
            <p:ph type="body" sz="quarter" idx="18"/>
          </p:nvPr>
        </p:nvSpPr>
        <p:spPr/>
        <p:txBody>
          <a:bodyPr/>
          <a:lstStyle/>
          <a:p>
            <a:r>
              <a:rPr lang="en-US" dirty="0"/>
              <a:t>Authoring a Cucumber scenario involves a decision point about the level of granularity in the scenario, often referred to as imperative or declarative style of writing scenarios:</a:t>
            </a:r>
          </a:p>
        </p:txBody>
      </p:sp>
      <p:sp>
        <p:nvSpPr>
          <p:cNvPr id="7" name="TextBox 6"/>
          <p:cNvSpPr txBox="1"/>
          <p:nvPr/>
        </p:nvSpPr>
        <p:spPr>
          <a:xfrm>
            <a:off x="458001" y="2606770"/>
            <a:ext cx="4056247" cy="2092881"/>
          </a:xfrm>
          <a:prstGeom prst="rect">
            <a:avLst/>
          </a:prstGeom>
          <a:noFill/>
          <a:ln>
            <a:solidFill>
              <a:schemeClr val="bg1">
                <a:lumMod val="50000"/>
              </a:schemeClr>
            </a:solidFill>
          </a:ln>
        </p:spPr>
        <p:txBody>
          <a:bodyPr wrap="square" rtlCol="0">
            <a:spAutoFit/>
          </a:bodyPr>
          <a:lstStyle/>
          <a:p>
            <a:r>
              <a:rPr lang="en-US" sz="1000" b="1" dirty="0"/>
              <a:t>Scenario</a:t>
            </a:r>
            <a:r>
              <a:rPr lang="en-US" sz="1000" dirty="0"/>
              <a:t>: Moderator marks messages as spam</a:t>
            </a:r>
          </a:p>
          <a:p>
            <a:pPr marL="290513" lvl="1"/>
            <a:r>
              <a:rPr lang="en-US" sz="1000" b="1" dirty="0"/>
              <a:t>Given</a:t>
            </a:r>
            <a:r>
              <a:rPr lang="en-US" sz="1000" dirty="0"/>
              <a:t> a user exists with a username of "joey user“</a:t>
            </a:r>
          </a:p>
          <a:p>
            <a:pPr marL="290513" lvl="1"/>
            <a:r>
              <a:rPr lang="en-US" sz="1000" b="1" dirty="0"/>
              <a:t>And</a:t>
            </a:r>
            <a:r>
              <a:rPr lang="en-US" sz="1000" dirty="0"/>
              <a:t> the following message exists: </a:t>
            </a:r>
          </a:p>
          <a:p>
            <a:pPr marL="900007" lvl="2"/>
            <a:r>
              <a:rPr lang="en-US" sz="1000" dirty="0"/>
              <a:t>| </a:t>
            </a:r>
            <a:r>
              <a:rPr lang="en-US" sz="1000" dirty="0" err="1"/>
              <a:t>user:username</a:t>
            </a:r>
            <a:r>
              <a:rPr lang="en-US" sz="1000" dirty="0"/>
              <a:t> | subject | </a:t>
            </a:r>
          </a:p>
          <a:p>
            <a:pPr marL="900007" lvl="2"/>
            <a:r>
              <a:rPr lang="en-US" sz="1000" dirty="0"/>
              <a:t>| joey user | Subjects are lame | </a:t>
            </a:r>
          </a:p>
          <a:p>
            <a:pPr marL="290513" lvl="1"/>
            <a:r>
              <a:rPr lang="en-US" sz="1000" b="1" dirty="0"/>
              <a:t>And</a:t>
            </a:r>
            <a:r>
              <a:rPr lang="en-US" sz="1000" dirty="0"/>
              <a:t> I am signed in as a moderator </a:t>
            </a:r>
          </a:p>
          <a:p>
            <a:pPr marL="290513" lvl="1"/>
            <a:r>
              <a:rPr lang="en-US" sz="1000" b="1" dirty="0"/>
              <a:t>When</a:t>
            </a:r>
            <a:r>
              <a:rPr lang="en-US" sz="1000" dirty="0"/>
              <a:t> I go to the spams page </a:t>
            </a:r>
          </a:p>
          <a:p>
            <a:pPr marL="290513" lvl="1"/>
            <a:r>
              <a:rPr lang="en-US" sz="1000" b="1" dirty="0"/>
              <a:t>And</a:t>
            </a:r>
            <a:r>
              <a:rPr lang="en-US" sz="1000" dirty="0"/>
              <a:t> I follow "Subjects are lame" </a:t>
            </a:r>
          </a:p>
          <a:p>
            <a:pPr marL="290513" lvl="1"/>
            <a:r>
              <a:rPr lang="en-US" sz="1000" b="1" dirty="0"/>
              <a:t>And</a:t>
            </a:r>
            <a:r>
              <a:rPr lang="en-US" sz="1000" dirty="0"/>
              <a:t> I press "Spam" </a:t>
            </a:r>
          </a:p>
          <a:p>
            <a:pPr marL="290513" lvl="1"/>
            <a:r>
              <a:rPr lang="en-US" sz="1000" b="1" dirty="0"/>
              <a:t>Then</a:t>
            </a:r>
            <a:r>
              <a:rPr lang="en-US" sz="1000" dirty="0"/>
              <a:t> I should see "the message has been marked as spam" </a:t>
            </a:r>
          </a:p>
          <a:p>
            <a:pPr marL="290513" lvl="1"/>
            <a:r>
              <a:rPr lang="en-US" sz="1000" b="1" dirty="0"/>
              <a:t>Given</a:t>
            </a:r>
            <a:r>
              <a:rPr lang="en-US" sz="1000" dirty="0"/>
              <a:t> I am signed in as "joey user" </a:t>
            </a:r>
          </a:p>
          <a:p>
            <a:pPr marL="290513" lvl="1"/>
            <a:r>
              <a:rPr lang="en-US" sz="1000" b="1" dirty="0"/>
              <a:t>When</a:t>
            </a:r>
            <a:r>
              <a:rPr lang="en-US" sz="1000" dirty="0"/>
              <a:t> I go to the messages page </a:t>
            </a:r>
          </a:p>
          <a:p>
            <a:pPr marL="290513" lvl="1"/>
            <a:r>
              <a:rPr lang="en-US" sz="1000" b="1" dirty="0"/>
              <a:t>Then</a:t>
            </a:r>
            <a:r>
              <a:rPr lang="en-US" sz="1000" dirty="0"/>
              <a:t> I should not see "Subjects are lame"</a:t>
            </a:r>
          </a:p>
        </p:txBody>
      </p:sp>
      <p:sp>
        <p:nvSpPr>
          <p:cNvPr id="8" name="TextBox 7"/>
          <p:cNvSpPr txBox="1"/>
          <p:nvPr/>
        </p:nvSpPr>
        <p:spPr>
          <a:xfrm>
            <a:off x="4962213" y="2605068"/>
            <a:ext cx="3209636" cy="861774"/>
          </a:xfrm>
          <a:prstGeom prst="rect">
            <a:avLst/>
          </a:prstGeom>
          <a:noFill/>
          <a:ln>
            <a:solidFill>
              <a:schemeClr val="bg1">
                <a:lumMod val="50000"/>
              </a:schemeClr>
            </a:solidFill>
          </a:ln>
        </p:spPr>
        <p:txBody>
          <a:bodyPr wrap="square" rtlCol="0">
            <a:spAutoFit/>
          </a:bodyPr>
          <a:lstStyle/>
          <a:p>
            <a:r>
              <a:rPr lang="en-US" sz="1000" b="1" dirty="0"/>
              <a:t>Scenario</a:t>
            </a:r>
            <a:r>
              <a:rPr lang="en-US" sz="1000" dirty="0"/>
              <a:t>: Moderator marks messages as spam </a:t>
            </a:r>
          </a:p>
          <a:p>
            <a:pPr marL="290513" lvl="1"/>
            <a:r>
              <a:rPr lang="en-US" sz="1000" b="1" dirty="0"/>
              <a:t>Given</a:t>
            </a:r>
            <a:r>
              <a:rPr lang="en-US" sz="1000" dirty="0"/>
              <a:t> a user has a message </a:t>
            </a:r>
          </a:p>
          <a:p>
            <a:pPr marL="290513" lvl="1"/>
            <a:r>
              <a:rPr lang="en-US" sz="1000" b="1" dirty="0"/>
              <a:t>And</a:t>
            </a:r>
            <a:r>
              <a:rPr lang="en-US" sz="1000" dirty="0"/>
              <a:t> I am signed in as a moderator </a:t>
            </a:r>
          </a:p>
          <a:p>
            <a:pPr marL="290513" lvl="1"/>
            <a:r>
              <a:rPr lang="en-US" sz="1000" b="1" dirty="0"/>
              <a:t>When</a:t>
            </a:r>
            <a:r>
              <a:rPr lang="en-US" sz="1000" dirty="0"/>
              <a:t> I mark that message as spam </a:t>
            </a:r>
          </a:p>
          <a:p>
            <a:pPr marL="290513" lvl="1"/>
            <a:r>
              <a:rPr lang="en-US" sz="1000" b="1" dirty="0"/>
              <a:t>Then</a:t>
            </a:r>
            <a:r>
              <a:rPr lang="en-US" sz="1000" dirty="0"/>
              <a:t> the user should not see the message</a:t>
            </a:r>
          </a:p>
        </p:txBody>
      </p:sp>
      <p:sp>
        <p:nvSpPr>
          <p:cNvPr id="9" name="Rectangle 8"/>
          <p:cNvSpPr/>
          <p:nvPr/>
        </p:nvSpPr>
        <p:spPr>
          <a:xfrm>
            <a:off x="458002" y="2352036"/>
            <a:ext cx="4056246" cy="26265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Imperative</a:t>
            </a:r>
            <a:endParaRPr lang="en-US" sz="1100" b="1" dirty="0"/>
          </a:p>
        </p:txBody>
      </p:sp>
      <p:sp>
        <p:nvSpPr>
          <p:cNvPr id="11" name="Rectangle 10"/>
          <p:cNvSpPr/>
          <p:nvPr/>
        </p:nvSpPr>
        <p:spPr>
          <a:xfrm>
            <a:off x="4962213" y="2352036"/>
            <a:ext cx="3209636" cy="26265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Declarative</a:t>
            </a:r>
          </a:p>
        </p:txBody>
      </p:sp>
      <p:sp>
        <p:nvSpPr>
          <p:cNvPr id="10" name="Triangle 9"/>
          <p:cNvSpPr/>
          <p:nvPr/>
        </p:nvSpPr>
        <p:spPr>
          <a:xfrm rot="5400000">
            <a:off x="4462378" y="2572670"/>
            <a:ext cx="554092" cy="204166"/>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TextBox 11"/>
          <p:cNvSpPr txBox="1"/>
          <p:nvPr/>
        </p:nvSpPr>
        <p:spPr>
          <a:xfrm>
            <a:off x="458001" y="2046900"/>
            <a:ext cx="5858976" cy="207749"/>
          </a:xfrm>
          <a:prstGeom prst="rect">
            <a:avLst/>
          </a:prstGeom>
          <a:noFill/>
        </p:spPr>
        <p:txBody>
          <a:bodyPr wrap="none" lIns="0" tIns="0" rIns="0" bIns="45720" rtlCol="0">
            <a:spAutoFit/>
          </a:bodyPr>
          <a:lstStyle/>
          <a:p>
            <a:r>
              <a:rPr lang="en-US" sz="1050" b="1" dirty="0"/>
              <a:t>Example</a:t>
            </a:r>
            <a:r>
              <a:rPr lang="en-US" sz="1050" dirty="0"/>
              <a:t>: </a:t>
            </a:r>
            <a:r>
              <a:rPr lang="en-US" sz="1050" dirty="0">
                <a:hlinkClick r:id="rId2"/>
              </a:rPr>
              <a:t>https://robots.thoughtbot.com/describe-the-users-perspective-ddd-acceptance</a:t>
            </a:r>
            <a:r>
              <a:rPr lang="en-US" sz="1050" dirty="0"/>
              <a:t> </a:t>
            </a:r>
          </a:p>
        </p:txBody>
      </p:sp>
      <p:sp>
        <p:nvSpPr>
          <p:cNvPr id="15" name="Rectangle 14"/>
          <p:cNvSpPr/>
          <p:nvPr/>
        </p:nvSpPr>
        <p:spPr>
          <a:xfrm>
            <a:off x="8752571" y="3305998"/>
            <a:ext cx="3191186" cy="321688"/>
          </a:xfrm>
          <a:prstGeom prst="rect">
            <a:avLst/>
          </a:prstGeom>
          <a:solidFill>
            <a:schemeClr val="accent4">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Recommendation</a:t>
            </a:r>
          </a:p>
        </p:txBody>
      </p:sp>
      <p:sp>
        <p:nvSpPr>
          <p:cNvPr id="16" name="Rectangle 15"/>
          <p:cNvSpPr/>
          <p:nvPr/>
        </p:nvSpPr>
        <p:spPr>
          <a:xfrm>
            <a:off x="8752571" y="3627685"/>
            <a:ext cx="3191186" cy="129642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While context will drive the right level of granularity for the scenarios, the general guidance is to err on the side of declarative scenarios, aiming to capture scenarios in a more business readable format</a:t>
            </a:r>
          </a:p>
          <a:p>
            <a:endParaRPr lang="en-US" sz="1100" dirty="0">
              <a:solidFill>
                <a:schemeClr val="tx1"/>
              </a:solidFill>
            </a:endParaRPr>
          </a:p>
          <a:p>
            <a:r>
              <a:rPr lang="en-US" sz="1100" dirty="0">
                <a:solidFill>
                  <a:schemeClr val="tx1"/>
                </a:solidFill>
              </a:rPr>
              <a:t>See next slide for additional reading</a:t>
            </a:r>
          </a:p>
        </p:txBody>
      </p:sp>
      <p:sp>
        <p:nvSpPr>
          <p:cNvPr id="20" name="TextBox 19"/>
          <p:cNvSpPr txBox="1"/>
          <p:nvPr/>
        </p:nvSpPr>
        <p:spPr>
          <a:xfrm>
            <a:off x="458001" y="4847582"/>
            <a:ext cx="7713847" cy="369332"/>
          </a:xfrm>
          <a:prstGeom prst="rect">
            <a:avLst/>
          </a:prstGeom>
          <a:noFill/>
        </p:spPr>
        <p:txBody>
          <a:bodyPr wrap="square" lIns="0" tIns="0" rIns="0" bIns="45720" rtlCol="0">
            <a:spAutoFit/>
          </a:bodyPr>
          <a:lstStyle/>
          <a:p>
            <a:r>
              <a:rPr lang="en-US" sz="1050" b="1" dirty="0"/>
              <a:t>Example 2</a:t>
            </a:r>
            <a:r>
              <a:rPr lang="en-US" sz="1050" dirty="0"/>
              <a:t>: </a:t>
            </a:r>
            <a:r>
              <a:rPr lang="en-US" sz="1050" dirty="0">
                <a:hlinkClick r:id="rId3"/>
              </a:rPr>
              <a:t>http://grokbase.com/t/gg/cukes/144g4hhsds/cucumber-dealing-with-multiple-more-complex-set-of-scenarios-per-feature-in-feature-file</a:t>
            </a:r>
            <a:endParaRPr lang="en-US" sz="1050" dirty="0"/>
          </a:p>
        </p:txBody>
      </p:sp>
      <p:sp>
        <p:nvSpPr>
          <p:cNvPr id="21" name="TextBox 20"/>
          <p:cNvSpPr txBox="1"/>
          <p:nvPr/>
        </p:nvSpPr>
        <p:spPr>
          <a:xfrm>
            <a:off x="458000" y="5530649"/>
            <a:ext cx="4056247" cy="861774"/>
          </a:xfrm>
          <a:prstGeom prst="rect">
            <a:avLst/>
          </a:prstGeom>
          <a:noFill/>
          <a:ln>
            <a:solidFill>
              <a:schemeClr val="bg1">
                <a:lumMod val="50000"/>
              </a:schemeClr>
            </a:solidFill>
          </a:ln>
        </p:spPr>
        <p:txBody>
          <a:bodyPr wrap="square" rtlCol="0">
            <a:spAutoFit/>
          </a:bodyPr>
          <a:lstStyle/>
          <a:p>
            <a:r>
              <a:rPr lang="en-US" sz="1000" b="1" dirty="0"/>
              <a:t>Scenario</a:t>
            </a:r>
            <a:r>
              <a:rPr lang="en-US" sz="1000" dirty="0"/>
              <a:t>: Sign-In</a:t>
            </a:r>
          </a:p>
          <a:p>
            <a:pPr marL="290513" lvl="1"/>
            <a:r>
              <a:rPr lang="en-US" sz="1000" b="1" dirty="0"/>
              <a:t>When </a:t>
            </a:r>
            <a:r>
              <a:rPr lang="en-US" sz="1000" dirty="0"/>
              <a:t>I visit the site</a:t>
            </a:r>
            <a:br>
              <a:rPr lang="en-US" sz="1000" b="1" dirty="0"/>
            </a:br>
            <a:r>
              <a:rPr lang="en-US" sz="1000" b="1" dirty="0"/>
              <a:t>And </a:t>
            </a:r>
            <a:r>
              <a:rPr lang="en-US" sz="1000" dirty="0"/>
              <a:t>I fill in my password with [ ]</a:t>
            </a:r>
            <a:br>
              <a:rPr lang="en-US" sz="1000" dirty="0"/>
            </a:br>
            <a:r>
              <a:rPr lang="en-US" sz="1000" b="1" dirty="0"/>
              <a:t>And </a:t>
            </a:r>
            <a:r>
              <a:rPr lang="en-US" sz="1000" dirty="0"/>
              <a:t>I fill in my id with [ ]</a:t>
            </a:r>
            <a:br>
              <a:rPr lang="en-US" sz="1000" dirty="0"/>
            </a:br>
            <a:r>
              <a:rPr lang="en-US" sz="1000" b="1" dirty="0"/>
              <a:t>And </a:t>
            </a:r>
            <a:r>
              <a:rPr lang="en-US" sz="1000" dirty="0"/>
              <a:t>I press submit</a:t>
            </a:r>
          </a:p>
        </p:txBody>
      </p:sp>
      <p:sp>
        <p:nvSpPr>
          <p:cNvPr id="22" name="TextBox 21"/>
          <p:cNvSpPr txBox="1"/>
          <p:nvPr/>
        </p:nvSpPr>
        <p:spPr>
          <a:xfrm>
            <a:off x="4962212" y="5528947"/>
            <a:ext cx="3209636" cy="400110"/>
          </a:xfrm>
          <a:prstGeom prst="rect">
            <a:avLst/>
          </a:prstGeom>
          <a:noFill/>
          <a:ln>
            <a:solidFill>
              <a:schemeClr val="bg1">
                <a:lumMod val="50000"/>
              </a:schemeClr>
            </a:solidFill>
          </a:ln>
        </p:spPr>
        <p:txBody>
          <a:bodyPr wrap="square" rtlCol="0">
            <a:spAutoFit/>
          </a:bodyPr>
          <a:lstStyle/>
          <a:p>
            <a:r>
              <a:rPr lang="en-US" sz="1000" b="1" dirty="0"/>
              <a:t>Scenario</a:t>
            </a:r>
            <a:r>
              <a:rPr lang="en-US" sz="1000" dirty="0"/>
              <a:t>: Sign-In </a:t>
            </a:r>
          </a:p>
          <a:p>
            <a:pPr marL="290513" lvl="1"/>
            <a:r>
              <a:rPr lang="en-US" sz="1000" b="1" dirty="0"/>
              <a:t>When </a:t>
            </a:r>
            <a:r>
              <a:rPr lang="en-US" sz="1000" dirty="0"/>
              <a:t>I sign in</a:t>
            </a:r>
          </a:p>
        </p:txBody>
      </p:sp>
      <p:sp>
        <p:nvSpPr>
          <p:cNvPr id="23" name="Rectangle 22"/>
          <p:cNvSpPr/>
          <p:nvPr/>
        </p:nvSpPr>
        <p:spPr>
          <a:xfrm>
            <a:off x="458001" y="5275915"/>
            <a:ext cx="4056246" cy="26265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Imperative</a:t>
            </a:r>
            <a:endParaRPr lang="en-US" sz="1100" b="1" dirty="0"/>
          </a:p>
        </p:txBody>
      </p:sp>
      <p:sp>
        <p:nvSpPr>
          <p:cNvPr id="24" name="Rectangle 23"/>
          <p:cNvSpPr/>
          <p:nvPr/>
        </p:nvSpPr>
        <p:spPr>
          <a:xfrm>
            <a:off x="4962212" y="5275915"/>
            <a:ext cx="3209636" cy="26265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Declarative</a:t>
            </a:r>
          </a:p>
        </p:txBody>
      </p:sp>
      <p:sp>
        <p:nvSpPr>
          <p:cNvPr id="25" name="Triangle 24"/>
          <p:cNvSpPr/>
          <p:nvPr/>
        </p:nvSpPr>
        <p:spPr>
          <a:xfrm rot="5400000">
            <a:off x="4462377" y="5496549"/>
            <a:ext cx="554092" cy="204166"/>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6" name="Triangle 25"/>
          <p:cNvSpPr/>
          <p:nvPr/>
        </p:nvSpPr>
        <p:spPr>
          <a:xfrm rot="5400000">
            <a:off x="6995515" y="4104705"/>
            <a:ext cx="2962265" cy="286330"/>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44889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34</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Cucumber Guidelines:</a:t>
            </a:r>
            <a:br>
              <a:rPr lang="en-US" dirty="0"/>
            </a:br>
            <a:r>
              <a:rPr lang="en-US" sz="2800" i="1" dirty="0"/>
              <a:t>Scenario Authoring </a:t>
            </a:r>
            <a:r>
              <a:rPr lang="mr-IN" sz="2800" i="1" dirty="0"/>
              <a:t>–</a:t>
            </a:r>
            <a:r>
              <a:rPr lang="en-US" sz="2800" i="1" dirty="0"/>
              <a:t> Further Reading</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27223078"/>
              </p:ext>
            </p:extLst>
          </p:nvPr>
        </p:nvGraphicFramePr>
        <p:xfrm>
          <a:off x="380999" y="1457427"/>
          <a:ext cx="11430002" cy="1813390"/>
        </p:xfrm>
        <a:graphic>
          <a:graphicData uri="http://schemas.openxmlformats.org/drawingml/2006/table">
            <a:tbl>
              <a:tblPr firstRow="1" bandRow="1">
                <a:tableStyleId>{72833802-FEF1-4C79-8D5D-14CF1EAF98D9}</a:tableStyleId>
              </a:tblPr>
              <a:tblGrid>
                <a:gridCol w="4056247">
                  <a:extLst>
                    <a:ext uri="{9D8B030D-6E8A-4147-A177-3AD203B41FA5}">
                      <a16:colId xmlns:a16="http://schemas.microsoft.com/office/drawing/2014/main" val="20000"/>
                    </a:ext>
                  </a:extLst>
                </a:gridCol>
                <a:gridCol w="7373755">
                  <a:extLst>
                    <a:ext uri="{9D8B030D-6E8A-4147-A177-3AD203B41FA5}">
                      <a16:colId xmlns:a16="http://schemas.microsoft.com/office/drawing/2014/main" val="20001"/>
                    </a:ext>
                  </a:extLst>
                </a:gridCol>
              </a:tblGrid>
              <a:tr h="0">
                <a:tc>
                  <a:txBody>
                    <a:bodyPr/>
                    <a:lstStyle/>
                    <a:p>
                      <a:r>
                        <a:rPr lang="en-US" sz="1050" noProof="1"/>
                        <a:t>Links for Further Reading</a:t>
                      </a: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tc>
                  <a:txBody>
                    <a:bodyPr/>
                    <a:lstStyle/>
                    <a:p>
                      <a:endParaRPr lang="en-US" sz="1050" noProof="1"/>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0">
                <a:tc>
                  <a:txBody>
                    <a:bodyPr/>
                    <a:lstStyle/>
                    <a:p>
                      <a:r>
                        <a:rPr lang="en-US" sz="1050" b="1" noProof="1"/>
                        <a:t>Article</a:t>
                      </a: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tc>
                  <a:txBody>
                    <a:bodyPr/>
                    <a:lstStyle/>
                    <a:p>
                      <a:r>
                        <a:rPr lang="en-US" sz="1050" b="1" noProof="1"/>
                        <a:t>Link</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51579">
                <a:tc>
                  <a:txBody>
                    <a:bodyPr/>
                    <a:lstStyle/>
                    <a:p>
                      <a:r>
                        <a:rPr lang="en-US" sz="1000" i="1" noProof="1"/>
                        <a:t>There’s No Such Thing as Imperative or Declarative </a:t>
                      </a:r>
                    </a:p>
                    <a:p>
                      <a:r>
                        <a:rPr lang="en-US" sz="1000" i="1" noProof="1"/>
                        <a:t>(Liz Keogh)</a:t>
                      </a: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r>
                        <a:rPr lang="en-US" sz="1000" noProof="1">
                          <a:hlinkClick r:id="rId2"/>
                        </a:rPr>
                        <a:t>https://lizkeogh.com/2013/06/17/theres-no-such-thing-as-declarative-and-imperative/</a:t>
                      </a:r>
                      <a:r>
                        <a:rPr lang="en-US" sz="1000" noProof="1"/>
                        <a:t> </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000" b="0" i="1" noProof="1"/>
                        <a:t>Declarative User Stories Translate to Good Cucumber Features</a:t>
                      </a:r>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000" noProof="1">
                          <a:hlinkClick r:id="rId3"/>
                        </a:rPr>
                        <a:t>http://fasteragile.com/blog/2015/01/19/declarative-user-stories-translate-to-good-cucumber-features/</a:t>
                      </a:r>
                      <a:r>
                        <a:rPr lang="en-US" sz="1000" noProof="1"/>
                        <a:t> </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r h="367138">
                <a:tc>
                  <a:txBody>
                    <a:bodyPr/>
                    <a:lstStyle/>
                    <a:p>
                      <a:r>
                        <a:rPr lang="en-US" sz="1000" b="0" i="1" noProof="1"/>
                        <a:t>The 10 Dos and 500* Don</a:t>
                      </a:r>
                      <a:r>
                        <a:rPr lang="mr-IN" sz="1000" b="0" i="1" noProof="1"/>
                        <a:t>’</a:t>
                      </a:r>
                      <a:r>
                        <a:rPr lang="en-US" sz="1000" b="0" i="1" noProof="1"/>
                        <a:t>t’s of Automated Acceptance Testing </a:t>
                      </a:r>
                    </a:p>
                    <a:p>
                      <a:r>
                        <a:rPr lang="en-US" sz="1000" b="0" i="1" noProof="1"/>
                        <a:t>(Alister</a:t>
                      </a:r>
                      <a:r>
                        <a:rPr lang="en-US" sz="1000" b="0" i="1" baseline="0" noProof="1"/>
                        <a:t> Scott) </a:t>
                      </a:r>
                      <a:r>
                        <a:rPr lang="mr-IN" sz="1000" b="0" i="1" baseline="0" noProof="1"/>
                        <a:t>–</a:t>
                      </a:r>
                      <a:r>
                        <a:rPr lang="en-US" sz="1000" b="0" i="1" baseline="0" noProof="1"/>
                        <a:t> see #2 in the list</a:t>
                      </a:r>
                      <a:endParaRPr lang="en-US" sz="1000" b="0" i="1" noProof="1"/>
                    </a:p>
                  </a:txBody>
                  <a:tcPr marL="91419" marR="91419" marT="73135" marB="73135" anchor="ctr">
                    <a:lnL w="9525" cap="flat" cmpd="sng" algn="ctr">
                      <a:solidFill>
                        <a:schemeClr val="tx2"/>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000" noProof="1">
                          <a:hlinkClick r:id="rId4"/>
                        </a:rPr>
                        <a:t>https://watirmelon.blog/2015/11/20/the-10-dos-and-500-donts-of-automated-acceptance-testing/</a:t>
                      </a:r>
                      <a:r>
                        <a:rPr lang="en-US" sz="1000" noProof="1"/>
                        <a:t> </a:t>
                      </a:r>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Rectangle 6"/>
          <p:cNvSpPr/>
          <p:nvPr/>
        </p:nvSpPr>
        <p:spPr>
          <a:xfrm>
            <a:off x="380999" y="3669794"/>
            <a:ext cx="1818051" cy="122511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Selected Quotes from Above Links</a:t>
            </a:r>
          </a:p>
        </p:txBody>
      </p:sp>
      <p:sp>
        <p:nvSpPr>
          <p:cNvPr id="8" name="Rectangle 7"/>
          <p:cNvSpPr/>
          <p:nvPr/>
        </p:nvSpPr>
        <p:spPr>
          <a:xfrm>
            <a:off x="2199048" y="3669796"/>
            <a:ext cx="9534949" cy="122511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From Liz Keogh: </a:t>
            </a:r>
            <a:r>
              <a:rPr lang="en-US" sz="1100" i="1" dirty="0">
                <a:solidFill>
                  <a:schemeClr val="tx1"/>
                </a:solidFill>
              </a:rPr>
              <a:t>“… if your scenarios are too hard to maintain, and becoming too detailed, you might want to try chunking them up a notch, and capture some conversations with people who naturally speak in terms that don’t involve the UI”</a:t>
            </a:r>
          </a:p>
          <a:p>
            <a:endParaRPr lang="en-US" sz="1100" dirty="0">
              <a:solidFill>
                <a:schemeClr val="tx1"/>
              </a:solidFill>
            </a:endParaRPr>
          </a:p>
          <a:p>
            <a:r>
              <a:rPr lang="en-US" sz="1100" dirty="0">
                <a:solidFill>
                  <a:schemeClr val="tx1"/>
                </a:solidFill>
              </a:rPr>
              <a:t>From </a:t>
            </a:r>
            <a:r>
              <a:rPr lang="en-US" sz="1100" dirty="0" err="1">
                <a:solidFill>
                  <a:schemeClr val="tx1"/>
                </a:solidFill>
              </a:rPr>
              <a:t>Alister</a:t>
            </a:r>
            <a:r>
              <a:rPr lang="en-US" sz="1100" dirty="0">
                <a:solidFill>
                  <a:schemeClr val="tx1"/>
                </a:solidFill>
              </a:rPr>
              <a:t> Scott: </a:t>
            </a:r>
            <a:r>
              <a:rPr lang="en-US" sz="1100" i="1" dirty="0">
                <a:solidFill>
                  <a:schemeClr val="tx1"/>
                </a:solidFill>
              </a:rPr>
              <a:t>“… having steps that involve clicking different values means they are directly tied to the UI, and any slight changes will quickly break your tests. Refactoring plain English scenarios is hard: it’s much easier to refactor the code underneath, for example, using a page object model allows you to model a page and any changes to it are done in code in a single place”</a:t>
            </a:r>
          </a:p>
        </p:txBody>
      </p:sp>
    </p:spTree>
    <p:extLst>
      <p:ext uri="{BB962C8B-B14F-4D97-AF65-F5344CB8AC3E}">
        <p14:creationId xmlns:p14="http://schemas.microsoft.com/office/powerpoint/2010/main" val="776786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35</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solidFill>
                  <a:prstClr val="black"/>
                </a:solidFill>
              </a:rPr>
              <a:t>Cucumber Guidelines:</a:t>
            </a:r>
            <a:br>
              <a:rPr lang="en-US" dirty="0">
                <a:solidFill>
                  <a:prstClr val="black"/>
                </a:solidFill>
              </a:rPr>
            </a:br>
            <a:r>
              <a:rPr lang="en-US" sz="2800" i="1" dirty="0">
                <a:solidFill>
                  <a:prstClr val="black"/>
                </a:solidFill>
              </a:rPr>
              <a:t>Other Potential Topics</a:t>
            </a:r>
            <a:endParaRPr lang="en-US" dirty="0"/>
          </a:p>
        </p:txBody>
      </p:sp>
      <p:sp>
        <p:nvSpPr>
          <p:cNvPr id="5" name="TextBox 4"/>
          <p:cNvSpPr txBox="1"/>
          <p:nvPr/>
        </p:nvSpPr>
        <p:spPr>
          <a:xfrm>
            <a:off x="10028902" y="406618"/>
            <a:ext cx="2067235" cy="261610"/>
          </a:xfrm>
          <a:prstGeom prst="rect">
            <a:avLst/>
          </a:prstGeom>
          <a:noFill/>
        </p:spPr>
        <p:txBody>
          <a:bodyPr wrap="square" lIns="0" tIns="0" rIns="0" bIns="45720" rtlCol="0">
            <a:spAutoFit/>
          </a:bodyPr>
          <a:lstStyle/>
          <a:p>
            <a:pPr algn="ctr"/>
            <a:r>
              <a:rPr lang="en-US" sz="1400" b="1" dirty="0">
                <a:solidFill>
                  <a:srgbClr val="C00000"/>
                </a:solidFill>
              </a:rPr>
              <a:t>PLACEHOLDER</a:t>
            </a:r>
          </a:p>
        </p:txBody>
      </p:sp>
      <p:sp>
        <p:nvSpPr>
          <p:cNvPr id="6" name="TextBox 5"/>
          <p:cNvSpPr txBox="1"/>
          <p:nvPr/>
        </p:nvSpPr>
        <p:spPr>
          <a:xfrm>
            <a:off x="380999" y="1617043"/>
            <a:ext cx="7968528" cy="1123384"/>
          </a:xfrm>
          <a:prstGeom prst="rect">
            <a:avLst/>
          </a:prstGeom>
          <a:noFill/>
        </p:spPr>
        <p:txBody>
          <a:bodyPr wrap="none" lIns="0" tIns="0" rIns="0" bIns="45720" rtlCol="0">
            <a:spAutoFit/>
          </a:bodyPr>
          <a:lstStyle/>
          <a:p>
            <a:pPr marL="285750" indent="-285750">
              <a:buFont typeface="Arial" charset="0"/>
              <a:buChar char="•"/>
            </a:pPr>
            <a:r>
              <a:rPr lang="en-US" sz="1400" dirty="0"/>
              <a:t>PLACEHOLDER: Add Details on the Following Topics:</a:t>
            </a:r>
          </a:p>
          <a:p>
            <a:pPr marL="742950" lvl="1" indent="-285750">
              <a:buFont typeface="Courier New" charset="0"/>
              <a:buChar char="o"/>
            </a:pPr>
            <a:r>
              <a:rPr lang="en-US" sz="1400" dirty="0"/>
              <a:t>Feature File Organization (folders and naming)</a:t>
            </a:r>
          </a:p>
          <a:p>
            <a:pPr marL="742950" lvl="1" indent="-285750">
              <a:buFont typeface="Courier New" charset="0"/>
              <a:buChar char="o"/>
            </a:pPr>
            <a:r>
              <a:rPr lang="en-US" sz="1400" dirty="0"/>
              <a:t>Scenario to Feature File (how many scenarios in one feature file, use of background)</a:t>
            </a:r>
          </a:p>
          <a:p>
            <a:pPr marL="742950" lvl="1" indent="-285750">
              <a:buFont typeface="Courier New" charset="0"/>
              <a:buChar char="o"/>
            </a:pPr>
            <a:r>
              <a:rPr lang="en-US" sz="1400" dirty="0"/>
              <a:t>Tagging Details (Tagging Different Levels of Cucumber Keywords, Tagged Hooks)</a:t>
            </a:r>
          </a:p>
          <a:p>
            <a:pPr marL="742950" lvl="1" indent="-285750">
              <a:buFont typeface="Courier New" charset="0"/>
              <a:buChar char="o"/>
            </a:pPr>
            <a:r>
              <a:rPr lang="en-US" sz="1400" dirty="0"/>
              <a:t>Feature File Review Checklist?</a:t>
            </a:r>
          </a:p>
        </p:txBody>
      </p:sp>
    </p:spTree>
    <p:extLst>
      <p:ext uri="{BB962C8B-B14F-4D97-AF65-F5344CB8AC3E}">
        <p14:creationId xmlns:p14="http://schemas.microsoft.com/office/powerpoint/2010/main" val="970805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36</a:t>
            </a:fld>
            <a:endParaRPr lang="en-US">
              <a:solidFill>
                <a:prstClr val="white">
                  <a:lumMod val="65000"/>
                </a:prstClr>
              </a:solidFill>
            </a:endParaRPr>
          </a:p>
        </p:txBody>
      </p:sp>
      <p:sp>
        <p:nvSpPr>
          <p:cNvPr id="6" name="Title 5"/>
          <p:cNvSpPr>
            <a:spLocks noGrp="1"/>
          </p:cNvSpPr>
          <p:nvPr>
            <p:ph type="title"/>
          </p:nvPr>
        </p:nvSpPr>
        <p:spPr/>
        <p:txBody>
          <a:bodyPr/>
          <a:lstStyle/>
          <a:p>
            <a:r>
              <a:rPr lang="en-US" dirty="0"/>
              <a:t>Appendix C: Non-Web Options</a:t>
            </a:r>
          </a:p>
        </p:txBody>
      </p:sp>
    </p:spTree>
    <p:extLst>
      <p:ext uri="{BB962C8B-B14F-4D97-AF65-F5344CB8AC3E}">
        <p14:creationId xmlns:p14="http://schemas.microsoft.com/office/powerpoint/2010/main" val="1083143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37</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Non Web/Mobile Automation Options:</a:t>
            </a:r>
            <a:br>
              <a:rPr lang="en-US" dirty="0"/>
            </a:br>
            <a:r>
              <a:rPr lang="en-US" sz="2800" i="1" dirty="0"/>
              <a:t>Overview</a:t>
            </a:r>
          </a:p>
        </p:txBody>
      </p:sp>
      <p:sp>
        <p:nvSpPr>
          <p:cNvPr id="5" name="Text Placeholder 4"/>
          <p:cNvSpPr>
            <a:spLocks noGrp="1"/>
          </p:cNvSpPr>
          <p:nvPr>
            <p:ph type="body" sz="quarter" idx="18"/>
          </p:nvPr>
        </p:nvSpPr>
        <p:spPr/>
        <p:txBody>
          <a:bodyPr/>
          <a:lstStyle/>
          <a:p>
            <a:r>
              <a:rPr lang="en-US" dirty="0"/>
              <a:t>For technologies outside of web and mobile, there are a handful of options that can be reviewed, though some have cost implications:</a:t>
            </a:r>
          </a:p>
        </p:txBody>
      </p:sp>
      <p:graphicFrame>
        <p:nvGraphicFramePr>
          <p:cNvPr id="7" name="Table 6"/>
          <p:cNvGraphicFramePr>
            <a:graphicFrameLocks noGrp="1"/>
          </p:cNvGraphicFramePr>
          <p:nvPr>
            <p:extLst>
              <p:ext uri="{D42A27DB-BD31-4B8C-83A1-F6EECF244321}">
                <p14:modId xmlns:p14="http://schemas.microsoft.com/office/powerpoint/2010/main" val="1163735869"/>
              </p:ext>
            </p:extLst>
          </p:nvPr>
        </p:nvGraphicFramePr>
        <p:xfrm>
          <a:off x="429125" y="2131914"/>
          <a:ext cx="5326781" cy="2342803"/>
        </p:xfrm>
        <a:graphic>
          <a:graphicData uri="http://schemas.openxmlformats.org/drawingml/2006/table">
            <a:tbl>
              <a:tblPr firstRow="1" bandRow="1">
                <a:tableStyleId>{72833802-FEF1-4C79-8D5D-14CF1EAF98D9}</a:tableStyleId>
              </a:tblPr>
              <a:tblGrid>
                <a:gridCol w="1495926">
                  <a:extLst>
                    <a:ext uri="{9D8B030D-6E8A-4147-A177-3AD203B41FA5}">
                      <a16:colId xmlns:a16="http://schemas.microsoft.com/office/drawing/2014/main" val="20000"/>
                    </a:ext>
                  </a:extLst>
                </a:gridCol>
                <a:gridCol w="3830855">
                  <a:extLst>
                    <a:ext uri="{9D8B030D-6E8A-4147-A177-3AD203B41FA5}">
                      <a16:colId xmlns:a16="http://schemas.microsoft.com/office/drawing/2014/main" val="20001"/>
                    </a:ext>
                  </a:extLst>
                </a:gridCol>
              </a:tblGrid>
              <a:tr h="0">
                <a:tc gridSpan="2">
                  <a:txBody>
                    <a:bodyPr/>
                    <a:lstStyle/>
                    <a:p>
                      <a:r>
                        <a:rPr lang="en-US" sz="1050" noProof="1"/>
                        <a:t>Appium</a:t>
                      </a:r>
                      <a:r>
                        <a:rPr lang="en-US" sz="1050" baseline="0" noProof="1"/>
                        <a:t> - Win10, OS X Support</a:t>
                      </a:r>
                      <a:endParaRPr lang="en-US" sz="1050" noProof="1"/>
                    </a:p>
                  </a:txBody>
                  <a:tcPr marL="91419" marR="91419" marT="73135" marB="7313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tc hMerge="1">
                  <a:txBody>
                    <a:bodyPr/>
                    <a:lstStyle/>
                    <a:p>
                      <a:endParaRPr lang="en-US" sz="1050" noProof="1"/>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0">
                <a:tc>
                  <a:txBody>
                    <a:bodyPr/>
                    <a:lstStyle/>
                    <a:p>
                      <a:r>
                        <a:rPr lang="en-US" sz="1050" b="1" noProof="1"/>
                        <a:t>Article</a:t>
                      </a:r>
                    </a:p>
                  </a:txBody>
                  <a:tcPr marL="91419" marR="91419" marT="73135" marB="73135" anchor="ctr">
                    <a:lnL w="9525" cap="flat" cmpd="sng" algn="ctr">
                      <a:solidFill>
                        <a:schemeClr val="tx1"/>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tc>
                  <a:txBody>
                    <a:bodyPr/>
                    <a:lstStyle/>
                    <a:p>
                      <a:r>
                        <a:rPr lang="en-US" sz="1050" b="1" noProof="1"/>
                        <a:t>Link</a:t>
                      </a:r>
                    </a:p>
                  </a:txBody>
                  <a:tcPr marL="91419" marR="91419" marT="73135" marB="73135" anchor="ctr">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980483">
                <a:tc>
                  <a:txBody>
                    <a:bodyPr/>
                    <a:lstStyle/>
                    <a:p>
                      <a:r>
                        <a:rPr lang="en-US" sz="1000" i="0" noProof="1"/>
                        <a:t>WinApp Driver (Windows 10)</a:t>
                      </a:r>
                    </a:p>
                  </a:txBody>
                  <a:tcPr marL="91419" marR="91419" marT="73135" marB="73135" anchor="ctr">
                    <a:lnL w="9525" cap="flat" cmpd="sng" algn="ctr">
                      <a:solidFill>
                        <a:schemeClr val="tx1"/>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r>
                        <a:rPr lang="en-US" sz="1000" noProof="1">
                          <a:hlinkClick r:id="rId2"/>
                        </a:rPr>
                        <a:t>https://github.com/Microsoft/WinAppDriver/tree/master/Samples</a:t>
                      </a:r>
                      <a:endParaRPr lang="en-US" sz="1000" noProof="1"/>
                    </a:p>
                    <a:p>
                      <a:endParaRPr lang="en-US" sz="1000" noProof="1"/>
                    </a:p>
                    <a:p>
                      <a:r>
                        <a:rPr lang="en-US" sz="1000" noProof="1">
                          <a:hlinkClick r:id="rId3"/>
                        </a:rPr>
                        <a:t>https://blogs.windows.com/buildingapps/2016/11/16/windows-application-driver-for-pc-integrates-with-appium/</a:t>
                      </a:r>
                      <a:endParaRPr lang="en-US" sz="1000" noProof="1"/>
                    </a:p>
                  </a:txBody>
                  <a:tcPr marL="91419" marR="91419" marT="73135" marB="73135" anchor="ctr">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000" b="0" i="0" noProof="1"/>
                        <a:t>Winium </a:t>
                      </a:r>
                    </a:p>
                    <a:p>
                      <a:r>
                        <a:rPr lang="en-US" sz="1000" b="0" i="0" noProof="1"/>
                        <a:t>(Pre Windows 10)</a:t>
                      </a:r>
                    </a:p>
                  </a:txBody>
                  <a:tcPr marL="91419" marR="91419" marT="73135" marB="73135" anchor="ctr">
                    <a:lnL w="9525" cap="flat" cmpd="sng" algn="ctr">
                      <a:solidFill>
                        <a:schemeClr val="tx1"/>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000" b="0" noProof="1">
                          <a:hlinkClick r:id="rId4"/>
                        </a:rPr>
                        <a:t>https://github.com/2gis/Winium</a:t>
                      </a:r>
                      <a:r>
                        <a:rPr lang="en-US" sz="1000" b="0" noProof="1"/>
                        <a:t> </a:t>
                      </a:r>
                    </a:p>
                  </a:txBody>
                  <a:tcPr marL="91419" marR="91419" marT="73135" marB="73135" anchor="ctr">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US" sz="1000" b="0" i="0" noProof="1"/>
                        <a:t>OS X Driver</a:t>
                      </a:r>
                    </a:p>
                  </a:txBody>
                  <a:tcPr marL="91419" marR="91419" marT="73135" marB="73135" anchor="ctr">
                    <a:lnL w="9525" cap="flat" cmpd="sng" algn="ctr">
                      <a:solidFill>
                        <a:schemeClr val="tx1"/>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000" noProof="1">
                          <a:hlinkClick r:id="rId5"/>
                        </a:rPr>
                        <a:t>https://github.com/appium/appium-for-mac</a:t>
                      </a:r>
                      <a:r>
                        <a:rPr lang="en-US" sz="1000" noProof="1"/>
                        <a:t> </a:t>
                      </a:r>
                    </a:p>
                  </a:txBody>
                  <a:tcPr marL="91419" marR="91419" marT="73135" marB="73135" anchor="ctr">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7"/>
          <p:cNvSpPr txBox="1"/>
          <p:nvPr/>
        </p:nvSpPr>
        <p:spPr>
          <a:xfrm>
            <a:off x="429124" y="4658768"/>
            <a:ext cx="5326782" cy="530915"/>
          </a:xfrm>
          <a:prstGeom prst="rect">
            <a:avLst/>
          </a:prstGeom>
          <a:noFill/>
        </p:spPr>
        <p:txBody>
          <a:bodyPr wrap="square" lIns="0" tIns="0" rIns="0" bIns="45720" rtlCol="0">
            <a:spAutoFit/>
          </a:bodyPr>
          <a:lstStyle/>
          <a:p>
            <a:r>
              <a:rPr lang="en-US" sz="1050" b="1" dirty="0"/>
              <a:t>Automate Windows and Mac Apps with the WebDriver Protocol </a:t>
            </a:r>
          </a:p>
          <a:p>
            <a:r>
              <a:rPr lang="en-US" sz="1050" b="1" dirty="0"/>
              <a:t>(Selenium </a:t>
            </a:r>
            <a:r>
              <a:rPr lang="en-US" sz="1050" b="1" dirty="0" err="1"/>
              <a:t>Conf</a:t>
            </a:r>
            <a:r>
              <a:rPr lang="en-US" sz="1050" b="1" dirty="0"/>
              <a:t> 2017)</a:t>
            </a:r>
            <a:r>
              <a:rPr lang="en-US" sz="1050" dirty="0"/>
              <a:t>: </a:t>
            </a:r>
            <a:r>
              <a:rPr lang="en-US" sz="1050" dirty="0">
                <a:hlinkClick r:id="rId6"/>
              </a:rPr>
              <a:t>https://www.youtube.com/watch?v=MgBRvQOZhec&amp;feature=youtu.be</a:t>
            </a:r>
            <a:r>
              <a:rPr lang="en-US" sz="1050" dirty="0"/>
              <a:t> </a:t>
            </a:r>
          </a:p>
        </p:txBody>
      </p:sp>
      <p:graphicFrame>
        <p:nvGraphicFramePr>
          <p:cNvPr id="9" name="Table 8"/>
          <p:cNvGraphicFramePr>
            <a:graphicFrameLocks noGrp="1"/>
          </p:cNvGraphicFramePr>
          <p:nvPr>
            <p:extLst>
              <p:ext uri="{D42A27DB-BD31-4B8C-83A1-F6EECF244321}">
                <p14:modId xmlns:p14="http://schemas.microsoft.com/office/powerpoint/2010/main" val="1703947701"/>
              </p:ext>
            </p:extLst>
          </p:nvPr>
        </p:nvGraphicFramePr>
        <p:xfrm>
          <a:off x="6341343" y="2131914"/>
          <a:ext cx="5326781" cy="1891733"/>
        </p:xfrm>
        <a:graphic>
          <a:graphicData uri="http://schemas.openxmlformats.org/drawingml/2006/table">
            <a:tbl>
              <a:tblPr firstRow="1" bandRow="1">
                <a:tableStyleId>{72833802-FEF1-4C79-8D5D-14CF1EAF98D9}</a:tableStyleId>
              </a:tblPr>
              <a:tblGrid>
                <a:gridCol w="1763129">
                  <a:extLst>
                    <a:ext uri="{9D8B030D-6E8A-4147-A177-3AD203B41FA5}">
                      <a16:colId xmlns:a16="http://schemas.microsoft.com/office/drawing/2014/main" val="20000"/>
                    </a:ext>
                  </a:extLst>
                </a:gridCol>
                <a:gridCol w="3563652">
                  <a:extLst>
                    <a:ext uri="{9D8B030D-6E8A-4147-A177-3AD203B41FA5}">
                      <a16:colId xmlns:a16="http://schemas.microsoft.com/office/drawing/2014/main" val="20001"/>
                    </a:ext>
                  </a:extLst>
                </a:gridCol>
              </a:tblGrid>
              <a:tr h="0">
                <a:tc gridSpan="2">
                  <a:txBody>
                    <a:bodyPr/>
                    <a:lstStyle/>
                    <a:p>
                      <a:r>
                        <a:rPr lang="en-US" sz="1050" noProof="1"/>
                        <a:t>Commercial</a:t>
                      </a:r>
                      <a:r>
                        <a:rPr lang="en-US" sz="1050" baseline="0" noProof="1"/>
                        <a:t> Options</a:t>
                      </a:r>
                      <a:endParaRPr lang="en-US" sz="1050" noProof="1"/>
                    </a:p>
                  </a:txBody>
                  <a:tcPr marL="91419" marR="91419" marT="73135" marB="7313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tc hMerge="1">
                  <a:txBody>
                    <a:bodyPr/>
                    <a:lstStyle/>
                    <a:p>
                      <a:endParaRPr lang="en-US" sz="1050" noProof="1"/>
                    </a:p>
                  </a:txBody>
                  <a:tcPr marL="91419" marR="91419" marT="73135" marB="73135" anchor="ct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0">
                <a:tc>
                  <a:txBody>
                    <a:bodyPr/>
                    <a:lstStyle/>
                    <a:p>
                      <a:r>
                        <a:rPr lang="en-US" sz="1050" b="1" noProof="1"/>
                        <a:t>Article</a:t>
                      </a:r>
                    </a:p>
                  </a:txBody>
                  <a:tcPr marL="91419" marR="91419" marT="73135" marB="73135" anchor="ctr">
                    <a:lnL w="9525" cap="flat" cmpd="sng" algn="ctr">
                      <a:solidFill>
                        <a:schemeClr val="tx1"/>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tc>
                  <a:txBody>
                    <a:bodyPr/>
                    <a:lstStyle/>
                    <a:p>
                      <a:r>
                        <a:rPr lang="en-US" sz="1050" b="1" noProof="1"/>
                        <a:t>Link</a:t>
                      </a:r>
                    </a:p>
                  </a:txBody>
                  <a:tcPr marL="91419" marR="91419" marT="73135" marB="73135" anchor="ctr">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980483">
                <a:tc>
                  <a:txBody>
                    <a:bodyPr/>
                    <a:lstStyle/>
                    <a:p>
                      <a:r>
                        <a:rPr lang="en-US" sz="1000" i="0" noProof="1"/>
                        <a:t>HP (MicroFocus) LeanFT</a:t>
                      </a:r>
                    </a:p>
                  </a:txBody>
                  <a:tcPr marL="91419" marR="91419" marT="73135" marB="73135" anchor="ctr">
                    <a:lnL w="9525" cap="flat" cmpd="sng" algn="ctr">
                      <a:solidFill>
                        <a:schemeClr val="tx1"/>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r>
                        <a:rPr lang="en-US" sz="1000" noProof="1">
                          <a:hlinkClick r:id="rId7"/>
                        </a:rPr>
                        <a:t>https://www.hpe.com/h20195/V2/getpdf.aspx/4AA5-9937ENW.pdf</a:t>
                      </a:r>
                      <a:r>
                        <a:rPr lang="en-US" sz="1000" noProof="1"/>
                        <a:t> </a:t>
                      </a:r>
                    </a:p>
                  </a:txBody>
                  <a:tcPr marL="91419" marR="91419" marT="73135" marB="73135" anchor="ctr">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000" b="0" i="0" noProof="1"/>
                        <a:t>Smartbear</a:t>
                      </a:r>
                      <a:r>
                        <a:rPr lang="en-US" sz="1000" b="0" i="0" baseline="0" noProof="1"/>
                        <a:t> </a:t>
                      </a:r>
                      <a:r>
                        <a:rPr lang="en-US" sz="1000" b="0" i="0" noProof="1"/>
                        <a:t>TestLeft</a:t>
                      </a:r>
                    </a:p>
                  </a:txBody>
                  <a:tcPr marL="91419" marR="91419" marT="73135" marB="73135" anchor="ctr">
                    <a:lnL w="9525" cap="flat" cmpd="sng" algn="ctr">
                      <a:solidFill>
                        <a:schemeClr val="tx1"/>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000" b="0" noProof="1">
                          <a:hlinkClick r:id="rId8"/>
                        </a:rPr>
                        <a:t>https://smartbear.com/product/testleft/overview/</a:t>
                      </a:r>
                      <a:r>
                        <a:rPr lang="en-US" sz="1000" b="0" noProof="1"/>
                        <a:t> </a:t>
                      </a:r>
                    </a:p>
                  </a:txBody>
                  <a:tcPr marL="91419" marR="91419" marT="73135" marB="73135" anchor="ctr">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2013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38</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Mainframe Automation with Selenium</a:t>
            </a:r>
            <a:br>
              <a:rPr lang="en-US" dirty="0"/>
            </a:br>
            <a:r>
              <a:rPr lang="en-US" sz="2800" i="1" dirty="0"/>
              <a:t>IBM I Access Web Client</a:t>
            </a:r>
            <a:endParaRPr lang="en-US" sz="2800" i="1" dirty="0">
              <a:solidFill>
                <a:schemeClr val="tx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 Placeholder 4"/>
          <p:cNvSpPr>
            <a:spLocks noGrp="1"/>
          </p:cNvSpPr>
          <p:nvPr>
            <p:ph type="body" sz="quarter" idx="18"/>
          </p:nvPr>
        </p:nvSpPr>
        <p:spPr/>
        <p:txBody>
          <a:bodyPr/>
          <a:lstStyle/>
          <a:p>
            <a:r>
              <a:rPr lang="en-US" dirty="0"/>
              <a:t>IBM </a:t>
            </a:r>
            <a:r>
              <a:rPr lang="en-US" dirty="0" err="1"/>
              <a:t>i</a:t>
            </a:r>
            <a:r>
              <a:rPr lang="en-US" dirty="0"/>
              <a:t> Access can be used to access an AS400 application through a web browser </a:t>
            </a:r>
            <a:r>
              <a:rPr lang="mr-IN" dirty="0"/>
              <a:t>–</a:t>
            </a:r>
            <a:r>
              <a:rPr lang="en-US" dirty="0"/>
              <a:t> with this in place, the application can be then be automated with Selenium:</a:t>
            </a:r>
          </a:p>
        </p:txBody>
      </p:sp>
      <p:sp>
        <p:nvSpPr>
          <p:cNvPr id="6" name="Rounded Rectangle 16"/>
          <p:cNvSpPr>
            <a:spLocks noChangeArrowheads="1"/>
          </p:cNvSpPr>
          <p:nvPr/>
        </p:nvSpPr>
        <p:spPr bwMode="auto">
          <a:xfrm>
            <a:off x="471640" y="2096703"/>
            <a:ext cx="10799546" cy="2783961"/>
          </a:xfrm>
          <a:prstGeom prst="roundRect">
            <a:avLst>
              <a:gd name="adj" fmla="val 8616"/>
            </a:avLst>
          </a:prstGeom>
          <a:noFill/>
          <a:ln w="9525" algn="ctr">
            <a:solidFill>
              <a:schemeClr val="tx1"/>
            </a:solidFill>
            <a:prstDash val="solid"/>
            <a:round/>
            <a:headEnd/>
            <a:tailEnd/>
          </a:ln>
          <a:extLst/>
        </p:spPr>
        <p:txBody>
          <a:bodyPr/>
          <a:lstStyle/>
          <a:p>
            <a:pPr marL="742950" lvl="1" indent="-285750" algn="just" eaLnBrk="0" hangingPunct="0">
              <a:lnSpc>
                <a:spcPct val="150000"/>
              </a:lnSpc>
              <a:spcBef>
                <a:spcPct val="20000"/>
              </a:spcBef>
              <a:buClr>
                <a:srgbClr val="CC3300"/>
              </a:buClr>
              <a:buSzPct val="75000"/>
              <a:buFontTx/>
              <a:buChar char="-"/>
              <a:defRPr/>
            </a:pPr>
            <a:endParaRPr lang="en-US" sz="1100" dirty="0"/>
          </a:p>
          <a:p>
            <a:pPr marL="742950" lvl="1" indent="-285750" algn="just" eaLnBrk="0" hangingPunct="0">
              <a:lnSpc>
                <a:spcPct val="150000"/>
              </a:lnSpc>
              <a:spcBef>
                <a:spcPct val="20000"/>
              </a:spcBef>
              <a:buClr>
                <a:srgbClr val="CC3300"/>
              </a:buClr>
              <a:buSzPct val="75000"/>
              <a:buFontTx/>
              <a:buChar char="-"/>
              <a:defRPr/>
            </a:pPr>
            <a:endParaRPr lang="en-US" sz="1100" dirty="0"/>
          </a:p>
        </p:txBody>
      </p:sp>
      <p:grpSp>
        <p:nvGrpSpPr>
          <p:cNvPr id="9" name="Group 8"/>
          <p:cNvGrpSpPr/>
          <p:nvPr/>
        </p:nvGrpSpPr>
        <p:grpSpPr>
          <a:xfrm>
            <a:off x="4365529" y="2746018"/>
            <a:ext cx="2219960" cy="1330344"/>
            <a:chOff x="4942840" y="2773681"/>
            <a:chExt cx="2219960" cy="1330344"/>
          </a:xfrm>
        </p:grpSpPr>
        <p:sp>
          <p:nvSpPr>
            <p:cNvPr id="10" name="Rectangle 9"/>
            <p:cNvSpPr/>
            <p:nvPr/>
          </p:nvSpPr>
          <p:spPr bwMode="auto">
            <a:xfrm>
              <a:off x="4942840" y="2773681"/>
              <a:ext cx="2219960" cy="1330344"/>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ea typeface="ＭＳ Ｐゴシック"/>
                  <a:cs typeface="ＭＳ Ｐゴシック"/>
                </a:rPr>
                <a:t>*$250 License</a:t>
              </a:r>
            </a:p>
          </p:txBody>
        </p:sp>
        <p:sp>
          <p:nvSpPr>
            <p:cNvPr id="11" name="Rectangle 10"/>
            <p:cNvSpPr/>
            <p:nvPr/>
          </p:nvSpPr>
          <p:spPr bwMode="auto">
            <a:xfrm>
              <a:off x="5410062" y="3073093"/>
              <a:ext cx="1285516" cy="73152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100" b="1" dirty="0"/>
                <a:t>IBM </a:t>
              </a:r>
              <a:r>
                <a:rPr lang="en-US" sz="1100" b="1" dirty="0" err="1"/>
                <a:t>i</a:t>
              </a:r>
              <a:r>
                <a:rPr lang="en-US" sz="1100" b="1" dirty="0"/>
                <a:t> Access</a:t>
              </a:r>
            </a:p>
            <a:p>
              <a:pPr algn="ctr" eaLnBrk="0" fontAlgn="base" hangingPunct="0">
                <a:spcBef>
                  <a:spcPct val="0"/>
                </a:spcBef>
                <a:spcAft>
                  <a:spcPct val="0"/>
                </a:spcAft>
              </a:pPr>
              <a:r>
                <a:rPr lang="en-US" sz="1100" b="1" dirty="0"/>
                <a:t>for Web</a:t>
              </a:r>
            </a:p>
            <a:p>
              <a:pPr algn="ctr" eaLnBrk="0" fontAlgn="base" hangingPunct="0">
                <a:spcBef>
                  <a:spcPct val="0"/>
                </a:spcBef>
                <a:spcAft>
                  <a:spcPct val="0"/>
                </a:spcAft>
              </a:pPr>
              <a:r>
                <a:rPr lang="en-US" sz="1100" b="1"/>
                <a:t>5250 Session</a:t>
              </a:r>
              <a:endParaRPr kumimoji="0" lang="en-US" sz="1100" b="1" i="0" u="none" strike="noStrike" cap="none" normalizeH="0" baseline="0" dirty="0">
                <a:ln>
                  <a:noFill/>
                </a:ln>
                <a:solidFill>
                  <a:schemeClr val="tx1"/>
                </a:solidFill>
                <a:effectLst/>
                <a:ea typeface="ＭＳ Ｐゴシック"/>
                <a:cs typeface="ＭＳ Ｐゴシック"/>
              </a:endParaRPr>
            </a:p>
          </p:txBody>
        </p:sp>
      </p:grpSp>
      <p:sp>
        <p:nvSpPr>
          <p:cNvPr id="12" name="Rectangle 11"/>
          <p:cNvSpPr/>
          <p:nvPr/>
        </p:nvSpPr>
        <p:spPr>
          <a:xfrm>
            <a:off x="569465" y="4380500"/>
            <a:ext cx="2124075" cy="461665"/>
          </a:xfrm>
          <a:prstGeom prst="rect">
            <a:avLst/>
          </a:prstGeom>
        </p:spPr>
        <p:txBody>
          <a:bodyPr wrap="square">
            <a:spAutoFit/>
          </a:bodyPr>
          <a:lstStyle/>
          <a:p>
            <a:pPr algn="ctr"/>
            <a:r>
              <a:rPr lang="en-US" sz="1200" i="1" dirty="0"/>
              <a:t>AS 400 Screen through Web Browser(IE, GC, FF)</a:t>
            </a:r>
          </a:p>
        </p:txBody>
      </p:sp>
      <p:sp>
        <p:nvSpPr>
          <p:cNvPr id="13" name="Rectangle 12"/>
          <p:cNvSpPr/>
          <p:nvPr/>
        </p:nvSpPr>
        <p:spPr>
          <a:xfrm>
            <a:off x="2425249" y="3608069"/>
            <a:ext cx="1527628" cy="276999"/>
          </a:xfrm>
          <a:prstGeom prst="rect">
            <a:avLst/>
          </a:prstGeom>
        </p:spPr>
        <p:txBody>
          <a:bodyPr wrap="square">
            <a:spAutoFit/>
          </a:bodyPr>
          <a:lstStyle/>
          <a:p>
            <a:pPr algn="ctr"/>
            <a:r>
              <a:rPr lang="en-US" sz="1200" b="1" dirty="0"/>
              <a:t>HTTP Request</a:t>
            </a:r>
          </a:p>
        </p:txBody>
      </p:sp>
      <p:sp>
        <p:nvSpPr>
          <p:cNvPr id="14" name="Rectangle 13"/>
          <p:cNvSpPr/>
          <p:nvPr/>
        </p:nvSpPr>
        <p:spPr>
          <a:xfrm>
            <a:off x="4239799" y="4361250"/>
            <a:ext cx="2471420" cy="461665"/>
          </a:xfrm>
          <a:prstGeom prst="rect">
            <a:avLst/>
          </a:prstGeom>
        </p:spPr>
        <p:txBody>
          <a:bodyPr wrap="square">
            <a:spAutoFit/>
          </a:bodyPr>
          <a:lstStyle/>
          <a:p>
            <a:pPr algn="ctr"/>
            <a:r>
              <a:rPr lang="en-US" sz="1200" i="1" dirty="0"/>
              <a:t>Web Sphere, Integrated Web App Server</a:t>
            </a:r>
          </a:p>
        </p:txBody>
      </p:sp>
      <p:sp>
        <p:nvSpPr>
          <p:cNvPr id="15" name="Left-Right Arrow 14"/>
          <p:cNvSpPr/>
          <p:nvPr/>
        </p:nvSpPr>
        <p:spPr bwMode="auto">
          <a:xfrm>
            <a:off x="2328956" y="3317056"/>
            <a:ext cx="1720215" cy="188269"/>
          </a:xfrm>
          <a:prstGeom prst="leftRightArrow">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ea typeface="ＭＳ Ｐゴシック"/>
              <a:cs typeface="ＭＳ Ｐゴシック"/>
            </a:endParaRPr>
          </a:p>
        </p:txBody>
      </p:sp>
      <p:sp>
        <p:nvSpPr>
          <p:cNvPr id="16" name="Left-Right Arrow 15"/>
          <p:cNvSpPr/>
          <p:nvPr/>
        </p:nvSpPr>
        <p:spPr bwMode="auto">
          <a:xfrm>
            <a:off x="6970980" y="3295529"/>
            <a:ext cx="1714499" cy="231322"/>
          </a:xfrm>
          <a:prstGeom prst="leftRightArrow">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ea typeface="ＭＳ Ｐゴシック"/>
              <a:cs typeface="ＭＳ Ｐゴシック"/>
            </a:endParaRPr>
          </a:p>
        </p:txBody>
      </p:sp>
      <p:sp>
        <p:nvSpPr>
          <p:cNvPr id="17" name="Rectangle 16"/>
          <p:cNvSpPr/>
          <p:nvPr/>
        </p:nvSpPr>
        <p:spPr>
          <a:xfrm>
            <a:off x="8477422" y="4361712"/>
            <a:ext cx="2377440" cy="461665"/>
          </a:xfrm>
          <a:prstGeom prst="rect">
            <a:avLst/>
          </a:prstGeom>
        </p:spPr>
        <p:txBody>
          <a:bodyPr wrap="square">
            <a:spAutoFit/>
          </a:bodyPr>
          <a:lstStyle/>
          <a:p>
            <a:pPr algn="ctr"/>
            <a:r>
              <a:rPr lang="en-US" sz="1200" i="1" dirty="0"/>
              <a:t>5250 Application, Database or file server</a:t>
            </a:r>
          </a:p>
        </p:txBody>
      </p:sp>
      <p:sp>
        <p:nvSpPr>
          <p:cNvPr id="18" name="Rectangle 17"/>
          <p:cNvSpPr/>
          <p:nvPr/>
        </p:nvSpPr>
        <p:spPr>
          <a:xfrm>
            <a:off x="557082" y="2315730"/>
            <a:ext cx="2148841" cy="276999"/>
          </a:xfrm>
          <a:prstGeom prst="rect">
            <a:avLst/>
          </a:prstGeom>
        </p:spPr>
        <p:txBody>
          <a:bodyPr wrap="square">
            <a:spAutoFit/>
          </a:bodyPr>
          <a:lstStyle/>
          <a:p>
            <a:pPr algn="ctr"/>
            <a:r>
              <a:rPr lang="en-US" sz="1200" b="1" dirty="0"/>
              <a:t>Client System</a:t>
            </a:r>
          </a:p>
        </p:txBody>
      </p:sp>
      <p:sp>
        <p:nvSpPr>
          <p:cNvPr id="19" name="Rectangle 18"/>
          <p:cNvSpPr/>
          <p:nvPr/>
        </p:nvSpPr>
        <p:spPr>
          <a:xfrm>
            <a:off x="4239799" y="2315730"/>
            <a:ext cx="2471420" cy="276999"/>
          </a:xfrm>
          <a:prstGeom prst="rect">
            <a:avLst/>
          </a:prstGeom>
        </p:spPr>
        <p:txBody>
          <a:bodyPr wrap="square">
            <a:spAutoFit/>
          </a:bodyPr>
          <a:lstStyle/>
          <a:p>
            <a:pPr algn="ctr"/>
            <a:r>
              <a:rPr lang="en-US" sz="1200" b="1" dirty="0"/>
              <a:t>Application Server</a:t>
            </a:r>
            <a:endParaRPr lang="en-US" sz="1200" dirty="0"/>
          </a:p>
        </p:txBody>
      </p:sp>
      <p:sp>
        <p:nvSpPr>
          <p:cNvPr id="20" name="Rectangle 19"/>
          <p:cNvSpPr/>
          <p:nvPr/>
        </p:nvSpPr>
        <p:spPr>
          <a:xfrm>
            <a:off x="8599342" y="2223397"/>
            <a:ext cx="2133600" cy="461665"/>
          </a:xfrm>
          <a:prstGeom prst="rect">
            <a:avLst/>
          </a:prstGeom>
        </p:spPr>
        <p:txBody>
          <a:bodyPr wrap="square">
            <a:spAutoFit/>
          </a:bodyPr>
          <a:lstStyle/>
          <a:p>
            <a:pPr algn="ctr"/>
            <a:r>
              <a:rPr lang="en-US" sz="1200" b="1" dirty="0"/>
              <a:t>IBM </a:t>
            </a:r>
            <a:r>
              <a:rPr lang="en-US" sz="1200" b="1" dirty="0" err="1"/>
              <a:t>i</a:t>
            </a:r>
            <a:r>
              <a:rPr lang="en-US" sz="1200" b="1" dirty="0"/>
              <a:t> Access</a:t>
            </a:r>
          </a:p>
          <a:p>
            <a:pPr algn="ctr"/>
            <a:r>
              <a:rPr lang="en-US" sz="1200" b="1" dirty="0"/>
              <a:t>Host Servers</a:t>
            </a:r>
          </a:p>
        </p:txBody>
      </p:sp>
      <p:cxnSp>
        <p:nvCxnSpPr>
          <p:cNvPr id="21" name="Straight Connector 20"/>
          <p:cNvCxnSpPr/>
          <p:nvPr/>
        </p:nvCxnSpPr>
        <p:spPr bwMode="auto">
          <a:xfrm>
            <a:off x="3127643" y="2254476"/>
            <a:ext cx="0" cy="210312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2" name="Straight Connector 21"/>
          <p:cNvCxnSpPr/>
          <p:nvPr/>
        </p:nvCxnSpPr>
        <p:spPr bwMode="auto">
          <a:xfrm>
            <a:off x="7779652" y="2254476"/>
            <a:ext cx="0" cy="2103120"/>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23" name="Rectangle 22"/>
          <p:cNvSpPr/>
          <p:nvPr/>
        </p:nvSpPr>
        <p:spPr>
          <a:xfrm>
            <a:off x="7250776" y="3507405"/>
            <a:ext cx="1154907" cy="461665"/>
          </a:xfrm>
          <a:prstGeom prst="rect">
            <a:avLst/>
          </a:prstGeom>
        </p:spPr>
        <p:txBody>
          <a:bodyPr wrap="square">
            <a:spAutoFit/>
          </a:bodyPr>
          <a:lstStyle/>
          <a:p>
            <a:pPr algn="ctr"/>
            <a:r>
              <a:rPr lang="en-US" sz="1200" b="1" dirty="0"/>
              <a:t>TN5250, </a:t>
            </a:r>
          </a:p>
          <a:p>
            <a:pPr algn="ctr"/>
            <a:r>
              <a:rPr lang="en-US" sz="1200" b="1" dirty="0"/>
              <a:t>Sockets</a:t>
            </a:r>
          </a:p>
        </p:txBody>
      </p:sp>
      <p:grpSp>
        <p:nvGrpSpPr>
          <p:cNvPr id="24" name="Group 248"/>
          <p:cNvGrpSpPr>
            <a:grpSpLocks noChangeAspect="1"/>
          </p:cNvGrpSpPr>
          <p:nvPr/>
        </p:nvGrpSpPr>
        <p:grpSpPr bwMode="auto">
          <a:xfrm>
            <a:off x="9262933" y="3009866"/>
            <a:ext cx="806418" cy="802648"/>
            <a:chOff x="351" y="438"/>
            <a:chExt cx="428" cy="426"/>
          </a:xfrm>
          <a:solidFill>
            <a:schemeClr val="tx1"/>
          </a:solidFill>
        </p:grpSpPr>
        <p:sp>
          <p:nvSpPr>
            <p:cNvPr id="25" name="Freeform 249"/>
            <p:cNvSpPr>
              <a:spLocks noEditPoints="1"/>
            </p:cNvSpPr>
            <p:nvPr/>
          </p:nvSpPr>
          <p:spPr bwMode="auto">
            <a:xfrm>
              <a:off x="351" y="527"/>
              <a:ext cx="426" cy="124"/>
            </a:xfrm>
            <a:custGeom>
              <a:avLst/>
              <a:gdLst>
                <a:gd name="T0" fmla="*/ 282 w 288"/>
                <a:gd name="T1" fmla="*/ 84 h 84"/>
                <a:gd name="T2" fmla="*/ 6 w 288"/>
                <a:gd name="T3" fmla="*/ 84 h 84"/>
                <a:gd name="T4" fmla="*/ 0 w 288"/>
                <a:gd name="T5" fmla="*/ 78 h 84"/>
                <a:gd name="T6" fmla="*/ 0 w 288"/>
                <a:gd name="T7" fmla="*/ 6 h 84"/>
                <a:gd name="T8" fmla="*/ 6 w 288"/>
                <a:gd name="T9" fmla="*/ 0 h 84"/>
                <a:gd name="T10" fmla="*/ 282 w 288"/>
                <a:gd name="T11" fmla="*/ 0 h 84"/>
                <a:gd name="T12" fmla="*/ 288 w 288"/>
                <a:gd name="T13" fmla="*/ 6 h 84"/>
                <a:gd name="T14" fmla="*/ 288 w 288"/>
                <a:gd name="T15" fmla="*/ 78 h 84"/>
                <a:gd name="T16" fmla="*/ 282 w 288"/>
                <a:gd name="T17" fmla="*/ 84 h 84"/>
                <a:gd name="T18" fmla="*/ 12 w 288"/>
                <a:gd name="T19" fmla="*/ 72 h 84"/>
                <a:gd name="T20" fmla="*/ 276 w 288"/>
                <a:gd name="T21" fmla="*/ 72 h 84"/>
                <a:gd name="T22" fmla="*/ 276 w 288"/>
                <a:gd name="T23" fmla="*/ 12 h 84"/>
                <a:gd name="T24" fmla="*/ 12 w 288"/>
                <a:gd name="T25" fmla="*/ 12 h 84"/>
                <a:gd name="T26" fmla="*/ 12 w 288"/>
                <a:gd name="T27"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84">
                  <a:moveTo>
                    <a:pt x="282" y="84"/>
                  </a:moveTo>
                  <a:cubicBezTo>
                    <a:pt x="6" y="84"/>
                    <a:pt x="6" y="84"/>
                    <a:pt x="6" y="84"/>
                  </a:cubicBezTo>
                  <a:cubicBezTo>
                    <a:pt x="3" y="84"/>
                    <a:pt x="0" y="81"/>
                    <a:pt x="0" y="78"/>
                  </a:cubicBezTo>
                  <a:cubicBezTo>
                    <a:pt x="0" y="6"/>
                    <a:pt x="0" y="6"/>
                    <a:pt x="0" y="6"/>
                  </a:cubicBezTo>
                  <a:cubicBezTo>
                    <a:pt x="0" y="2"/>
                    <a:pt x="3" y="0"/>
                    <a:pt x="6" y="0"/>
                  </a:cubicBezTo>
                  <a:cubicBezTo>
                    <a:pt x="282" y="0"/>
                    <a:pt x="282" y="0"/>
                    <a:pt x="282" y="0"/>
                  </a:cubicBezTo>
                  <a:cubicBezTo>
                    <a:pt x="286" y="0"/>
                    <a:pt x="288" y="2"/>
                    <a:pt x="288" y="6"/>
                  </a:cubicBezTo>
                  <a:cubicBezTo>
                    <a:pt x="288" y="78"/>
                    <a:pt x="288" y="78"/>
                    <a:pt x="288" y="78"/>
                  </a:cubicBezTo>
                  <a:cubicBezTo>
                    <a:pt x="288" y="81"/>
                    <a:pt x="286" y="84"/>
                    <a:pt x="282" y="84"/>
                  </a:cubicBezTo>
                  <a:close/>
                  <a:moveTo>
                    <a:pt x="12" y="72"/>
                  </a:moveTo>
                  <a:cubicBezTo>
                    <a:pt x="276" y="72"/>
                    <a:pt x="276" y="72"/>
                    <a:pt x="276" y="72"/>
                  </a:cubicBezTo>
                  <a:cubicBezTo>
                    <a:pt x="276" y="12"/>
                    <a:pt x="276" y="12"/>
                    <a:pt x="276" y="12"/>
                  </a:cubicBezTo>
                  <a:cubicBezTo>
                    <a:pt x="12" y="12"/>
                    <a:pt x="12" y="12"/>
                    <a:pt x="12" y="12"/>
                  </a:cubicBezTo>
                  <a:lnTo>
                    <a:pt x="12"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26" name="Freeform 250"/>
            <p:cNvSpPr>
              <a:spLocks/>
            </p:cNvSpPr>
            <p:nvPr/>
          </p:nvSpPr>
          <p:spPr bwMode="auto">
            <a:xfrm>
              <a:off x="351" y="438"/>
              <a:ext cx="428" cy="106"/>
            </a:xfrm>
            <a:custGeom>
              <a:avLst/>
              <a:gdLst>
                <a:gd name="T0" fmla="*/ 282 w 289"/>
                <a:gd name="T1" fmla="*/ 72 h 72"/>
                <a:gd name="T2" fmla="*/ 278 w 289"/>
                <a:gd name="T3" fmla="*/ 70 h 72"/>
                <a:gd name="T4" fmla="*/ 208 w 289"/>
                <a:gd name="T5" fmla="*/ 12 h 72"/>
                <a:gd name="T6" fmla="*/ 80 w 289"/>
                <a:gd name="T7" fmla="*/ 12 h 72"/>
                <a:gd name="T8" fmla="*/ 10 w 289"/>
                <a:gd name="T9" fmla="*/ 70 h 72"/>
                <a:gd name="T10" fmla="*/ 2 w 289"/>
                <a:gd name="T11" fmla="*/ 69 h 72"/>
                <a:gd name="T12" fmla="*/ 2 w 289"/>
                <a:gd name="T13" fmla="*/ 61 h 72"/>
                <a:gd name="T14" fmla="*/ 74 w 289"/>
                <a:gd name="T15" fmla="*/ 1 h 72"/>
                <a:gd name="T16" fmla="*/ 78 w 289"/>
                <a:gd name="T17" fmla="*/ 0 h 72"/>
                <a:gd name="T18" fmla="*/ 210 w 289"/>
                <a:gd name="T19" fmla="*/ 0 h 72"/>
                <a:gd name="T20" fmla="*/ 214 w 289"/>
                <a:gd name="T21" fmla="*/ 1 h 72"/>
                <a:gd name="T22" fmla="*/ 286 w 289"/>
                <a:gd name="T23" fmla="*/ 61 h 72"/>
                <a:gd name="T24" fmla="*/ 287 w 289"/>
                <a:gd name="T25" fmla="*/ 69 h 72"/>
                <a:gd name="T26" fmla="*/ 282 w 289"/>
                <a:gd name="T2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9" h="72">
                  <a:moveTo>
                    <a:pt x="282" y="72"/>
                  </a:moveTo>
                  <a:cubicBezTo>
                    <a:pt x="281" y="72"/>
                    <a:pt x="280" y="71"/>
                    <a:pt x="278" y="70"/>
                  </a:cubicBezTo>
                  <a:cubicBezTo>
                    <a:pt x="208" y="12"/>
                    <a:pt x="208" y="12"/>
                    <a:pt x="208" y="12"/>
                  </a:cubicBezTo>
                  <a:cubicBezTo>
                    <a:pt x="80" y="12"/>
                    <a:pt x="80" y="12"/>
                    <a:pt x="80" y="12"/>
                  </a:cubicBezTo>
                  <a:cubicBezTo>
                    <a:pt x="10" y="70"/>
                    <a:pt x="10" y="70"/>
                    <a:pt x="10" y="70"/>
                  </a:cubicBezTo>
                  <a:cubicBezTo>
                    <a:pt x="8" y="72"/>
                    <a:pt x="4" y="72"/>
                    <a:pt x="2" y="69"/>
                  </a:cubicBezTo>
                  <a:cubicBezTo>
                    <a:pt x="0" y="67"/>
                    <a:pt x="0" y="63"/>
                    <a:pt x="2" y="61"/>
                  </a:cubicBezTo>
                  <a:cubicBezTo>
                    <a:pt x="74" y="1"/>
                    <a:pt x="74" y="1"/>
                    <a:pt x="74" y="1"/>
                  </a:cubicBezTo>
                  <a:cubicBezTo>
                    <a:pt x="75" y="0"/>
                    <a:pt x="77" y="0"/>
                    <a:pt x="78" y="0"/>
                  </a:cubicBezTo>
                  <a:cubicBezTo>
                    <a:pt x="210" y="0"/>
                    <a:pt x="210" y="0"/>
                    <a:pt x="210" y="0"/>
                  </a:cubicBezTo>
                  <a:cubicBezTo>
                    <a:pt x="212" y="0"/>
                    <a:pt x="213" y="0"/>
                    <a:pt x="214" y="1"/>
                  </a:cubicBezTo>
                  <a:cubicBezTo>
                    <a:pt x="286" y="61"/>
                    <a:pt x="286" y="61"/>
                    <a:pt x="286" y="61"/>
                  </a:cubicBezTo>
                  <a:cubicBezTo>
                    <a:pt x="289" y="63"/>
                    <a:pt x="289" y="67"/>
                    <a:pt x="287" y="69"/>
                  </a:cubicBezTo>
                  <a:cubicBezTo>
                    <a:pt x="286" y="71"/>
                    <a:pt x="284" y="72"/>
                    <a:pt x="2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27" name="Oval 251"/>
            <p:cNvSpPr>
              <a:spLocks noChangeArrowheads="1"/>
            </p:cNvSpPr>
            <p:nvPr/>
          </p:nvSpPr>
          <p:spPr bwMode="auto">
            <a:xfrm>
              <a:off x="582" y="571"/>
              <a:ext cx="35"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28" name="Oval 252"/>
            <p:cNvSpPr>
              <a:spLocks noChangeArrowheads="1"/>
            </p:cNvSpPr>
            <p:nvPr/>
          </p:nvSpPr>
          <p:spPr bwMode="auto">
            <a:xfrm>
              <a:off x="635" y="571"/>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29" name="Oval 253"/>
            <p:cNvSpPr>
              <a:spLocks noChangeArrowheads="1"/>
            </p:cNvSpPr>
            <p:nvPr/>
          </p:nvSpPr>
          <p:spPr bwMode="auto">
            <a:xfrm>
              <a:off x="688" y="571"/>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30" name="Freeform 254"/>
            <p:cNvSpPr>
              <a:spLocks noEditPoints="1"/>
            </p:cNvSpPr>
            <p:nvPr/>
          </p:nvSpPr>
          <p:spPr bwMode="auto">
            <a:xfrm>
              <a:off x="386" y="562"/>
              <a:ext cx="54" cy="54"/>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2"/>
                  </a:moveTo>
                  <a:cubicBezTo>
                    <a:pt x="15" y="12"/>
                    <a:pt x="12" y="14"/>
                    <a:pt x="12" y="18"/>
                  </a:cubicBezTo>
                  <a:cubicBezTo>
                    <a:pt x="12" y="21"/>
                    <a:pt x="15" y="24"/>
                    <a:pt x="18" y="24"/>
                  </a:cubicBezTo>
                  <a:cubicBezTo>
                    <a:pt x="22" y="24"/>
                    <a:pt x="24" y="21"/>
                    <a:pt x="24" y="18"/>
                  </a:cubicBezTo>
                  <a:cubicBezTo>
                    <a:pt x="24" y="14"/>
                    <a:pt x="22"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31" name="Freeform 255"/>
            <p:cNvSpPr>
              <a:spLocks/>
            </p:cNvSpPr>
            <p:nvPr/>
          </p:nvSpPr>
          <p:spPr bwMode="auto">
            <a:xfrm>
              <a:off x="351" y="633"/>
              <a:ext cx="426" cy="125"/>
            </a:xfrm>
            <a:custGeom>
              <a:avLst/>
              <a:gdLst>
                <a:gd name="T0" fmla="*/ 282 w 288"/>
                <a:gd name="T1" fmla="*/ 84 h 84"/>
                <a:gd name="T2" fmla="*/ 6 w 288"/>
                <a:gd name="T3" fmla="*/ 84 h 84"/>
                <a:gd name="T4" fmla="*/ 0 w 288"/>
                <a:gd name="T5" fmla="*/ 78 h 84"/>
                <a:gd name="T6" fmla="*/ 0 w 288"/>
                <a:gd name="T7" fmla="*/ 6 h 84"/>
                <a:gd name="T8" fmla="*/ 6 w 288"/>
                <a:gd name="T9" fmla="*/ 0 h 84"/>
                <a:gd name="T10" fmla="*/ 12 w 288"/>
                <a:gd name="T11" fmla="*/ 6 h 84"/>
                <a:gd name="T12" fmla="*/ 12 w 288"/>
                <a:gd name="T13" fmla="*/ 72 h 84"/>
                <a:gd name="T14" fmla="*/ 276 w 288"/>
                <a:gd name="T15" fmla="*/ 72 h 84"/>
                <a:gd name="T16" fmla="*/ 276 w 288"/>
                <a:gd name="T17" fmla="*/ 6 h 84"/>
                <a:gd name="T18" fmla="*/ 282 w 288"/>
                <a:gd name="T19" fmla="*/ 0 h 84"/>
                <a:gd name="T20" fmla="*/ 288 w 288"/>
                <a:gd name="T21" fmla="*/ 6 h 84"/>
                <a:gd name="T22" fmla="*/ 288 w 288"/>
                <a:gd name="T23" fmla="*/ 78 h 84"/>
                <a:gd name="T24" fmla="*/ 282 w 288"/>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84">
                  <a:moveTo>
                    <a:pt x="282" y="84"/>
                  </a:moveTo>
                  <a:cubicBezTo>
                    <a:pt x="6" y="84"/>
                    <a:pt x="6" y="84"/>
                    <a:pt x="6" y="84"/>
                  </a:cubicBezTo>
                  <a:cubicBezTo>
                    <a:pt x="3" y="84"/>
                    <a:pt x="0" y="81"/>
                    <a:pt x="0" y="78"/>
                  </a:cubicBezTo>
                  <a:cubicBezTo>
                    <a:pt x="0" y="6"/>
                    <a:pt x="0" y="6"/>
                    <a:pt x="0" y="6"/>
                  </a:cubicBezTo>
                  <a:cubicBezTo>
                    <a:pt x="0" y="2"/>
                    <a:pt x="3" y="0"/>
                    <a:pt x="6" y="0"/>
                  </a:cubicBezTo>
                  <a:cubicBezTo>
                    <a:pt x="10" y="0"/>
                    <a:pt x="12" y="2"/>
                    <a:pt x="12" y="6"/>
                  </a:cubicBezTo>
                  <a:cubicBezTo>
                    <a:pt x="12" y="72"/>
                    <a:pt x="12" y="72"/>
                    <a:pt x="12" y="72"/>
                  </a:cubicBezTo>
                  <a:cubicBezTo>
                    <a:pt x="276" y="72"/>
                    <a:pt x="276" y="72"/>
                    <a:pt x="276" y="72"/>
                  </a:cubicBezTo>
                  <a:cubicBezTo>
                    <a:pt x="276" y="6"/>
                    <a:pt x="276" y="6"/>
                    <a:pt x="276" y="6"/>
                  </a:cubicBezTo>
                  <a:cubicBezTo>
                    <a:pt x="276" y="2"/>
                    <a:pt x="279" y="0"/>
                    <a:pt x="282" y="0"/>
                  </a:cubicBezTo>
                  <a:cubicBezTo>
                    <a:pt x="286" y="0"/>
                    <a:pt x="288" y="2"/>
                    <a:pt x="288" y="6"/>
                  </a:cubicBezTo>
                  <a:cubicBezTo>
                    <a:pt x="288" y="78"/>
                    <a:pt x="288" y="78"/>
                    <a:pt x="288" y="78"/>
                  </a:cubicBezTo>
                  <a:cubicBezTo>
                    <a:pt x="288" y="81"/>
                    <a:pt x="286" y="84"/>
                    <a:pt x="282"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32" name="Oval 256"/>
            <p:cNvSpPr>
              <a:spLocks noChangeArrowheads="1"/>
            </p:cNvSpPr>
            <p:nvPr/>
          </p:nvSpPr>
          <p:spPr bwMode="auto">
            <a:xfrm>
              <a:off x="582" y="678"/>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33" name="Oval 257"/>
            <p:cNvSpPr>
              <a:spLocks noChangeArrowheads="1"/>
            </p:cNvSpPr>
            <p:nvPr/>
          </p:nvSpPr>
          <p:spPr bwMode="auto">
            <a:xfrm>
              <a:off x="635" y="678"/>
              <a:ext cx="36"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34" name="Oval 258"/>
            <p:cNvSpPr>
              <a:spLocks noChangeArrowheads="1"/>
            </p:cNvSpPr>
            <p:nvPr/>
          </p:nvSpPr>
          <p:spPr bwMode="auto">
            <a:xfrm>
              <a:off x="688" y="678"/>
              <a:ext cx="36"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35" name="Freeform 259"/>
            <p:cNvSpPr>
              <a:spLocks noEditPoints="1"/>
            </p:cNvSpPr>
            <p:nvPr/>
          </p:nvSpPr>
          <p:spPr bwMode="auto">
            <a:xfrm>
              <a:off x="386" y="669"/>
              <a:ext cx="54" cy="53"/>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2"/>
                  </a:moveTo>
                  <a:cubicBezTo>
                    <a:pt x="15" y="12"/>
                    <a:pt x="12" y="14"/>
                    <a:pt x="12" y="18"/>
                  </a:cubicBezTo>
                  <a:cubicBezTo>
                    <a:pt x="12" y="21"/>
                    <a:pt x="15" y="24"/>
                    <a:pt x="18" y="24"/>
                  </a:cubicBezTo>
                  <a:cubicBezTo>
                    <a:pt x="22" y="24"/>
                    <a:pt x="24" y="21"/>
                    <a:pt x="24" y="18"/>
                  </a:cubicBezTo>
                  <a:cubicBezTo>
                    <a:pt x="24" y="14"/>
                    <a:pt x="22"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36" name="Freeform 260"/>
            <p:cNvSpPr>
              <a:spLocks/>
            </p:cNvSpPr>
            <p:nvPr/>
          </p:nvSpPr>
          <p:spPr bwMode="auto">
            <a:xfrm>
              <a:off x="351" y="740"/>
              <a:ext cx="426" cy="124"/>
            </a:xfrm>
            <a:custGeom>
              <a:avLst/>
              <a:gdLst>
                <a:gd name="T0" fmla="*/ 258 w 288"/>
                <a:gd name="T1" fmla="*/ 84 h 84"/>
                <a:gd name="T2" fmla="*/ 30 w 288"/>
                <a:gd name="T3" fmla="*/ 84 h 84"/>
                <a:gd name="T4" fmla="*/ 0 w 288"/>
                <a:gd name="T5" fmla="*/ 54 h 84"/>
                <a:gd name="T6" fmla="*/ 0 w 288"/>
                <a:gd name="T7" fmla="*/ 6 h 84"/>
                <a:gd name="T8" fmla="*/ 6 w 288"/>
                <a:gd name="T9" fmla="*/ 0 h 84"/>
                <a:gd name="T10" fmla="*/ 12 w 288"/>
                <a:gd name="T11" fmla="*/ 6 h 84"/>
                <a:gd name="T12" fmla="*/ 12 w 288"/>
                <a:gd name="T13" fmla="*/ 54 h 84"/>
                <a:gd name="T14" fmla="*/ 30 w 288"/>
                <a:gd name="T15" fmla="*/ 72 h 84"/>
                <a:gd name="T16" fmla="*/ 258 w 288"/>
                <a:gd name="T17" fmla="*/ 72 h 84"/>
                <a:gd name="T18" fmla="*/ 276 w 288"/>
                <a:gd name="T19" fmla="*/ 54 h 84"/>
                <a:gd name="T20" fmla="*/ 276 w 288"/>
                <a:gd name="T21" fmla="*/ 6 h 84"/>
                <a:gd name="T22" fmla="*/ 282 w 288"/>
                <a:gd name="T23" fmla="*/ 0 h 84"/>
                <a:gd name="T24" fmla="*/ 288 w 288"/>
                <a:gd name="T25" fmla="*/ 6 h 84"/>
                <a:gd name="T26" fmla="*/ 288 w 288"/>
                <a:gd name="T27" fmla="*/ 54 h 84"/>
                <a:gd name="T28" fmla="*/ 258 w 288"/>
                <a:gd name="T2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84">
                  <a:moveTo>
                    <a:pt x="258" y="84"/>
                  </a:moveTo>
                  <a:cubicBezTo>
                    <a:pt x="30" y="84"/>
                    <a:pt x="30" y="84"/>
                    <a:pt x="30" y="84"/>
                  </a:cubicBezTo>
                  <a:cubicBezTo>
                    <a:pt x="14" y="84"/>
                    <a:pt x="0" y="70"/>
                    <a:pt x="0" y="54"/>
                  </a:cubicBezTo>
                  <a:cubicBezTo>
                    <a:pt x="0" y="6"/>
                    <a:pt x="0" y="6"/>
                    <a:pt x="0" y="6"/>
                  </a:cubicBezTo>
                  <a:cubicBezTo>
                    <a:pt x="0" y="2"/>
                    <a:pt x="3" y="0"/>
                    <a:pt x="6" y="0"/>
                  </a:cubicBezTo>
                  <a:cubicBezTo>
                    <a:pt x="10" y="0"/>
                    <a:pt x="12" y="2"/>
                    <a:pt x="12" y="6"/>
                  </a:cubicBezTo>
                  <a:cubicBezTo>
                    <a:pt x="12" y="54"/>
                    <a:pt x="12" y="54"/>
                    <a:pt x="12" y="54"/>
                  </a:cubicBezTo>
                  <a:cubicBezTo>
                    <a:pt x="12" y="64"/>
                    <a:pt x="20" y="72"/>
                    <a:pt x="30" y="72"/>
                  </a:cubicBezTo>
                  <a:cubicBezTo>
                    <a:pt x="258" y="72"/>
                    <a:pt x="258" y="72"/>
                    <a:pt x="258" y="72"/>
                  </a:cubicBezTo>
                  <a:cubicBezTo>
                    <a:pt x="268" y="72"/>
                    <a:pt x="276" y="64"/>
                    <a:pt x="276" y="54"/>
                  </a:cubicBezTo>
                  <a:cubicBezTo>
                    <a:pt x="276" y="6"/>
                    <a:pt x="276" y="6"/>
                    <a:pt x="276" y="6"/>
                  </a:cubicBezTo>
                  <a:cubicBezTo>
                    <a:pt x="276" y="2"/>
                    <a:pt x="279" y="0"/>
                    <a:pt x="282" y="0"/>
                  </a:cubicBezTo>
                  <a:cubicBezTo>
                    <a:pt x="286" y="0"/>
                    <a:pt x="288" y="2"/>
                    <a:pt x="288" y="6"/>
                  </a:cubicBezTo>
                  <a:cubicBezTo>
                    <a:pt x="288" y="54"/>
                    <a:pt x="288" y="54"/>
                    <a:pt x="288" y="54"/>
                  </a:cubicBezTo>
                  <a:cubicBezTo>
                    <a:pt x="288" y="70"/>
                    <a:pt x="275" y="84"/>
                    <a:pt x="25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37" name="Oval 261"/>
            <p:cNvSpPr>
              <a:spLocks noChangeArrowheads="1"/>
            </p:cNvSpPr>
            <p:nvPr/>
          </p:nvSpPr>
          <p:spPr bwMode="auto">
            <a:xfrm>
              <a:off x="582" y="784"/>
              <a:ext cx="35"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38" name="Oval 262"/>
            <p:cNvSpPr>
              <a:spLocks noChangeArrowheads="1"/>
            </p:cNvSpPr>
            <p:nvPr/>
          </p:nvSpPr>
          <p:spPr bwMode="auto">
            <a:xfrm>
              <a:off x="635" y="784"/>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39" name="Oval 263"/>
            <p:cNvSpPr>
              <a:spLocks noChangeArrowheads="1"/>
            </p:cNvSpPr>
            <p:nvPr/>
          </p:nvSpPr>
          <p:spPr bwMode="auto">
            <a:xfrm>
              <a:off x="688" y="784"/>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sp>
          <p:nvSpPr>
            <p:cNvPr id="40" name="Freeform 264"/>
            <p:cNvSpPr>
              <a:spLocks noEditPoints="1"/>
            </p:cNvSpPr>
            <p:nvPr/>
          </p:nvSpPr>
          <p:spPr bwMode="auto">
            <a:xfrm>
              <a:off x="386" y="775"/>
              <a:ext cx="54" cy="54"/>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2"/>
                  </a:moveTo>
                  <a:cubicBezTo>
                    <a:pt x="15" y="12"/>
                    <a:pt x="12" y="14"/>
                    <a:pt x="12" y="18"/>
                  </a:cubicBezTo>
                  <a:cubicBezTo>
                    <a:pt x="12" y="21"/>
                    <a:pt x="15" y="24"/>
                    <a:pt x="18" y="24"/>
                  </a:cubicBezTo>
                  <a:cubicBezTo>
                    <a:pt x="22" y="24"/>
                    <a:pt x="24" y="21"/>
                    <a:pt x="24" y="18"/>
                  </a:cubicBezTo>
                  <a:cubicBezTo>
                    <a:pt x="24" y="14"/>
                    <a:pt x="22"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solidFill>
                  <a:schemeClr val="bg2"/>
                </a:solidFill>
              </a:endParaRPr>
            </a:p>
          </p:txBody>
        </p:sp>
      </p:grpSp>
      <p:grpSp>
        <p:nvGrpSpPr>
          <p:cNvPr id="41" name="Group 103"/>
          <p:cNvGrpSpPr>
            <a:grpSpLocks noChangeAspect="1"/>
          </p:cNvGrpSpPr>
          <p:nvPr/>
        </p:nvGrpSpPr>
        <p:grpSpPr bwMode="auto">
          <a:xfrm>
            <a:off x="1171999" y="3008854"/>
            <a:ext cx="919007" cy="804672"/>
            <a:chOff x="351" y="1747"/>
            <a:chExt cx="426" cy="373"/>
          </a:xfrm>
          <a:solidFill>
            <a:schemeClr val="tx1"/>
          </a:solidFill>
        </p:grpSpPr>
        <p:sp>
          <p:nvSpPr>
            <p:cNvPr id="42" name="Freeform 104"/>
            <p:cNvSpPr>
              <a:spLocks noEditPoints="1"/>
            </p:cNvSpPr>
            <p:nvPr/>
          </p:nvSpPr>
          <p:spPr bwMode="auto">
            <a:xfrm>
              <a:off x="351" y="1747"/>
              <a:ext cx="426" cy="337"/>
            </a:xfrm>
            <a:custGeom>
              <a:avLst/>
              <a:gdLst>
                <a:gd name="T0" fmla="*/ 264 w 288"/>
                <a:gd name="T1" fmla="*/ 228 h 228"/>
                <a:gd name="T2" fmla="*/ 24 w 288"/>
                <a:gd name="T3" fmla="*/ 228 h 228"/>
                <a:gd name="T4" fmla="*/ 0 w 288"/>
                <a:gd name="T5" fmla="*/ 203 h 228"/>
                <a:gd name="T6" fmla="*/ 0 w 288"/>
                <a:gd name="T7" fmla="*/ 25 h 228"/>
                <a:gd name="T8" fmla="*/ 24 w 288"/>
                <a:gd name="T9" fmla="*/ 0 h 228"/>
                <a:gd name="T10" fmla="*/ 264 w 288"/>
                <a:gd name="T11" fmla="*/ 0 h 228"/>
                <a:gd name="T12" fmla="*/ 288 w 288"/>
                <a:gd name="T13" fmla="*/ 25 h 228"/>
                <a:gd name="T14" fmla="*/ 288 w 288"/>
                <a:gd name="T15" fmla="*/ 203 h 228"/>
                <a:gd name="T16" fmla="*/ 264 w 288"/>
                <a:gd name="T17" fmla="*/ 228 h 228"/>
                <a:gd name="T18" fmla="*/ 24 w 288"/>
                <a:gd name="T19" fmla="*/ 12 h 228"/>
                <a:gd name="T20" fmla="*/ 12 w 288"/>
                <a:gd name="T21" fmla="*/ 25 h 228"/>
                <a:gd name="T22" fmla="*/ 12 w 288"/>
                <a:gd name="T23" fmla="*/ 203 h 228"/>
                <a:gd name="T24" fmla="*/ 24 w 288"/>
                <a:gd name="T25" fmla="*/ 216 h 228"/>
                <a:gd name="T26" fmla="*/ 264 w 288"/>
                <a:gd name="T27" fmla="*/ 216 h 228"/>
                <a:gd name="T28" fmla="*/ 276 w 288"/>
                <a:gd name="T29" fmla="*/ 203 h 228"/>
                <a:gd name="T30" fmla="*/ 276 w 288"/>
                <a:gd name="T31" fmla="*/ 25 h 228"/>
                <a:gd name="T32" fmla="*/ 264 w 288"/>
                <a:gd name="T33" fmla="*/ 12 h 228"/>
                <a:gd name="T34" fmla="*/ 24 w 288"/>
                <a:gd name="T35" fmla="*/ 1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28">
                  <a:moveTo>
                    <a:pt x="264" y="228"/>
                  </a:moveTo>
                  <a:cubicBezTo>
                    <a:pt x="24" y="228"/>
                    <a:pt x="24" y="228"/>
                    <a:pt x="24" y="228"/>
                  </a:cubicBezTo>
                  <a:cubicBezTo>
                    <a:pt x="10" y="228"/>
                    <a:pt x="0" y="217"/>
                    <a:pt x="0" y="203"/>
                  </a:cubicBezTo>
                  <a:cubicBezTo>
                    <a:pt x="0" y="25"/>
                    <a:pt x="0" y="25"/>
                    <a:pt x="0" y="25"/>
                  </a:cubicBezTo>
                  <a:cubicBezTo>
                    <a:pt x="0" y="12"/>
                    <a:pt x="10" y="0"/>
                    <a:pt x="24" y="0"/>
                  </a:cubicBezTo>
                  <a:cubicBezTo>
                    <a:pt x="264" y="0"/>
                    <a:pt x="264" y="0"/>
                    <a:pt x="264" y="0"/>
                  </a:cubicBezTo>
                  <a:cubicBezTo>
                    <a:pt x="277" y="0"/>
                    <a:pt x="288" y="12"/>
                    <a:pt x="288" y="25"/>
                  </a:cubicBezTo>
                  <a:cubicBezTo>
                    <a:pt x="288" y="203"/>
                    <a:pt x="288" y="203"/>
                    <a:pt x="288" y="203"/>
                  </a:cubicBezTo>
                  <a:cubicBezTo>
                    <a:pt x="288" y="217"/>
                    <a:pt x="277" y="228"/>
                    <a:pt x="264" y="228"/>
                  </a:cubicBezTo>
                  <a:close/>
                  <a:moveTo>
                    <a:pt x="24" y="12"/>
                  </a:moveTo>
                  <a:cubicBezTo>
                    <a:pt x="17" y="12"/>
                    <a:pt x="12" y="18"/>
                    <a:pt x="12" y="25"/>
                  </a:cubicBezTo>
                  <a:cubicBezTo>
                    <a:pt x="12" y="203"/>
                    <a:pt x="12" y="203"/>
                    <a:pt x="12" y="203"/>
                  </a:cubicBezTo>
                  <a:cubicBezTo>
                    <a:pt x="12" y="211"/>
                    <a:pt x="17" y="216"/>
                    <a:pt x="24" y="216"/>
                  </a:cubicBezTo>
                  <a:cubicBezTo>
                    <a:pt x="264" y="216"/>
                    <a:pt x="264" y="216"/>
                    <a:pt x="264" y="216"/>
                  </a:cubicBezTo>
                  <a:cubicBezTo>
                    <a:pt x="270" y="216"/>
                    <a:pt x="276" y="211"/>
                    <a:pt x="276" y="203"/>
                  </a:cubicBezTo>
                  <a:cubicBezTo>
                    <a:pt x="276" y="25"/>
                    <a:pt x="276" y="25"/>
                    <a:pt x="276" y="25"/>
                  </a:cubicBezTo>
                  <a:cubicBezTo>
                    <a:pt x="276" y="18"/>
                    <a:pt x="270" y="12"/>
                    <a:pt x="264" y="12"/>
                  </a:cubicBezTo>
                  <a:lnTo>
                    <a:pt x="2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p>
          </p:txBody>
        </p:sp>
        <p:sp>
          <p:nvSpPr>
            <p:cNvPr id="43" name="Freeform 105"/>
            <p:cNvSpPr>
              <a:spLocks/>
            </p:cNvSpPr>
            <p:nvPr/>
          </p:nvSpPr>
          <p:spPr bwMode="auto">
            <a:xfrm>
              <a:off x="431" y="2102"/>
              <a:ext cx="266" cy="18"/>
            </a:xfrm>
            <a:custGeom>
              <a:avLst/>
              <a:gdLst>
                <a:gd name="T0" fmla="*/ 174 w 180"/>
                <a:gd name="T1" fmla="*/ 12 h 12"/>
                <a:gd name="T2" fmla="*/ 6 w 180"/>
                <a:gd name="T3" fmla="*/ 12 h 12"/>
                <a:gd name="T4" fmla="*/ 0 w 180"/>
                <a:gd name="T5" fmla="*/ 6 h 12"/>
                <a:gd name="T6" fmla="*/ 6 w 180"/>
                <a:gd name="T7" fmla="*/ 0 h 12"/>
                <a:gd name="T8" fmla="*/ 174 w 180"/>
                <a:gd name="T9" fmla="*/ 0 h 12"/>
                <a:gd name="T10" fmla="*/ 180 w 180"/>
                <a:gd name="T11" fmla="*/ 6 h 12"/>
                <a:gd name="T12" fmla="*/ 174 w 18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80" h="12">
                  <a:moveTo>
                    <a:pt x="174" y="12"/>
                  </a:moveTo>
                  <a:cubicBezTo>
                    <a:pt x="6" y="12"/>
                    <a:pt x="6" y="12"/>
                    <a:pt x="6" y="12"/>
                  </a:cubicBezTo>
                  <a:cubicBezTo>
                    <a:pt x="2" y="12"/>
                    <a:pt x="0" y="10"/>
                    <a:pt x="0" y="6"/>
                  </a:cubicBezTo>
                  <a:cubicBezTo>
                    <a:pt x="0" y="3"/>
                    <a:pt x="2" y="0"/>
                    <a:pt x="6" y="0"/>
                  </a:cubicBezTo>
                  <a:cubicBezTo>
                    <a:pt x="174" y="0"/>
                    <a:pt x="174" y="0"/>
                    <a:pt x="174" y="0"/>
                  </a:cubicBezTo>
                  <a:cubicBezTo>
                    <a:pt x="177" y="0"/>
                    <a:pt x="180" y="3"/>
                    <a:pt x="180" y="6"/>
                  </a:cubicBezTo>
                  <a:cubicBezTo>
                    <a:pt x="180" y="10"/>
                    <a:pt x="177" y="12"/>
                    <a:pt x="17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p>
          </p:txBody>
        </p:sp>
        <p:sp>
          <p:nvSpPr>
            <p:cNvPr id="44" name="Freeform 106"/>
            <p:cNvSpPr>
              <a:spLocks/>
            </p:cNvSpPr>
            <p:nvPr/>
          </p:nvSpPr>
          <p:spPr bwMode="auto">
            <a:xfrm>
              <a:off x="555" y="2066"/>
              <a:ext cx="18" cy="54"/>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2" y="36"/>
                    <a:pt x="0" y="34"/>
                    <a:pt x="0" y="30"/>
                  </a:cubicBezTo>
                  <a:cubicBezTo>
                    <a:pt x="0" y="6"/>
                    <a:pt x="0" y="6"/>
                    <a:pt x="0" y="6"/>
                  </a:cubicBezTo>
                  <a:cubicBezTo>
                    <a:pt x="0" y="3"/>
                    <a:pt x="2" y="0"/>
                    <a:pt x="6" y="0"/>
                  </a:cubicBezTo>
                  <a:cubicBezTo>
                    <a:pt x="9" y="0"/>
                    <a:pt x="12" y="3"/>
                    <a:pt x="12" y="6"/>
                  </a:cubicBezTo>
                  <a:cubicBezTo>
                    <a:pt x="12" y="30"/>
                    <a:pt x="12" y="30"/>
                    <a:pt x="12" y="30"/>
                  </a:cubicBezTo>
                  <a:cubicBezTo>
                    <a:pt x="12" y="34"/>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p>
          </p:txBody>
        </p:sp>
        <p:sp>
          <p:nvSpPr>
            <p:cNvPr id="45" name="Oval 107"/>
            <p:cNvSpPr>
              <a:spLocks noChangeArrowheads="1"/>
            </p:cNvSpPr>
            <p:nvPr/>
          </p:nvSpPr>
          <p:spPr bwMode="auto">
            <a:xfrm>
              <a:off x="546" y="2022"/>
              <a:ext cx="36"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a:p>
          </p:txBody>
        </p:sp>
        <p:sp>
          <p:nvSpPr>
            <p:cNvPr id="46" name="Rectangle 108"/>
            <p:cNvSpPr>
              <a:spLocks noChangeArrowheads="1"/>
            </p:cNvSpPr>
            <p:nvPr/>
          </p:nvSpPr>
          <p:spPr bwMode="auto">
            <a:xfrm>
              <a:off x="360" y="1995"/>
              <a:ext cx="40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AU"/>
            </a:p>
          </p:txBody>
        </p:sp>
      </p:grpSp>
      <p:graphicFrame>
        <p:nvGraphicFramePr>
          <p:cNvPr id="48" name="Table 47"/>
          <p:cNvGraphicFramePr>
            <a:graphicFrameLocks noGrp="1"/>
          </p:cNvGraphicFramePr>
          <p:nvPr>
            <p:extLst>
              <p:ext uri="{D42A27DB-BD31-4B8C-83A1-F6EECF244321}">
                <p14:modId xmlns:p14="http://schemas.microsoft.com/office/powerpoint/2010/main" val="994200137"/>
              </p:ext>
            </p:extLst>
          </p:nvPr>
        </p:nvGraphicFramePr>
        <p:xfrm>
          <a:off x="590875" y="5038437"/>
          <a:ext cx="5887709" cy="1408040"/>
        </p:xfrm>
        <a:graphic>
          <a:graphicData uri="http://schemas.openxmlformats.org/drawingml/2006/table">
            <a:tbl>
              <a:tblPr firstRow="1" bandRow="1">
                <a:tableStyleId>{72833802-FEF1-4C79-8D5D-14CF1EAF98D9}</a:tableStyleId>
              </a:tblPr>
              <a:tblGrid>
                <a:gridCol w="2459306">
                  <a:extLst>
                    <a:ext uri="{9D8B030D-6E8A-4147-A177-3AD203B41FA5}">
                      <a16:colId xmlns:a16="http://schemas.microsoft.com/office/drawing/2014/main" val="20000"/>
                    </a:ext>
                  </a:extLst>
                </a:gridCol>
                <a:gridCol w="3428403">
                  <a:extLst>
                    <a:ext uri="{9D8B030D-6E8A-4147-A177-3AD203B41FA5}">
                      <a16:colId xmlns:a16="http://schemas.microsoft.com/office/drawing/2014/main" val="20001"/>
                    </a:ext>
                  </a:extLst>
                </a:gridCol>
              </a:tblGrid>
              <a:tr h="0">
                <a:tc>
                  <a:txBody>
                    <a:bodyPr/>
                    <a:lstStyle/>
                    <a:p>
                      <a:r>
                        <a:rPr lang="en-US" sz="900" b="1" noProof="1"/>
                        <a:t>Feature</a:t>
                      </a:r>
                    </a:p>
                  </a:txBody>
                  <a:tcPr marL="91419" marR="91419" marT="73135" marB="73135" anchor="ctr">
                    <a:lnL w="9525" cap="flat" cmpd="sng" algn="ctr">
                      <a:solidFill>
                        <a:schemeClr val="tx1"/>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tc>
                  <a:txBody>
                    <a:bodyPr/>
                    <a:lstStyle/>
                    <a:p>
                      <a:r>
                        <a:rPr lang="en-US" sz="900" b="1" noProof="1"/>
                        <a:t>Description</a:t>
                      </a:r>
                    </a:p>
                  </a:txBody>
                  <a:tcPr marL="91419" marR="91419" marT="73135" marB="73135" anchor="ctr">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341724">
                <a:tc>
                  <a:txBody>
                    <a:bodyPr/>
                    <a:lstStyle/>
                    <a:p>
                      <a:r>
                        <a:rPr lang="en-US" sz="900" b="1" i="0" noProof="1"/>
                        <a:t>Supports 5250 protocol for emulation through web</a:t>
                      </a:r>
                    </a:p>
                  </a:txBody>
                  <a:tcPr marL="91419" marR="91419" marT="73135" marB="73135" anchor="ctr">
                    <a:lnL w="9525" cap="flat" cmpd="sng" algn="ctr">
                      <a:solidFill>
                        <a:schemeClr val="tx1"/>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171450" indent="-171450">
                        <a:buFont typeface="Arial" charset="0"/>
                        <a:buChar char="•"/>
                      </a:pPr>
                      <a:r>
                        <a:rPr lang="en-US" sz="900" noProof="1"/>
                        <a:t>Handles  Active Sessions or Initiate new 5250 Session</a:t>
                      </a:r>
                    </a:p>
                    <a:p>
                      <a:pPr marL="171450" indent="-171450">
                        <a:buFont typeface="Arial" charset="0"/>
                        <a:buChar char="•"/>
                      </a:pPr>
                      <a:r>
                        <a:rPr lang="en-US" sz="900" noProof="1"/>
                        <a:t>Configured Sessions and  Bypass Sign-on</a:t>
                      </a:r>
                    </a:p>
                  </a:txBody>
                  <a:tcPr marL="91419" marR="91419" marT="73135" marB="73135" anchor="ctr">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900" b="1" dirty="0">
                          <a:ea typeface="ＭＳ Ｐゴシック"/>
                          <a:cs typeface="Arial" panose="020B0604020202020204" pitchFamily="34" charset="0"/>
                        </a:rPr>
                        <a:t>Supports file handling and command  execution </a:t>
                      </a:r>
                    </a:p>
                  </a:txBody>
                  <a:tcPr marL="91419" marR="91419" marT="73135" marB="73135" anchor="ctr">
                    <a:lnL w="9525" cap="flat" cmpd="sng" algn="ctr">
                      <a:solidFill>
                        <a:schemeClr val="tx1"/>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tc>
                  <a:txBody>
                    <a:bodyPr/>
                    <a:lstStyle/>
                    <a:p>
                      <a:pPr marL="171450" indent="-171450">
                        <a:buFont typeface="Arial" charset="0"/>
                        <a:buChar char="•"/>
                      </a:pPr>
                      <a:r>
                        <a:rPr lang="en-US" sz="900" dirty="0">
                          <a:ea typeface="ＭＳ Ｐゴシック"/>
                          <a:cs typeface="Arial" panose="020B0604020202020204" pitchFamily="34" charset="0"/>
                        </a:rPr>
                        <a:t>Browse Files,  File Shares and  Browse File Share</a:t>
                      </a:r>
                    </a:p>
                    <a:p>
                      <a:pPr marL="171450" indent="-171450">
                        <a:buFont typeface="Arial" charset="0"/>
                        <a:buChar char="•"/>
                      </a:pPr>
                      <a:r>
                        <a:rPr lang="en-US" sz="900" dirty="0">
                          <a:ea typeface="ＭＳ Ｐゴシック"/>
                          <a:cs typeface="Arial" panose="020B0604020202020204" pitchFamily="34" charset="0"/>
                        </a:rPr>
                        <a:t>Run commands,  My commands and search</a:t>
                      </a:r>
                    </a:p>
                  </a:txBody>
                  <a:tcPr marL="91419" marR="91419" marT="73135" marB="73135" anchor="ctr">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900" b="1" dirty="0">
                          <a:ea typeface="ＭＳ Ｐゴシック"/>
                          <a:cs typeface="Arial" panose="020B0604020202020204" pitchFamily="34" charset="0"/>
                        </a:rPr>
                        <a:t>Provides access to target Database</a:t>
                      </a:r>
                    </a:p>
                  </a:txBody>
                  <a:tcPr marL="91419" marR="91419" marT="73135" marB="73135" anchor="ctr">
                    <a:lnL w="9525" cap="flat" cmpd="sng" algn="ctr">
                      <a:solidFill>
                        <a:schemeClr val="tx1"/>
                      </a:solid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71450" indent="-171450">
                        <a:buFont typeface="Arial" charset="0"/>
                        <a:buChar char="•"/>
                      </a:pPr>
                      <a:r>
                        <a:rPr lang="en-US" sz="900" dirty="0">
                          <a:ea typeface="ＭＳ Ｐゴシック"/>
                          <a:cs typeface="Arial" panose="020B0604020202020204" pitchFamily="34" charset="0"/>
                        </a:rPr>
                        <a:t>Browse Tables, execute SQL, check result</a:t>
                      </a:r>
                    </a:p>
                  </a:txBody>
                  <a:tcPr marL="91419" marR="91419" marT="73135" marB="73135" anchor="ctr">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9" name="TextBox 48"/>
          <p:cNvSpPr txBox="1"/>
          <p:nvPr/>
        </p:nvSpPr>
        <p:spPr>
          <a:xfrm>
            <a:off x="6643983" y="5041918"/>
            <a:ext cx="4103688" cy="369332"/>
          </a:xfrm>
          <a:prstGeom prst="rect">
            <a:avLst/>
          </a:prstGeom>
          <a:noFill/>
        </p:spPr>
        <p:txBody>
          <a:bodyPr wrap="none" lIns="0" tIns="0" rIns="0" bIns="45720" rtlCol="0">
            <a:spAutoFit/>
          </a:bodyPr>
          <a:lstStyle/>
          <a:p>
            <a:r>
              <a:rPr lang="en-US" sz="1050" b="1" noProof="1"/>
              <a:t>For more details, contact</a:t>
            </a:r>
            <a:r>
              <a:rPr lang="en-US" sz="1050" noProof="1"/>
              <a:t>:</a:t>
            </a:r>
          </a:p>
          <a:p>
            <a:r>
              <a:rPr lang="en-US" sz="1050" noProof="1"/>
              <a:t>Deepak Kumar Sandha (deepak.kumar.sandha@accenture.com)</a:t>
            </a:r>
          </a:p>
        </p:txBody>
      </p:sp>
    </p:spTree>
    <p:extLst>
      <p:ext uri="{BB962C8B-B14F-4D97-AF65-F5344CB8AC3E}">
        <p14:creationId xmlns:p14="http://schemas.microsoft.com/office/powerpoint/2010/main" val="80986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4</a:t>
            </a:fld>
            <a:endParaRPr lang="en-US">
              <a:solidFill>
                <a:prstClr val="white">
                  <a:lumMod val="65000"/>
                </a:prstClr>
              </a:solidFill>
            </a:endParaRPr>
          </a:p>
        </p:txBody>
      </p:sp>
      <p:sp>
        <p:nvSpPr>
          <p:cNvPr id="6" name="Title 5"/>
          <p:cNvSpPr>
            <a:spLocks noGrp="1"/>
          </p:cNvSpPr>
          <p:nvPr>
            <p:ph type="title"/>
          </p:nvPr>
        </p:nvSpPr>
        <p:spPr/>
        <p:txBody>
          <a:bodyPr/>
          <a:lstStyle/>
          <a:p>
            <a:r>
              <a:rPr lang="en-US" dirty="0"/>
              <a:t>Introduction:</a:t>
            </a:r>
            <a:br>
              <a:rPr lang="en-US" dirty="0"/>
            </a:br>
            <a:r>
              <a:rPr lang="en-US" sz="2800" i="1" dirty="0"/>
              <a:t>How Does Selenium Actually Work?</a:t>
            </a:r>
          </a:p>
        </p:txBody>
      </p:sp>
      <p:sp>
        <p:nvSpPr>
          <p:cNvPr id="25" name="Text Placeholder 24"/>
          <p:cNvSpPr>
            <a:spLocks noGrp="1"/>
          </p:cNvSpPr>
          <p:nvPr>
            <p:ph type="body" sz="quarter" idx="18"/>
          </p:nvPr>
        </p:nvSpPr>
        <p:spPr/>
        <p:txBody>
          <a:bodyPr/>
          <a:lstStyle/>
          <a:p>
            <a:r>
              <a:rPr lang="en-US" dirty="0"/>
              <a:t>The Selenium WebDriver API is available in a wide range of language bindings, including Java, C#, JavaScript, and Python:</a:t>
            </a:r>
          </a:p>
        </p:txBody>
      </p:sp>
      <p:sp>
        <p:nvSpPr>
          <p:cNvPr id="7" name="Rectangle 6"/>
          <p:cNvSpPr/>
          <p:nvPr/>
        </p:nvSpPr>
        <p:spPr>
          <a:xfrm>
            <a:off x="545593" y="2913905"/>
            <a:ext cx="2001592" cy="109728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Automation Code</a:t>
            </a:r>
            <a:endParaRPr lang="en-GB" sz="2000" b="1" dirty="0"/>
          </a:p>
        </p:txBody>
      </p:sp>
      <p:sp>
        <p:nvSpPr>
          <p:cNvPr id="8" name="Rectangle 7"/>
          <p:cNvSpPr/>
          <p:nvPr/>
        </p:nvSpPr>
        <p:spPr>
          <a:xfrm>
            <a:off x="3290552" y="2913905"/>
            <a:ext cx="1841679" cy="109728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Selenium Bindings</a:t>
            </a:r>
            <a:endParaRPr lang="en-GB" sz="2000" b="1" dirty="0"/>
          </a:p>
        </p:txBody>
      </p:sp>
      <p:sp>
        <p:nvSpPr>
          <p:cNvPr id="9" name="Rectangle 8"/>
          <p:cNvSpPr/>
          <p:nvPr/>
        </p:nvSpPr>
        <p:spPr>
          <a:xfrm>
            <a:off x="6536028" y="2913905"/>
            <a:ext cx="2125283" cy="109728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Browser Driver (IE)</a:t>
            </a:r>
            <a:endParaRPr lang="en-GB" sz="2000" b="1" dirty="0"/>
          </a:p>
        </p:txBody>
      </p:sp>
      <p:sp>
        <p:nvSpPr>
          <p:cNvPr id="10" name="Rectangle 9"/>
          <p:cNvSpPr/>
          <p:nvPr/>
        </p:nvSpPr>
        <p:spPr>
          <a:xfrm>
            <a:off x="8898317" y="2913904"/>
            <a:ext cx="2125283" cy="109728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IE Browser</a:t>
            </a:r>
            <a:endParaRPr lang="en-GB" sz="2000" b="1" dirty="0"/>
          </a:p>
        </p:txBody>
      </p:sp>
      <p:sp>
        <p:nvSpPr>
          <p:cNvPr id="11" name="Rectangle 10"/>
          <p:cNvSpPr/>
          <p:nvPr/>
        </p:nvSpPr>
        <p:spPr>
          <a:xfrm>
            <a:off x="8898317" y="4165799"/>
            <a:ext cx="2125283" cy="109728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Safari Browser</a:t>
            </a:r>
            <a:endParaRPr lang="en-GB" sz="2000" b="1" dirty="0"/>
          </a:p>
        </p:txBody>
      </p:sp>
      <p:sp>
        <p:nvSpPr>
          <p:cNvPr id="12" name="Rectangle 11"/>
          <p:cNvSpPr/>
          <p:nvPr/>
        </p:nvSpPr>
        <p:spPr>
          <a:xfrm>
            <a:off x="6536028" y="4165799"/>
            <a:ext cx="2125283" cy="109728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Browser Driver (Safari)</a:t>
            </a:r>
            <a:endParaRPr lang="en-GB" sz="2000" b="1" dirty="0"/>
          </a:p>
        </p:txBody>
      </p:sp>
      <p:sp>
        <p:nvSpPr>
          <p:cNvPr id="13" name="Rectangle 12"/>
          <p:cNvSpPr/>
          <p:nvPr/>
        </p:nvSpPr>
        <p:spPr>
          <a:xfrm>
            <a:off x="8898317" y="5417694"/>
            <a:ext cx="2125283" cy="109728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Chrome Browser</a:t>
            </a:r>
            <a:endParaRPr lang="en-GB" sz="2000" b="1" dirty="0"/>
          </a:p>
        </p:txBody>
      </p:sp>
      <p:sp>
        <p:nvSpPr>
          <p:cNvPr id="14" name="Rectangle 13"/>
          <p:cNvSpPr/>
          <p:nvPr/>
        </p:nvSpPr>
        <p:spPr>
          <a:xfrm>
            <a:off x="6536028" y="5417694"/>
            <a:ext cx="2125283" cy="109728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Browser Driver (Chrome)</a:t>
            </a:r>
            <a:endParaRPr lang="en-GB" sz="2000" b="1" dirty="0"/>
          </a:p>
        </p:txBody>
      </p:sp>
      <p:pic>
        <p:nvPicPr>
          <p:cNvPr id="15" name="Picture 14"/>
          <p:cNvPicPr>
            <a:picLocks noChangeAspect="1"/>
          </p:cNvPicPr>
          <p:nvPr/>
        </p:nvPicPr>
        <p:blipFill>
          <a:blip r:embed="rId2">
            <a:extLst>
              <a:ext uri="{28A0092B-C50C-407E-A947-70E740481C1C}">
                <a14:useLocalDpi xmlns:a14="http://schemas.microsoft.com/office/drawing/2010/main"/>
              </a:ext>
            </a:extLst>
          </a:blip>
          <a:stretch>
            <a:fillRect/>
          </a:stretch>
        </p:blipFill>
        <p:spPr>
          <a:xfrm rot="5400000">
            <a:off x="2735041" y="3353586"/>
            <a:ext cx="336562" cy="901505"/>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a:ext>
            </a:extLst>
          </a:blip>
          <a:stretch>
            <a:fillRect/>
          </a:stretch>
        </p:blipFill>
        <p:spPr>
          <a:xfrm rot="5400000">
            <a:off x="5575794" y="3012387"/>
            <a:ext cx="336562" cy="1583905"/>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a:ext>
            </a:extLst>
          </a:blip>
          <a:stretch>
            <a:fillRect/>
          </a:stretch>
        </p:blipFill>
        <p:spPr>
          <a:xfrm rot="5400000">
            <a:off x="8469405" y="3543710"/>
            <a:ext cx="336562" cy="521262"/>
          </a:xfrm>
          <a:prstGeom prst="rect">
            <a:avLst/>
          </a:prstGeom>
        </p:spPr>
      </p:pic>
      <p:sp>
        <p:nvSpPr>
          <p:cNvPr id="18" name="TextBox 17"/>
          <p:cNvSpPr txBox="1"/>
          <p:nvPr/>
        </p:nvSpPr>
        <p:spPr>
          <a:xfrm>
            <a:off x="3875288" y="5722605"/>
            <a:ext cx="2209980" cy="806386"/>
          </a:xfrm>
          <a:prstGeom prst="wedgeRoundRectCallout">
            <a:avLst>
              <a:gd name="adj1" fmla="val 42688"/>
              <a:gd name="adj2" fmla="val -242269"/>
              <a:gd name="adj3" fmla="val 16667"/>
            </a:avLst>
          </a:prstGeom>
          <a:solidFill>
            <a:schemeClr val="bg1">
              <a:lumMod val="85000"/>
            </a:schemeClr>
          </a:solidFill>
        </p:spPr>
        <p:txBody>
          <a:bodyPr wrap="square" lIns="36000" tIns="36000" rIns="36000" bIns="45720" rtlCol="0">
            <a:spAutoFit/>
          </a:bodyPr>
          <a:lstStyle/>
          <a:p>
            <a:r>
              <a:rPr lang="en-GB" sz="1400" dirty="0"/>
              <a:t>HTTP Messages sent in a JSON </a:t>
            </a:r>
            <a:r>
              <a:rPr lang="en-GB" sz="1400"/>
              <a:t>Wire Protocol (JSON over HTTP)</a:t>
            </a:r>
            <a:endParaRPr lang="en-GB" sz="1400" dirty="0"/>
          </a:p>
        </p:txBody>
      </p:sp>
      <p:sp>
        <p:nvSpPr>
          <p:cNvPr id="19" name="TextBox 18"/>
          <p:cNvSpPr txBox="1"/>
          <p:nvPr/>
        </p:nvSpPr>
        <p:spPr>
          <a:xfrm>
            <a:off x="545592" y="4340090"/>
            <a:ext cx="2209980" cy="292388"/>
          </a:xfrm>
          <a:prstGeom prst="rect">
            <a:avLst/>
          </a:prstGeom>
          <a:noFill/>
        </p:spPr>
        <p:txBody>
          <a:bodyPr wrap="square" lIns="0" tIns="0" rIns="0" bIns="45720" rtlCol="0">
            <a:spAutoFit/>
          </a:bodyPr>
          <a:lstStyle/>
          <a:p>
            <a:r>
              <a:rPr lang="en-GB" sz="1600" dirty="0"/>
              <a:t>Actions in code like:</a:t>
            </a:r>
          </a:p>
        </p:txBody>
      </p:sp>
      <p:sp>
        <p:nvSpPr>
          <p:cNvPr id="20" name="TextBox 19"/>
          <p:cNvSpPr txBox="1"/>
          <p:nvPr/>
        </p:nvSpPr>
        <p:spPr>
          <a:xfrm>
            <a:off x="3285186" y="4340090"/>
            <a:ext cx="1847045" cy="784830"/>
          </a:xfrm>
          <a:prstGeom prst="rect">
            <a:avLst/>
          </a:prstGeom>
          <a:noFill/>
        </p:spPr>
        <p:txBody>
          <a:bodyPr wrap="square" lIns="0" tIns="0" rIns="0" bIns="45720" rtlCol="0">
            <a:spAutoFit/>
          </a:bodyPr>
          <a:lstStyle/>
          <a:p>
            <a:r>
              <a:rPr lang="en-GB" sz="1600" dirty="0"/>
              <a:t>Translated by the language bindings (aka libraries)</a:t>
            </a:r>
          </a:p>
        </p:txBody>
      </p:sp>
      <p:sp>
        <p:nvSpPr>
          <p:cNvPr id="21" name="TextBox 20"/>
          <p:cNvSpPr txBox="1"/>
          <p:nvPr/>
        </p:nvSpPr>
        <p:spPr>
          <a:xfrm>
            <a:off x="6635190" y="2041912"/>
            <a:ext cx="4526254" cy="784830"/>
          </a:xfrm>
          <a:prstGeom prst="rect">
            <a:avLst/>
          </a:prstGeom>
          <a:noFill/>
        </p:spPr>
        <p:txBody>
          <a:bodyPr wrap="square" lIns="0" tIns="0" rIns="0" bIns="45720" rtlCol="0">
            <a:spAutoFit/>
          </a:bodyPr>
          <a:lstStyle/>
          <a:p>
            <a:r>
              <a:rPr lang="en-GB" sz="1600" dirty="0"/>
              <a:t>Browser drivers host a HTTP server and translate the JSON Wire commands into user actions</a:t>
            </a:r>
          </a:p>
        </p:txBody>
      </p:sp>
      <p:pic>
        <p:nvPicPr>
          <p:cNvPr id="22" name="Picture 21"/>
          <p:cNvPicPr>
            <a:picLocks noChangeAspect="1"/>
          </p:cNvPicPr>
          <p:nvPr/>
        </p:nvPicPr>
        <p:blipFill>
          <a:blip r:embed="rId2">
            <a:extLst>
              <a:ext uri="{28A0092B-C50C-407E-A947-70E740481C1C}">
                <a14:useLocalDpi xmlns:a14="http://schemas.microsoft.com/office/drawing/2010/main"/>
              </a:ext>
            </a:extLst>
          </a:blip>
          <a:stretch>
            <a:fillRect/>
          </a:stretch>
        </p:blipFill>
        <p:spPr>
          <a:xfrm rot="5400000">
            <a:off x="8469405" y="4531116"/>
            <a:ext cx="336562" cy="521262"/>
          </a:xfrm>
          <a:prstGeom prst="rect">
            <a:avLst/>
          </a:prstGeom>
        </p:spPr>
      </p:pic>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a:xfrm rot="5400000">
            <a:off x="8469405" y="5916245"/>
            <a:ext cx="336562" cy="521262"/>
          </a:xfrm>
          <a:prstGeom prst="rect">
            <a:avLst/>
          </a:prstGeom>
        </p:spPr>
      </p:pic>
      <p:sp>
        <p:nvSpPr>
          <p:cNvPr id="24" name="Rectangle 23"/>
          <p:cNvSpPr/>
          <p:nvPr/>
        </p:nvSpPr>
        <p:spPr>
          <a:xfrm>
            <a:off x="545591" y="4655741"/>
            <a:ext cx="2371345" cy="507831"/>
          </a:xfrm>
          <a:prstGeom prst="rect">
            <a:avLst/>
          </a:prstGeom>
          <a:solidFill>
            <a:schemeClr val="bg1">
              <a:lumMod val="95000"/>
            </a:schemeClr>
          </a:solidFill>
        </p:spPr>
        <p:txBody>
          <a:bodyPr wrap="square">
            <a:spAutoFit/>
          </a:bodyPr>
          <a:lstStyle/>
          <a:p>
            <a:r>
              <a:rPr lang="en-GB" sz="900" b="1" noProof="1">
                <a:solidFill>
                  <a:schemeClr val="accent3"/>
                </a:solidFill>
                <a:latin typeface="Courier New" charset="0"/>
                <a:ea typeface="Courier New" charset="0"/>
                <a:cs typeface="Courier New" charset="0"/>
              </a:rPr>
              <a:t>WebElement</a:t>
            </a:r>
            <a:r>
              <a:rPr lang="en-GB" sz="900" noProof="1">
                <a:solidFill>
                  <a:schemeClr val="accent3"/>
                </a:solidFill>
                <a:latin typeface="Courier New" charset="0"/>
                <a:ea typeface="Courier New" charset="0"/>
                <a:cs typeface="Courier New" charset="0"/>
              </a:rPr>
              <a:t> </a:t>
            </a:r>
            <a:r>
              <a:rPr lang="en-GB" sz="900" noProof="1">
                <a:latin typeface="Courier New" charset="0"/>
                <a:ea typeface="Courier New" charset="0"/>
                <a:cs typeface="Courier New" charset="0"/>
              </a:rPr>
              <a:t>e = driver.getElementByID(“submit”);</a:t>
            </a:r>
          </a:p>
          <a:p>
            <a:r>
              <a:rPr lang="en-GB" sz="900" noProof="1">
                <a:latin typeface="Courier New" charset="0"/>
                <a:ea typeface="Courier New" charset="0"/>
                <a:cs typeface="Courier New" charset="0"/>
              </a:rPr>
              <a:t>element.Click();</a:t>
            </a:r>
          </a:p>
        </p:txBody>
      </p:sp>
    </p:spTree>
    <p:extLst>
      <p:ext uri="{BB962C8B-B14F-4D97-AF65-F5344CB8AC3E}">
        <p14:creationId xmlns:p14="http://schemas.microsoft.com/office/powerpoint/2010/main" val="155834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5</a:t>
            </a:fld>
            <a:endParaRPr lang="en-US">
              <a:solidFill>
                <a:prstClr val="white">
                  <a:lumMod val="65000"/>
                </a:prstClr>
              </a:solidFill>
            </a:endParaRPr>
          </a:p>
        </p:txBody>
      </p:sp>
      <p:sp>
        <p:nvSpPr>
          <p:cNvPr id="4" name="Title 3"/>
          <p:cNvSpPr>
            <a:spLocks noGrp="1"/>
          </p:cNvSpPr>
          <p:nvPr>
            <p:ph type="title"/>
          </p:nvPr>
        </p:nvSpPr>
        <p:spPr/>
        <p:txBody>
          <a:bodyPr>
            <a:normAutofit/>
          </a:bodyPr>
          <a:lstStyle/>
          <a:p>
            <a:r>
              <a:rPr lang="en-US" dirty="0"/>
              <a:t>Introduction:</a:t>
            </a:r>
            <a:br>
              <a:rPr lang="en-US" dirty="0"/>
            </a:br>
            <a:r>
              <a:rPr lang="en-US" sz="2800" i="1" dirty="0"/>
              <a:t>Frameworks for Scalable Automation</a:t>
            </a:r>
          </a:p>
        </p:txBody>
      </p:sp>
      <p:sp>
        <p:nvSpPr>
          <p:cNvPr id="5" name="Text Placeholder 4"/>
          <p:cNvSpPr>
            <a:spLocks noGrp="1"/>
          </p:cNvSpPr>
          <p:nvPr>
            <p:ph type="body" sz="quarter" idx="18"/>
          </p:nvPr>
        </p:nvSpPr>
        <p:spPr/>
        <p:txBody>
          <a:bodyPr/>
          <a:lstStyle/>
          <a:p>
            <a:r>
              <a:rPr lang="en-US" dirty="0"/>
              <a:t>Automation implementation options have matured over time, and today, are moving towards BDD-based approaches (i.e. Cucumber/Gherkin), or to the next-generation (codeless) options:</a:t>
            </a:r>
          </a:p>
        </p:txBody>
      </p:sp>
      <p:sp>
        <p:nvSpPr>
          <p:cNvPr id="41" name="AutoShape 3"/>
          <p:cNvSpPr>
            <a:spLocks noChangeArrowheads="1"/>
          </p:cNvSpPr>
          <p:nvPr/>
        </p:nvSpPr>
        <p:spPr bwMode="auto">
          <a:xfrm>
            <a:off x="763285" y="3071843"/>
            <a:ext cx="1920240" cy="853711"/>
          </a:xfrm>
          <a:prstGeom prst="chevron">
            <a:avLst>
              <a:gd name="adj" fmla="val 25819"/>
            </a:avLst>
          </a:prstGeom>
          <a:solidFill>
            <a:srgbClr val="FFFFFF">
              <a:lumMod val="95000"/>
            </a:srgbClr>
          </a:solidFill>
          <a:ln w="9525">
            <a:solidFill>
              <a:sysClr val="window" lastClr="FFFFFF">
                <a:lumMod val="85000"/>
              </a:sysClr>
            </a:solidFill>
            <a:miter lim="800000"/>
            <a:headEnd/>
            <a:tailEnd/>
          </a:ln>
        </p:spPr>
        <p:txBody>
          <a:bodyPr lIns="45720" tIns="0" rIns="4572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a:ln>
                  <a:noFill/>
                </a:ln>
                <a:solidFill>
                  <a:schemeClr val="tx2"/>
                </a:solidFill>
                <a:effectLst/>
                <a:uLnTx/>
                <a:uFillTx/>
                <a:ea typeface="Open Sans" panose="020B0606030504020204" pitchFamily="34" charset="0"/>
                <a:cs typeface="Open Sans" panose="020B0606030504020204" pitchFamily="34" charset="0"/>
              </a:rPr>
              <a:t>Record &amp; Play</a:t>
            </a:r>
          </a:p>
        </p:txBody>
      </p:sp>
      <p:sp>
        <p:nvSpPr>
          <p:cNvPr id="42" name="AutoShape 4"/>
          <p:cNvSpPr>
            <a:spLocks noChangeArrowheads="1"/>
          </p:cNvSpPr>
          <p:nvPr/>
        </p:nvSpPr>
        <p:spPr bwMode="auto">
          <a:xfrm>
            <a:off x="6159145" y="3071843"/>
            <a:ext cx="1920240" cy="853711"/>
          </a:xfrm>
          <a:prstGeom prst="chevron">
            <a:avLst>
              <a:gd name="adj" fmla="val 25980"/>
            </a:avLst>
          </a:prstGeom>
          <a:solidFill>
            <a:srgbClr val="FFFFFF">
              <a:lumMod val="75000"/>
            </a:srgbClr>
          </a:solidFill>
          <a:ln w="9525">
            <a:solidFill>
              <a:sysClr val="window" lastClr="FFFFFF">
                <a:lumMod val="85000"/>
              </a:sysClr>
            </a:solidFill>
            <a:miter lim="800000"/>
            <a:headEnd/>
            <a:tailEnd/>
          </a:ln>
        </p:spPr>
        <p:txBody>
          <a:bodyPr lIns="45720" tIns="0" rIns="4572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a:ln>
                  <a:noFill/>
                </a:ln>
                <a:solidFill>
                  <a:schemeClr val="tx2"/>
                </a:solidFill>
                <a:effectLst/>
                <a:uLnTx/>
                <a:uFillTx/>
                <a:ea typeface="Open Sans" panose="020B0606030504020204" pitchFamily="34" charset="0"/>
                <a:cs typeface="Open Sans" panose="020B0606030504020204" pitchFamily="34" charset="0"/>
              </a:rPr>
              <a:t>Robust, Modular Test Automation Framework</a:t>
            </a:r>
          </a:p>
        </p:txBody>
      </p:sp>
      <p:sp>
        <p:nvSpPr>
          <p:cNvPr id="43" name="AutoShape 5"/>
          <p:cNvSpPr>
            <a:spLocks noChangeArrowheads="1"/>
          </p:cNvSpPr>
          <p:nvPr/>
        </p:nvSpPr>
        <p:spPr bwMode="auto">
          <a:xfrm>
            <a:off x="9756384" y="3071843"/>
            <a:ext cx="1920240" cy="853711"/>
          </a:xfrm>
          <a:prstGeom prst="chevron">
            <a:avLst>
              <a:gd name="adj" fmla="val 25733"/>
            </a:avLst>
          </a:prstGeom>
          <a:solidFill>
            <a:srgbClr val="000088"/>
          </a:solidFill>
          <a:ln w="9525">
            <a:solidFill>
              <a:sysClr val="window" lastClr="FFFFFF">
                <a:lumMod val="85000"/>
              </a:sysClr>
            </a:solidFill>
            <a:miter lim="800000"/>
            <a:headEnd/>
            <a:tailEnd/>
          </a:ln>
        </p:spPr>
        <p:txBody>
          <a:bodyPr lIns="45720" tIns="0" rIns="4572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a:ln>
                  <a:noFill/>
                </a:ln>
                <a:solidFill>
                  <a:prstClr val="white"/>
                </a:solidFill>
                <a:effectLst/>
                <a:uLnTx/>
                <a:uFillTx/>
                <a:ea typeface="Open Sans" panose="020B0606030504020204" pitchFamily="34" charset="0"/>
                <a:cs typeface="Open Sans" panose="020B0606030504020204" pitchFamily="34" charset="0"/>
              </a:rPr>
              <a:t>Codeless Automation </a:t>
            </a:r>
            <a:r>
              <a:rPr kumimoji="0" lang="en-AU" sz="1000" b="1" i="0" u="none" strike="noStrike" kern="0" cap="none" spc="0" normalizeH="0" baseline="0" noProof="0" dirty="0">
                <a:ln>
                  <a:noFill/>
                </a:ln>
                <a:solidFill>
                  <a:prstClr val="white"/>
                </a:solidFill>
                <a:effectLst/>
                <a:uLnTx/>
                <a:uFillTx/>
                <a:ea typeface="Open Sans" panose="020B0606030504020204" pitchFamily="34" charset="0"/>
                <a:cs typeface="Open Sans" panose="020B0606030504020204" pitchFamily="34" charset="0"/>
              </a:rPr>
              <a:t>(Commercial Framework)</a:t>
            </a:r>
            <a:endParaRPr kumimoji="0" lang="en-AU" sz="1000" b="1" i="0" u="none" strike="noStrike" kern="0" cap="none" spc="0" normalizeH="0" baseline="0" noProof="0" dirty="0">
              <a:ln>
                <a:noFill/>
              </a:ln>
              <a:solidFill>
                <a:srgbClr val="005A9B"/>
              </a:solidFill>
              <a:effectLst/>
              <a:uLnTx/>
              <a:uFillTx/>
              <a:ea typeface="Open Sans" panose="020B0606030504020204" pitchFamily="34" charset="0"/>
              <a:cs typeface="Open Sans" panose="020B0606030504020204" pitchFamily="34" charset="0"/>
            </a:endParaRPr>
          </a:p>
        </p:txBody>
      </p:sp>
      <p:sp>
        <p:nvSpPr>
          <p:cNvPr id="44" name="Text Box 6"/>
          <p:cNvSpPr txBox="1">
            <a:spLocks noChangeArrowheads="1"/>
          </p:cNvSpPr>
          <p:nvPr/>
        </p:nvSpPr>
        <p:spPr bwMode="auto">
          <a:xfrm>
            <a:off x="1084000" y="2483658"/>
            <a:ext cx="1152880" cy="261610"/>
          </a:xfrm>
          <a:prstGeom prst="rect">
            <a:avLst/>
          </a:prstGeom>
          <a:noFill/>
          <a:ln w="9525">
            <a:noFill/>
            <a:miter lim="800000"/>
            <a:headEnd/>
            <a:tailEnd/>
          </a:ln>
        </p:spPr>
        <p:txBody>
          <a:bodyPr wrap="none">
            <a:spAutoFit/>
          </a:bodyPr>
          <a:lstStyle/>
          <a:p>
            <a:pPr eaLnBrk="0" hangingPunct="0"/>
            <a:r>
              <a:rPr lang="en-AU" sz="1100" dirty="0">
                <a:solidFill>
                  <a:srgbClr val="474B55">
                    <a:lumMod val="60000"/>
                    <a:lumOff val="40000"/>
                  </a:srgbClr>
                </a:solidFill>
                <a:ea typeface="Open Sans" panose="020B0606030504020204" pitchFamily="34" charset="0"/>
                <a:cs typeface="Open Sans" panose="020B0606030504020204" pitchFamily="34" charset="0"/>
              </a:rPr>
              <a:t>1</a:t>
            </a:r>
            <a:r>
              <a:rPr lang="en-AU" sz="1100" baseline="30000" dirty="0">
                <a:solidFill>
                  <a:srgbClr val="474B55">
                    <a:lumMod val="60000"/>
                    <a:lumOff val="40000"/>
                  </a:srgbClr>
                </a:solidFill>
                <a:ea typeface="Open Sans" panose="020B0606030504020204" pitchFamily="34" charset="0"/>
                <a:cs typeface="Open Sans" panose="020B0606030504020204" pitchFamily="34" charset="0"/>
              </a:rPr>
              <a:t>st</a:t>
            </a:r>
            <a:r>
              <a:rPr lang="en-AU" sz="1100" dirty="0">
                <a:solidFill>
                  <a:srgbClr val="474B55">
                    <a:lumMod val="60000"/>
                    <a:lumOff val="40000"/>
                  </a:srgbClr>
                </a:solidFill>
                <a:ea typeface="Open Sans" panose="020B0606030504020204" pitchFamily="34" charset="0"/>
                <a:cs typeface="Open Sans" panose="020B0606030504020204" pitchFamily="34" charset="0"/>
              </a:rPr>
              <a:t>  Generation</a:t>
            </a:r>
          </a:p>
        </p:txBody>
      </p:sp>
      <p:sp>
        <p:nvSpPr>
          <p:cNvPr id="45" name="Text Box 7"/>
          <p:cNvSpPr txBox="1">
            <a:spLocks noChangeArrowheads="1"/>
          </p:cNvSpPr>
          <p:nvPr/>
        </p:nvSpPr>
        <p:spPr bwMode="auto">
          <a:xfrm>
            <a:off x="4529819" y="2483658"/>
            <a:ext cx="1388522" cy="261610"/>
          </a:xfrm>
          <a:prstGeom prst="rect">
            <a:avLst/>
          </a:prstGeom>
          <a:noFill/>
          <a:ln w="9525">
            <a:noFill/>
            <a:miter lim="800000"/>
            <a:headEnd/>
            <a:tailEnd/>
          </a:ln>
        </p:spPr>
        <p:txBody>
          <a:bodyPr wrap="none">
            <a:spAutoFit/>
          </a:bodyPr>
          <a:lstStyle/>
          <a:p>
            <a:pPr eaLnBrk="0" hangingPunct="0"/>
            <a:r>
              <a:rPr lang="en-AU" sz="1100" dirty="0">
                <a:solidFill>
                  <a:srgbClr val="474B55">
                    <a:lumMod val="60000"/>
                    <a:lumOff val="40000"/>
                  </a:srgbClr>
                </a:solidFill>
                <a:ea typeface="Open Sans" panose="020B0606030504020204" pitchFamily="34" charset="0"/>
                <a:cs typeface="Open Sans" panose="020B0606030504020204" pitchFamily="34" charset="0"/>
              </a:rPr>
              <a:t>Later Generations</a:t>
            </a:r>
          </a:p>
        </p:txBody>
      </p:sp>
      <p:sp>
        <p:nvSpPr>
          <p:cNvPr id="46" name="Text Box 8"/>
          <p:cNvSpPr txBox="1">
            <a:spLocks noChangeArrowheads="1"/>
          </p:cNvSpPr>
          <p:nvPr/>
        </p:nvSpPr>
        <p:spPr bwMode="auto">
          <a:xfrm>
            <a:off x="10007484" y="2483658"/>
            <a:ext cx="1290738" cy="261610"/>
          </a:xfrm>
          <a:prstGeom prst="rect">
            <a:avLst/>
          </a:prstGeom>
          <a:noFill/>
          <a:ln w="9525">
            <a:noFill/>
            <a:miter lim="800000"/>
            <a:headEnd/>
            <a:tailEnd/>
          </a:ln>
        </p:spPr>
        <p:txBody>
          <a:bodyPr wrap="none">
            <a:spAutoFit/>
          </a:bodyPr>
          <a:lstStyle/>
          <a:p>
            <a:pPr eaLnBrk="0" hangingPunct="0"/>
            <a:r>
              <a:rPr lang="en-AU" sz="1100" dirty="0">
                <a:solidFill>
                  <a:srgbClr val="474B55">
                    <a:lumMod val="60000"/>
                    <a:lumOff val="40000"/>
                  </a:srgbClr>
                </a:solidFill>
                <a:ea typeface="Open Sans" panose="020B0606030504020204" pitchFamily="34" charset="0"/>
                <a:cs typeface="Open Sans" panose="020B0606030504020204" pitchFamily="34" charset="0"/>
              </a:rPr>
              <a:t>Next Generation</a:t>
            </a:r>
          </a:p>
        </p:txBody>
      </p:sp>
      <p:cxnSp>
        <p:nvCxnSpPr>
          <p:cNvPr id="47" name="Straight Arrow Connector 46"/>
          <p:cNvCxnSpPr/>
          <p:nvPr/>
        </p:nvCxnSpPr>
        <p:spPr>
          <a:xfrm>
            <a:off x="825164" y="2412840"/>
            <a:ext cx="8730500" cy="0"/>
          </a:xfrm>
          <a:prstGeom prst="straightConnector1">
            <a:avLst/>
          </a:prstGeom>
          <a:noFill/>
          <a:ln w="15875" cap="flat" cmpd="sng" algn="ctr">
            <a:solidFill>
              <a:srgbClr val="474B55">
                <a:lumMod val="40000"/>
                <a:lumOff val="60000"/>
              </a:srgbClr>
            </a:solidFill>
            <a:prstDash val="solid"/>
            <a:headEnd type="none"/>
            <a:tailEnd type="triangle"/>
          </a:ln>
          <a:effectLst/>
        </p:spPr>
      </p:cxnSp>
      <p:cxnSp>
        <p:nvCxnSpPr>
          <p:cNvPr id="48" name="Straight Arrow Connector 47"/>
          <p:cNvCxnSpPr/>
          <p:nvPr/>
        </p:nvCxnSpPr>
        <p:spPr>
          <a:xfrm>
            <a:off x="9851818" y="2412840"/>
            <a:ext cx="2085606" cy="0"/>
          </a:xfrm>
          <a:prstGeom prst="straightConnector1">
            <a:avLst/>
          </a:prstGeom>
          <a:noFill/>
          <a:ln w="15875" cap="flat" cmpd="sng" algn="ctr">
            <a:solidFill>
              <a:srgbClr val="474B55">
                <a:lumMod val="40000"/>
                <a:lumOff val="60000"/>
              </a:srgbClr>
            </a:solidFill>
            <a:prstDash val="solid"/>
            <a:headEnd type="none"/>
            <a:tailEnd type="triangle"/>
          </a:ln>
          <a:effectLst/>
        </p:spPr>
      </p:cxnSp>
      <p:cxnSp>
        <p:nvCxnSpPr>
          <p:cNvPr id="49" name="Straight Connector 48"/>
          <p:cNvCxnSpPr/>
          <p:nvPr/>
        </p:nvCxnSpPr>
        <p:spPr>
          <a:xfrm>
            <a:off x="9735333" y="2061086"/>
            <a:ext cx="205" cy="639276"/>
          </a:xfrm>
          <a:prstGeom prst="line">
            <a:avLst/>
          </a:prstGeom>
          <a:noFill/>
          <a:ln w="15875" cap="flat" cmpd="sng" algn="ctr">
            <a:solidFill>
              <a:srgbClr val="474B55">
                <a:lumMod val="40000"/>
                <a:lumOff val="60000"/>
              </a:srgbClr>
            </a:solidFill>
            <a:prstDash val="solid"/>
          </a:ln>
          <a:effectLst/>
        </p:spPr>
      </p:cxnSp>
      <p:sp>
        <p:nvSpPr>
          <p:cNvPr id="50" name="TextBox 49"/>
          <p:cNvSpPr txBox="1"/>
          <p:nvPr/>
        </p:nvSpPr>
        <p:spPr>
          <a:xfrm>
            <a:off x="2075030" y="2035391"/>
            <a:ext cx="1282723" cy="307777"/>
          </a:xfrm>
          <a:prstGeom prst="rect">
            <a:avLst/>
          </a:prstGeom>
          <a:noFill/>
        </p:spPr>
        <p:txBody>
          <a:bodyPr wrap="none" rtlCol="0">
            <a:spAutoFit/>
          </a:bodyPr>
          <a:lstStyle/>
          <a:p>
            <a:pPr eaLnBrk="0" hangingPunct="0"/>
            <a:r>
              <a:rPr lang="en-AU" sz="1400" b="1" dirty="0">
                <a:solidFill>
                  <a:srgbClr val="474B55">
                    <a:lumMod val="60000"/>
                    <a:lumOff val="40000"/>
                  </a:srgbClr>
                </a:solidFill>
                <a:ea typeface="Open Sans Semibold" panose="020B0706030804020204" pitchFamily="34" charset="0"/>
                <a:cs typeface="Open Sans Semibold" panose="020B0706030804020204" pitchFamily="34" charset="0"/>
              </a:rPr>
              <a:t>Code-Based</a:t>
            </a:r>
          </a:p>
        </p:txBody>
      </p:sp>
      <p:sp>
        <p:nvSpPr>
          <p:cNvPr id="51" name="TextBox 50"/>
          <p:cNvSpPr txBox="1"/>
          <p:nvPr/>
        </p:nvSpPr>
        <p:spPr>
          <a:xfrm>
            <a:off x="9756384" y="2035391"/>
            <a:ext cx="1015021" cy="307777"/>
          </a:xfrm>
          <a:prstGeom prst="rect">
            <a:avLst/>
          </a:prstGeom>
          <a:noFill/>
        </p:spPr>
        <p:txBody>
          <a:bodyPr wrap="none" rtlCol="0">
            <a:spAutoFit/>
          </a:bodyPr>
          <a:lstStyle/>
          <a:p>
            <a:pPr eaLnBrk="0" hangingPunct="0"/>
            <a:r>
              <a:rPr lang="en-AU" sz="1400" b="1" dirty="0">
                <a:solidFill>
                  <a:srgbClr val="474B55">
                    <a:lumMod val="60000"/>
                    <a:lumOff val="40000"/>
                  </a:srgbClr>
                </a:solidFill>
                <a:ea typeface="Open Sans Semibold" panose="020B0706030804020204" pitchFamily="34" charset="0"/>
                <a:cs typeface="Open Sans Semibold" panose="020B0706030804020204" pitchFamily="34" charset="0"/>
              </a:rPr>
              <a:t>Codeless</a:t>
            </a:r>
          </a:p>
        </p:txBody>
      </p:sp>
      <p:sp>
        <p:nvSpPr>
          <p:cNvPr id="52" name="AutoShape 4"/>
          <p:cNvSpPr>
            <a:spLocks noChangeArrowheads="1"/>
          </p:cNvSpPr>
          <p:nvPr/>
        </p:nvSpPr>
        <p:spPr bwMode="auto">
          <a:xfrm>
            <a:off x="2561905" y="3071843"/>
            <a:ext cx="1920240" cy="853711"/>
          </a:xfrm>
          <a:prstGeom prst="chevron">
            <a:avLst>
              <a:gd name="adj" fmla="val 25980"/>
            </a:avLst>
          </a:prstGeom>
          <a:solidFill>
            <a:srgbClr val="FFFFFF">
              <a:lumMod val="75000"/>
            </a:srgbClr>
          </a:solidFill>
          <a:ln w="9525">
            <a:solidFill>
              <a:sysClr val="window" lastClr="FFFFFF">
                <a:lumMod val="85000"/>
              </a:sysClr>
            </a:solidFill>
            <a:miter lim="800000"/>
            <a:headEnd/>
            <a:tailEnd/>
          </a:ln>
        </p:spPr>
        <p:txBody>
          <a:bodyPr lIns="45720" tIns="0" rIns="4572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a:ln>
                  <a:noFill/>
                </a:ln>
                <a:solidFill>
                  <a:schemeClr val="tx2"/>
                </a:solidFill>
                <a:effectLst/>
                <a:uLnTx/>
                <a:uFillTx/>
                <a:ea typeface="Open Sans" panose="020B0606030504020204" pitchFamily="34" charset="0"/>
                <a:cs typeface="Open Sans" panose="020B0606030504020204" pitchFamily="34" charset="0"/>
              </a:rPr>
              <a:t>Basic Data-Driven or Keyword-Driven</a:t>
            </a:r>
          </a:p>
        </p:txBody>
      </p:sp>
      <p:sp>
        <p:nvSpPr>
          <p:cNvPr id="53" name="AutoShape 4"/>
          <p:cNvSpPr>
            <a:spLocks noChangeArrowheads="1"/>
          </p:cNvSpPr>
          <p:nvPr/>
        </p:nvSpPr>
        <p:spPr bwMode="auto">
          <a:xfrm>
            <a:off x="4360525" y="3071843"/>
            <a:ext cx="1920240" cy="853711"/>
          </a:xfrm>
          <a:prstGeom prst="chevron">
            <a:avLst>
              <a:gd name="adj" fmla="val 25980"/>
            </a:avLst>
          </a:prstGeom>
          <a:solidFill>
            <a:srgbClr val="FFFFFF">
              <a:lumMod val="75000"/>
            </a:srgbClr>
          </a:solidFill>
          <a:ln w="9525">
            <a:solidFill>
              <a:sysClr val="window" lastClr="FFFFFF">
                <a:lumMod val="85000"/>
              </a:sysClr>
            </a:solidFill>
            <a:miter lim="800000"/>
            <a:headEnd/>
            <a:tailEnd/>
          </a:ln>
        </p:spPr>
        <p:txBody>
          <a:bodyPr lIns="45720" tIns="0" rIns="4572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a:ln>
                  <a:noFill/>
                </a:ln>
                <a:solidFill>
                  <a:schemeClr val="tx2"/>
                </a:solidFill>
                <a:effectLst/>
                <a:uLnTx/>
                <a:uFillTx/>
                <a:ea typeface="Open Sans" panose="020B0606030504020204" pitchFamily="34" charset="0"/>
                <a:cs typeface="Open Sans" panose="020B0606030504020204" pitchFamily="34" charset="0"/>
              </a:rPr>
              <a:t>Hybrid Framework Options</a:t>
            </a:r>
          </a:p>
        </p:txBody>
      </p:sp>
      <p:sp>
        <p:nvSpPr>
          <p:cNvPr id="54" name="Rectangle 53"/>
          <p:cNvSpPr/>
          <p:nvPr/>
        </p:nvSpPr>
        <p:spPr>
          <a:xfrm>
            <a:off x="945698" y="4189501"/>
            <a:ext cx="1471162" cy="400110"/>
          </a:xfrm>
          <a:prstGeom prst="rect">
            <a:avLst/>
          </a:prstGeom>
        </p:spPr>
        <p:txBody>
          <a:bodyPr wrap="square">
            <a:spAutoFit/>
          </a:bodyPr>
          <a:lstStyle/>
          <a:p>
            <a:pPr algn="ctr" defTabSz="457200">
              <a:defRPr/>
            </a:pPr>
            <a:r>
              <a:rPr lang="en-AU" sz="1000" kern="0" dirty="0">
                <a:solidFill>
                  <a:srgbClr val="C00000"/>
                </a:solidFill>
                <a:ea typeface="Open Sans Semibold" panose="020B0706030804020204" pitchFamily="34" charset="0"/>
                <a:cs typeface="Open Sans Semibold" panose="020B0706030804020204" pitchFamily="34" charset="0"/>
              </a:rPr>
              <a:t>Fragile </a:t>
            </a:r>
            <a:r>
              <a:rPr lang="en-AU" sz="1000" kern="0">
                <a:solidFill>
                  <a:srgbClr val="C00000"/>
                </a:solidFill>
                <a:ea typeface="Open Sans Semibold" panose="020B0706030804020204" pitchFamily="34" charset="0"/>
                <a:cs typeface="Open Sans Semibold" panose="020B0706030804020204" pitchFamily="34" charset="0"/>
              </a:rPr>
              <a:t>and Unmaintainable</a:t>
            </a:r>
            <a:endParaRPr lang="en-AU" sz="1000" kern="0" dirty="0">
              <a:solidFill>
                <a:srgbClr val="C00000"/>
              </a:solidFill>
              <a:ea typeface="Open Sans Semibold" panose="020B0706030804020204" pitchFamily="34" charset="0"/>
              <a:cs typeface="Open Sans Semibold" panose="020B0706030804020204" pitchFamily="34" charset="0"/>
            </a:endParaRPr>
          </a:p>
        </p:txBody>
      </p:sp>
      <p:sp>
        <p:nvSpPr>
          <p:cNvPr id="55" name="AutoShape 4"/>
          <p:cNvSpPr>
            <a:spLocks noChangeArrowheads="1"/>
          </p:cNvSpPr>
          <p:nvPr/>
        </p:nvSpPr>
        <p:spPr bwMode="auto">
          <a:xfrm>
            <a:off x="7957765" y="3071843"/>
            <a:ext cx="1920240" cy="853711"/>
          </a:xfrm>
          <a:prstGeom prst="chevron">
            <a:avLst>
              <a:gd name="adj" fmla="val 25980"/>
            </a:avLst>
          </a:prstGeom>
          <a:solidFill>
            <a:schemeClr val="tx2"/>
          </a:solidFill>
          <a:ln w="9525">
            <a:solidFill>
              <a:sysClr val="window" lastClr="FFFFFF">
                <a:lumMod val="85000"/>
              </a:sysClr>
            </a:solidFill>
            <a:miter lim="800000"/>
            <a:headEnd/>
            <a:tailEnd/>
          </a:ln>
        </p:spPr>
        <p:txBody>
          <a:bodyPr lIns="45720" tIns="0" rIns="4572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a:ln>
                  <a:noFill/>
                </a:ln>
                <a:solidFill>
                  <a:schemeClr val="bg1"/>
                </a:solidFill>
                <a:effectLst/>
                <a:uLnTx/>
                <a:uFillTx/>
                <a:ea typeface="Open Sans" panose="020B0606030504020204" pitchFamily="34" charset="0"/>
                <a:cs typeface="Open Sans" panose="020B0606030504020204" pitchFamily="34" charset="0"/>
              </a:rPr>
              <a:t>BDD &amp; ATDD Frameworks</a:t>
            </a:r>
          </a:p>
        </p:txBody>
      </p:sp>
      <p:sp>
        <p:nvSpPr>
          <p:cNvPr id="56" name="TextBox 55"/>
          <p:cNvSpPr txBox="1"/>
          <p:nvPr/>
        </p:nvSpPr>
        <p:spPr>
          <a:xfrm rot="16200000">
            <a:off x="92845" y="4204890"/>
            <a:ext cx="848412" cy="369332"/>
          </a:xfrm>
          <a:prstGeom prst="rect">
            <a:avLst/>
          </a:prstGeom>
          <a:noFill/>
        </p:spPr>
        <p:txBody>
          <a:bodyPr wrap="square" rtlCol="0">
            <a:spAutoFit/>
          </a:bodyPr>
          <a:lstStyle/>
          <a:p>
            <a:pPr algn="ctr"/>
            <a:r>
              <a:rPr lang="en-US" sz="900" b="1" dirty="0">
                <a:solidFill>
                  <a:srgbClr val="000000"/>
                </a:solidFill>
              </a:rPr>
              <a:t>Primary Challenge</a:t>
            </a:r>
          </a:p>
        </p:txBody>
      </p:sp>
      <p:sp>
        <p:nvSpPr>
          <p:cNvPr id="57" name="Rectangle 56"/>
          <p:cNvSpPr/>
          <p:nvPr/>
        </p:nvSpPr>
        <p:spPr>
          <a:xfrm>
            <a:off x="4431234" y="4266446"/>
            <a:ext cx="1609736" cy="246221"/>
          </a:xfrm>
          <a:prstGeom prst="rect">
            <a:avLst/>
          </a:prstGeom>
        </p:spPr>
        <p:txBody>
          <a:bodyPr wrap="none">
            <a:spAutoFit/>
          </a:bodyPr>
          <a:lstStyle/>
          <a:p>
            <a:pPr algn="ctr" defTabSz="457200">
              <a:defRPr/>
            </a:pPr>
            <a:r>
              <a:rPr lang="en-AU" sz="1000" kern="0" dirty="0">
                <a:solidFill>
                  <a:srgbClr val="C00000"/>
                </a:solidFill>
                <a:ea typeface="Open Sans Semibold" panose="020B0706030804020204" pitchFamily="34" charset="0"/>
                <a:cs typeface="Open Sans Semibold" panose="020B0706030804020204" pitchFamily="34" charset="0"/>
              </a:rPr>
              <a:t>Cost to Build / Maintain</a:t>
            </a:r>
          </a:p>
        </p:txBody>
      </p:sp>
      <p:sp>
        <p:nvSpPr>
          <p:cNvPr id="58" name="Rectangle 57"/>
          <p:cNvSpPr/>
          <p:nvPr/>
        </p:nvSpPr>
        <p:spPr>
          <a:xfrm>
            <a:off x="9839168" y="4266446"/>
            <a:ext cx="1638590" cy="246221"/>
          </a:xfrm>
          <a:prstGeom prst="rect">
            <a:avLst/>
          </a:prstGeom>
        </p:spPr>
        <p:txBody>
          <a:bodyPr wrap="none">
            <a:spAutoFit/>
          </a:bodyPr>
          <a:lstStyle/>
          <a:p>
            <a:pPr algn="ctr" defTabSz="457200">
              <a:defRPr/>
            </a:pPr>
            <a:r>
              <a:rPr lang="en-AU" sz="1000" kern="0" dirty="0">
                <a:solidFill>
                  <a:srgbClr val="C00000"/>
                </a:solidFill>
                <a:ea typeface="Open Sans Semibold" panose="020B0706030804020204" pitchFamily="34" charset="0"/>
                <a:cs typeface="Open Sans Semibold" panose="020B0706030804020204" pitchFamily="34" charset="0"/>
              </a:rPr>
              <a:t>Investment in Licensing</a:t>
            </a:r>
          </a:p>
        </p:txBody>
      </p:sp>
      <p:sp>
        <p:nvSpPr>
          <p:cNvPr id="59" name="Left Bracket 58"/>
          <p:cNvSpPr/>
          <p:nvPr/>
        </p:nvSpPr>
        <p:spPr>
          <a:xfrm rot="5400000">
            <a:off x="5167522" y="275629"/>
            <a:ext cx="137160" cy="5212080"/>
          </a:xfrm>
          <a:prstGeom prst="leftBracket">
            <a:avLst>
              <a:gd name="adj" fmla="val 25276"/>
            </a:avLst>
          </a:prstGeom>
          <a:noFill/>
          <a:ln w="9525" cap="flat" cmpd="sng" algn="ctr">
            <a:solidFill>
              <a:srgbClr val="666666"/>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ea typeface=""/>
              <a:cs typeface=""/>
            </a:endParaRPr>
          </a:p>
        </p:txBody>
      </p:sp>
      <p:sp>
        <p:nvSpPr>
          <p:cNvPr id="60" name="Rectangle 59"/>
          <p:cNvSpPr/>
          <p:nvPr/>
        </p:nvSpPr>
        <p:spPr>
          <a:xfrm>
            <a:off x="7922806" y="4112557"/>
            <a:ext cx="1777568" cy="553998"/>
          </a:xfrm>
          <a:prstGeom prst="rect">
            <a:avLst/>
          </a:prstGeom>
        </p:spPr>
        <p:txBody>
          <a:bodyPr wrap="square">
            <a:spAutoFit/>
          </a:bodyPr>
          <a:lstStyle/>
          <a:p>
            <a:pPr algn="ctr" defTabSz="457200">
              <a:defRPr/>
            </a:pPr>
            <a:r>
              <a:rPr lang="en-AU" sz="1000" kern="0" dirty="0">
                <a:solidFill>
                  <a:srgbClr val="C00000"/>
                </a:solidFill>
                <a:ea typeface="Open Sans Semibold" panose="020B0706030804020204" pitchFamily="34" charset="0"/>
                <a:cs typeface="Open Sans Semibold" panose="020B0706030804020204" pitchFamily="34" charset="0"/>
              </a:rPr>
              <a:t>Underlying Tech Architecture Discipline </a:t>
            </a:r>
          </a:p>
          <a:p>
            <a:pPr algn="ctr" defTabSz="457200">
              <a:defRPr/>
            </a:pPr>
            <a:r>
              <a:rPr lang="en-AU" sz="1000" kern="0" dirty="0">
                <a:solidFill>
                  <a:srgbClr val="C00000"/>
                </a:solidFill>
                <a:ea typeface="Open Sans Semibold" panose="020B0706030804020204" pitchFamily="34" charset="0"/>
                <a:cs typeface="Open Sans Semibold" panose="020B0706030804020204" pitchFamily="34" charset="0"/>
              </a:rPr>
              <a:t>(Development)</a:t>
            </a:r>
          </a:p>
        </p:txBody>
      </p:sp>
      <p:sp>
        <p:nvSpPr>
          <p:cNvPr id="61" name="Text Box 7"/>
          <p:cNvSpPr txBox="1">
            <a:spLocks noChangeArrowheads="1"/>
          </p:cNvSpPr>
          <p:nvPr/>
        </p:nvSpPr>
        <p:spPr bwMode="auto">
          <a:xfrm>
            <a:off x="8233547" y="2483658"/>
            <a:ext cx="1111202" cy="261610"/>
          </a:xfrm>
          <a:prstGeom prst="rect">
            <a:avLst/>
          </a:prstGeom>
          <a:noFill/>
          <a:ln w="9525">
            <a:noFill/>
            <a:miter lim="800000"/>
            <a:headEnd/>
            <a:tailEnd/>
          </a:ln>
        </p:spPr>
        <p:txBody>
          <a:bodyPr wrap="none">
            <a:spAutoFit/>
          </a:bodyPr>
          <a:lstStyle/>
          <a:p>
            <a:pPr eaLnBrk="0" hangingPunct="0"/>
            <a:r>
              <a:rPr lang="en-AU" sz="1100" dirty="0">
                <a:solidFill>
                  <a:srgbClr val="474B55">
                    <a:lumMod val="60000"/>
                    <a:lumOff val="40000"/>
                  </a:srgbClr>
                </a:solidFill>
                <a:ea typeface="Open Sans" panose="020B0606030504020204" pitchFamily="34" charset="0"/>
                <a:cs typeface="Open Sans" panose="020B0606030504020204" pitchFamily="34" charset="0"/>
              </a:rPr>
              <a:t>Agile Support</a:t>
            </a:r>
          </a:p>
        </p:txBody>
      </p:sp>
      <p:sp>
        <p:nvSpPr>
          <p:cNvPr id="62" name="Left Bracket 61"/>
          <p:cNvSpPr/>
          <p:nvPr/>
        </p:nvSpPr>
        <p:spPr>
          <a:xfrm rot="5400000">
            <a:off x="1612699" y="2058709"/>
            <a:ext cx="137160" cy="1645920"/>
          </a:xfrm>
          <a:prstGeom prst="leftBracket">
            <a:avLst>
              <a:gd name="adj" fmla="val 25276"/>
            </a:avLst>
          </a:prstGeom>
          <a:noFill/>
          <a:ln w="9525" cap="flat" cmpd="sng" algn="ctr">
            <a:solidFill>
              <a:srgbClr val="666666"/>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ea typeface=""/>
              <a:cs typeface=""/>
            </a:endParaRPr>
          </a:p>
        </p:txBody>
      </p:sp>
      <p:sp>
        <p:nvSpPr>
          <p:cNvPr id="63" name="Left Bracket 62"/>
          <p:cNvSpPr/>
          <p:nvPr/>
        </p:nvSpPr>
        <p:spPr>
          <a:xfrm rot="5400000">
            <a:off x="8743010" y="2058709"/>
            <a:ext cx="137160" cy="1645920"/>
          </a:xfrm>
          <a:prstGeom prst="leftBracket">
            <a:avLst>
              <a:gd name="adj" fmla="val 25276"/>
            </a:avLst>
          </a:prstGeom>
          <a:noFill/>
          <a:ln w="9525" cap="flat" cmpd="sng" algn="ctr">
            <a:solidFill>
              <a:srgbClr val="666666"/>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ea typeface=""/>
              <a:cs typeface=""/>
            </a:endParaRPr>
          </a:p>
        </p:txBody>
      </p:sp>
      <p:sp>
        <p:nvSpPr>
          <p:cNvPr id="64" name="Left Bracket 63"/>
          <p:cNvSpPr/>
          <p:nvPr/>
        </p:nvSpPr>
        <p:spPr>
          <a:xfrm rot="5400000">
            <a:off x="10589883" y="2058709"/>
            <a:ext cx="137160" cy="1645920"/>
          </a:xfrm>
          <a:prstGeom prst="leftBracket">
            <a:avLst>
              <a:gd name="adj" fmla="val 25276"/>
            </a:avLst>
          </a:prstGeom>
          <a:noFill/>
          <a:ln w="9525" cap="flat" cmpd="sng" algn="ctr">
            <a:solidFill>
              <a:srgbClr val="666666"/>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ea typeface=""/>
              <a:cs typeface=""/>
            </a:endParaRPr>
          </a:p>
        </p:txBody>
      </p:sp>
      <p:sp>
        <p:nvSpPr>
          <p:cNvPr id="65" name="TextBox 64"/>
          <p:cNvSpPr txBox="1"/>
          <p:nvPr/>
        </p:nvSpPr>
        <p:spPr>
          <a:xfrm rot="16200000">
            <a:off x="-2106" y="5147012"/>
            <a:ext cx="1038314" cy="507831"/>
          </a:xfrm>
          <a:prstGeom prst="rect">
            <a:avLst/>
          </a:prstGeom>
          <a:noFill/>
        </p:spPr>
        <p:txBody>
          <a:bodyPr wrap="square" rtlCol="0">
            <a:spAutoFit/>
          </a:bodyPr>
          <a:lstStyle/>
          <a:p>
            <a:pPr algn="ctr"/>
            <a:r>
              <a:rPr lang="en-US" sz="900" b="1" dirty="0">
                <a:solidFill>
                  <a:srgbClr val="000000"/>
                </a:solidFill>
              </a:rPr>
              <a:t>Directional Usage in Market Today</a:t>
            </a:r>
          </a:p>
        </p:txBody>
      </p:sp>
      <p:sp>
        <p:nvSpPr>
          <p:cNvPr id="66" name="Rectangle 65"/>
          <p:cNvSpPr/>
          <p:nvPr/>
        </p:nvSpPr>
        <p:spPr>
          <a:xfrm>
            <a:off x="881212" y="4958364"/>
            <a:ext cx="10703542" cy="277091"/>
          </a:xfrm>
          <a:prstGeom prst="rect">
            <a:avLst/>
          </a:prstGeom>
          <a:gradFill flip="none" rotWithShape="1">
            <a:gsLst>
              <a:gs pos="19000">
                <a:schemeClr val="accent3">
                  <a:lumMod val="20000"/>
                  <a:lumOff val="80000"/>
                </a:schemeClr>
              </a:gs>
              <a:gs pos="46000">
                <a:schemeClr val="accent3">
                  <a:lumMod val="50000"/>
                </a:schemeClr>
              </a:gs>
              <a:gs pos="0">
                <a:srgbClr val="00B050"/>
              </a:gs>
              <a:gs pos="0">
                <a:schemeClr val="bg1"/>
              </a:gs>
              <a:gs pos="64000">
                <a:schemeClr val="accent3">
                  <a:lumMod val="50000"/>
                </a:schemeClr>
              </a:gs>
              <a:gs pos="98000">
                <a:schemeClr val="accent1">
                  <a:alpha val="36000"/>
                  <a:lumMod val="11000"/>
                  <a:lumOff val="89000"/>
                </a:schemeClr>
              </a:gs>
              <a:gs pos="81000">
                <a:schemeClr val="accent1">
                  <a:lumMod val="19000"/>
                  <a:lumOff val="81000"/>
                </a:scheme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ea typeface=""/>
                <a:cs typeface=""/>
              </a:rPr>
              <a:t> </a:t>
            </a:r>
          </a:p>
        </p:txBody>
      </p:sp>
      <p:sp>
        <p:nvSpPr>
          <p:cNvPr id="67" name="TextBox 66"/>
          <p:cNvSpPr txBox="1"/>
          <p:nvPr/>
        </p:nvSpPr>
        <p:spPr>
          <a:xfrm>
            <a:off x="3417485" y="5567819"/>
            <a:ext cx="3637234" cy="369332"/>
          </a:xfrm>
          <a:prstGeom prst="rect">
            <a:avLst/>
          </a:prstGeom>
          <a:noFill/>
        </p:spPr>
        <p:txBody>
          <a:bodyPr wrap="square" rtlCol="0">
            <a:spAutoFit/>
          </a:bodyPr>
          <a:lstStyle/>
          <a:p>
            <a:pPr algn="ctr"/>
            <a:r>
              <a:rPr lang="en-US" sz="900" i="1" dirty="0">
                <a:solidFill>
                  <a:srgbClr val="000000"/>
                </a:solidFill>
              </a:rPr>
              <a:t>Many automation teams still following the range of script-based options, with variations in maturity</a:t>
            </a:r>
          </a:p>
        </p:txBody>
      </p:sp>
      <p:sp>
        <p:nvSpPr>
          <p:cNvPr id="68" name="TextBox 67"/>
          <p:cNvSpPr txBox="1"/>
          <p:nvPr/>
        </p:nvSpPr>
        <p:spPr>
          <a:xfrm>
            <a:off x="7957765" y="5567819"/>
            <a:ext cx="1736693" cy="646331"/>
          </a:xfrm>
          <a:prstGeom prst="rect">
            <a:avLst/>
          </a:prstGeom>
          <a:noFill/>
        </p:spPr>
        <p:txBody>
          <a:bodyPr wrap="square" rtlCol="0">
            <a:spAutoFit/>
          </a:bodyPr>
          <a:lstStyle/>
          <a:p>
            <a:pPr algn="ctr"/>
            <a:r>
              <a:rPr lang="en-US" sz="900" i="1" dirty="0">
                <a:solidFill>
                  <a:srgbClr val="000000"/>
                </a:solidFill>
              </a:rPr>
              <a:t>With the increase of Agile / DevOps, teams are starting </a:t>
            </a:r>
            <a:r>
              <a:rPr lang="en-US" sz="900" i="1">
                <a:solidFill>
                  <a:srgbClr val="000000"/>
                </a:solidFill>
              </a:rPr>
              <a:t>to use </a:t>
            </a:r>
            <a:r>
              <a:rPr lang="en-US" sz="900" i="1" dirty="0">
                <a:solidFill>
                  <a:srgbClr val="000000"/>
                </a:solidFill>
              </a:rPr>
              <a:t>BDD (often in pockets)</a:t>
            </a:r>
          </a:p>
        </p:txBody>
      </p:sp>
      <p:sp>
        <p:nvSpPr>
          <p:cNvPr id="69" name="TextBox 68"/>
          <p:cNvSpPr txBox="1"/>
          <p:nvPr/>
        </p:nvSpPr>
        <p:spPr>
          <a:xfrm>
            <a:off x="9801231" y="5567819"/>
            <a:ext cx="1714464" cy="646331"/>
          </a:xfrm>
          <a:prstGeom prst="rect">
            <a:avLst/>
          </a:prstGeom>
          <a:noFill/>
        </p:spPr>
        <p:txBody>
          <a:bodyPr wrap="square" lIns="45720" rIns="45720" rtlCol="0">
            <a:spAutoFit/>
          </a:bodyPr>
          <a:lstStyle/>
          <a:p>
            <a:pPr algn="ctr"/>
            <a:r>
              <a:rPr lang="en-US" sz="900" i="1" dirty="0">
                <a:solidFill>
                  <a:srgbClr val="000000"/>
                </a:solidFill>
              </a:rPr>
              <a:t>A growing number of teams are seeing the value of the next-gen tools and starting implementation journeys </a:t>
            </a:r>
          </a:p>
        </p:txBody>
      </p:sp>
      <p:sp>
        <p:nvSpPr>
          <p:cNvPr id="70" name="TextBox 69"/>
          <p:cNvSpPr txBox="1"/>
          <p:nvPr/>
        </p:nvSpPr>
        <p:spPr>
          <a:xfrm>
            <a:off x="857363" y="5567819"/>
            <a:ext cx="1647832" cy="507831"/>
          </a:xfrm>
          <a:prstGeom prst="rect">
            <a:avLst/>
          </a:prstGeom>
          <a:noFill/>
        </p:spPr>
        <p:txBody>
          <a:bodyPr wrap="square" lIns="45720" rIns="45720" rtlCol="0">
            <a:spAutoFit/>
          </a:bodyPr>
          <a:lstStyle/>
          <a:p>
            <a:pPr algn="ctr"/>
            <a:r>
              <a:rPr lang="en-US" sz="900" i="1" dirty="0">
                <a:solidFill>
                  <a:srgbClr val="000000"/>
                </a:solidFill>
              </a:rPr>
              <a:t>Very rare to see record/play. Often only in tightly controlled use cases</a:t>
            </a:r>
          </a:p>
        </p:txBody>
      </p:sp>
      <p:sp>
        <p:nvSpPr>
          <p:cNvPr id="71" name="Triangle 70"/>
          <p:cNvSpPr/>
          <p:nvPr/>
        </p:nvSpPr>
        <p:spPr>
          <a:xfrm>
            <a:off x="4705750" y="5346261"/>
            <a:ext cx="1060704" cy="156875"/>
          </a:xfrm>
          <a:prstGeom prst="triangle">
            <a:avLst/>
          </a:prstGeom>
          <a:solidFill>
            <a:srgbClr val="FFFFFF">
              <a:lumMod val="95000"/>
            </a:srgbClr>
          </a:solidFill>
          <a:ln w="25400" cap="flat" cmpd="sng" algn="ctr">
            <a:solidFill>
              <a:srgbClr val="FFFFFF">
                <a:lumMod val="9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ea typeface=""/>
                <a:cs typeface=""/>
              </a:rPr>
              <a:t> </a:t>
            </a:r>
          </a:p>
        </p:txBody>
      </p:sp>
      <p:sp>
        <p:nvSpPr>
          <p:cNvPr id="72" name="Triangle 71"/>
          <p:cNvSpPr/>
          <p:nvPr/>
        </p:nvSpPr>
        <p:spPr>
          <a:xfrm>
            <a:off x="1150927" y="5346261"/>
            <a:ext cx="1060704" cy="156875"/>
          </a:xfrm>
          <a:prstGeom prst="triangle">
            <a:avLst/>
          </a:prstGeom>
          <a:solidFill>
            <a:srgbClr val="FFFFFF">
              <a:lumMod val="95000"/>
            </a:srgbClr>
          </a:solidFill>
          <a:ln w="25400" cap="flat" cmpd="sng" algn="ctr">
            <a:solidFill>
              <a:srgbClr val="FFFFFF">
                <a:lumMod val="9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ea typeface=""/>
                <a:cs typeface=""/>
              </a:rPr>
              <a:t> </a:t>
            </a:r>
          </a:p>
        </p:txBody>
      </p:sp>
      <p:sp>
        <p:nvSpPr>
          <p:cNvPr id="73" name="Triangle 72"/>
          <p:cNvSpPr/>
          <p:nvPr/>
        </p:nvSpPr>
        <p:spPr>
          <a:xfrm>
            <a:off x="8281238" y="5346261"/>
            <a:ext cx="1060704" cy="156875"/>
          </a:xfrm>
          <a:prstGeom prst="triangle">
            <a:avLst/>
          </a:prstGeom>
          <a:solidFill>
            <a:srgbClr val="FFFFFF">
              <a:lumMod val="95000"/>
            </a:srgbClr>
          </a:solidFill>
          <a:ln w="25400" cap="flat" cmpd="sng" algn="ctr">
            <a:solidFill>
              <a:srgbClr val="FFFFFF">
                <a:lumMod val="9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ea typeface=""/>
                <a:cs typeface=""/>
              </a:rPr>
              <a:t> </a:t>
            </a:r>
          </a:p>
        </p:txBody>
      </p:sp>
      <p:sp>
        <p:nvSpPr>
          <p:cNvPr id="74" name="Triangle 73"/>
          <p:cNvSpPr/>
          <p:nvPr/>
        </p:nvSpPr>
        <p:spPr>
          <a:xfrm>
            <a:off x="10128111" y="5346261"/>
            <a:ext cx="1060704" cy="156875"/>
          </a:xfrm>
          <a:prstGeom prst="triangle">
            <a:avLst/>
          </a:prstGeom>
          <a:solidFill>
            <a:srgbClr val="FFFFFF">
              <a:lumMod val="95000"/>
            </a:srgbClr>
          </a:solidFill>
          <a:ln w="25400" cap="flat" cmpd="sng" algn="ctr">
            <a:solidFill>
              <a:srgbClr val="FFFFFF">
                <a:lumMod val="9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ea typeface=""/>
                <a:cs typeface=""/>
              </a:rPr>
              <a:t> </a:t>
            </a:r>
          </a:p>
        </p:txBody>
      </p:sp>
      <p:sp>
        <p:nvSpPr>
          <p:cNvPr id="75" name="TextBox 74"/>
          <p:cNvSpPr txBox="1"/>
          <p:nvPr/>
        </p:nvSpPr>
        <p:spPr>
          <a:xfrm rot="16200000">
            <a:off x="-91250" y="3292595"/>
            <a:ext cx="1216602" cy="369332"/>
          </a:xfrm>
          <a:prstGeom prst="rect">
            <a:avLst/>
          </a:prstGeom>
          <a:noFill/>
        </p:spPr>
        <p:txBody>
          <a:bodyPr wrap="square" rtlCol="0">
            <a:spAutoFit/>
          </a:bodyPr>
          <a:lstStyle/>
          <a:p>
            <a:pPr algn="ctr"/>
            <a:r>
              <a:rPr lang="en-US" sz="900" b="1">
                <a:solidFill>
                  <a:srgbClr val="000000"/>
                </a:solidFill>
              </a:rPr>
              <a:t>Implementation Approach</a:t>
            </a:r>
            <a:endParaRPr lang="en-US" sz="900" b="1" dirty="0">
              <a:solidFill>
                <a:srgbClr val="000000"/>
              </a:solidFill>
            </a:endParaRPr>
          </a:p>
        </p:txBody>
      </p:sp>
      <p:sp>
        <p:nvSpPr>
          <p:cNvPr id="76" name="Rectangle 75"/>
          <p:cNvSpPr/>
          <p:nvPr/>
        </p:nvSpPr>
        <p:spPr>
          <a:xfrm>
            <a:off x="7922806" y="2482512"/>
            <a:ext cx="1771652" cy="3731637"/>
          </a:xfrm>
          <a:prstGeom prst="rect">
            <a:avLst/>
          </a:prstGeom>
          <a:noFill/>
          <a:ln w="28575">
            <a:solidFill>
              <a:schemeClr val="accent5">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7" name="TextBox 76"/>
          <p:cNvSpPr txBox="1"/>
          <p:nvPr/>
        </p:nvSpPr>
        <p:spPr>
          <a:xfrm>
            <a:off x="7962247" y="6398236"/>
            <a:ext cx="1692771" cy="215444"/>
          </a:xfrm>
          <a:prstGeom prst="rect">
            <a:avLst/>
          </a:prstGeom>
          <a:noFill/>
        </p:spPr>
        <p:txBody>
          <a:bodyPr wrap="none" lIns="0" tIns="0" rIns="0" bIns="45720" rtlCol="0">
            <a:spAutoFit/>
          </a:bodyPr>
          <a:lstStyle/>
          <a:p>
            <a:pPr algn="ctr"/>
            <a:r>
              <a:rPr lang="en-US" sz="1100" dirty="0">
                <a:solidFill>
                  <a:schemeClr val="accent5">
                    <a:lumMod val="50000"/>
                  </a:schemeClr>
                </a:solidFill>
              </a:rPr>
              <a:t>Focus for these materials</a:t>
            </a:r>
          </a:p>
        </p:txBody>
      </p:sp>
      <p:cxnSp>
        <p:nvCxnSpPr>
          <p:cNvPr id="79" name="Straight Arrow Connector 78"/>
          <p:cNvCxnSpPr>
            <a:stCxn id="76" idx="2"/>
            <a:endCxn id="77" idx="0"/>
          </p:cNvCxnSpPr>
          <p:nvPr/>
        </p:nvCxnSpPr>
        <p:spPr>
          <a:xfrm>
            <a:off x="8808632" y="6214149"/>
            <a:ext cx="1" cy="184087"/>
          </a:xfrm>
          <a:prstGeom prst="straightConnector1">
            <a:avLst/>
          </a:prstGeom>
          <a:ln w="127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71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6</a:t>
            </a:fld>
            <a:endParaRPr lang="en-US">
              <a:solidFill>
                <a:prstClr val="white">
                  <a:lumMod val="65000"/>
                </a:prstClr>
              </a:solidFill>
            </a:endParaRPr>
          </a:p>
        </p:txBody>
      </p:sp>
      <p:sp>
        <p:nvSpPr>
          <p:cNvPr id="4" name="Title 3"/>
          <p:cNvSpPr>
            <a:spLocks noGrp="1"/>
          </p:cNvSpPr>
          <p:nvPr>
            <p:ph type="title"/>
          </p:nvPr>
        </p:nvSpPr>
        <p:spPr/>
        <p:txBody>
          <a:bodyPr>
            <a:normAutofit fontScale="90000"/>
          </a:bodyPr>
          <a:lstStyle/>
          <a:p>
            <a:r>
              <a:rPr lang="en-US" dirty="0"/>
              <a:t>Introduction:</a:t>
            </a:r>
            <a:br>
              <a:rPr lang="en-US" dirty="0"/>
            </a:br>
            <a:r>
              <a:rPr lang="en-US" sz="2800" i="1" dirty="0"/>
              <a:t>Accenture Test Automation Workbench</a:t>
            </a:r>
            <a:r>
              <a:rPr lang="en-US" sz="2800" i="1" baseline="30000" dirty="0"/>
              <a:t>1</a:t>
            </a:r>
            <a:r>
              <a:rPr lang="en-US" sz="2800" i="1" dirty="0"/>
              <a:t> for Open Source</a:t>
            </a:r>
          </a:p>
        </p:txBody>
      </p:sp>
      <p:sp>
        <p:nvSpPr>
          <p:cNvPr id="5" name="Text Placeholder 4"/>
          <p:cNvSpPr>
            <a:spLocks noGrp="1"/>
          </p:cNvSpPr>
          <p:nvPr>
            <p:ph type="body" sz="quarter" idx="18"/>
          </p:nvPr>
        </p:nvSpPr>
        <p:spPr/>
        <p:txBody>
          <a:bodyPr/>
          <a:lstStyle/>
          <a:p>
            <a:r>
              <a:rPr lang="en-US" dirty="0"/>
              <a:t>The Accenture Test Automation Workbench</a:t>
            </a:r>
            <a:r>
              <a:rPr lang="en-US" baseline="30000" dirty="0"/>
              <a:t>1</a:t>
            </a:r>
            <a:r>
              <a:rPr lang="en-US" dirty="0"/>
              <a:t> for Open Source packages common libraries and platforms, including Selenium, into a consolidated workspace for automation engineers:</a:t>
            </a:r>
          </a:p>
        </p:txBody>
      </p:sp>
      <p:sp>
        <p:nvSpPr>
          <p:cNvPr id="6" name="TextBox 5"/>
          <p:cNvSpPr txBox="1"/>
          <p:nvPr/>
        </p:nvSpPr>
        <p:spPr>
          <a:xfrm>
            <a:off x="9074345" y="105366"/>
            <a:ext cx="2736656" cy="551266"/>
          </a:xfrm>
          <a:prstGeom prst="rect">
            <a:avLst/>
          </a:prstGeom>
          <a:solidFill>
            <a:schemeClr val="bg1"/>
          </a:solidFill>
          <a:ln>
            <a:noFill/>
            <a:prstDash val="dash"/>
          </a:ln>
        </p:spPr>
        <p:txBody>
          <a:bodyPr wrap="square" lIns="0" tIns="0" rIns="0" bIns="45720" rtlCol="0" anchor="ctr">
            <a:noAutofit/>
          </a:bodyPr>
          <a:lstStyle/>
          <a:p>
            <a:pPr algn="ctr"/>
            <a:r>
              <a:rPr lang="en-US" sz="1400" b="1">
                <a:solidFill>
                  <a:srgbClr val="C00000"/>
                </a:solidFill>
              </a:rPr>
              <a:t>Note: Add </a:t>
            </a:r>
            <a:r>
              <a:rPr lang="en-US" sz="1400" b="1" dirty="0">
                <a:solidFill>
                  <a:srgbClr val="C00000"/>
                </a:solidFill>
              </a:rPr>
              <a:t>details once built out</a:t>
            </a:r>
          </a:p>
        </p:txBody>
      </p:sp>
      <p:sp>
        <p:nvSpPr>
          <p:cNvPr id="9" name="TextBox 8"/>
          <p:cNvSpPr txBox="1"/>
          <p:nvPr/>
        </p:nvSpPr>
        <p:spPr>
          <a:xfrm>
            <a:off x="529376" y="6284936"/>
            <a:ext cx="3391954" cy="200055"/>
          </a:xfrm>
          <a:prstGeom prst="rect">
            <a:avLst/>
          </a:prstGeom>
          <a:noFill/>
          <a:ln>
            <a:noFill/>
          </a:ln>
        </p:spPr>
        <p:txBody>
          <a:bodyPr wrap="none" lIns="0" tIns="0" rIns="0" bIns="45720" rtlCol="0">
            <a:spAutoFit/>
          </a:bodyPr>
          <a:lstStyle/>
          <a:p>
            <a:pPr>
              <a:spcAft>
                <a:spcPts val="400"/>
              </a:spcAft>
            </a:pPr>
            <a:r>
              <a:rPr lang="en-US" sz="1000" b="1" dirty="0"/>
              <a:t>Legend: </a:t>
            </a:r>
            <a:r>
              <a:rPr lang="en-US" sz="1000" baseline="30000" dirty="0"/>
              <a:t>1</a:t>
            </a:r>
            <a:r>
              <a:rPr lang="en-US" sz="1000" dirty="0"/>
              <a:t>Placeholder name only. Suggestions welcome</a:t>
            </a:r>
          </a:p>
        </p:txBody>
      </p:sp>
      <p:sp>
        <p:nvSpPr>
          <p:cNvPr id="10" name="Rectangle 9"/>
          <p:cNvSpPr/>
          <p:nvPr/>
        </p:nvSpPr>
        <p:spPr>
          <a:xfrm>
            <a:off x="472439" y="2528358"/>
            <a:ext cx="3200400" cy="2684928"/>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t"/>
          <a:lstStyle/>
          <a:p>
            <a:pPr marL="635000">
              <a:spcAft>
                <a:spcPts val="600"/>
              </a:spcAft>
            </a:pPr>
            <a:r>
              <a:rPr lang="en-US" sz="1600" b="1" dirty="0">
                <a:solidFill>
                  <a:schemeClr val="tx1"/>
                </a:solidFill>
              </a:rPr>
              <a:t>Test Automation Framework</a:t>
            </a:r>
          </a:p>
          <a:p>
            <a:pPr marL="7938">
              <a:spcAft>
                <a:spcPts val="600"/>
              </a:spcAft>
            </a:pPr>
            <a:r>
              <a:rPr lang="en-US" sz="1100" i="1" dirty="0">
                <a:solidFill>
                  <a:schemeClr val="tx1"/>
                </a:solidFill>
              </a:rPr>
              <a:t>Reusable core framework library and reference project</a:t>
            </a:r>
          </a:p>
          <a:p>
            <a:endParaRPr lang="en-US" sz="1000" b="1" dirty="0">
              <a:solidFill>
                <a:schemeClr val="tx1"/>
              </a:solidFill>
            </a:endParaRPr>
          </a:p>
          <a:p>
            <a:r>
              <a:rPr lang="en-US" sz="1050" b="1" dirty="0">
                <a:solidFill>
                  <a:schemeClr val="tx1"/>
                </a:solidFill>
              </a:rPr>
              <a:t>Core Framework:</a:t>
            </a:r>
            <a:r>
              <a:rPr lang="en-US" sz="1050" dirty="0">
                <a:solidFill>
                  <a:schemeClr val="tx1"/>
                </a:solidFill>
              </a:rPr>
              <a:t> </a:t>
            </a:r>
            <a:r>
              <a:rPr lang="en-US" sz="1050" dirty="0">
                <a:hlinkClick r:id="rId2"/>
              </a:rPr>
              <a:t>https://innersource.accenture.com/projects/ATAC/repos/cukes_automation/browse</a:t>
            </a:r>
            <a:endParaRPr lang="en-US" sz="1050" dirty="0"/>
          </a:p>
          <a:p>
            <a:endParaRPr lang="en-US" sz="1050" dirty="0"/>
          </a:p>
          <a:p>
            <a:r>
              <a:rPr lang="en-US" sz="1050" b="1" dirty="0">
                <a:solidFill>
                  <a:schemeClr val="tx1"/>
                </a:solidFill>
              </a:rPr>
              <a:t>Demo Projects: </a:t>
            </a:r>
            <a:r>
              <a:rPr lang="en-US" sz="1050" dirty="0">
                <a:hlinkClick r:id="rId3"/>
              </a:rPr>
              <a:t>https://innersource.accenture.com/projects/ATAC/repos/cukesdemo/browse</a:t>
            </a:r>
            <a:r>
              <a:rPr lang="en-US" sz="1050" dirty="0"/>
              <a:t> </a:t>
            </a:r>
            <a:endParaRPr lang="en-US" b="1" dirty="0">
              <a:solidFill>
                <a:schemeClr val="tx1"/>
              </a:solidFill>
            </a:endParaRPr>
          </a:p>
        </p:txBody>
      </p:sp>
      <p:sp>
        <p:nvSpPr>
          <p:cNvPr id="11" name="Rectangle 10"/>
          <p:cNvSpPr/>
          <p:nvPr/>
        </p:nvSpPr>
        <p:spPr>
          <a:xfrm>
            <a:off x="3943609" y="2528358"/>
            <a:ext cx="3200400" cy="2684928"/>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t"/>
          <a:lstStyle/>
          <a:p>
            <a:pPr marL="635000">
              <a:spcAft>
                <a:spcPts val="600"/>
              </a:spcAft>
            </a:pPr>
            <a:r>
              <a:rPr lang="en-US" sz="1600" b="1" dirty="0">
                <a:solidFill>
                  <a:schemeClr val="tx1"/>
                </a:solidFill>
              </a:rPr>
              <a:t>Automation Developer Workspace Setup</a:t>
            </a:r>
          </a:p>
          <a:p>
            <a:pPr marL="7938">
              <a:spcAft>
                <a:spcPts val="600"/>
              </a:spcAft>
            </a:pPr>
            <a:r>
              <a:rPr lang="en-US" sz="1100" i="1" dirty="0">
                <a:solidFill>
                  <a:schemeClr val="tx1"/>
                </a:solidFill>
              </a:rPr>
              <a:t>Preconfigured workspace loaded with required plug-ins / extensions</a:t>
            </a:r>
          </a:p>
          <a:p>
            <a:pPr algn="ctr"/>
            <a:endParaRPr lang="en-US" sz="1600" b="1" dirty="0">
              <a:solidFill>
                <a:schemeClr val="tx1"/>
              </a:solidFill>
            </a:endParaRPr>
          </a:p>
          <a:p>
            <a:r>
              <a:rPr lang="en-US" sz="1050" b="1" dirty="0">
                <a:solidFill>
                  <a:schemeClr val="tx1"/>
                </a:solidFill>
              </a:rPr>
              <a:t>Note: </a:t>
            </a:r>
            <a:r>
              <a:rPr lang="en-US" sz="1050" dirty="0">
                <a:solidFill>
                  <a:schemeClr val="tx1"/>
                </a:solidFill>
              </a:rPr>
              <a:t>still exploring implementation options. Eclipse </a:t>
            </a:r>
            <a:r>
              <a:rPr lang="en-US" sz="1050" dirty="0" err="1">
                <a:solidFill>
                  <a:schemeClr val="tx1"/>
                </a:solidFill>
              </a:rPr>
              <a:t>Che</a:t>
            </a:r>
            <a:r>
              <a:rPr lang="en-US" sz="1050" dirty="0">
                <a:solidFill>
                  <a:schemeClr val="tx1"/>
                </a:solidFill>
              </a:rPr>
              <a:t> is on being considered</a:t>
            </a:r>
          </a:p>
          <a:p>
            <a:pPr algn="ctr"/>
            <a:endParaRPr lang="en-US" sz="1600" b="1" dirty="0">
              <a:solidFill>
                <a:schemeClr val="tx1"/>
              </a:solidFill>
            </a:endParaRPr>
          </a:p>
        </p:txBody>
      </p:sp>
      <p:sp>
        <p:nvSpPr>
          <p:cNvPr id="12" name="Rectangle 11"/>
          <p:cNvSpPr/>
          <p:nvPr/>
        </p:nvSpPr>
        <p:spPr>
          <a:xfrm>
            <a:off x="7993828" y="2528358"/>
            <a:ext cx="3200400" cy="2684928"/>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t"/>
          <a:lstStyle/>
          <a:p>
            <a:pPr marL="635000">
              <a:spcAft>
                <a:spcPts val="600"/>
              </a:spcAft>
            </a:pPr>
            <a:r>
              <a:rPr lang="en-US" sz="1600" b="1" dirty="0">
                <a:solidFill>
                  <a:schemeClr val="tx1"/>
                </a:solidFill>
              </a:rPr>
              <a:t>Test Automation Training Options</a:t>
            </a:r>
          </a:p>
          <a:p>
            <a:pPr marL="7938">
              <a:spcAft>
                <a:spcPts val="600"/>
              </a:spcAft>
            </a:pPr>
            <a:r>
              <a:rPr lang="en-US" sz="1100" i="1" dirty="0">
                <a:solidFill>
                  <a:schemeClr val="tx1"/>
                </a:solidFill>
              </a:rPr>
              <a:t>Training options aligned to the framework to support a rapid start</a:t>
            </a:r>
          </a:p>
          <a:p>
            <a:pPr marL="7938">
              <a:spcAft>
                <a:spcPts val="600"/>
              </a:spcAft>
            </a:pPr>
            <a:endParaRPr lang="en-US" sz="1100" i="1" dirty="0">
              <a:solidFill>
                <a:schemeClr val="tx1"/>
              </a:solidFill>
            </a:endParaRPr>
          </a:p>
          <a:p>
            <a:pPr marL="7938">
              <a:spcAft>
                <a:spcPts val="600"/>
              </a:spcAft>
            </a:pPr>
            <a:r>
              <a:rPr lang="en-US" sz="1050" b="1" dirty="0">
                <a:solidFill>
                  <a:schemeClr val="tx1"/>
                </a:solidFill>
              </a:rPr>
              <a:t>Test Automation Academy: </a:t>
            </a:r>
            <a:r>
              <a:rPr lang="en-US" sz="1050" dirty="0">
                <a:solidFill>
                  <a:schemeClr val="tx1"/>
                </a:solidFill>
              </a:rPr>
              <a:t>[add link]</a:t>
            </a:r>
          </a:p>
        </p:txBody>
      </p:sp>
      <p:grpSp>
        <p:nvGrpSpPr>
          <p:cNvPr id="13" name="Group 97"/>
          <p:cNvGrpSpPr>
            <a:grpSpLocks noChangeAspect="1"/>
          </p:cNvGrpSpPr>
          <p:nvPr/>
        </p:nvGrpSpPr>
        <p:grpSpPr bwMode="auto">
          <a:xfrm>
            <a:off x="4024933" y="2657975"/>
            <a:ext cx="448056" cy="334731"/>
            <a:chOff x="2403" y="1774"/>
            <a:chExt cx="427" cy="319"/>
          </a:xfrm>
          <a:solidFill>
            <a:schemeClr val="tx1"/>
          </a:solidFill>
        </p:grpSpPr>
        <p:sp>
          <p:nvSpPr>
            <p:cNvPr id="14" name="Freeform 98"/>
            <p:cNvSpPr>
              <a:spLocks noEditPoints="1"/>
            </p:cNvSpPr>
            <p:nvPr/>
          </p:nvSpPr>
          <p:spPr bwMode="auto">
            <a:xfrm>
              <a:off x="2457" y="1809"/>
              <a:ext cx="319" cy="195"/>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30"/>
                    <a:pt x="0" y="126"/>
                  </a:cubicBezTo>
                  <a:cubicBezTo>
                    <a:pt x="0" y="6"/>
                    <a:pt x="0" y="6"/>
                    <a:pt x="0" y="6"/>
                  </a:cubicBezTo>
                  <a:cubicBezTo>
                    <a:pt x="0" y="3"/>
                    <a:pt x="3" y="0"/>
                    <a:pt x="6" y="0"/>
                  </a:cubicBezTo>
                  <a:cubicBezTo>
                    <a:pt x="210" y="0"/>
                    <a:pt x="210" y="0"/>
                    <a:pt x="210" y="0"/>
                  </a:cubicBezTo>
                  <a:cubicBezTo>
                    <a:pt x="213" y="0"/>
                    <a:pt x="216" y="3"/>
                    <a:pt x="216" y="6"/>
                  </a:cubicBezTo>
                  <a:cubicBezTo>
                    <a:pt x="216" y="126"/>
                    <a:pt x="216" y="126"/>
                    <a:pt x="216" y="126"/>
                  </a:cubicBezTo>
                  <a:cubicBezTo>
                    <a:pt x="216" y="130"/>
                    <a:pt x="213"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 name="Freeform 99"/>
            <p:cNvSpPr>
              <a:spLocks/>
            </p:cNvSpPr>
            <p:nvPr/>
          </p:nvSpPr>
          <p:spPr bwMode="auto">
            <a:xfrm>
              <a:off x="2421" y="1774"/>
              <a:ext cx="391" cy="266"/>
            </a:xfrm>
            <a:custGeom>
              <a:avLst/>
              <a:gdLst>
                <a:gd name="T0" fmla="*/ 258 w 264"/>
                <a:gd name="T1" fmla="*/ 180 h 180"/>
                <a:gd name="T2" fmla="*/ 252 w 264"/>
                <a:gd name="T3" fmla="*/ 174 h 180"/>
                <a:gd name="T4" fmla="*/ 252 w 264"/>
                <a:gd name="T5" fmla="*/ 24 h 180"/>
                <a:gd name="T6" fmla="*/ 240 w 264"/>
                <a:gd name="T7" fmla="*/ 12 h 180"/>
                <a:gd name="T8" fmla="*/ 24 w 264"/>
                <a:gd name="T9" fmla="*/ 12 h 180"/>
                <a:gd name="T10" fmla="*/ 12 w 264"/>
                <a:gd name="T11" fmla="*/ 24 h 180"/>
                <a:gd name="T12" fmla="*/ 12 w 264"/>
                <a:gd name="T13" fmla="*/ 174 h 180"/>
                <a:gd name="T14" fmla="*/ 6 w 264"/>
                <a:gd name="T15" fmla="*/ 180 h 180"/>
                <a:gd name="T16" fmla="*/ 0 w 264"/>
                <a:gd name="T17" fmla="*/ 174 h 180"/>
                <a:gd name="T18" fmla="*/ 0 w 264"/>
                <a:gd name="T19" fmla="*/ 24 h 180"/>
                <a:gd name="T20" fmla="*/ 24 w 264"/>
                <a:gd name="T21" fmla="*/ 0 h 180"/>
                <a:gd name="T22" fmla="*/ 240 w 264"/>
                <a:gd name="T23" fmla="*/ 0 h 180"/>
                <a:gd name="T24" fmla="*/ 264 w 264"/>
                <a:gd name="T25" fmla="*/ 24 h 180"/>
                <a:gd name="T26" fmla="*/ 264 w 264"/>
                <a:gd name="T27" fmla="*/ 174 h 180"/>
                <a:gd name="T28" fmla="*/ 258 w 264"/>
                <a:gd name="T29"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180">
                  <a:moveTo>
                    <a:pt x="258" y="180"/>
                  </a:moveTo>
                  <a:cubicBezTo>
                    <a:pt x="255" y="180"/>
                    <a:pt x="252" y="178"/>
                    <a:pt x="252" y="174"/>
                  </a:cubicBezTo>
                  <a:cubicBezTo>
                    <a:pt x="252" y="24"/>
                    <a:pt x="252" y="24"/>
                    <a:pt x="252" y="24"/>
                  </a:cubicBezTo>
                  <a:cubicBezTo>
                    <a:pt x="252" y="18"/>
                    <a:pt x="247" y="12"/>
                    <a:pt x="240" y="12"/>
                  </a:cubicBezTo>
                  <a:cubicBezTo>
                    <a:pt x="24" y="12"/>
                    <a:pt x="24" y="12"/>
                    <a:pt x="24" y="12"/>
                  </a:cubicBezTo>
                  <a:cubicBezTo>
                    <a:pt x="17" y="12"/>
                    <a:pt x="12" y="18"/>
                    <a:pt x="12" y="24"/>
                  </a:cubicBezTo>
                  <a:cubicBezTo>
                    <a:pt x="12" y="174"/>
                    <a:pt x="12" y="174"/>
                    <a:pt x="12" y="174"/>
                  </a:cubicBezTo>
                  <a:cubicBezTo>
                    <a:pt x="12" y="178"/>
                    <a:pt x="9" y="180"/>
                    <a:pt x="6" y="180"/>
                  </a:cubicBezTo>
                  <a:cubicBezTo>
                    <a:pt x="3" y="180"/>
                    <a:pt x="0" y="178"/>
                    <a:pt x="0" y="174"/>
                  </a:cubicBezTo>
                  <a:cubicBezTo>
                    <a:pt x="0" y="24"/>
                    <a:pt x="0" y="24"/>
                    <a:pt x="0" y="24"/>
                  </a:cubicBezTo>
                  <a:cubicBezTo>
                    <a:pt x="0" y="11"/>
                    <a:pt x="11" y="0"/>
                    <a:pt x="24" y="0"/>
                  </a:cubicBezTo>
                  <a:cubicBezTo>
                    <a:pt x="240" y="0"/>
                    <a:pt x="240" y="0"/>
                    <a:pt x="240" y="0"/>
                  </a:cubicBezTo>
                  <a:cubicBezTo>
                    <a:pt x="253" y="0"/>
                    <a:pt x="264" y="11"/>
                    <a:pt x="264" y="24"/>
                  </a:cubicBezTo>
                  <a:cubicBezTo>
                    <a:pt x="264" y="174"/>
                    <a:pt x="264" y="174"/>
                    <a:pt x="264" y="174"/>
                  </a:cubicBezTo>
                  <a:cubicBezTo>
                    <a:pt x="264" y="178"/>
                    <a:pt x="261" y="180"/>
                    <a:pt x="258"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6" name="Freeform 100"/>
            <p:cNvSpPr>
              <a:spLocks noEditPoints="1"/>
            </p:cNvSpPr>
            <p:nvPr/>
          </p:nvSpPr>
          <p:spPr bwMode="auto">
            <a:xfrm>
              <a:off x="2403" y="2022"/>
              <a:ext cx="427" cy="71"/>
            </a:xfrm>
            <a:custGeom>
              <a:avLst/>
              <a:gdLst>
                <a:gd name="T0" fmla="*/ 270 w 288"/>
                <a:gd name="T1" fmla="*/ 48 h 48"/>
                <a:gd name="T2" fmla="*/ 18 w 288"/>
                <a:gd name="T3" fmla="*/ 48 h 48"/>
                <a:gd name="T4" fmla="*/ 0 w 288"/>
                <a:gd name="T5" fmla="*/ 30 h 48"/>
                <a:gd name="T6" fmla="*/ 0 w 288"/>
                <a:gd name="T7" fmla="*/ 6 h 48"/>
                <a:gd name="T8" fmla="*/ 6 w 288"/>
                <a:gd name="T9" fmla="*/ 0 h 48"/>
                <a:gd name="T10" fmla="*/ 114 w 288"/>
                <a:gd name="T11" fmla="*/ 0 h 48"/>
                <a:gd name="T12" fmla="*/ 120 w 288"/>
                <a:gd name="T13" fmla="*/ 6 h 48"/>
                <a:gd name="T14" fmla="*/ 120 w 288"/>
                <a:gd name="T15" fmla="*/ 12 h 48"/>
                <a:gd name="T16" fmla="*/ 168 w 288"/>
                <a:gd name="T17" fmla="*/ 12 h 48"/>
                <a:gd name="T18" fmla="*/ 168 w 288"/>
                <a:gd name="T19" fmla="*/ 6 h 48"/>
                <a:gd name="T20" fmla="*/ 174 w 288"/>
                <a:gd name="T21" fmla="*/ 0 h 48"/>
                <a:gd name="T22" fmla="*/ 282 w 288"/>
                <a:gd name="T23" fmla="*/ 0 h 48"/>
                <a:gd name="T24" fmla="*/ 288 w 288"/>
                <a:gd name="T25" fmla="*/ 6 h 48"/>
                <a:gd name="T26" fmla="*/ 288 w 288"/>
                <a:gd name="T27" fmla="*/ 30 h 48"/>
                <a:gd name="T28" fmla="*/ 270 w 288"/>
                <a:gd name="T29" fmla="*/ 48 h 48"/>
                <a:gd name="T30" fmla="*/ 12 w 288"/>
                <a:gd name="T31" fmla="*/ 12 h 48"/>
                <a:gd name="T32" fmla="*/ 12 w 288"/>
                <a:gd name="T33" fmla="*/ 30 h 48"/>
                <a:gd name="T34" fmla="*/ 18 w 288"/>
                <a:gd name="T35" fmla="*/ 36 h 48"/>
                <a:gd name="T36" fmla="*/ 270 w 288"/>
                <a:gd name="T37" fmla="*/ 36 h 48"/>
                <a:gd name="T38" fmla="*/ 276 w 288"/>
                <a:gd name="T39" fmla="*/ 30 h 48"/>
                <a:gd name="T40" fmla="*/ 276 w 288"/>
                <a:gd name="T41" fmla="*/ 12 h 48"/>
                <a:gd name="T42" fmla="*/ 180 w 288"/>
                <a:gd name="T43" fmla="*/ 12 h 48"/>
                <a:gd name="T44" fmla="*/ 180 w 288"/>
                <a:gd name="T45" fmla="*/ 18 h 48"/>
                <a:gd name="T46" fmla="*/ 174 w 288"/>
                <a:gd name="T47" fmla="*/ 24 h 48"/>
                <a:gd name="T48" fmla="*/ 114 w 288"/>
                <a:gd name="T49" fmla="*/ 24 h 48"/>
                <a:gd name="T50" fmla="*/ 108 w 288"/>
                <a:gd name="T51" fmla="*/ 18 h 48"/>
                <a:gd name="T52" fmla="*/ 108 w 288"/>
                <a:gd name="T53" fmla="*/ 12 h 48"/>
                <a:gd name="T54" fmla="*/ 12 w 288"/>
                <a:gd name="T55"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8" h="48">
                  <a:moveTo>
                    <a:pt x="270" y="48"/>
                  </a:moveTo>
                  <a:cubicBezTo>
                    <a:pt x="18" y="48"/>
                    <a:pt x="18" y="48"/>
                    <a:pt x="18" y="48"/>
                  </a:cubicBezTo>
                  <a:cubicBezTo>
                    <a:pt x="8" y="48"/>
                    <a:pt x="0" y="40"/>
                    <a:pt x="0" y="30"/>
                  </a:cubicBezTo>
                  <a:cubicBezTo>
                    <a:pt x="0" y="6"/>
                    <a:pt x="0" y="6"/>
                    <a:pt x="0" y="6"/>
                  </a:cubicBezTo>
                  <a:cubicBezTo>
                    <a:pt x="0" y="3"/>
                    <a:pt x="3" y="0"/>
                    <a:pt x="6" y="0"/>
                  </a:cubicBezTo>
                  <a:cubicBezTo>
                    <a:pt x="114" y="0"/>
                    <a:pt x="114" y="0"/>
                    <a:pt x="114" y="0"/>
                  </a:cubicBezTo>
                  <a:cubicBezTo>
                    <a:pt x="117" y="0"/>
                    <a:pt x="120" y="3"/>
                    <a:pt x="120" y="6"/>
                  </a:cubicBezTo>
                  <a:cubicBezTo>
                    <a:pt x="120" y="12"/>
                    <a:pt x="120" y="12"/>
                    <a:pt x="120" y="12"/>
                  </a:cubicBezTo>
                  <a:cubicBezTo>
                    <a:pt x="168" y="12"/>
                    <a:pt x="168" y="12"/>
                    <a:pt x="168" y="12"/>
                  </a:cubicBezTo>
                  <a:cubicBezTo>
                    <a:pt x="168" y="6"/>
                    <a:pt x="168" y="6"/>
                    <a:pt x="168" y="6"/>
                  </a:cubicBezTo>
                  <a:cubicBezTo>
                    <a:pt x="168" y="3"/>
                    <a:pt x="171" y="0"/>
                    <a:pt x="174" y="0"/>
                  </a:cubicBezTo>
                  <a:cubicBezTo>
                    <a:pt x="282" y="0"/>
                    <a:pt x="282" y="0"/>
                    <a:pt x="282" y="0"/>
                  </a:cubicBezTo>
                  <a:cubicBezTo>
                    <a:pt x="285" y="0"/>
                    <a:pt x="288" y="3"/>
                    <a:pt x="288" y="6"/>
                  </a:cubicBezTo>
                  <a:cubicBezTo>
                    <a:pt x="288" y="30"/>
                    <a:pt x="288" y="30"/>
                    <a:pt x="288" y="30"/>
                  </a:cubicBezTo>
                  <a:cubicBezTo>
                    <a:pt x="288" y="40"/>
                    <a:pt x="280" y="48"/>
                    <a:pt x="270" y="48"/>
                  </a:cubicBezTo>
                  <a:close/>
                  <a:moveTo>
                    <a:pt x="12" y="12"/>
                  </a:moveTo>
                  <a:cubicBezTo>
                    <a:pt x="12" y="30"/>
                    <a:pt x="12" y="30"/>
                    <a:pt x="12" y="30"/>
                  </a:cubicBezTo>
                  <a:cubicBezTo>
                    <a:pt x="12" y="34"/>
                    <a:pt x="15" y="36"/>
                    <a:pt x="18" y="36"/>
                  </a:cubicBezTo>
                  <a:cubicBezTo>
                    <a:pt x="270" y="36"/>
                    <a:pt x="270" y="36"/>
                    <a:pt x="270" y="36"/>
                  </a:cubicBezTo>
                  <a:cubicBezTo>
                    <a:pt x="273" y="36"/>
                    <a:pt x="276" y="34"/>
                    <a:pt x="276" y="30"/>
                  </a:cubicBezTo>
                  <a:cubicBezTo>
                    <a:pt x="276" y="12"/>
                    <a:pt x="276" y="12"/>
                    <a:pt x="276" y="12"/>
                  </a:cubicBezTo>
                  <a:cubicBezTo>
                    <a:pt x="180" y="12"/>
                    <a:pt x="180" y="12"/>
                    <a:pt x="180" y="12"/>
                  </a:cubicBezTo>
                  <a:cubicBezTo>
                    <a:pt x="180" y="18"/>
                    <a:pt x="180" y="18"/>
                    <a:pt x="180" y="18"/>
                  </a:cubicBezTo>
                  <a:cubicBezTo>
                    <a:pt x="180" y="22"/>
                    <a:pt x="177" y="24"/>
                    <a:pt x="174" y="24"/>
                  </a:cubicBezTo>
                  <a:cubicBezTo>
                    <a:pt x="114" y="24"/>
                    <a:pt x="114" y="24"/>
                    <a:pt x="114" y="24"/>
                  </a:cubicBezTo>
                  <a:cubicBezTo>
                    <a:pt x="111" y="24"/>
                    <a:pt x="108" y="22"/>
                    <a:pt x="108" y="18"/>
                  </a:cubicBezTo>
                  <a:cubicBezTo>
                    <a:pt x="108" y="12"/>
                    <a:pt x="108" y="12"/>
                    <a:pt x="108"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27" name="Group 63"/>
          <p:cNvGrpSpPr>
            <a:grpSpLocks noChangeAspect="1"/>
          </p:cNvGrpSpPr>
          <p:nvPr/>
        </p:nvGrpSpPr>
        <p:grpSpPr bwMode="auto">
          <a:xfrm>
            <a:off x="572224" y="2601312"/>
            <a:ext cx="448056" cy="448056"/>
            <a:chOff x="5508" y="437"/>
            <a:chExt cx="428" cy="428"/>
          </a:xfrm>
          <a:solidFill>
            <a:schemeClr val="tx1"/>
          </a:solidFill>
        </p:grpSpPr>
        <p:sp>
          <p:nvSpPr>
            <p:cNvPr id="28" name="Freeform 64"/>
            <p:cNvSpPr>
              <a:spLocks noEditPoints="1"/>
            </p:cNvSpPr>
            <p:nvPr/>
          </p:nvSpPr>
          <p:spPr bwMode="auto">
            <a:xfrm>
              <a:off x="5508" y="437"/>
              <a:ext cx="428" cy="428"/>
            </a:xfrm>
            <a:custGeom>
              <a:avLst/>
              <a:gdLst>
                <a:gd name="T0" fmla="*/ 283 w 289"/>
                <a:gd name="T1" fmla="*/ 289 h 289"/>
                <a:gd name="T2" fmla="*/ 280 w 289"/>
                <a:gd name="T3" fmla="*/ 288 h 289"/>
                <a:gd name="T4" fmla="*/ 198 w 289"/>
                <a:gd name="T5" fmla="*/ 251 h 289"/>
                <a:gd name="T6" fmla="*/ 93 w 289"/>
                <a:gd name="T7" fmla="*/ 288 h 289"/>
                <a:gd name="T8" fmla="*/ 89 w 289"/>
                <a:gd name="T9" fmla="*/ 288 h 289"/>
                <a:gd name="T10" fmla="*/ 4 w 289"/>
                <a:gd name="T11" fmla="*/ 250 h 289"/>
                <a:gd name="T12" fmla="*/ 1 w 289"/>
                <a:gd name="T13" fmla="*/ 245 h 289"/>
                <a:gd name="T14" fmla="*/ 0 w 289"/>
                <a:gd name="T15" fmla="*/ 7 h 289"/>
                <a:gd name="T16" fmla="*/ 3 w 289"/>
                <a:gd name="T17" fmla="*/ 2 h 289"/>
                <a:gd name="T18" fmla="*/ 9 w 289"/>
                <a:gd name="T19" fmla="*/ 1 h 289"/>
                <a:gd name="T20" fmla="*/ 92 w 289"/>
                <a:gd name="T21" fmla="*/ 38 h 289"/>
                <a:gd name="T22" fmla="*/ 197 w 289"/>
                <a:gd name="T23" fmla="*/ 1 h 289"/>
                <a:gd name="T24" fmla="*/ 201 w 289"/>
                <a:gd name="T25" fmla="*/ 1 h 289"/>
                <a:gd name="T26" fmla="*/ 285 w 289"/>
                <a:gd name="T27" fmla="*/ 39 h 289"/>
                <a:gd name="T28" fmla="*/ 288 w 289"/>
                <a:gd name="T29" fmla="*/ 45 h 289"/>
                <a:gd name="T30" fmla="*/ 289 w 289"/>
                <a:gd name="T31" fmla="*/ 283 h 289"/>
                <a:gd name="T32" fmla="*/ 286 w 289"/>
                <a:gd name="T33" fmla="*/ 288 h 289"/>
                <a:gd name="T34" fmla="*/ 283 w 289"/>
                <a:gd name="T35" fmla="*/ 289 h 289"/>
                <a:gd name="T36" fmla="*/ 13 w 289"/>
                <a:gd name="T37" fmla="*/ 241 h 289"/>
                <a:gd name="T38" fmla="*/ 91 w 289"/>
                <a:gd name="T39" fmla="*/ 276 h 289"/>
                <a:gd name="T40" fmla="*/ 197 w 289"/>
                <a:gd name="T41" fmla="*/ 239 h 289"/>
                <a:gd name="T42" fmla="*/ 201 w 289"/>
                <a:gd name="T43" fmla="*/ 239 h 289"/>
                <a:gd name="T44" fmla="*/ 277 w 289"/>
                <a:gd name="T45" fmla="*/ 273 h 289"/>
                <a:gd name="T46" fmla="*/ 276 w 289"/>
                <a:gd name="T47" fmla="*/ 49 h 289"/>
                <a:gd name="T48" fmla="*/ 198 w 289"/>
                <a:gd name="T49" fmla="*/ 13 h 289"/>
                <a:gd name="T50" fmla="*/ 93 w 289"/>
                <a:gd name="T51" fmla="*/ 50 h 289"/>
                <a:gd name="T52" fmla="*/ 89 w 289"/>
                <a:gd name="T53" fmla="*/ 50 h 289"/>
                <a:gd name="T54" fmla="*/ 12 w 289"/>
                <a:gd name="T55" fmla="*/ 16 h 289"/>
                <a:gd name="T56" fmla="*/ 13 w 289"/>
                <a:gd name="T57" fmla="*/ 24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9" h="289">
                  <a:moveTo>
                    <a:pt x="283" y="289"/>
                  </a:moveTo>
                  <a:cubicBezTo>
                    <a:pt x="282" y="289"/>
                    <a:pt x="281" y="288"/>
                    <a:pt x="280" y="288"/>
                  </a:cubicBezTo>
                  <a:cubicBezTo>
                    <a:pt x="198" y="251"/>
                    <a:pt x="198" y="251"/>
                    <a:pt x="198" y="251"/>
                  </a:cubicBezTo>
                  <a:cubicBezTo>
                    <a:pt x="93" y="288"/>
                    <a:pt x="93" y="288"/>
                    <a:pt x="93" y="288"/>
                  </a:cubicBezTo>
                  <a:cubicBezTo>
                    <a:pt x="92" y="288"/>
                    <a:pt x="90" y="288"/>
                    <a:pt x="89" y="288"/>
                  </a:cubicBezTo>
                  <a:cubicBezTo>
                    <a:pt x="4" y="250"/>
                    <a:pt x="4" y="250"/>
                    <a:pt x="4" y="250"/>
                  </a:cubicBezTo>
                  <a:cubicBezTo>
                    <a:pt x="2" y="249"/>
                    <a:pt x="1" y="247"/>
                    <a:pt x="1" y="245"/>
                  </a:cubicBezTo>
                  <a:cubicBezTo>
                    <a:pt x="0" y="7"/>
                    <a:pt x="0" y="7"/>
                    <a:pt x="0" y="7"/>
                  </a:cubicBezTo>
                  <a:cubicBezTo>
                    <a:pt x="0" y="5"/>
                    <a:pt x="1" y="3"/>
                    <a:pt x="3" y="2"/>
                  </a:cubicBezTo>
                  <a:cubicBezTo>
                    <a:pt x="5" y="1"/>
                    <a:pt x="7" y="0"/>
                    <a:pt x="9" y="1"/>
                  </a:cubicBezTo>
                  <a:cubicBezTo>
                    <a:pt x="92" y="38"/>
                    <a:pt x="92" y="38"/>
                    <a:pt x="92" y="38"/>
                  </a:cubicBezTo>
                  <a:cubicBezTo>
                    <a:pt x="197" y="1"/>
                    <a:pt x="197" y="1"/>
                    <a:pt x="197" y="1"/>
                  </a:cubicBezTo>
                  <a:cubicBezTo>
                    <a:pt x="198" y="1"/>
                    <a:pt x="200" y="1"/>
                    <a:pt x="201" y="1"/>
                  </a:cubicBezTo>
                  <a:cubicBezTo>
                    <a:pt x="285" y="39"/>
                    <a:pt x="285" y="39"/>
                    <a:pt x="285" y="39"/>
                  </a:cubicBezTo>
                  <a:cubicBezTo>
                    <a:pt x="287" y="40"/>
                    <a:pt x="288" y="42"/>
                    <a:pt x="288" y="45"/>
                  </a:cubicBezTo>
                  <a:cubicBezTo>
                    <a:pt x="289" y="283"/>
                    <a:pt x="289" y="283"/>
                    <a:pt x="289" y="283"/>
                  </a:cubicBezTo>
                  <a:cubicBezTo>
                    <a:pt x="289" y="285"/>
                    <a:pt x="288" y="286"/>
                    <a:pt x="286" y="288"/>
                  </a:cubicBezTo>
                  <a:cubicBezTo>
                    <a:pt x="285" y="288"/>
                    <a:pt x="284" y="289"/>
                    <a:pt x="283" y="289"/>
                  </a:cubicBezTo>
                  <a:close/>
                  <a:moveTo>
                    <a:pt x="13" y="241"/>
                  </a:moveTo>
                  <a:cubicBezTo>
                    <a:pt x="91" y="276"/>
                    <a:pt x="91" y="276"/>
                    <a:pt x="91" y="276"/>
                  </a:cubicBezTo>
                  <a:cubicBezTo>
                    <a:pt x="197" y="239"/>
                    <a:pt x="197" y="239"/>
                    <a:pt x="197" y="239"/>
                  </a:cubicBezTo>
                  <a:cubicBezTo>
                    <a:pt x="198" y="238"/>
                    <a:pt x="200" y="239"/>
                    <a:pt x="201" y="239"/>
                  </a:cubicBezTo>
                  <a:cubicBezTo>
                    <a:pt x="277" y="273"/>
                    <a:pt x="277" y="273"/>
                    <a:pt x="277" y="273"/>
                  </a:cubicBezTo>
                  <a:cubicBezTo>
                    <a:pt x="276" y="49"/>
                    <a:pt x="276" y="49"/>
                    <a:pt x="276" y="49"/>
                  </a:cubicBezTo>
                  <a:cubicBezTo>
                    <a:pt x="198" y="13"/>
                    <a:pt x="198" y="13"/>
                    <a:pt x="198" y="13"/>
                  </a:cubicBezTo>
                  <a:cubicBezTo>
                    <a:pt x="93" y="50"/>
                    <a:pt x="93" y="50"/>
                    <a:pt x="93" y="50"/>
                  </a:cubicBezTo>
                  <a:cubicBezTo>
                    <a:pt x="92" y="51"/>
                    <a:pt x="90" y="51"/>
                    <a:pt x="89" y="50"/>
                  </a:cubicBezTo>
                  <a:cubicBezTo>
                    <a:pt x="12" y="16"/>
                    <a:pt x="12" y="16"/>
                    <a:pt x="12" y="16"/>
                  </a:cubicBezTo>
                  <a:lnTo>
                    <a:pt x="13"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9" name="Freeform 65"/>
            <p:cNvSpPr>
              <a:spLocks noEditPoints="1"/>
            </p:cNvSpPr>
            <p:nvPr/>
          </p:nvSpPr>
          <p:spPr bwMode="auto">
            <a:xfrm>
              <a:off x="5544" y="482"/>
              <a:ext cx="355" cy="339"/>
            </a:xfrm>
            <a:custGeom>
              <a:avLst/>
              <a:gdLst>
                <a:gd name="T0" fmla="*/ 67 w 240"/>
                <a:gd name="T1" fmla="*/ 229 h 229"/>
                <a:gd name="T2" fmla="*/ 65 w 240"/>
                <a:gd name="T3" fmla="*/ 228 h 229"/>
                <a:gd name="T4" fmla="*/ 4 w 240"/>
                <a:gd name="T5" fmla="*/ 204 h 229"/>
                <a:gd name="T6" fmla="*/ 0 w 240"/>
                <a:gd name="T7" fmla="*/ 199 h 229"/>
                <a:gd name="T8" fmla="*/ 0 w 240"/>
                <a:gd name="T9" fmla="*/ 18 h 229"/>
                <a:gd name="T10" fmla="*/ 3 w 240"/>
                <a:gd name="T11" fmla="*/ 13 h 229"/>
                <a:gd name="T12" fmla="*/ 9 w 240"/>
                <a:gd name="T13" fmla="*/ 12 h 229"/>
                <a:gd name="T14" fmla="*/ 67 w 240"/>
                <a:gd name="T15" fmla="*/ 36 h 229"/>
                <a:gd name="T16" fmla="*/ 173 w 240"/>
                <a:gd name="T17" fmla="*/ 1 h 229"/>
                <a:gd name="T18" fmla="*/ 177 w 240"/>
                <a:gd name="T19" fmla="*/ 1 h 229"/>
                <a:gd name="T20" fmla="*/ 237 w 240"/>
                <a:gd name="T21" fmla="*/ 30 h 229"/>
                <a:gd name="T22" fmla="*/ 240 w 240"/>
                <a:gd name="T23" fmla="*/ 36 h 229"/>
                <a:gd name="T24" fmla="*/ 240 w 240"/>
                <a:gd name="T25" fmla="*/ 210 h 229"/>
                <a:gd name="T26" fmla="*/ 238 w 240"/>
                <a:gd name="T27" fmla="*/ 215 h 229"/>
                <a:gd name="T28" fmla="*/ 232 w 240"/>
                <a:gd name="T29" fmla="*/ 216 h 229"/>
                <a:gd name="T30" fmla="*/ 174 w 240"/>
                <a:gd name="T31" fmla="*/ 193 h 229"/>
                <a:gd name="T32" fmla="*/ 69 w 240"/>
                <a:gd name="T33" fmla="*/ 228 h 229"/>
                <a:gd name="T34" fmla="*/ 67 w 240"/>
                <a:gd name="T35" fmla="*/ 229 h 229"/>
                <a:gd name="T36" fmla="*/ 12 w 240"/>
                <a:gd name="T37" fmla="*/ 195 h 229"/>
                <a:gd name="T38" fmla="*/ 67 w 240"/>
                <a:gd name="T39" fmla="*/ 216 h 229"/>
                <a:gd name="T40" fmla="*/ 173 w 240"/>
                <a:gd name="T41" fmla="*/ 181 h 229"/>
                <a:gd name="T42" fmla="*/ 177 w 240"/>
                <a:gd name="T43" fmla="*/ 181 h 229"/>
                <a:gd name="T44" fmla="*/ 228 w 240"/>
                <a:gd name="T45" fmla="*/ 201 h 229"/>
                <a:gd name="T46" fmla="*/ 228 w 240"/>
                <a:gd name="T47" fmla="*/ 39 h 229"/>
                <a:gd name="T48" fmla="*/ 174 w 240"/>
                <a:gd name="T49" fmla="*/ 13 h 229"/>
                <a:gd name="T50" fmla="*/ 69 w 240"/>
                <a:gd name="T51" fmla="*/ 48 h 229"/>
                <a:gd name="T52" fmla="*/ 65 w 240"/>
                <a:gd name="T53" fmla="*/ 48 h 229"/>
                <a:gd name="T54" fmla="*/ 12 w 240"/>
                <a:gd name="T55" fmla="*/ 27 h 229"/>
                <a:gd name="T56" fmla="*/ 12 w 240"/>
                <a:gd name="T57" fmla="*/ 19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229">
                  <a:moveTo>
                    <a:pt x="67" y="229"/>
                  </a:moveTo>
                  <a:cubicBezTo>
                    <a:pt x="66" y="229"/>
                    <a:pt x="66" y="228"/>
                    <a:pt x="65" y="228"/>
                  </a:cubicBezTo>
                  <a:cubicBezTo>
                    <a:pt x="4" y="204"/>
                    <a:pt x="4" y="204"/>
                    <a:pt x="4" y="204"/>
                  </a:cubicBezTo>
                  <a:cubicBezTo>
                    <a:pt x="2" y="203"/>
                    <a:pt x="0" y="201"/>
                    <a:pt x="0" y="199"/>
                  </a:cubicBezTo>
                  <a:cubicBezTo>
                    <a:pt x="0" y="18"/>
                    <a:pt x="0" y="18"/>
                    <a:pt x="0" y="18"/>
                  </a:cubicBezTo>
                  <a:cubicBezTo>
                    <a:pt x="0" y="16"/>
                    <a:pt x="1" y="14"/>
                    <a:pt x="3" y="13"/>
                  </a:cubicBezTo>
                  <a:cubicBezTo>
                    <a:pt x="5" y="12"/>
                    <a:pt x="7" y="12"/>
                    <a:pt x="9" y="12"/>
                  </a:cubicBezTo>
                  <a:cubicBezTo>
                    <a:pt x="67" y="36"/>
                    <a:pt x="67" y="36"/>
                    <a:pt x="67" y="36"/>
                  </a:cubicBezTo>
                  <a:cubicBezTo>
                    <a:pt x="173" y="1"/>
                    <a:pt x="173" y="1"/>
                    <a:pt x="173" y="1"/>
                  </a:cubicBezTo>
                  <a:cubicBezTo>
                    <a:pt x="174" y="0"/>
                    <a:pt x="176" y="0"/>
                    <a:pt x="177" y="1"/>
                  </a:cubicBezTo>
                  <a:cubicBezTo>
                    <a:pt x="237" y="30"/>
                    <a:pt x="237" y="30"/>
                    <a:pt x="237" y="30"/>
                  </a:cubicBezTo>
                  <a:cubicBezTo>
                    <a:pt x="239" y="31"/>
                    <a:pt x="240" y="33"/>
                    <a:pt x="240" y="36"/>
                  </a:cubicBezTo>
                  <a:cubicBezTo>
                    <a:pt x="240" y="210"/>
                    <a:pt x="240" y="210"/>
                    <a:pt x="240" y="210"/>
                  </a:cubicBezTo>
                  <a:cubicBezTo>
                    <a:pt x="240" y="212"/>
                    <a:pt x="239" y="214"/>
                    <a:pt x="238" y="215"/>
                  </a:cubicBezTo>
                  <a:cubicBezTo>
                    <a:pt x="236" y="216"/>
                    <a:pt x="234" y="216"/>
                    <a:pt x="232" y="216"/>
                  </a:cubicBezTo>
                  <a:cubicBezTo>
                    <a:pt x="174" y="193"/>
                    <a:pt x="174" y="193"/>
                    <a:pt x="174" y="193"/>
                  </a:cubicBezTo>
                  <a:cubicBezTo>
                    <a:pt x="69" y="228"/>
                    <a:pt x="69" y="228"/>
                    <a:pt x="69" y="228"/>
                  </a:cubicBezTo>
                  <a:cubicBezTo>
                    <a:pt x="68" y="229"/>
                    <a:pt x="68" y="229"/>
                    <a:pt x="67" y="229"/>
                  </a:cubicBezTo>
                  <a:close/>
                  <a:moveTo>
                    <a:pt x="12" y="195"/>
                  </a:moveTo>
                  <a:cubicBezTo>
                    <a:pt x="67" y="216"/>
                    <a:pt x="67" y="216"/>
                    <a:pt x="67" y="216"/>
                  </a:cubicBezTo>
                  <a:cubicBezTo>
                    <a:pt x="173" y="181"/>
                    <a:pt x="173" y="181"/>
                    <a:pt x="173" y="181"/>
                  </a:cubicBezTo>
                  <a:cubicBezTo>
                    <a:pt x="174" y="180"/>
                    <a:pt x="176" y="180"/>
                    <a:pt x="177" y="181"/>
                  </a:cubicBezTo>
                  <a:cubicBezTo>
                    <a:pt x="228" y="201"/>
                    <a:pt x="228" y="201"/>
                    <a:pt x="228" y="201"/>
                  </a:cubicBezTo>
                  <a:cubicBezTo>
                    <a:pt x="228" y="39"/>
                    <a:pt x="228" y="39"/>
                    <a:pt x="228" y="39"/>
                  </a:cubicBezTo>
                  <a:cubicBezTo>
                    <a:pt x="174" y="13"/>
                    <a:pt x="174" y="13"/>
                    <a:pt x="174" y="13"/>
                  </a:cubicBezTo>
                  <a:cubicBezTo>
                    <a:pt x="69" y="48"/>
                    <a:pt x="69" y="48"/>
                    <a:pt x="69" y="48"/>
                  </a:cubicBezTo>
                  <a:cubicBezTo>
                    <a:pt x="68" y="49"/>
                    <a:pt x="66" y="49"/>
                    <a:pt x="65" y="48"/>
                  </a:cubicBezTo>
                  <a:cubicBezTo>
                    <a:pt x="12" y="27"/>
                    <a:pt x="12" y="27"/>
                    <a:pt x="12" y="27"/>
                  </a:cubicBezTo>
                  <a:lnTo>
                    <a:pt x="12"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0" name="Freeform 66"/>
            <p:cNvSpPr>
              <a:spLocks/>
            </p:cNvSpPr>
            <p:nvPr/>
          </p:nvSpPr>
          <p:spPr bwMode="auto">
            <a:xfrm>
              <a:off x="5757" y="495"/>
              <a:ext cx="17" cy="111"/>
            </a:xfrm>
            <a:custGeom>
              <a:avLst/>
              <a:gdLst>
                <a:gd name="T0" fmla="*/ 6 w 12"/>
                <a:gd name="T1" fmla="*/ 75 h 75"/>
                <a:gd name="T2" fmla="*/ 0 w 12"/>
                <a:gd name="T3" fmla="*/ 69 h 75"/>
                <a:gd name="T4" fmla="*/ 0 w 12"/>
                <a:gd name="T5" fmla="*/ 6 h 75"/>
                <a:gd name="T6" fmla="*/ 6 w 12"/>
                <a:gd name="T7" fmla="*/ 0 h 75"/>
                <a:gd name="T8" fmla="*/ 12 w 12"/>
                <a:gd name="T9" fmla="*/ 6 h 75"/>
                <a:gd name="T10" fmla="*/ 12 w 12"/>
                <a:gd name="T11" fmla="*/ 69 h 75"/>
                <a:gd name="T12" fmla="*/ 6 w 12"/>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12" h="75">
                  <a:moveTo>
                    <a:pt x="6" y="75"/>
                  </a:moveTo>
                  <a:cubicBezTo>
                    <a:pt x="3" y="75"/>
                    <a:pt x="0" y="73"/>
                    <a:pt x="0" y="69"/>
                  </a:cubicBezTo>
                  <a:cubicBezTo>
                    <a:pt x="0" y="6"/>
                    <a:pt x="0" y="6"/>
                    <a:pt x="0" y="6"/>
                  </a:cubicBezTo>
                  <a:cubicBezTo>
                    <a:pt x="0" y="2"/>
                    <a:pt x="3" y="0"/>
                    <a:pt x="6" y="0"/>
                  </a:cubicBezTo>
                  <a:cubicBezTo>
                    <a:pt x="10" y="0"/>
                    <a:pt x="12" y="2"/>
                    <a:pt x="12" y="6"/>
                  </a:cubicBezTo>
                  <a:cubicBezTo>
                    <a:pt x="12" y="69"/>
                    <a:pt x="12" y="69"/>
                    <a:pt x="12" y="69"/>
                  </a:cubicBezTo>
                  <a:cubicBezTo>
                    <a:pt x="12" y="73"/>
                    <a:pt x="10" y="75"/>
                    <a:pt x="6"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 name="Freeform 67"/>
            <p:cNvSpPr>
              <a:spLocks/>
            </p:cNvSpPr>
            <p:nvPr/>
          </p:nvSpPr>
          <p:spPr bwMode="auto">
            <a:xfrm>
              <a:off x="5544" y="683"/>
              <a:ext cx="177" cy="114"/>
            </a:xfrm>
            <a:custGeom>
              <a:avLst/>
              <a:gdLst>
                <a:gd name="T0" fmla="*/ 114 w 120"/>
                <a:gd name="T1" fmla="*/ 77 h 77"/>
                <a:gd name="T2" fmla="*/ 108 w 120"/>
                <a:gd name="T3" fmla="*/ 71 h 77"/>
                <a:gd name="T4" fmla="*/ 108 w 120"/>
                <a:gd name="T5" fmla="*/ 22 h 77"/>
                <a:gd name="T6" fmla="*/ 70 w 120"/>
                <a:gd name="T7" fmla="*/ 35 h 77"/>
                <a:gd name="T8" fmla="*/ 66 w 120"/>
                <a:gd name="T9" fmla="*/ 35 h 77"/>
                <a:gd name="T10" fmla="*/ 4 w 120"/>
                <a:gd name="T11" fmla="*/ 12 h 77"/>
                <a:gd name="T12" fmla="*/ 1 w 120"/>
                <a:gd name="T13" fmla="*/ 5 h 77"/>
                <a:gd name="T14" fmla="*/ 8 w 120"/>
                <a:gd name="T15" fmla="*/ 1 h 77"/>
                <a:gd name="T16" fmla="*/ 68 w 120"/>
                <a:gd name="T17" fmla="*/ 23 h 77"/>
                <a:gd name="T18" fmla="*/ 112 w 120"/>
                <a:gd name="T19" fmla="*/ 8 h 77"/>
                <a:gd name="T20" fmla="*/ 118 w 120"/>
                <a:gd name="T21" fmla="*/ 9 h 77"/>
                <a:gd name="T22" fmla="*/ 120 w 120"/>
                <a:gd name="T23" fmla="*/ 14 h 77"/>
                <a:gd name="T24" fmla="*/ 120 w 120"/>
                <a:gd name="T25" fmla="*/ 71 h 77"/>
                <a:gd name="T26" fmla="*/ 114 w 120"/>
                <a:gd name="T2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77">
                  <a:moveTo>
                    <a:pt x="114" y="77"/>
                  </a:moveTo>
                  <a:cubicBezTo>
                    <a:pt x="111" y="77"/>
                    <a:pt x="108" y="74"/>
                    <a:pt x="108" y="71"/>
                  </a:cubicBezTo>
                  <a:cubicBezTo>
                    <a:pt x="108" y="22"/>
                    <a:pt x="108" y="22"/>
                    <a:pt x="108" y="22"/>
                  </a:cubicBezTo>
                  <a:cubicBezTo>
                    <a:pt x="70" y="35"/>
                    <a:pt x="70" y="35"/>
                    <a:pt x="70" y="35"/>
                  </a:cubicBezTo>
                  <a:cubicBezTo>
                    <a:pt x="69" y="35"/>
                    <a:pt x="67" y="35"/>
                    <a:pt x="66" y="35"/>
                  </a:cubicBezTo>
                  <a:cubicBezTo>
                    <a:pt x="4" y="12"/>
                    <a:pt x="4" y="12"/>
                    <a:pt x="4" y="12"/>
                  </a:cubicBezTo>
                  <a:cubicBezTo>
                    <a:pt x="1" y="11"/>
                    <a:pt x="0" y="8"/>
                    <a:pt x="1" y="5"/>
                  </a:cubicBezTo>
                  <a:cubicBezTo>
                    <a:pt x="2" y="2"/>
                    <a:pt x="5" y="0"/>
                    <a:pt x="8" y="1"/>
                  </a:cubicBezTo>
                  <a:cubicBezTo>
                    <a:pt x="68" y="23"/>
                    <a:pt x="68" y="23"/>
                    <a:pt x="68" y="23"/>
                  </a:cubicBezTo>
                  <a:cubicBezTo>
                    <a:pt x="112" y="8"/>
                    <a:pt x="112" y="8"/>
                    <a:pt x="112" y="8"/>
                  </a:cubicBezTo>
                  <a:cubicBezTo>
                    <a:pt x="114" y="7"/>
                    <a:pt x="116" y="8"/>
                    <a:pt x="118" y="9"/>
                  </a:cubicBezTo>
                  <a:cubicBezTo>
                    <a:pt x="119" y="10"/>
                    <a:pt x="120" y="12"/>
                    <a:pt x="120" y="14"/>
                  </a:cubicBezTo>
                  <a:cubicBezTo>
                    <a:pt x="120" y="71"/>
                    <a:pt x="120" y="71"/>
                    <a:pt x="120" y="71"/>
                  </a:cubicBezTo>
                  <a:cubicBezTo>
                    <a:pt x="120" y="74"/>
                    <a:pt x="118" y="77"/>
                    <a:pt x="11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2" name="Freeform 68"/>
            <p:cNvSpPr>
              <a:spLocks/>
            </p:cNvSpPr>
            <p:nvPr/>
          </p:nvSpPr>
          <p:spPr bwMode="auto">
            <a:xfrm>
              <a:off x="5757" y="661"/>
              <a:ext cx="143" cy="118"/>
            </a:xfrm>
            <a:custGeom>
              <a:avLst/>
              <a:gdLst>
                <a:gd name="T0" fmla="*/ 6 w 97"/>
                <a:gd name="T1" fmla="*/ 80 h 80"/>
                <a:gd name="T2" fmla="*/ 0 w 97"/>
                <a:gd name="T3" fmla="*/ 74 h 80"/>
                <a:gd name="T4" fmla="*/ 0 w 97"/>
                <a:gd name="T5" fmla="*/ 17 h 80"/>
                <a:gd name="T6" fmla="*/ 4 w 97"/>
                <a:gd name="T7" fmla="*/ 12 h 80"/>
                <a:gd name="T8" fmla="*/ 27 w 97"/>
                <a:gd name="T9" fmla="*/ 1 h 80"/>
                <a:gd name="T10" fmla="*/ 31 w 97"/>
                <a:gd name="T11" fmla="*/ 1 h 80"/>
                <a:gd name="T12" fmla="*/ 92 w 97"/>
                <a:gd name="T13" fmla="*/ 24 h 80"/>
                <a:gd name="T14" fmla="*/ 96 w 97"/>
                <a:gd name="T15" fmla="*/ 32 h 80"/>
                <a:gd name="T16" fmla="*/ 88 w 97"/>
                <a:gd name="T17" fmla="*/ 35 h 80"/>
                <a:gd name="T18" fmla="*/ 30 w 97"/>
                <a:gd name="T19" fmla="*/ 13 h 80"/>
                <a:gd name="T20" fmla="*/ 12 w 97"/>
                <a:gd name="T21" fmla="*/ 21 h 80"/>
                <a:gd name="T22" fmla="*/ 12 w 97"/>
                <a:gd name="T23" fmla="*/ 74 h 80"/>
                <a:gd name="T24" fmla="*/ 6 w 97"/>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80">
                  <a:moveTo>
                    <a:pt x="6" y="80"/>
                  </a:moveTo>
                  <a:cubicBezTo>
                    <a:pt x="3" y="80"/>
                    <a:pt x="0" y="77"/>
                    <a:pt x="0" y="74"/>
                  </a:cubicBezTo>
                  <a:cubicBezTo>
                    <a:pt x="0" y="17"/>
                    <a:pt x="0" y="17"/>
                    <a:pt x="0" y="17"/>
                  </a:cubicBezTo>
                  <a:cubicBezTo>
                    <a:pt x="0" y="15"/>
                    <a:pt x="2" y="13"/>
                    <a:pt x="4" y="12"/>
                  </a:cubicBezTo>
                  <a:cubicBezTo>
                    <a:pt x="27" y="1"/>
                    <a:pt x="27" y="1"/>
                    <a:pt x="27" y="1"/>
                  </a:cubicBezTo>
                  <a:cubicBezTo>
                    <a:pt x="28" y="0"/>
                    <a:pt x="30" y="0"/>
                    <a:pt x="31" y="1"/>
                  </a:cubicBezTo>
                  <a:cubicBezTo>
                    <a:pt x="92" y="24"/>
                    <a:pt x="92" y="24"/>
                    <a:pt x="92" y="24"/>
                  </a:cubicBezTo>
                  <a:cubicBezTo>
                    <a:pt x="96" y="25"/>
                    <a:pt x="97" y="29"/>
                    <a:pt x="96" y="32"/>
                  </a:cubicBezTo>
                  <a:cubicBezTo>
                    <a:pt x="95" y="35"/>
                    <a:pt x="91" y="37"/>
                    <a:pt x="88" y="35"/>
                  </a:cubicBezTo>
                  <a:cubicBezTo>
                    <a:pt x="30" y="13"/>
                    <a:pt x="30" y="13"/>
                    <a:pt x="30" y="13"/>
                  </a:cubicBezTo>
                  <a:cubicBezTo>
                    <a:pt x="12" y="21"/>
                    <a:pt x="12" y="21"/>
                    <a:pt x="12" y="21"/>
                  </a:cubicBezTo>
                  <a:cubicBezTo>
                    <a:pt x="12" y="74"/>
                    <a:pt x="12" y="74"/>
                    <a:pt x="12" y="74"/>
                  </a:cubicBezTo>
                  <a:cubicBezTo>
                    <a:pt x="12" y="77"/>
                    <a:pt x="10" y="80"/>
                    <a:pt x="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 name="Freeform 69"/>
            <p:cNvSpPr>
              <a:spLocks/>
            </p:cNvSpPr>
            <p:nvPr/>
          </p:nvSpPr>
          <p:spPr bwMode="auto">
            <a:xfrm>
              <a:off x="5544" y="569"/>
              <a:ext cx="179" cy="55"/>
            </a:xfrm>
            <a:custGeom>
              <a:avLst/>
              <a:gdLst>
                <a:gd name="T0" fmla="*/ 66 w 121"/>
                <a:gd name="T1" fmla="*/ 37 h 37"/>
                <a:gd name="T2" fmla="*/ 64 w 121"/>
                <a:gd name="T3" fmla="*/ 36 h 37"/>
                <a:gd name="T4" fmla="*/ 4 w 121"/>
                <a:gd name="T5" fmla="*/ 12 h 37"/>
                <a:gd name="T6" fmla="*/ 1 w 121"/>
                <a:gd name="T7" fmla="*/ 5 h 37"/>
                <a:gd name="T8" fmla="*/ 9 w 121"/>
                <a:gd name="T9" fmla="*/ 1 h 37"/>
                <a:gd name="T10" fmla="*/ 67 w 121"/>
                <a:gd name="T11" fmla="*/ 25 h 37"/>
                <a:gd name="T12" fmla="*/ 112 w 121"/>
                <a:gd name="T13" fmla="*/ 13 h 37"/>
                <a:gd name="T14" fmla="*/ 120 w 121"/>
                <a:gd name="T15" fmla="*/ 17 h 37"/>
                <a:gd name="T16" fmla="*/ 115 w 121"/>
                <a:gd name="T17" fmla="*/ 25 h 37"/>
                <a:gd name="T18" fmla="*/ 68 w 121"/>
                <a:gd name="T19" fmla="*/ 37 h 37"/>
                <a:gd name="T20" fmla="*/ 66 w 121"/>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37">
                  <a:moveTo>
                    <a:pt x="66" y="37"/>
                  </a:moveTo>
                  <a:cubicBezTo>
                    <a:pt x="66" y="37"/>
                    <a:pt x="65" y="37"/>
                    <a:pt x="64" y="36"/>
                  </a:cubicBezTo>
                  <a:cubicBezTo>
                    <a:pt x="4" y="12"/>
                    <a:pt x="4" y="12"/>
                    <a:pt x="4" y="12"/>
                  </a:cubicBezTo>
                  <a:cubicBezTo>
                    <a:pt x="1" y="11"/>
                    <a:pt x="0" y="8"/>
                    <a:pt x="1" y="5"/>
                  </a:cubicBezTo>
                  <a:cubicBezTo>
                    <a:pt x="2" y="2"/>
                    <a:pt x="5" y="0"/>
                    <a:pt x="9" y="1"/>
                  </a:cubicBezTo>
                  <a:cubicBezTo>
                    <a:pt x="67" y="25"/>
                    <a:pt x="67" y="25"/>
                    <a:pt x="67" y="25"/>
                  </a:cubicBezTo>
                  <a:cubicBezTo>
                    <a:pt x="112" y="13"/>
                    <a:pt x="112" y="13"/>
                    <a:pt x="112" y="13"/>
                  </a:cubicBezTo>
                  <a:cubicBezTo>
                    <a:pt x="116" y="12"/>
                    <a:pt x="119" y="14"/>
                    <a:pt x="120" y="17"/>
                  </a:cubicBezTo>
                  <a:cubicBezTo>
                    <a:pt x="121" y="21"/>
                    <a:pt x="119" y="24"/>
                    <a:pt x="115" y="25"/>
                  </a:cubicBezTo>
                  <a:cubicBezTo>
                    <a:pt x="68" y="37"/>
                    <a:pt x="68" y="37"/>
                    <a:pt x="68" y="37"/>
                  </a:cubicBezTo>
                  <a:cubicBezTo>
                    <a:pt x="67" y="37"/>
                    <a:pt x="67" y="37"/>
                    <a:pt x="6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4" name="Freeform 70"/>
            <p:cNvSpPr>
              <a:spLocks/>
            </p:cNvSpPr>
            <p:nvPr/>
          </p:nvSpPr>
          <p:spPr bwMode="auto">
            <a:xfrm>
              <a:off x="5579" y="553"/>
              <a:ext cx="18" cy="49"/>
            </a:xfrm>
            <a:custGeom>
              <a:avLst/>
              <a:gdLst>
                <a:gd name="T0" fmla="*/ 6 w 12"/>
                <a:gd name="T1" fmla="*/ 33 h 33"/>
                <a:gd name="T2" fmla="*/ 0 w 12"/>
                <a:gd name="T3" fmla="*/ 27 h 33"/>
                <a:gd name="T4" fmla="*/ 0 w 12"/>
                <a:gd name="T5" fmla="*/ 6 h 33"/>
                <a:gd name="T6" fmla="*/ 6 w 12"/>
                <a:gd name="T7" fmla="*/ 0 h 33"/>
                <a:gd name="T8" fmla="*/ 12 w 12"/>
                <a:gd name="T9" fmla="*/ 6 h 33"/>
                <a:gd name="T10" fmla="*/ 12 w 12"/>
                <a:gd name="T11" fmla="*/ 27 h 33"/>
                <a:gd name="T12" fmla="*/ 6 w 12"/>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12" h="33">
                  <a:moveTo>
                    <a:pt x="6" y="33"/>
                  </a:moveTo>
                  <a:cubicBezTo>
                    <a:pt x="3" y="33"/>
                    <a:pt x="0" y="31"/>
                    <a:pt x="0" y="27"/>
                  </a:cubicBezTo>
                  <a:cubicBezTo>
                    <a:pt x="0" y="6"/>
                    <a:pt x="0" y="6"/>
                    <a:pt x="0" y="6"/>
                  </a:cubicBezTo>
                  <a:cubicBezTo>
                    <a:pt x="0" y="3"/>
                    <a:pt x="3" y="0"/>
                    <a:pt x="6" y="0"/>
                  </a:cubicBezTo>
                  <a:cubicBezTo>
                    <a:pt x="10" y="0"/>
                    <a:pt x="12" y="3"/>
                    <a:pt x="12" y="6"/>
                  </a:cubicBezTo>
                  <a:cubicBezTo>
                    <a:pt x="12" y="27"/>
                    <a:pt x="12" y="27"/>
                    <a:pt x="12" y="27"/>
                  </a:cubicBezTo>
                  <a:cubicBezTo>
                    <a:pt x="12" y="31"/>
                    <a:pt x="10" y="33"/>
                    <a:pt x="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 name="Freeform 71"/>
            <p:cNvSpPr>
              <a:spLocks/>
            </p:cNvSpPr>
            <p:nvPr/>
          </p:nvSpPr>
          <p:spPr bwMode="auto">
            <a:xfrm>
              <a:off x="5650" y="571"/>
              <a:ext cx="18" cy="48"/>
            </a:xfrm>
            <a:custGeom>
              <a:avLst/>
              <a:gdLst>
                <a:gd name="T0" fmla="*/ 6 w 12"/>
                <a:gd name="T1" fmla="*/ 33 h 33"/>
                <a:gd name="T2" fmla="*/ 0 w 12"/>
                <a:gd name="T3" fmla="*/ 27 h 33"/>
                <a:gd name="T4" fmla="*/ 0 w 12"/>
                <a:gd name="T5" fmla="*/ 6 h 33"/>
                <a:gd name="T6" fmla="*/ 6 w 12"/>
                <a:gd name="T7" fmla="*/ 0 h 33"/>
                <a:gd name="T8" fmla="*/ 12 w 12"/>
                <a:gd name="T9" fmla="*/ 6 h 33"/>
                <a:gd name="T10" fmla="*/ 12 w 12"/>
                <a:gd name="T11" fmla="*/ 27 h 33"/>
                <a:gd name="T12" fmla="*/ 6 w 12"/>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12" h="33">
                  <a:moveTo>
                    <a:pt x="6" y="33"/>
                  </a:moveTo>
                  <a:cubicBezTo>
                    <a:pt x="3" y="33"/>
                    <a:pt x="0" y="30"/>
                    <a:pt x="0" y="27"/>
                  </a:cubicBezTo>
                  <a:cubicBezTo>
                    <a:pt x="0" y="6"/>
                    <a:pt x="0" y="6"/>
                    <a:pt x="0" y="6"/>
                  </a:cubicBezTo>
                  <a:cubicBezTo>
                    <a:pt x="0" y="3"/>
                    <a:pt x="3" y="0"/>
                    <a:pt x="6" y="0"/>
                  </a:cubicBezTo>
                  <a:cubicBezTo>
                    <a:pt x="10" y="0"/>
                    <a:pt x="12" y="3"/>
                    <a:pt x="12" y="6"/>
                  </a:cubicBezTo>
                  <a:cubicBezTo>
                    <a:pt x="12" y="27"/>
                    <a:pt x="12" y="27"/>
                    <a:pt x="12" y="27"/>
                  </a:cubicBezTo>
                  <a:cubicBezTo>
                    <a:pt x="12" y="30"/>
                    <a:pt x="10" y="33"/>
                    <a:pt x="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6" name="Freeform 72"/>
            <p:cNvSpPr>
              <a:spLocks/>
            </p:cNvSpPr>
            <p:nvPr/>
          </p:nvSpPr>
          <p:spPr bwMode="auto">
            <a:xfrm>
              <a:off x="5615" y="571"/>
              <a:ext cx="17" cy="46"/>
            </a:xfrm>
            <a:custGeom>
              <a:avLst/>
              <a:gdLst>
                <a:gd name="T0" fmla="*/ 6 w 12"/>
                <a:gd name="T1" fmla="*/ 31 h 31"/>
                <a:gd name="T2" fmla="*/ 0 w 12"/>
                <a:gd name="T3" fmla="*/ 25 h 31"/>
                <a:gd name="T4" fmla="*/ 0 w 12"/>
                <a:gd name="T5" fmla="*/ 6 h 31"/>
                <a:gd name="T6" fmla="*/ 6 w 12"/>
                <a:gd name="T7" fmla="*/ 0 h 31"/>
                <a:gd name="T8" fmla="*/ 12 w 12"/>
                <a:gd name="T9" fmla="*/ 6 h 31"/>
                <a:gd name="T10" fmla="*/ 12 w 12"/>
                <a:gd name="T11" fmla="*/ 25 h 31"/>
                <a:gd name="T12" fmla="*/ 6 w 12"/>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12" h="31">
                  <a:moveTo>
                    <a:pt x="6" y="31"/>
                  </a:moveTo>
                  <a:cubicBezTo>
                    <a:pt x="3" y="31"/>
                    <a:pt x="0" y="28"/>
                    <a:pt x="0" y="25"/>
                  </a:cubicBezTo>
                  <a:cubicBezTo>
                    <a:pt x="0" y="6"/>
                    <a:pt x="0" y="6"/>
                    <a:pt x="0" y="6"/>
                  </a:cubicBezTo>
                  <a:cubicBezTo>
                    <a:pt x="0" y="3"/>
                    <a:pt x="3" y="0"/>
                    <a:pt x="6" y="0"/>
                  </a:cubicBezTo>
                  <a:cubicBezTo>
                    <a:pt x="10" y="0"/>
                    <a:pt x="12" y="3"/>
                    <a:pt x="12" y="6"/>
                  </a:cubicBezTo>
                  <a:cubicBezTo>
                    <a:pt x="12" y="25"/>
                    <a:pt x="12" y="25"/>
                    <a:pt x="12" y="25"/>
                  </a:cubicBezTo>
                  <a:cubicBezTo>
                    <a:pt x="12" y="28"/>
                    <a:pt x="10" y="31"/>
                    <a:pt x="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8" name="Rectangle 37"/>
          <p:cNvSpPr/>
          <p:nvPr/>
        </p:nvSpPr>
        <p:spPr>
          <a:xfrm>
            <a:off x="472439" y="2060986"/>
            <a:ext cx="6671570" cy="318893"/>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Test Automation Workbench</a:t>
            </a:r>
            <a:r>
              <a:rPr lang="en-US" sz="1400" b="1" baseline="30000" dirty="0"/>
              <a:t>1</a:t>
            </a:r>
            <a:r>
              <a:rPr lang="en-US" sz="1400" b="1" dirty="0"/>
              <a:t> for Open Source</a:t>
            </a:r>
          </a:p>
        </p:txBody>
      </p:sp>
      <p:sp>
        <p:nvSpPr>
          <p:cNvPr id="39" name="Rectangle 38"/>
          <p:cNvSpPr/>
          <p:nvPr/>
        </p:nvSpPr>
        <p:spPr>
          <a:xfrm>
            <a:off x="7975527" y="2060986"/>
            <a:ext cx="3218701" cy="318893"/>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Supported By</a:t>
            </a:r>
            <a:r>
              <a:rPr lang="mr-IN" sz="1400" b="1" dirty="0"/>
              <a:t>…</a:t>
            </a:r>
            <a:endParaRPr lang="en-US" sz="1400" b="1" dirty="0"/>
          </a:p>
        </p:txBody>
      </p:sp>
      <p:grpSp>
        <p:nvGrpSpPr>
          <p:cNvPr id="40" name="Group 180"/>
          <p:cNvGrpSpPr>
            <a:grpSpLocks noChangeAspect="1"/>
          </p:cNvGrpSpPr>
          <p:nvPr/>
        </p:nvGrpSpPr>
        <p:grpSpPr bwMode="auto">
          <a:xfrm>
            <a:off x="8085951" y="2614012"/>
            <a:ext cx="448056" cy="422657"/>
            <a:chOff x="519" y="3227"/>
            <a:chExt cx="441" cy="416"/>
          </a:xfrm>
          <a:solidFill>
            <a:schemeClr val="tx1"/>
          </a:solidFill>
        </p:grpSpPr>
        <p:sp>
          <p:nvSpPr>
            <p:cNvPr id="41" name="Freeform 181"/>
            <p:cNvSpPr>
              <a:spLocks/>
            </p:cNvSpPr>
            <p:nvPr/>
          </p:nvSpPr>
          <p:spPr bwMode="auto">
            <a:xfrm>
              <a:off x="694" y="3393"/>
              <a:ext cx="84" cy="75"/>
            </a:xfrm>
            <a:custGeom>
              <a:avLst/>
              <a:gdLst>
                <a:gd name="T0" fmla="*/ 51 w 55"/>
                <a:gd name="T1" fmla="*/ 50 h 50"/>
                <a:gd name="T2" fmla="*/ 4 w 55"/>
                <a:gd name="T3" fmla="*/ 33 h 50"/>
                <a:gd name="T4" fmla="*/ 0 w 55"/>
                <a:gd name="T5" fmla="*/ 27 h 50"/>
                <a:gd name="T6" fmla="*/ 0 w 55"/>
                <a:gd name="T7" fmla="*/ 0 h 50"/>
                <a:gd name="T8" fmla="*/ 12 w 55"/>
                <a:gd name="T9" fmla="*/ 0 h 50"/>
                <a:gd name="T10" fmla="*/ 12 w 55"/>
                <a:gd name="T11" fmla="*/ 23 h 50"/>
                <a:gd name="T12" fmla="*/ 55 w 55"/>
                <a:gd name="T13" fmla="*/ 39 h 50"/>
                <a:gd name="T14" fmla="*/ 51 w 55"/>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50">
                  <a:moveTo>
                    <a:pt x="51" y="50"/>
                  </a:moveTo>
                  <a:cubicBezTo>
                    <a:pt x="4" y="33"/>
                    <a:pt x="4" y="33"/>
                    <a:pt x="4" y="33"/>
                  </a:cubicBezTo>
                  <a:cubicBezTo>
                    <a:pt x="1" y="32"/>
                    <a:pt x="0" y="30"/>
                    <a:pt x="0" y="27"/>
                  </a:cubicBezTo>
                  <a:cubicBezTo>
                    <a:pt x="0" y="0"/>
                    <a:pt x="0" y="0"/>
                    <a:pt x="0" y="0"/>
                  </a:cubicBezTo>
                  <a:cubicBezTo>
                    <a:pt x="12" y="0"/>
                    <a:pt x="12" y="0"/>
                    <a:pt x="12" y="0"/>
                  </a:cubicBezTo>
                  <a:cubicBezTo>
                    <a:pt x="12" y="23"/>
                    <a:pt x="12" y="23"/>
                    <a:pt x="12" y="23"/>
                  </a:cubicBezTo>
                  <a:cubicBezTo>
                    <a:pt x="55" y="39"/>
                    <a:pt x="55" y="39"/>
                    <a:pt x="55" y="39"/>
                  </a:cubicBezTo>
                  <a:lnTo>
                    <a:pt x="51"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82"/>
            <p:cNvSpPr>
              <a:spLocks/>
            </p:cNvSpPr>
            <p:nvPr/>
          </p:nvSpPr>
          <p:spPr bwMode="auto">
            <a:xfrm>
              <a:off x="519" y="3395"/>
              <a:ext cx="202" cy="140"/>
            </a:xfrm>
            <a:custGeom>
              <a:avLst/>
              <a:gdLst>
                <a:gd name="T0" fmla="*/ 132 w 132"/>
                <a:gd name="T1" fmla="*/ 94 h 94"/>
                <a:gd name="T2" fmla="*/ 6 w 132"/>
                <a:gd name="T3" fmla="*/ 94 h 94"/>
                <a:gd name="T4" fmla="*/ 0 w 132"/>
                <a:gd name="T5" fmla="*/ 88 h 94"/>
                <a:gd name="T6" fmla="*/ 0 w 132"/>
                <a:gd name="T7" fmla="*/ 70 h 94"/>
                <a:gd name="T8" fmla="*/ 23 w 132"/>
                <a:gd name="T9" fmla="*/ 38 h 94"/>
                <a:gd name="T10" fmla="*/ 66 w 132"/>
                <a:gd name="T11" fmla="*/ 22 h 94"/>
                <a:gd name="T12" fmla="*/ 66 w 132"/>
                <a:gd name="T13" fmla="*/ 0 h 94"/>
                <a:gd name="T14" fmla="*/ 78 w 132"/>
                <a:gd name="T15" fmla="*/ 0 h 94"/>
                <a:gd name="T16" fmla="*/ 78 w 132"/>
                <a:gd name="T17" fmla="*/ 26 h 94"/>
                <a:gd name="T18" fmla="*/ 74 w 132"/>
                <a:gd name="T19" fmla="*/ 32 h 94"/>
                <a:gd name="T20" fmla="*/ 27 w 132"/>
                <a:gd name="T21" fmla="*/ 49 h 94"/>
                <a:gd name="T22" fmla="*/ 12 w 132"/>
                <a:gd name="T23" fmla="*/ 70 h 94"/>
                <a:gd name="T24" fmla="*/ 12 w 132"/>
                <a:gd name="T25" fmla="*/ 82 h 94"/>
                <a:gd name="T26" fmla="*/ 132 w 132"/>
                <a:gd name="T27" fmla="*/ 82 h 94"/>
                <a:gd name="T28" fmla="*/ 132 w 132"/>
                <a:gd name="T2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94">
                  <a:moveTo>
                    <a:pt x="132" y="94"/>
                  </a:moveTo>
                  <a:cubicBezTo>
                    <a:pt x="6" y="94"/>
                    <a:pt x="6" y="94"/>
                    <a:pt x="6" y="94"/>
                  </a:cubicBezTo>
                  <a:cubicBezTo>
                    <a:pt x="3" y="94"/>
                    <a:pt x="0" y="91"/>
                    <a:pt x="0" y="88"/>
                  </a:cubicBezTo>
                  <a:cubicBezTo>
                    <a:pt x="0" y="70"/>
                    <a:pt x="0" y="70"/>
                    <a:pt x="0" y="70"/>
                  </a:cubicBezTo>
                  <a:cubicBezTo>
                    <a:pt x="0" y="56"/>
                    <a:pt x="9" y="43"/>
                    <a:pt x="23" y="38"/>
                  </a:cubicBezTo>
                  <a:cubicBezTo>
                    <a:pt x="66" y="22"/>
                    <a:pt x="66" y="22"/>
                    <a:pt x="66" y="22"/>
                  </a:cubicBezTo>
                  <a:cubicBezTo>
                    <a:pt x="66" y="0"/>
                    <a:pt x="66" y="0"/>
                    <a:pt x="66" y="0"/>
                  </a:cubicBezTo>
                  <a:cubicBezTo>
                    <a:pt x="78" y="0"/>
                    <a:pt x="78" y="0"/>
                    <a:pt x="78" y="0"/>
                  </a:cubicBezTo>
                  <a:cubicBezTo>
                    <a:pt x="78" y="26"/>
                    <a:pt x="78" y="26"/>
                    <a:pt x="78" y="26"/>
                  </a:cubicBezTo>
                  <a:cubicBezTo>
                    <a:pt x="78" y="29"/>
                    <a:pt x="76" y="31"/>
                    <a:pt x="74" y="32"/>
                  </a:cubicBezTo>
                  <a:cubicBezTo>
                    <a:pt x="27" y="49"/>
                    <a:pt x="27" y="49"/>
                    <a:pt x="27" y="49"/>
                  </a:cubicBezTo>
                  <a:cubicBezTo>
                    <a:pt x="18" y="52"/>
                    <a:pt x="12" y="61"/>
                    <a:pt x="12" y="70"/>
                  </a:cubicBezTo>
                  <a:cubicBezTo>
                    <a:pt x="12" y="82"/>
                    <a:pt x="12" y="82"/>
                    <a:pt x="12" y="82"/>
                  </a:cubicBezTo>
                  <a:cubicBezTo>
                    <a:pt x="132" y="82"/>
                    <a:pt x="132" y="82"/>
                    <a:pt x="132" y="82"/>
                  </a:cubicBezTo>
                  <a:lnTo>
                    <a:pt x="132"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3"/>
            <p:cNvSpPr>
              <a:spLocks noEditPoints="1"/>
            </p:cNvSpPr>
            <p:nvPr/>
          </p:nvSpPr>
          <p:spPr bwMode="auto">
            <a:xfrm>
              <a:off x="582" y="3227"/>
              <a:ext cx="164" cy="187"/>
            </a:xfrm>
            <a:custGeom>
              <a:avLst/>
              <a:gdLst>
                <a:gd name="T0" fmla="*/ 54 w 107"/>
                <a:gd name="T1" fmla="*/ 125 h 125"/>
                <a:gd name="T2" fmla="*/ 0 w 107"/>
                <a:gd name="T3" fmla="*/ 63 h 125"/>
                <a:gd name="T4" fmla="*/ 54 w 107"/>
                <a:gd name="T5" fmla="*/ 0 h 125"/>
                <a:gd name="T6" fmla="*/ 107 w 107"/>
                <a:gd name="T7" fmla="*/ 63 h 125"/>
                <a:gd name="T8" fmla="*/ 54 w 107"/>
                <a:gd name="T9" fmla="*/ 125 h 125"/>
                <a:gd name="T10" fmla="*/ 54 w 107"/>
                <a:gd name="T11" fmla="*/ 12 h 125"/>
                <a:gd name="T12" fmla="*/ 12 w 107"/>
                <a:gd name="T13" fmla="*/ 63 h 125"/>
                <a:gd name="T14" fmla="*/ 54 w 107"/>
                <a:gd name="T15" fmla="*/ 113 h 125"/>
                <a:gd name="T16" fmla="*/ 95 w 107"/>
                <a:gd name="T17" fmla="*/ 63 h 125"/>
                <a:gd name="T18" fmla="*/ 54 w 107"/>
                <a:gd name="T19" fmla="*/ 1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25">
                  <a:moveTo>
                    <a:pt x="54" y="125"/>
                  </a:moveTo>
                  <a:cubicBezTo>
                    <a:pt x="24" y="125"/>
                    <a:pt x="0" y="97"/>
                    <a:pt x="0" y="63"/>
                  </a:cubicBezTo>
                  <a:cubicBezTo>
                    <a:pt x="0" y="28"/>
                    <a:pt x="24" y="0"/>
                    <a:pt x="54" y="0"/>
                  </a:cubicBezTo>
                  <a:cubicBezTo>
                    <a:pt x="83" y="0"/>
                    <a:pt x="107" y="28"/>
                    <a:pt x="107" y="63"/>
                  </a:cubicBezTo>
                  <a:cubicBezTo>
                    <a:pt x="107" y="97"/>
                    <a:pt x="83" y="125"/>
                    <a:pt x="54" y="125"/>
                  </a:cubicBezTo>
                  <a:close/>
                  <a:moveTo>
                    <a:pt x="54" y="12"/>
                  </a:moveTo>
                  <a:cubicBezTo>
                    <a:pt x="31" y="12"/>
                    <a:pt x="12" y="35"/>
                    <a:pt x="12" y="63"/>
                  </a:cubicBezTo>
                  <a:cubicBezTo>
                    <a:pt x="12" y="91"/>
                    <a:pt x="31" y="113"/>
                    <a:pt x="54" y="113"/>
                  </a:cubicBezTo>
                  <a:cubicBezTo>
                    <a:pt x="76" y="113"/>
                    <a:pt x="95" y="91"/>
                    <a:pt x="95" y="63"/>
                  </a:cubicBezTo>
                  <a:cubicBezTo>
                    <a:pt x="95" y="35"/>
                    <a:pt x="76"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84"/>
            <p:cNvSpPr>
              <a:spLocks/>
            </p:cNvSpPr>
            <p:nvPr/>
          </p:nvSpPr>
          <p:spPr bwMode="auto">
            <a:xfrm>
              <a:off x="588" y="3278"/>
              <a:ext cx="148" cy="46"/>
            </a:xfrm>
            <a:custGeom>
              <a:avLst/>
              <a:gdLst>
                <a:gd name="T0" fmla="*/ 84 w 97"/>
                <a:gd name="T1" fmla="*/ 31 h 31"/>
                <a:gd name="T2" fmla="*/ 56 w 97"/>
                <a:gd name="T3" fmla="*/ 16 h 31"/>
                <a:gd name="T4" fmla="*/ 21 w 97"/>
                <a:gd name="T5" fmla="*/ 30 h 31"/>
                <a:gd name="T6" fmla="*/ 0 w 97"/>
                <a:gd name="T7" fmla="*/ 25 h 31"/>
                <a:gd name="T8" fmla="*/ 6 w 97"/>
                <a:gd name="T9" fmla="*/ 14 h 31"/>
                <a:gd name="T10" fmla="*/ 21 w 97"/>
                <a:gd name="T11" fmla="*/ 18 h 31"/>
                <a:gd name="T12" fmla="*/ 51 w 97"/>
                <a:gd name="T13" fmla="*/ 3 h 31"/>
                <a:gd name="T14" fmla="*/ 57 w 97"/>
                <a:gd name="T15" fmla="*/ 0 h 31"/>
                <a:gd name="T16" fmla="*/ 57 w 97"/>
                <a:gd name="T17" fmla="*/ 0 h 31"/>
                <a:gd name="T18" fmla="*/ 62 w 97"/>
                <a:gd name="T19" fmla="*/ 3 h 31"/>
                <a:gd name="T20" fmla="*/ 91 w 97"/>
                <a:gd name="T21" fmla="*/ 18 h 31"/>
                <a:gd name="T22" fmla="*/ 94 w 97"/>
                <a:gd name="T23" fmla="*/ 18 h 31"/>
                <a:gd name="T24" fmla="*/ 96 w 97"/>
                <a:gd name="T25" fmla="*/ 18 h 31"/>
                <a:gd name="T26" fmla="*/ 97 w 97"/>
                <a:gd name="T27" fmla="*/ 29 h 31"/>
                <a:gd name="T28" fmla="*/ 95 w 97"/>
                <a:gd name="T29" fmla="*/ 30 h 31"/>
                <a:gd name="T30" fmla="*/ 93 w 97"/>
                <a:gd name="T31" fmla="*/ 30 h 31"/>
                <a:gd name="T32" fmla="*/ 84 w 97"/>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1">
                  <a:moveTo>
                    <a:pt x="84" y="31"/>
                  </a:moveTo>
                  <a:cubicBezTo>
                    <a:pt x="73" y="31"/>
                    <a:pt x="64" y="26"/>
                    <a:pt x="56" y="16"/>
                  </a:cubicBezTo>
                  <a:cubicBezTo>
                    <a:pt x="48" y="24"/>
                    <a:pt x="34" y="30"/>
                    <a:pt x="21" y="30"/>
                  </a:cubicBezTo>
                  <a:cubicBezTo>
                    <a:pt x="13" y="30"/>
                    <a:pt x="7" y="28"/>
                    <a:pt x="0" y="25"/>
                  </a:cubicBezTo>
                  <a:cubicBezTo>
                    <a:pt x="6" y="14"/>
                    <a:pt x="6" y="14"/>
                    <a:pt x="6" y="14"/>
                  </a:cubicBezTo>
                  <a:cubicBezTo>
                    <a:pt x="10" y="17"/>
                    <a:pt x="15" y="18"/>
                    <a:pt x="21" y="18"/>
                  </a:cubicBezTo>
                  <a:cubicBezTo>
                    <a:pt x="33" y="18"/>
                    <a:pt x="47" y="11"/>
                    <a:pt x="51" y="3"/>
                  </a:cubicBezTo>
                  <a:cubicBezTo>
                    <a:pt x="52" y="1"/>
                    <a:pt x="54" y="0"/>
                    <a:pt x="57" y="0"/>
                  </a:cubicBezTo>
                  <a:cubicBezTo>
                    <a:pt x="57" y="0"/>
                    <a:pt x="57" y="0"/>
                    <a:pt x="57" y="0"/>
                  </a:cubicBezTo>
                  <a:cubicBezTo>
                    <a:pt x="59" y="0"/>
                    <a:pt x="61" y="1"/>
                    <a:pt x="62" y="3"/>
                  </a:cubicBezTo>
                  <a:cubicBezTo>
                    <a:pt x="70" y="16"/>
                    <a:pt x="78" y="20"/>
                    <a:pt x="91" y="18"/>
                  </a:cubicBezTo>
                  <a:cubicBezTo>
                    <a:pt x="92" y="18"/>
                    <a:pt x="93" y="18"/>
                    <a:pt x="94" y="18"/>
                  </a:cubicBezTo>
                  <a:cubicBezTo>
                    <a:pt x="95" y="18"/>
                    <a:pt x="95" y="18"/>
                    <a:pt x="96" y="18"/>
                  </a:cubicBezTo>
                  <a:cubicBezTo>
                    <a:pt x="97" y="29"/>
                    <a:pt x="97" y="29"/>
                    <a:pt x="97" y="29"/>
                  </a:cubicBezTo>
                  <a:cubicBezTo>
                    <a:pt x="97" y="30"/>
                    <a:pt x="96" y="30"/>
                    <a:pt x="95" y="30"/>
                  </a:cubicBezTo>
                  <a:cubicBezTo>
                    <a:pt x="94" y="30"/>
                    <a:pt x="94" y="30"/>
                    <a:pt x="93" y="30"/>
                  </a:cubicBezTo>
                  <a:cubicBezTo>
                    <a:pt x="90" y="30"/>
                    <a:pt x="87" y="31"/>
                    <a:pt x="8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85"/>
            <p:cNvSpPr>
              <a:spLocks/>
            </p:cNvSpPr>
            <p:nvPr/>
          </p:nvSpPr>
          <p:spPr bwMode="auto">
            <a:xfrm>
              <a:off x="813" y="3384"/>
              <a:ext cx="19" cy="40"/>
            </a:xfrm>
            <a:custGeom>
              <a:avLst/>
              <a:gdLst>
                <a:gd name="T0" fmla="*/ 6 w 12"/>
                <a:gd name="T1" fmla="*/ 27 h 27"/>
                <a:gd name="T2" fmla="*/ 0 w 12"/>
                <a:gd name="T3" fmla="*/ 21 h 27"/>
                <a:gd name="T4" fmla="*/ 0 w 12"/>
                <a:gd name="T5" fmla="*/ 6 h 27"/>
                <a:gd name="T6" fmla="*/ 6 w 12"/>
                <a:gd name="T7" fmla="*/ 0 h 27"/>
                <a:gd name="T8" fmla="*/ 12 w 12"/>
                <a:gd name="T9" fmla="*/ 6 h 27"/>
                <a:gd name="T10" fmla="*/ 12 w 12"/>
                <a:gd name="T11" fmla="*/ 21 h 27"/>
                <a:gd name="T12" fmla="*/ 6 w 12"/>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12" h="27">
                  <a:moveTo>
                    <a:pt x="6" y="27"/>
                  </a:moveTo>
                  <a:cubicBezTo>
                    <a:pt x="3" y="27"/>
                    <a:pt x="0" y="25"/>
                    <a:pt x="0" y="21"/>
                  </a:cubicBezTo>
                  <a:cubicBezTo>
                    <a:pt x="0" y="6"/>
                    <a:pt x="0" y="6"/>
                    <a:pt x="0" y="6"/>
                  </a:cubicBezTo>
                  <a:cubicBezTo>
                    <a:pt x="0" y="2"/>
                    <a:pt x="3" y="0"/>
                    <a:pt x="6" y="0"/>
                  </a:cubicBezTo>
                  <a:cubicBezTo>
                    <a:pt x="9" y="0"/>
                    <a:pt x="12" y="2"/>
                    <a:pt x="12" y="6"/>
                  </a:cubicBezTo>
                  <a:cubicBezTo>
                    <a:pt x="12" y="21"/>
                    <a:pt x="12" y="21"/>
                    <a:pt x="12" y="21"/>
                  </a:cubicBezTo>
                  <a:cubicBezTo>
                    <a:pt x="12" y="25"/>
                    <a:pt x="9" y="27"/>
                    <a:pt x="6"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86"/>
            <p:cNvSpPr>
              <a:spLocks/>
            </p:cNvSpPr>
            <p:nvPr/>
          </p:nvSpPr>
          <p:spPr bwMode="auto">
            <a:xfrm>
              <a:off x="775" y="3227"/>
              <a:ext cx="90" cy="187"/>
            </a:xfrm>
            <a:custGeom>
              <a:avLst/>
              <a:gdLst>
                <a:gd name="T0" fmla="*/ 6 w 59"/>
                <a:gd name="T1" fmla="*/ 125 h 125"/>
                <a:gd name="T2" fmla="*/ 0 w 59"/>
                <a:gd name="T3" fmla="*/ 119 h 125"/>
                <a:gd name="T4" fmla="*/ 6 w 59"/>
                <a:gd name="T5" fmla="*/ 113 h 125"/>
                <a:gd name="T6" fmla="*/ 47 w 59"/>
                <a:gd name="T7" fmla="*/ 63 h 125"/>
                <a:gd name="T8" fmla="*/ 6 w 59"/>
                <a:gd name="T9" fmla="*/ 12 h 125"/>
                <a:gd name="T10" fmla="*/ 0 w 59"/>
                <a:gd name="T11" fmla="*/ 6 h 125"/>
                <a:gd name="T12" fmla="*/ 6 w 59"/>
                <a:gd name="T13" fmla="*/ 0 h 125"/>
                <a:gd name="T14" fmla="*/ 59 w 59"/>
                <a:gd name="T15" fmla="*/ 63 h 125"/>
                <a:gd name="T16" fmla="*/ 6 w 59"/>
                <a:gd name="T1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5">
                  <a:moveTo>
                    <a:pt x="6" y="125"/>
                  </a:moveTo>
                  <a:cubicBezTo>
                    <a:pt x="2" y="125"/>
                    <a:pt x="0" y="123"/>
                    <a:pt x="0" y="119"/>
                  </a:cubicBezTo>
                  <a:cubicBezTo>
                    <a:pt x="0" y="116"/>
                    <a:pt x="2" y="113"/>
                    <a:pt x="6" y="113"/>
                  </a:cubicBezTo>
                  <a:cubicBezTo>
                    <a:pt x="28" y="113"/>
                    <a:pt x="47" y="91"/>
                    <a:pt x="47" y="63"/>
                  </a:cubicBezTo>
                  <a:cubicBezTo>
                    <a:pt x="47" y="35"/>
                    <a:pt x="28" y="12"/>
                    <a:pt x="6" y="12"/>
                  </a:cubicBezTo>
                  <a:cubicBezTo>
                    <a:pt x="2" y="12"/>
                    <a:pt x="0" y="9"/>
                    <a:pt x="0" y="6"/>
                  </a:cubicBezTo>
                  <a:cubicBezTo>
                    <a:pt x="0" y="2"/>
                    <a:pt x="2" y="0"/>
                    <a:pt x="6" y="0"/>
                  </a:cubicBezTo>
                  <a:cubicBezTo>
                    <a:pt x="35" y="0"/>
                    <a:pt x="59" y="28"/>
                    <a:pt x="59" y="63"/>
                  </a:cubicBezTo>
                  <a:cubicBezTo>
                    <a:pt x="59" y="97"/>
                    <a:pt x="35"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87"/>
            <p:cNvSpPr>
              <a:spLocks/>
            </p:cNvSpPr>
            <p:nvPr/>
          </p:nvSpPr>
          <p:spPr bwMode="auto">
            <a:xfrm>
              <a:off x="784" y="3276"/>
              <a:ext cx="81" cy="48"/>
            </a:xfrm>
            <a:custGeom>
              <a:avLst/>
              <a:gdLst>
                <a:gd name="T0" fmla="*/ 34 w 53"/>
                <a:gd name="T1" fmla="*/ 32 h 32"/>
                <a:gd name="T2" fmla="*/ 2 w 53"/>
                <a:gd name="T3" fmla="*/ 10 h 32"/>
                <a:gd name="T4" fmla="*/ 4 w 53"/>
                <a:gd name="T5" fmla="*/ 1 h 32"/>
                <a:gd name="T6" fmla="*/ 12 w 53"/>
                <a:gd name="T7" fmla="*/ 4 h 32"/>
                <a:gd name="T8" fmla="*/ 41 w 53"/>
                <a:gd name="T9" fmla="*/ 19 h 32"/>
                <a:gd name="T10" fmla="*/ 44 w 53"/>
                <a:gd name="T11" fmla="*/ 19 h 32"/>
                <a:gd name="T12" fmla="*/ 46 w 53"/>
                <a:gd name="T13" fmla="*/ 19 h 32"/>
                <a:gd name="T14" fmla="*/ 53 w 53"/>
                <a:gd name="T15" fmla="*/ 24 h 32"/>
                <a:gd name="T16" fmla="*/ 47 w 53"/>
                <a:gd name="T17" fmla="*/ 30 h 32"/>
                <a:gd name="T18" fmla="*/ 45 w 53"/>
                <a:gd name="T19" fmla="*/ 31 h 32"/>
                <a:gd name="T20" fmla="*/ 43 w 53"/>
                <a:gd name="T21" fmla="*/ 31 h 32"/>
                <a:gd name="T22" fmla="*/ 34 w 53"/>
                <a:gd name="T2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32">
                  <a:moveTo>
                    <a:pt x="34" y="32"/>
                  </a:moveTo>
                  <a:cubicBezTo>
                    <a:pt x="20" y="32"/>
                    <a:pt x="10" y="25"/>
                    <a:pt x="2" y="10"/>
                  </a:cubicBezTo>
                  <a:cubicBezTo>
                    <a:pt x="0" y="7"/>
                    <a:pt x="1" y="3"/>
                    <a:pt x="4" y="1"/>
                  </a:cubicBezTo>
                  <a:cubicBezTo>
                    <a:pt x="7" y="0"/>
                    <a:pt x="10" y="1"/>
                    <a:pt x="12" y="4"/>
                  </a:cubicBezTo>
                  <a:cubicBezTo>
                    <a:pt x="20" y="17"/>
                    <a:pt x="28" y="21"/>
                    <a:pt x="41" y="19"/>
                  </a:cubicBezTo>
                  <a:cubicBezTo>
                    <a:pt x="42" y="19"/>
                    <a:pt x="43" y="19"/>
                    <a:pt x="44" y="19"/>
                  </a:cubicBezTo>
                  <a:cubicBezTo>
                    <a:pt x="45" y="19"/>
                    <a:pt x="45" y="19"/>
                    <a:pt x="46" y="19"/>
                  </a:cubicBezTo>
                  <a:cubicBezTo>
                    <a:pt x="49" y="18"/>
                    <a:pt x="52" y="20"/>
                    <a:pt x="53" y="24"/>
                  </a:cubicBezTo>
                  <a:cubicBezTo>
                    <a:pt x="53" y="27"/>
                    <a:pt x="51" y="30"/>
                    <a:pt x="47" y="30"/>
                  </a:cubicBezTo>
                  <a:cubicBezTo>
                    <a:pt x="47" y="31"/>
                    <a:pt x="46" y="31"/>
                    <a:pt x="45" y="31"/>
                  </a:cubicBezTo>
                  <a:cubicBezTo>
                    <a:pt x="44" y="31"/>
                    <a:pt x="44" y="31"/>
                    <a:pt x="43" y="31"/>
                  </a:cubicBezTo>
                  <a:cubicBezTo>
                    <a:pt x="40" y="31"/>
                    <a:pt x="37" y="32"/>
                    <a:pt x="3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88"/>
            <p:cNvSpPr>
              <a:spLocks/>
            </p:cNvSpPr>
            <p:nvPr/>
          </p:nvSpPr>
          <p:spPr bwMode="auto">
            <a:xfrm>
              <a:off x="816" y="3489"/>
              <a:ext cx="86" cy="52"/>
            </a:xfrm>
            <a:custGeom>
              <a:avLst/>
              <a:gdLst>
                <a:gd name="T0" fmla="*/ 6 w 56"/>
                <a:gd name="T1" fmla="*/ 35 h 35"/>
                <a:gd name="T2" fmla="*/ 2 w 56"/>
                <a:gd name="T3" fmla="*/ 33 h 35"/>
                <a:gd name="T4" fmla="*/ 2 w 56"/>
                <a:gd name="T5" fmla="*/ 24 h 35"/>
                <a:gd name="T6" fmla="*/ 24 w 56"/>
                <a:gd name="T7" fmla="*/ 3 h 35"/>
                <a:gd name="T8" fmla="*/ 32 w 56"/>
                <a:gd name="T9" fmla="*/ 3 h 35"/>
                <a:gd name="T10" fmla="*/ 54 w 56"/>
                <a:gd name="T11" fmla="*/ 24 h 35"/>
                <a:gd name="T12" fmla="*/ 54 w 56"/>
                <a:gd name="T13" fmla="*/ 33 h 35"/>
                <a:gd name="T14" fmla="*/ 46 w 56"/>
                <a:gd name="T15" fmla="*/ 33 h 35"/>
                <a:gd name="T16" fmla="*/ 28 w 56"/>
                <a:gd name="T17" fmla="*/ 15 h 35"/>
                <a:gd name="T18" fmla="*/ 10 w 56"/>
                <a:gd name="T19" fmla="*/ 33 h 35"/>
                <a:gd name="T20" fmla="*/ 6 w 56"/>
                <a:gd name="T2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35">
                  <a:moveTo>
                    <a:pt x="6" y="35"/>
                  </a:moveTo>
                  <a:cubicBezTo>
                    <a:pt x="5" y="35"/>
                    <a:pt x="3" y="34"/>
                    <a:pt x="2" y="33"/>
                  </a:cubicBezTo>
                  <a:cubicBezTo>
                    <a:pt x="0" y="30"/>
                    <a:pt x="0" y="27"/>
                    <a:pt x="2" y="24"/>
                  </a:cubicBezTo>
                  <a:cubicBezTo>
                    <a:pt x="24" y="3"/>
                    <a:pt x="24" y="3"/>
                    <a:pt x="24" y="3"/>
                  </a:cubicBezTo>
                  <a:cubicBezTo>
                    <a:pt x="26" y="0"/>
                    <a:pt x="30" y="0"/>
                    <a:pt x="32" y="3"/>
                  </a:cubicBezTo>
                  <a:cubicBezTo>
                    <a:pt x="54" y="24"/>
                    <a:pt x="54" y="24"/>
                    <a:pt x="54" y="24"/>
                  </a:cubicBezTo>
                  <a:cubicBezTo>
                    <a:pt x="56" y="27"/>
                    <a:pt x="56" y="31"/>
                    <a:pt x="54" y="33"/>
                  </a:cubicBezTo>
                  <a:cubicBezTo>
                    <a:pt x="52" y="35"/>
                    <a:pt x="48" y="35"/>
                    <a:pt x="46" y="33"/>
                  </a:cubicBezTo>
                  <a:cubicBezTo>
                    <a:pt x="28" y="15"/>
                    <a:pt x="28" y="15"/>
                    <a:pt x="28" y="15"/>
                  </a:cubicBezTo>
                  <a:cubicBezTo>
                    <a:pt x="10" y="33"/>
                    <a:pt x="10" y="33"/>
                    <a:pt x="10" y="33"/>
                  </a:cubicBezTo>
                  <a:cubicBezTo>
                    <a:pt x="9" y="34"/>
                    <a:pt x="8" y="35"/>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89"/>
            <p:cNvSpPr>
              <a:spLocks noEditPoints="1"/>
            </p:cNvSpPr>
            <p:nvPr/>
          </p:nvSpPr>
          <p:spPr bwMode="auto">
            <a:xfrm>
              <a:off x="758" y="3445"/>
              <a:ext cx="202" cy="198"/>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30"/>
                    <a:pt x="29" y="0"/>
                    <a:pt x="66" y="0"/>
                  </a:cubicBezTo>
                  <a:cubicBezTo>
                    <a:pt x="102" y="0"/>
                    <a:pt x="132" y="30"/>
                    <a:pt x="132" y="66"/>
                  </a:cubicBezTo>
                  <a:cubicBezTo>
                    <a:pt x="132" y="102"/>
                    <a:pt x="102" y="132"/>
                    <a:pt x="66" y="132"/>
                  </a:cubicBezTo>
                  <a:close/>
                  <a:moveTo>
                    <a:pt x="66" y="12"/>
                  </a:moveTo>
                  <a:cubicBezTo>
                    <a:pt x="36" y="12"/>
                    <a:pt x="12" y="36"/>
                    <a:pt x="12" y="66"/>
                  </a:cubicBezTo>
                  <a:cubicBezTo>
                    <a:pt x="12" y="96"/>
                    <a:pt x="36" y="120"/>
                    <a:pt x="66" y="120"/>
                  </a:cubicBezTo>
                  <a:cubicBezTo>
                    <a:pt x="96" y="120"/>
                    <a:pt x="120" y="96"/>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90"/>
            <p:cNvSpPr>
              <a:spLocks/>
            </p:cNvSpPr>
            <p:nvPr/>
          </p:nvSpPr>
          <p:spPr bwMode="auto">
            <a:xfrm>
              <a:off x="850" y="3490"/>
              <a:ext cx="18" cy="104"/>
            </a:xfrm>
            <a:custGeom>
              <a:avLst/>
              <a:gdLst>
                <a:gd name="T0" fmla="*/ 6 w 12"/>
                <a:gd name="T1" fmla="*/ 69 h 69"/>
                <a:gd name="T2" fmla="*/ 0 w 12"/>
                <a:gd name="T3" fmla="*/ 63 h 69"/>
                <a:gd name="T4" fmla="*/ 0 w 12"/>
                <a:gd name="T5" fmla="*/ 6 h 69"/>
                <a:gd name="T6" fmla="*/ 6 w 12"/>
                <a:gd name="T7" fmla="*/ 0 h 69"/>
                <a:gd name="T8" fmla="*/ 12 w 12"/>
                <a:gd name="T9" fmla="*/ 6 h 69"/>
                <a:gd name="T10" fmla="*/ 12 w 12"/>
                <a:gd name="T11" fmla="*/ 63 h 69"/>
                <a:gd name="T12" fmla="*/ 6 w 12"/>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12" h="69">
                  <a:moveTo>
                    <a:pt x="6" y="69"/>
                  </a:moveTo>
                  <a:cubicBezTo>
                    <a:pt x="3" y="69"/>
                    <a:pt x="0" y="67"/>
                    <a:pt x="0" y="63"/>
                  </a:cubicBezTo>
                  <a:cubicBezTo>
                    <a:pt x="0" y="6"/>
                    <a:pt x="0" y="6"/>
                    <a:pt x="0" y="6"/>
                  </a:cubicBezTo>
                  <a:cubicBezTo>
                    <a:pt x="0" y="2"/>
                    <a:pt x="3" y="0"/>
                    <a:pt x="6" y="0"/>
                  </a:cubicBezTo>
                  <a:cubicBezTo>
                    <a:pt x="9" y="0"/>
                    <a:pt x="12" y="2"/>
                    <a:pt x="12" y="6"/>
                  </a:cubicBezTo>
                  <a:cubicBezTo>
                    <a:pt x="12" y="63"/>
                    <a:pt x="12" y="63"/>
                    <a:pt x="12" y="63"/>
                  </a:cubicBezTo>
                  <a:cubicBezTo>
                    <a:pt x="12" y="67"/>
                    <a:pt x="9" y="69"/>
                    <a:pt x="6"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TextBox 55"/>
          <p:cNvSpPr txBox="1"/>
          <p:nvPr/>
        </p:nvSpPr>
        <p:spPr>
          <a:xfrm>
            <a:off x="472439" y="5473516"/>
            <a:ext cx="10721789" cy="469230"/>
          </a:xfrm>
          <a:prstGeom prst="rect">
            <a:avLst/>
          </a:prstGeom>
          <a:noFill/>
          <a:ln>
            <a:solidFill>
              <a:schemeClr val="tx2">
                <a:lumMod val="50000"/>
              </a:schemeClr>
            </a:solidFill>
            <a:prstDash val="dash"/>
          </a:ln>
        </p:spPr>
        <p:txBody>
          <a:bodyPr wrap="square" lIns="91440" tIns="91440" rIns="91440" bIns="91440" rtlCol="0">
            <a:noAutofit/>
          </a:bodyPr>
          <a:lstStyle/>
          <a:p>
            <a:pPr>
              <a:spcAft>
                <a:spcPts val="400"/>
              </a:spcAft>
            </a:pPr>
            <a:r>
              <a:rPr lang="en-US" sz="1100" b="1" dirty="0"/>
              <a:t>Objective: </a:t>
            </a:r>
            <a:r>
              <a:rPr lang="en-US" sz="1100" dirty="0"/>
              <a:t>Enable rapid start for teams using open source toolsets, in alignment with Accenture leading practices on structuring a framework, supported by training options for teams to get up and running quickly</a:t>
            </a:r>
          </a:p>
        </p:txBody>
      </p:sp>
    </p:spTree>
    <p:extLst>
      <p:ext uri="{BB962C8B-B14F-4D97-AF65-F5344CB8AC3E}">
        <p14:creationId xmlns:p14="http://schemas.microsoft.com/office/powerpoint/2010/main" val="165674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7</a:t>
            </a:fld>
            <a:endParaRPr lang="en-US">
              <a:solidFill>
                <a:prstClr val="white">
                  <a:lumMod val="65000"/>
                </a:prstClr>
              </a:solidFill>
            </a:endParaRPr>
          </a:p>
        </p:txBody>
      </p:sp>
      <p:sp>
        <p:nvSpPr>
          <p:cNvPr id="6" name="Title 5"/>
          <p:cNvSpPr>
            <a:spLocks noGrp="1"/>
          </p:cNvSpPr>
          <p:nvPr>
            <p:ph type="title"/>
          </p:nvPr>
        </p:nvSpPr>
        <p:spPr/>
        <p:txBody>
          <a:bodyPr/>
          <a:lstStyle/>
          <a:p>
            <a:r>
              <a:rPr lang="en-US" dirty="0"/>
              <a:t>Test automation Blueprint</a:t>
            </a:r>
          </a:p>
        </p:txBody>
      </p:sp>
    </p:spTree>
    <p:extLst>
      <p:ext uri="{BB962C8B-B14F-4D97-AF65-F5344CB8AC3E}">
        <p14:creationId xmlns:p14="http://schemas.microsoft.com/office/powerpoint/2010/main" val="29191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8</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Test Automation Blueprint:</a:t>
            </a:r>
            <a:br>
              <a:rPr lang="en-US" dirty="0"/>
            </a:br>
            <a:r>
              <a:rPr lang="en-US" sz="2800" i="1" dirty="0"/>
              <a:t>Overview</a:t>
            </a:r>
          </a:p>
        </p:txBody>
      </p:sp>
      <p:sp>
        <p:nvSpPr>
          <p:cNvPr id="5" name="Text Placeholder 4"/>
          <p:cNvSpPr>
            <a:spLocks noGrp="1"/>
          </p:cNvSpPr>
          <p:nvPr>
            <p:ph type="body" sz="quarter" idx="18"/>
          </p:nvPr>
        </p:nvSpPr>
        <p:spPr/>
        <p:txBody>
          <a:bodyPr/>
          <a:lstStyle/>
          <a:p>
            <a:r>
              <a:rPr lang="en-US" dirty="0"/>
              <a:t>Implementing open source tooling successfully requires an architecture to support scalable automation - a logical automation architecture can be viewed across the following categories:</a:t>
            </a:r>
          </a:p>
        </p:txBody>
      </p:sp>
      <p:sp>
        <p:nvSpPr>
          <p:cNvPr id="39" name="Rectangle 38"/>
          <p:cNvSpPr/>
          <p:nvPr/>
        </p:nvSpPr>
        <p:spPr>
          <a:xfrm>
            <a:off x="2828437" y="4156796"/>
            <a:ext cx="2142784" cy="2362213"/>
          </a:xfrm>
          <a:prstGeom prst="rect">
            <a:avLst/>
          </a:prstGeom>
          <a:solidFill>
            <a:schemeClr val="bg1"/>
          </a:solidFill>
          <a:ln w="19050">
            <a:solidFill>
              <a:schemeClr val="tx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t" anchorCtr="0"/>
          <a:lstStyle/>
          <a:p>
            <a:pPr algn="ctr">
              <a:spcAft>
                <a:spcPts val="400"/>
              </a:spcAft>
            </a:pPr>
            <a:r>
              <a:rPr lang="en-US" sz="1200" b="1" dirty="0">
                <a:solidFill>
                  <a:schemeClr val="bg2">
                    <a:lumMod val="10000"/>
                  </a:schemeClr>
                </a:solidFill>
              </a:rPr>
              <a:t>Test Resources</a:t>
            </a:r>
          </a:p>
          <a:p>
            <a:pPr algn="ctr">
              <a:spcAft>
                <a:spcPts val="400"/>
              </a:spcAft>
            </a:pPr>
            <a:r>
              <a:rPr lang="en-US" sz="1000" i="1" dirty="0">
                <a:solidFill>
                  <a:schemeClr val="bg2">
                    <a:lumMod val="10000"/>
                  </a:schemeClr>
                </a:solidFill>
              </a:rPr>
              <a:t>How is data managed and environment configuration stored?</a:t>
            </a:r>
          </a:p>
          <a:p>
            <a:pPr algn="ctr">
              <a:spcAft>
                <a:spcPts val="400"/>
              </a:spcAft>
            </a:pPr>
            <a:endParaRPr lang="en-US" sz="1200" b="1" dirty="0">
              <a:solidFill>
                <a:schemeClr val="bg2">
                  <a:lumMod val="10000"/>
                </a:schemeClr>
              </a:solidFill>
            </a:endParaRPr>
          </a:p>
        </p:txBody>
      </p:sp>
      <p:sp>
        <p:nvSpPr>
          <p:cNvPr id="40" name="Rectangle 39"/>
          <p:cNvSpPr/>
          <p:nvPr/>
        </p:nvSpPr>
        <p:spPr>
          <a:xfrm>
            <a:off x="542923" y="4156796"/>
            <a:ext cx="2139696" cy="2362213"/>
          </a:xfrm>
          <a:prstGeom prst="rect">
            <a:avLst/>
          </a:prstGeom>
          <a:solidFill>
            <a:schemeClr val="bg1"/>
          </a:solidFill>
          <a:ln w="19050">
            <a:solidFill>
              <a:schemeClr val="tx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t" anchorCtr="0"/>
          <a:lstStyle/>
          <a:p>
            <a:pPr algn="ctr">
              <a:spcAft>
                <a:spcPts val="400"/>
              </a:spcAft>
            </a:pPr>
            <a:r>
              <a:rPr lang="en-US" sz="1200" b="1" dirty="0">
                <a:solidFill>
                  <a:schemeClr val="bg2">
                    <a:lumMod val="10000"/>
                  </a:schemeClr>
                </a:solidFill>
              </a:rPr>
              <a:t>Test Storage</a:t>
            </a:r>
          </a:p>
          <a:p>
            <a:pPr algn="ctr">
              <a:spcAft>
                <a:spcPts val="400"/>
              </a:spcAft>
            </a:pPr>
            <a:r>
              <a:rPr lang="en-US" sz="1000" i="1" dirty="0">
                <a:solidFill>
                  <a:schemeClr val="bg2">
                    <a:lumMod val="10000"/>
                  </a:schemeClr>
                </a:solidFill>
              </a:rPr>
              <a:t>How are the test automation artifacts stored and organized?</a:t>
            </a:r>
          </a:p>
          <a:p>
            <a:pPr algn="ctr">
              <a:spcAft>
                <a:spcPts val="400"/>
              </a:spcAft>
            </a:pPr>
            <a:endParaRPr lang="en-US" sz="1200" b="1" dirty="0">
              <a:solidFill>
                <a:schemeClr val="bg2">
                  <a:lumMod val="10000"/>
                </a:schemeClr>
              </a:solidFill>
            </a:endParaRPr>
          </a:p>
        </p:txBody>
      </p:sp>
      <p:sp>
        <p:nvSpPr>
          <p:cNvPr id="45" name="Rectangle 44"/>
          <p:cNvSpPr/>
          <p:nvPr/>
        </p:nvSpPr>
        <p:spPr>
          <a:xfrm>
            <a:off x="542923" y="1965852"/>
            <a:ext cx="4428298" cy="2050474"/>
          </a:xfrm>
          <a:prstGeom prst="rect">
            <a:avLst/>
          </a:prstGeom>
          <a:solidFill>
            <a:schemeClr val="bg1"/>
          </a:solidFill>
          <a:ln w="19050">
            <a:solidFill>
              <a:schemeClr val="tx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Aft>
                <a:spcPts val="400"/>
              </a:spcAft>
            </a:pPr>
            <a:r>
              <a:rPr lang="en-US" sz="1200" b="1" dirty="0">
                <a:solidFill>
                  <a:schemeClr val="bg2">
                    <a:lumMod val="10000"/>
                  </a:schemeClr>
                </a:solidFill>
              </a:rPr>
              <a:t>Test Authoring:  Tool / Language / Framework</a:t>
            </a:r>
          </a:p>
          <a:p>
            <a:pPr algn="ctr">
              <a:spcAft>
                <a:spcPts val="400"/>
              </a:spcAft>
            </a:pPr>
            <a:r>
              <a:rPr lang="en-US" sz="1000" i="1" dirty="0">
                <a:solidFill>
                  <a:schemeClr val="bg2">
                    <a:lumMod val="10000"/>
                  </a:schemeClr>
                </a:solidFill>
              </a:rPr>
              <a:t>How are the test automation artifacts developed?</a:t>
            </a:r>
          </a:p>
        </p:txBody>
      </p:sp>
      <p:sp>
        <p:nvSpPr>
          <p:cNvPr id="46" name="Flowchart: Connector 211"/>
          <p:cNvSpPr>
            <a:spLocks noChangeAspect="1"/>
          </p:cNvSpPr>
          <p:nvPr/>
        </p:nvSpPr>
        <p:spPr>
          <a:xfrm>
            <a:off x="605864" y="2020451"/>
            <a:ext cx="188400" cy="182880"/>
          </a:xfrm>
          <a:prstGeom prst="flowChartConnector">
            <a:avLst/>
          </a:prstGeom>
          <a:solidFill>
            <a:schemeClr val="tx2">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t>1</a:t>
            </a:r>
          </a:p>
        </p:txBody>
      </p:sp>
      <p:sp>
        <p:nvSpPr>
          <p:cNvPr id="47" name="Flowchart: Connector 212"/>
          <p:cNvSpPr>
            <a:spLocks noChangeAspect="1"/>
          </p:cNvSpPr>
          <p:nvPr/>
        </p:nvSpPr>
        <p:spPr>
          <a:xfrm>
            <a:off x="622050" y="4201167"/>
            <a:ext cx="188400" cy="182880"/>
          </a:xfrm>
          <a:prstGeom prst="flowChartConnector">
            <a:avLst/>
          </a:prstGeom>
          <a:solidFill>
            <a:schemeClr val="tx2">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t>2</a:t>
            </a:r>
          </a:p>
        </p:txBody>
      </p:sp>
      <p:sp>
        <p:nvSpPr>
          <p:cNvPr id="48" name="Rectangle 47"/>
          <p:cNvSpPr/>
          <p:nvPr/>
        </p:nvSpPr>
        <p:spPr>
          <a:xfrm>
            <a:off x="752165" y="5145979"/>
            <a:ext cx="1737360" cy="312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Version Control</a:t>
            </a:r>
          </a:p>
        </p:txBody>
      </p:sp>
      <p:sp>
        <p:nvSpPr>
          <p:cNvPr id="49" name="Rectangle 48"/>
          <p:cNvSpPr/>
          <p:nvPr/>
        </p:nvSpPr>
        <p:spPr>
          <a:xfrm>
            <a:off x="744091" y="6097175"/>
            <a:ext cx="1737360" cy="312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Test Suite Organization</a:t>
            </a:r>
          </a:p>
        </p:txBody>
      </p:sp>
      <p:sp>
        <p:nvSpPr>
          <p:cNvPr id="55" name="Rectangle 54"/>
          <p:cNvSpPr/>
          <p:nvPr/>
        </p:nvSpPr>
        <p:spPr>
          <a:xfrm>
            <a:off x="701873" y="2549686"/>
            <a:ext cx="1837944" cy="4330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Development IDE and Language</a:t>
            </a:r>
          </a:p>
        </p:txBody>
      </p:sp>
      <p:sp>
        <p:nvSpPr>
          <p:cNvPr id="57" name="Rectangle 56"/>
          <p:cNvSpPr/>
          <p:nvPr/>
        </p:nvSpPr>
        <p:spPr>
          <a:xfrm>
            <a:off x="2828436" y="2545218"/>
            <a:ext cx="1868921" cy="2743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Test Framework</a:t>
            </a:r>
          </a:p>
        </p:txBody>
      </p:sp>
      <p:sp>
        <p:nvSpPr>
          <p:cNvPr id="58" name="Rectangle 57"/>
          <p:cNvSpPr/>
          <p:nvPr/>
        </p:nvSpPr>
        <p:spPr>
          <a:xfrm>
            <a:off x="700064" y="3057593"/>
            <a:ext cx="1837944" cy="4330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Dependency Management </a:t>
            </a:r>
          </a:p>
        </p:txBody>
      </p:sp>
      <p:sp>
        <p:nvSpPr>
          <p:cNvPr id="59" name="Rectangle 58"/>
          <p:cNvSpPr/>
          <p:nvPr/>
        </p:nvSpPr>
        <p:spPr>
          <a:xfrm>
            <a:off x="3031149" y="5092493"/>
            <a:ext cx="1737360" cy="36576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Test Data Management</a:t>
            </a:r>
          </a:p>
        </p:txBody>
      </p:sp>
      <p:sp>
        <p:nvSpPr>
          <p:cNvPr id="60" name="Rectangle 59"/>
          <p:cNvSpPr/>
          <p:nvPr/>
        </p:nvSpPr>
        <p:spPr>
          <a:xfrm>
            <a:off x="5130172" y="1965850"/>
            <a:ext cx="4290264" cy="4553159"/>
          </a:xfrm>
          <a:prstGeom prst="rect">
            <a:avLst/>
          </a:prstGeom>
          <a:solidFill>
            <a:schemeClr val="bg1"/>
          </a:solidFill>
          <a:ln w="19050">
            <a:solidFill>
              <a:schemeClr val="tx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Aft>
                <a:spcPts val="400"/>
              </a:spcAft>
            </a:pPr>
            <a:r>
              <a:rPr lang="en-US" sz="1200" b="1" dirty="0">
                <a:solidFill>
                  <a:schemeClr val="bg2">
                    <a:lumMod val="10000"/>
                  </a:schemeClr>
                </a:solidFill>
              </a:rPr>
              <a:t>Test Execution: </a:t>
            </a:r>
          </a:p>
          <a:p>
            <a:pPr algn="ctr">
              <a:spcAft>
                <a:spcPts val="400"/>
              </a:spcAft>
            </a:pPr>
            <a:r>
              <a:rPr lang="en-US" sz="1000" i="1" dirty="0">
                <a:solidFill>
                  <a:schemeClr val="bg2">
                    <a:lumMod val="10000"/>
                  </a:schemeClr>
                </a:solidFill>
              </a:rPr>
              <a:t>How is the execution of the automated test suites coordinated?</a:t>
            </a:r>
          </a:p>
        </p:txBody>
      </p:sp>
      <p:sp>
        <p:nvSpPr>
          <p:cNvPr id="61" name="Flowchart: Connector 213"/>
          <p:cNvSpPr>
            <a:spLocks noChangeAspect="1"/>
          </p:cNvSpPr>
          <p:nvPr/>
        </p:nvSpPr>
        <p:spPr>
          <a:xfrm>
            <a:off x="5245226" y="2020451"/>
            <a:ext cx="188400" cy="182880"/>
          </a:xfrm>
          <a:prstGeom prst="flowChartConnector">
            <a:avLst/>
          </a:prstGeom>
          <a:solidFill>
            <a:schemeClr val="tx2">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t>4</a:t>
            </a:r>
          </a:p>
        </p:txBody>
      </p:sp>
      <p:sp>
        <p:nvSpPr>
          <p:cNvPr id="62" name="Rectangle 61"/>
          <p:cNvSpPr/>
          <p:nvPr/>
        </p:nvSpPr>
        <p:spPr>
          <a:xfrm>
            <a:off x="5365176" y="2694590"/>
            <a:ext cx="3813993" cy="87746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Test Coverage Analysis and Selection</a:t>
            </a:r>
          </a:p>
        </p:txBody>
      </p:sp>
      <p:sp>
        <p:nvSpPr>
          <p:cNvPr id="63" name="Rectangle 62"/>
          <p:cNvSpPr/>
          <p:nvPr/>
        </p:nvSpPr>
        <p:spPr>
          <a:xfrm>
            <a:off x="5365176" y="4816932"/>
            <a:ext cx="3813993" cy="155448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dirty="0">
                <a:solidFill>
                  <a:schemeClr val="bg1"/>
                </a:solidFill>
              </a:rPr>
              <a:t>Test Execution Infrastructure</a:t>
            </a:r>
          </a:p>
        </p:txBody>
      </p:sp>
      <p:sp>
        <p:nvSpPr>
          <p:cNvPr id="64" name="Rectangle 63"/>
          <p:cNvSpPr/>
          <p:nvPr/>
        </p:nvSpPr>
        <p:spPr>
          <a:xfrm>
            <a:off x="9577830" y="1965850"/>
            <a:ext cx="2154482" cy="4553159"/>
          </a:xfrm>
          <a:prstGeom prst="rect">
            <a:avLst/>
          </a:prstGeom>
          <a:solidFill>
            <a:schemeClr val="bg1"/>
          </a:solidFill>
          <a:ln w="19050">
            <a:solidFill>
              <a:schemeClr val="tx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Aft>
                <a:spcPts val="400"/>
              </a:spcAft>
            </a:pPr>
            <a:r>
              <a:rPr lang="en-US" sz="1200" b="1" dirty="0">
                <a:solidFill>
                  <a:schemeClr val="bg2">
                    <a:lumMod val="10000"/>
                  </a:schemeClr>
                </a:solidFill>
              </a:rPr>
              <a:t>DevOps</a:t>
            </a:r>
          </a:p>
          <a:p>
            <a:pPr algn="ctr">
              <a:spcAft>
                <a:spcPts val="400"/>
              </a:spcAft>
            </a:pPr>
            <a:r>
              <a:rPr lang="en-US" sz="1000" i="1" dirty="0">
                <a:solidFill>
                  <a:schemeClr val="bg2">
                    <a:lumMod val="10000"/>
                  </a:schemeClr>
                </a:solidFill>
              </a:rPr>
              <a:t>How are the build/deploys and code managed?</a:t>
            </a:r>
            <a:endParaRPr lang="en-US" sz="800" i="1" dirty="0">
              <a:solidFill>
                <a:schemeClr val="bg2">
                  <a:lumMod val="10000"/>
                </a:schemeClr>
              </a:solidFill>
            </a:endParaRPr>
          </a:p>
        </p:txBody>
      </p:sp>
      <p:sp>
        <p:nvSpPr>
          <p:cNvPr id="65" name="Flowchart: Connector 213"/>
          <p:cNvSpPr>
            <a:spLocks noChangeAspect="1"/>
          </p:cNvSpPr>
          <p:nvPr/>
        </p:nvSpPr>
        <p:spPr>
          <a:xfrm>
            <a:off x="9662738" y="2020451"/>
            <a:ext cx="188400" cy="182880"/>
          </a:xfrm>
          <a:prstGeom prst="flowChartConnector">
            <a:avLst/>
          </a:prstGeom>
          <a:solidFill>
            <a:schemeClr val="tx2">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t>5</a:t>
            </a:r>
          </a:p>
        </p:txBody>
      </p:sp>
      <p:sp>
        <p:nvSpPr>
          <p:cNvPr id="66" name="Rectangle 65"/>
          <p:cNvSpPr/>
          <p:nvPr/>
        </p:nvSpPr>
        <p:spPr>
          <a:xfrm>
            <a:off x="9735224" y="2809831"/>
            <a:ext cx="1839694" cy="98431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Build and Deploy</a:t>
            </a:r>
          </a:p>
        </p:txBody>
      </p:sp>
      <p:sp>
        <p:nvSpPr>
          <p:cNvPr id="67" name="Rectangle 66"/>
          <p:cNvSpPr/>
          <p:nvPr/>
        </p:nvSpPr>
        <p:spPr>
          <a:xfrm>
            <a:off x="9735224" y="3972901"/>
            <a:ext cx="1839694" cy="101872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App Dev Repo Structure</a:t>
            </a:r>
          </a:p>
        </p:txBody>
      </p:sp>
      <p:sp>
        <p:nvSpPr>
          <p:cNvPr id="68" name="Flowchart: Connector 212"/>
          <p:cNvSpPr>
            <a:spLocks noChangeAspect="1"/>
          </p:cNvSpPr>
          <p:nvPr/>
        </p:nvSpPr>
        <p:spPr>
          <a:xfrm>
            <a:off x="2907564" y="4201167"/>
            <a:ext cx="188400" cy="182880"/>
          </a:xfrm>
          <a:prstGeom prst="flowChartConnector">
            <a:avLst/>
          </a:prstGeom>
          <a:solidFill>
            <a:schemeClr val="tx2">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t>3</a:t>
            </a:r>
          </a:p>
        </p:txBody>
      </p:sp>
      <p:sp>
        <p:nvSpPr>
          <p:cNvPr id="69" name="Rectangle 68"/>
          <p:cNvSpPr/>
          <p:nvPr/>
        </p:nvSpPr>
        <p:spPr>
          <a:xfrm>
            <a:off x="3031149" y="5568091"/>
            <a:ext cx="1737360" cy="36576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Environment Run Configuration</a:t>
            </a:r>
          </a:p>
        </p:txBody>
      </p:sp>
      <p:sp>
        <p:nvSpPr>
          <p:cNvPr id="70" name="Rectangle 69"/>
          <p:cNvSpPr/>
          <p:nvPr/>
        </p:nvSpPr>
        <p:spPr>
          <a:xfrm>
            <a:off x="3031149" y="6043689"/>
            <a:ext cx="1737360" cy="36576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Virtual Services</a:t>
            </a:r>
          </a:p>
        </p:txBody>
      </p:sp>
      <p:sp>
        <p:nvSpPr>
          <p:cNvPr id="71" name="Rectangle 70"/>
          <p:cNvSpPr/>
          <p:nvPr/>
        </p:nvSpPr>
        <p:spPr>
          <a:xfrm>
            <a:off x="696320" y="3594374"/>
            <a:ext cx="1868921" cy="3271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Technology Drivers</a:t>
            </a:r>
          </a:p>
        </p:txBody>
      </p:sp>
      <p:sp>
        <p:nvSpPr>
          <p:cNvPr id="72" name="Rectangle 71"/>
          <p:cNvSpPr/>
          <p:nvPr/>
        </p:nvSpPr>
        <p:spPr>
          <a:xfrm>
            <a:off x="2828436" y="2894937"/>
            <a:ext cx="1868921" cy="2743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Code Quality </a:t>
            </a:r>
            <a:r>
              <a:rPr lang="en-US" sz="1050" b="1"/>
              <a:t>and Review</a:t>
            </a:r>
            <a:endParaRPr lang="en-US" sz="1050" b="1" dirty="0"/>
          </a:p>
        </p:txBody>
      </p:sp>
      <p:sp>
        <p:nvSpPr>
          <p:cNvPr id="73" name="Rectangle 72"/>
          <p:cNvSpPr/>
          <p:nvPr/>
        </p:nvSpPr>
        <p:spPr>
          <a:xfrm>
            <a:off x="2828436" y="3594374"/>
            <a:ext cx="1868921" cy="2743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Integrations and Utilities</a:t>
            </a:r>
          </a:p>
        </p:txBody>
      </p:sp>
      <p:sp>
        <p:nvSpPr>
          <p:cNvPr id="74" name="Rectangle 73"/>
          <p:cNvSpPr/>
          <p:nvPr/>
        </p:nvSpPr>
        <p:spPr>
          <a:xfrm>
            <a:off x="2828435" y="3244656"/>
            <a:ext cx="1868921" cy="2743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Mocks / Virtual Services</a:t>
            </a:r>
          </a:p>
        </p:txBody>
      </p:sp>
      <p:sp>
        <p:nvSpPr>
          <p:cNvPr id="75" name="Rectangle 74"/>
          <p:cNvSpPr/>
          <p:nvPr/>
        </p:nvSpPr>
        <p:spPr>
          <a:xfrm>
            <a:off x="743373" y="5621577"/>
            <a:ext cx="1737360" cy="312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Library Management</a:t>
            </a:r>
          </a:p>
        </p:txBody>
      </p:sp>
      <p:sp>
        <p:nvSpPr>
          <p:cNvPr id="76" name="Rectangle 75"/>
          <p:cNvSpPr/>
          <p:nvPr/>
        </p:nvSpPr>
        <p:spPr>
          <a:xfrm>
            <a:off x="5559081" y="5787439"/>
            <a:ext cx="3433160" cy="3131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lumMod val="10000"/>
                  </a:schemeClr>
                </a:solidFill>
              </a:rPr>
              <a:t>Test Environment(s)</a:t>
            </a:r>
          </a:p>
        </p:txBody>
      </p:sp>
      <p:sp>
        <p:nvSpPr>
          <p:cNvPr id="77" name="Rectangle 76"/>
          <p:cNvSpPr/>
          <p:nvPr/>
        </p:nvSpPr>
        <p:spPr>
          <a:xfrm>
            <a:off x="5365176" y="3762434"/>
            <a:ext cx="3813993" cy="87746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Execution Coordination</a:t>
            </a:r>
          </a:p>
        </p:txBody>
      </p:sp>
      <p:sp>
        <p:nvSpPr>
          <p:cNvPr id="78" name="Rectangle 77"/>
          <p:cNvSpPr/>
          <p:nvPr/>
        </p:nvSpPr>
        <p:spPr>
          <a:xfrm>
            <a:off x="5569697" y="5355006"/>
            <a:ext cx="1641871" cy="3131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lumMod val="10000"/>
                  </a:schemeClr>
                </a:solidFill>
              </a:rPr>
              <a:t>Device / Browser Services</a:t>
            </a:r>
          </a:p>
        </p:txBody>
      </p:sp>
      <p:sp>
        <p:nvSpPr>
          <p:cNvPr id="79" name="Rectangle 78"/>
          <p:cNvSpPr/>
          <p:nvPr/>
        </p:nvSpPr>
        <p:spPr>
          <a:xfrm>
            <a:off x="7350370" y="5355006"/>
            <a:ext cx="1641871" cy="3131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lumMod val="10000"/>
                  </a:schemeClr>
                </a:solidFill>
              </a:rPr>
              <a:t>Cloud IaaS Providers</a:t>
            </a:r>
          </a:p>
        </p:txBody>
      </p:sp>
      <p:sp>
        <p:nvSpPr>
          <p:cNvPr id="80" name="Rectangle 79"/>
          <p:cNvSpPr/>
          <p:nvPr/>
        </p:nvSpPr>
        <p:spPr>
          <a:xfrm>
            <a:off x="9735224" y="5171250"/>
            <a:ext cx="1839694" cy="101872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Recommendation Engine</a:t>
            </a:r>
          </a:p>
        </p:txBody>
      </p:sp>
    </p:spTree>
    <p:extLst>
      <p:ext uri="{BB962C8B-B14F-4D97-AF65-F5344CB8AC3E}">
        <p14:creationId xmlns:p14="http://schemas.microsoft.com/office/powerpoint/2010/main" val="272616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solidFill>
                  <a:prstClr val="white">
                    <a:lumMod val="65000"/>
                  </a:prstClr>
                </a:solidFill>
              </a:rPr>
              <a:t>Copyright © 2017 Accenture. All rights reserved.</a:t>
            </a:r>
            <a:endParaRPr lang="en-US" dirty="0">
              <a:solidFill>
                <a:prstClr val="white">
                  <a:lumMod val="65000"/>
                </a:prstClr>
              </a:solidFill>
            </a:endParaRP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prstClr val="white">
                    <a:lumMod val="65000"/>
                  </a:prstClr>
                </a:solidFill>
              </a:rPr>
              <a:pPr/>
              <a:t>9</a:t>
            </a:fld>
            <a:endParaRPr lang="en-US">
              <a:solidFill>
                <a:prstClr val="white">
                  <a:lumMod val="65000"/>
                </a:prstClr>
              </a:solidFill>
            </a:endParaRPr>
          </a:p>
        </p:txBody>
      </p:sp>
      <p:sp>
        <p:nvSpPr>
          <p:cNvPr id="4" name="Title 3"/>
          <p:cNvSpPr>
            <a:spLocks noGrp="1"/>
          </p:cNvSpPr>
          <p:nvPr>
            <p:ph type="title"/>
          </p:nvPr>
        </p:nvSpPr>
        <p:spPr/>
        <p:txBody>
          <a:bodyPr/>
          <a:lstStyle/>
          <a:p>
            <a:r>
              <a:rPr lang="en-US" dirty="0"/>
              <a:t>Test Automation Blueprint:</a:t>
            </a:r>
            <a:br>
              <a:rPr lang="en-US" dirty="0"/>
            </a:br>
            <a:r>
              <a:rPr lang="en-US" sz="2800" i="1" dirty="0"/>
              <a:t>Test authoring – Pt 1</a:t>
            </a:r>
          </a:p>
        </p:txBody>
      </p:sp>
      <p:sp>
        <p:nvSpPr>
          <p:cNvPr id="5" name="Text Placeholder 4"/>
          <p:cNvSpPr>
            <a:spLocks noGrp="1"/>
          </p:cNvSpPr>
          <p:nvPr>
            <p:ph type="body" sz="quarter" idx="18"/>
          </p:nvPr>
        </p:nvSpPr>
        <p:spPr/>
        <p:txBody>
          <a:bodyPr/>
          <a:lstStyle/>
          <a:p>
            <a:r>
              <a:rPr lang="en-US" dirty="0"/>
              <a:t>A number of libraries and elements are part of test authoring – recommended libraries and tools for Java are shown below, as this document assumes a Java-based solution:</a:t>
            </a:r>
          </a:p>
        </p:txBody>
      </p:sp>
      <p:graphicFrame>
        <p:nvGraphicFramePr>
          <p:cNvPr id="6" name="Table 5"/>
          <p:cNvGraphicFramePr>
            <a:graphicFrameLocks noGrp="1"/>
          </p:cNvGraphicFramePr>
          <p:nvPr>
            <p:extLst>
              <p:ext uri="{D42A27DB-BD31-4B8C-83A1-F6EECF244321}">
                <p14:modId xmlns:p14="http://schemas.microsoft.com/office/powerpoint/2010/main" val="3197009608"/>
              </p:ext>
            </p:extLst>
          </p:nvPr>
        </p:nvGraphicFramePr>
        <p:xfrm>
          <a:off x="404445" y="2082123"/>
          <a:ext cx="5212080" cy="4089464"/>
        </p:xfrm>
        <a:graphic>
          <a:graphicData uri="http://schemas.openxmlformats.org/drawingml/2006/table">
            <a:tbl>
              <a:tblPr firstRow="1" bandRow="1">
                <a:tableStyleId>{7E9639D4-E3E2-4D34-9284-5A2195B3D0D7}</a:tableStyleId>
              </a:tblPr>
              <a:tblGrid>
                <a:gridCol w="709549">
                  <a:extLst>
                    <a:ext uri="{9D8B030D-6E8A-4147-A177-3AD203B41FA5}">
                      <a16:colId xmlns:a16="http://schemas.microsoft.com/office/drawing/2014/main" val="20000"/>
                    </a:ext>
                  </a:extLst>
                </a:gridCol>
                <a:gridCol w="2373884">
                  <a:extLst>
                    <a:ext uri="{9D8B030D-6E8A-4147-A177-3AD203B41FA5}">
                      <a16:colId xmlns:a16="http://schemas.microsoft.com/office/drawing/2014/main" val="20001"/>
                    </a:ext>
                  </a:extLst>
                </a:gridCol>
                <a:gridCol w="2128647">
                  <a:extLst>
                    <a:ext uri="{9D8B030D-6E8A-4147-A177-3AD203B41FA5}">
                      <a16:colId xmlns:a16="http://schemas.microsoft.com/office/drawing/2014/main" val="20002"/>
                    </a:ext>
                  </a:extLst>
                </a:gridCol>
              </a:tblGrid>
              <a:tr h="281021">
                <a:tc>
                  <a:txBody>
                    <a:bodyPr/>
                    <a:lstStyle/>
                    <a:p>
                      <a:r>
                        <a:rPr lang="en-US" sz="1050" dirty="0"/>
                        <a:t>Area</a:t>
                      </a:r>
                    </a:p>
                  </a:txBody>
                  <a:tcPr marT="36576" marB="36576" anchor="ctr">
                    <a:solidFill>
                      <a:schemeClr val="tx2"/>
                    </a:solidFill>
                  </a:tcPr>
                </a:tc>
                <a:tc>
                  <a:txBody>
                    <a:bodyPr/>
                    <a:lstStyle/>
                    <a:p>
                      <a:r>
                        <a:rPr lang="en-US" sz="1050" dirty="0"/>
                        <a:t>Sub-Area</a:t>
                      </a:r>
                    </a:p>
                  </a:txBody>
                  <a:tcPr marT="36576" marB="36576" anchor="ctr">
                    <a:solidFill>
                      <a:schemeClr val="tx2"/>
                    </a:solidFill>
                  </a:tcPr>
                </a:tc>
                <a:tc>
                  <a:txBody>
                    <a:bodyPr/>
                    <a:lstStyle/>
                    <a:p>
                      <a:r>
                        <a:rPr lang="en-US" sz="1050" dirty="0"/>
                        <a:t>Recommendation</a:t>
                      </a:r>
                    </a:p>
                  </a:txBody>
                  <a:tcPr marT="36576" marB="36576" anchor="ctr">
                    <a:solidFill>
                      <a:schemeClr val="tx2"/>
                    </a:solidFill>
                  </a:tcPr>
                </a:tc>
                <a:extLst>
                  <a:ext uri="{0D108BD9-81ED-4DB2-BD59-A6C34878D82A}">
                    <a16:rowId xmlns:a16="http://schemas.microsoft.com/office/drawing/2014/main" val="10000"/>
                  </a:ext>
                </a:extLst>
              </a:tr>
              <a:tr h="281021">
                <a:tc rowSpan="2">
                  <a:txBody>
                    <a:bodyPr/>
                    <a:lstStyle/>
                    <a:p>
                      <a:pPr algn="ctr"/>
                      <a:r>
                        <a:rPr lang="en-US" sz="1050" b="1" dirty="0"/>
                        <a:t>Dev Language and IDE</a:t>
                      </a:r>
                    </a:p>
                  </a:txBody>
                  <a:tcPr marL="45720" marR="45720" marT="36576" marB="36576" vert="vert270" anchor="ct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r>
                        <a:rPr lang="en-US" sz="1050" b="1"/>
                        <a:t>Language</a:t>
                      </a:r>
                      <a:endParaRPr lang="en-US" sz="1050" b="1" dirty="0"/>
                    </a:p>
                  </a:txBody>
                  <a:tcPr marT="36576" marB="36576" anchor="ctr"/>
                </a:tc>
                <a:tc>
                  <a:txBody>
                    <a:bodyPr/>
                    <a:lstStyle/>
                    <a:p>
                      <a:r>
                        <a:rPr lang="en-US" sz="1050" noProof="1"/>
                        <a:t>Java</a:t>
                      </a:r>
                    </a:p>
                  </a:txBody>
                  <a:tcPr marT="36576" marB="36576" anchor="ctr"/>
                </a:tc>
                <a:extLst>
                  <a:ext uri="{0D108BD9-81ED-4DB2-BD59-A6C34878D82A}">
                    <a16:rowId xmlns:a16="http://schemas.microsoft.com/office/drawing/2014/main" val="10001"/>
                  </a:ext>
                </a:extLst>
              </a:tr>
              <a:tr h="474173">
                <a:tc vMerge="1">
                  <a:txBody>
                    <a:bodyPr/>
                    <a:lstStyle/>
                    <a:p>
                      <a:endParaRPr lang="en-US" sz="1050" b="1" dirty="0"/>
                    </a:p>
                  </a:txBody>
                  <a:tcPr vert="vert270" anchor="ctr">
                    <a:solidFill>
                      <a:schemeClr val="tx2">
                        <a:lumMod val="20000"/>
                        <a:lumOff val="80000"/>
                      </a:schemeClr>
                    </a:solidFill>
                  </a:tcPr>
                </a:tc>
                <a:tc>
                  <a:txBody>
                    <a:bodyPr/>
                    <a:lstStyle/>
                    <a:p>
                      <a:r>
                        <a:rPr lang="en-US" sz="1050" b="1"/>
                        <a:t>IDE</a:t>
                      </a:r>
                      <a:endParaRPr lang="en-US" sz="1050" b="1" dirty="0"/>
                    </a:p>
                  </a:txBody>
                  <a:tcPr marT="36576" marB="36576" anchor="ctr"/>
                </a:tc>
                <a:tc>
                  <a:txBody>
                    <a:bodyPr/>
                    <a:lstStyle/>
                    <a:p>
                      <a:r>
                        <a:rPr lang="en-US" sz="1050" noProof="1"/>
                        <a:t>Eclipse (or IntelliJ</a:t>
                      </a:r>
                      <a:r>
                        <a:rPr lang="en-US" sz="1050" baseline="0" noProof="1"/>
                        <a:t> Community Edition)</a:t>
                      </a:r>
                      <a:endParaRPr lang="en-US" sz="1050" noProof="1"/>
                    </a:p>
                  </a:txBody>
                  <a:tcPr marT="36576" marB="36576" anchor="ctr"/>
                </a:tc>
                <a:extLst>
                  <a:ext uri="{0D108BD9-81ED-4DB2-BD59-A6C34878D82A}">
                    <a16:rowId xmlns:a16="http://schemas.microsoft.com/office/drawing/2014/main" val="10002"/>
                  </a:ext>
                </a:extLst>
              </a:tr>
              <a:tr h="524060">
                <a:tc>
                  <a:txBody>
                    <a:bodyPr/>
                    <a:lstStyle/>
                    <a:p>
                      <a:pPr algn="ctr"/>
                      <a:r>
                        <a:rPr lang="en-US" sz="1050" b="1" dirty="0"/>
                        <a:t>Dep. Mgmt</a:t>
                      </a:r>
                    </a:p>
                  </a:txBody>
                  <a:tcPr marL="45720" marR="45720" marT="36576" marB="36576" vert="vert27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r>
                        <a:rPr lang="en-US" sz="1050" b="1"/>
                        <a:t>Build Utility / Dependencies</a:t>
                      </a:r>
                      <a:endParaRPr lang="en-US" sz="1050" b="1" dirty="0"/>
                    </a:p>
                  </a:txBody>
                  <a:tcPr marT="36576" marB="36576" anchor="ctr"/>
                </a:tc>
                <a:tc>
                  <a:txBody>
                    <a:bodyPr/>
                    <a:lstStyle/>
                    <a:p>
                      <a:r>
                        <a:rPr lang="en-US" sz="1050" noProof="1"/>
                        <a:t>Gradle</a:t>
                      </a:r>
                    </a:p>
                  </a:txBody>
                  <a:tcPr marT="36576" marB="36576" anchor="ctr"/>
                </a:tc>
                <a:extLst>
                  <a:ext uri="{0D108BD9-81ED-4DB2-BD59-A6C34878D82A}">
                    <a16:rowId xmlns:a16="http://schemas.microsoft.com/office/drawing/2014/main" val="10003"/>
                  </a:ext>
                </a:extLst>
              </a:tr>
              <a:tr h="281021">
                <a:tc rowSpan="5">
                  <a:txBody>
                    <a:bodyPr/>
                    <a:lstStyle/>
                    <a:p>
                      <a:pPr algn="ctr"/>
                      <a:r>
                        <a:rPr lang="en-US" sz="1050" b="1" dirty="0"/>
                        <a:t>Technology Drivers</a:t>
                      </a:r>
                    </a:p>
                  </a:txBody>
                  <a:tcPr marL="45720" marR="45720" marT="36576" marB="36576" vert="vert27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r>
                        <a:rPr lang="en-US" sz="1050" b="1"/>
                        <a:t>Web UI</a:t>
                      </a:r>
                      <a:endParaRPr lang="en-US" sz="1050" b="1" dirty="0"/>
                    </a:p>
                  </a:txBody>
                  <a:tcPr marT="36576" marB="36576" anchor="ctr"/>
                </a:tc>
                <a:tc>
                  <a:txBody>
                    <a:bodyPr/>
                    <a:lstStyle/>
                    <a:p>
                      <a:r>
                        <a:rPr lang="en-US" sz="1050" noProof="1"/>
                        <a:t>Selenium WebDriver</a:t>
                      </a:r>
                    </a:p>
                  </a:txBody>
                  <a:tcPr marT="36576" marB="36576" anchor="ctr"/>
                </a:tc>
                <a:extLst>
                  <a:ext uri="{0D108BD9-81ED-4DB2-BD59-A6C34878D82A}">
                    <a16:rowId xmlns:a16="http://schemas.microsoft.com/office/drawing/2014/main" val="10004"/>
                  </a:ext>
                </a:extLst>
              </a:tr>
              <a:tr h="281021">
                <a:tc vMerge="1">
                  <a:txBody>
                    <a:bodyPr/>
                    <a:lstStyle/>
                    <a:p>
                      <a:endParaRPr lang="en-US" sz="1050" b="1" dirty="0"/>
                    </a:p>
                  </a:txBody>
                  <a:tcPr vert="vert270" anchor="ctr">
                    <a:solidFill>
                      <a:schemeClr val="tx2">
                        <a:lumMod val="20000"/>
                        <a:lumOff val="80000"/>
                      </a:schemeClr>
                    </a:solidFill>
                  </a:tcPr>
                </a:tc>
                <a:tc>
                  <a:txBody>
                    <a:bodyPr/>
                    <a:lstStyle/>
                    <a:p>
                      <a:r>
                        <a:rPr lang="en-US" sz="1050" b="1"/>
                        <a:t>Mobile</a:t>
                      </a:r>
                      <a:r>
                        <a:rPr lang="en-US" sz="1050" b="1" baseline="0"/>
                        <a:t> UI</a:t>
                      </a:r>
                      <a:endParaRPr lang="en-US" sz="1050" b="1" dirty="0"/>
                    </a:p>
                  </a:txBody>
                  <a:tcPr marT="36576" marB="36576" anchor="ctr"/>
                </a:tc>
                <a:tc>
                  <a:txBody>
                    <a:bodyPr/>
                    <a:lstStyle/>
                    <a:p>
                      <a:r>
                        <a:rPr lang="en-US" sz="1050" noProof="1"/>
                        <a:t>Appium</a:t>
                      </a:r>
                    </a:p>
                  </a:txBody>
                  <a:tcPr marT="36576" marB="36576" anchor="ctr"/>
                </a:tc>
                <a:extLst>
                  <a:ext uri="{0D108BD9-81ED-4DB2-BD59-A6C34878D82A}">
                    <a16:rowId xmlns:a16="http://schemas.microsoft.com/office/drawing/2014/main" val="10005"/>
                  </a:ext>
                </a:extLst>
              </a:tr>
              <a:tr h="281021">
                <a:tc vMerge="1">
                  <a:txBody>
                    <a:bodyPr/>
                    <a:lstStyle/>
                    <a:p>
                      <a:endParaRPr lang="en-US" sz="1050" b="1" dirty="0"/>
                    </a:p>
                  </a:txBody>
                  <a:tcPr vert="vert270" anchor="ctr">
                    <a:solidFill>
                      <a:schemeClr val="tx2">
                        <a:lumMod val="20000"/>
                        <a:lumOff val="80000"/>
                      </a:schemeClr>
                    </a:solidFill>
                  </a:tcPr>
                </a:tc>
                <a:tc>
                  <a:txBody>
                    <a:bodyPr/>
                    <a:lstStyle/>
                    <a:p>
                      <a:r>
                        <a:rPr lang="en-US" sz="1050" b="1"/>
                        <a:t>API (Webservices / REST)</a:t>
                      </a:r>
                      <a:endParaRPr lang="en-US" sz="1050" b="1" dirty="0"/>
                    </a:p>
                  </a:txBody>
                  <a:tcPr marT="36576" marB="36576" anchor="ctr"/>
                </a:tc>
                <a:tc>
                  <a:txBody>
                    <a:bodyPr/>
                    <a:lstStyle/>
                    <a:p>
                      <a:r>
                        <a:rPr lang="en-US" sz="1050" noProof="1"/>
                        <a:t>Citrus / REST-assured</a:t>
                      </a:r>
                    </a:p>
                  </a:txBody>
                  <a:tcPr marT="36576" marB="36576" anchor="ctr"/>
                </a:tc>
                <a:extLst>
                  <a:ext uri="{0D108BD9-81ED-4DB2-BD59-A6C34878D82A}">
                    <a16:rowId xmlns:a16="http://schemas.microsoft.com/office/drawing/2014/main" val="10006"/>
                  </a:ext>
                </a:extLst>
              </a:tr>
              <a:tr h="281021">
                <a:tc vMerge="1">
                  <a:txBody>
                    <a:bodyPr/>
                    <a:lstStyle/>
                    <a:p>
                      <a:endParaRPr lang="en-US" sz="1050" b="1" dirty="0"/>
                    </a:p>
                  </a:txBody>
                  <a:tcPr vert="vert270" anchor="ctr">
                    <a:solidFill>
                      <a:schemeClr val="tx2">
                        <a:lumMod val="20000"/>
                        <a:lumOff val="80000"/>
                      </a:schemeClr>
                    </a:solidFill>
                  </a:tcPr>
                </a:tc>
                <a:tc>
                  <a:txBody>
                    <a:bodyPr/>
                    <a:lstStyle/>
                    <a:p>
                      <a:r>
                        <a:rPr lang="en-US" sz="1050" b="1"/>
                        <a:t>Visual Presentation Test</a:t>
                      </a:r>
                      <a:endParaRPr lang="en-US" sz="1050" b="1" dirty="0"/>
                    </a:p>
                  </a:txBody>
                  <a:tcPr marT="36576" marB="36576" anchor="ctr"/>
                </a:tc>
                <a:tc>
                  <a:txBody>
                    <a:bodyPr/>
                    <a:lstStyle/>
                    <a:p>
                      <a:r>
                        <a:rPr lang="en-US" sz="1050" noProof="1"/>
                        <a:t>Applitools</a:t>
                      </a:r>
                      <a:r>
                        <a:rPr lang="en-US" sz="1050" baseline="30000" noProof="1"/>
                        <a:t>1</a:t>
                      </a:r>
                    </a:p>
                  </a:txBody>
                  <a:tcPr marT="36576" marB="36576" anchor="ctr"/>
                </a:tc>
                <a:extLst>
                  <a:ext uri="{0D108BD9-81ED-4DB2-BD59-A6C34878D82A}">
                    <a16:rowId xmlns:a16="http://schemas.microsoft.com/office/drawing/2014/main" val="10007"/>
                  </a:ext>
                </a:extLst>
              </a:tr>
              <a:tr h="281021">
                <a:tc vMerge="1">
                  <a:txBody>
                    <a:bodyPr/>
                    <a:lstStyle/>
                    <a:p>
                      <a:endParaRPr lang="en-US" sz="1050" b="1" dirty="0"/>
                    </a:p>
                  </a:txBody>
                  <a:tcPr vert="vert270" anchor="ctr">
                    <a:solidFill>
                      <a:schemeClr val="tx2">
                        <a:lumMod val="20000"/>
                        <a:lumOff val="80000"/>
                      </a:schemeClr>
                    </a:solidFill>
                  </a:tcPr>
                </a:tc>
                <a:tc>
                  <a:txBody>
                    <a:bodyPr/>
                    <a:lstStyle/>
                    <a:p>
                      <a:r>
                        <a:rPr lang="en-US" sz="1050" b="1" dirty="0"/>
                        <a:t>Office Doc Integration</a:t>
                      </a:r>
                    </a:p>
                  </a:txBody>
                  <a:tcPr marT="36576" marB="36576" anchor="ctr"/>
                </a:tc>
                <a:tc>
                  <a:txBody>
                    <a:bodyPr/>
                    <a:lstStyle/>
                    <a:p>
                      <a:r>
                        <a:rPr lang="en-US" sz="1050" noProof="1"/>
                        <a:t>Apache POI</a:t>
                      </a:r>
                    </a:p>
                  </a:txBody>
                  <a:tcPr marT="36576" marB="36576" anchor="ctr"/>
                </a:tc>
                <a:extLst>
                  <a:ext uri="{0D108BD9-81ED-4DB2-BD59-A6C34878D82A}">
                    <a16:rowId xmlns:a16="http://schemas.microsoft.com/office/drawing/2014/main" val="10008"/>
                  </a:ext>
                </a:extLst>
              </a:tr>
              <a:tr h="281021">
                <a:tc rowSpan="4">
                  <a:txBody>
                    <a:bodyPr/>
                    <a:lstStyle/>
                    <a:p>
                      <a:pPr algn="ctr"/>
                      <a:r>
                        <a:rPr lang="en-US" sz="1050" b="1" dirty="0"/>
                        <a:t>Code Quality and Review</a:t>
                      </a:r>
                    </a:p>
                  </a:txBody>
                  <a:tcPr marL="45720" marR="45720" marT="36576" marB="36576" vert="vert270" anchor="ctr">
                    <a:lnT w="28575" cap="flat" cmpd="sng" algn="ctr">
                      <a:solidFill>
                        <a:schemeClr val="bg1"/>
                      </a:solidFill>
                      <a:prstDash val="solid"/>
                      <a:round/>
                      <a:headEnd type="none" w="med" len="med"/>
                      <a:tailEnd type="none" w="med" len="med"/>
                    </a:lnT>
                    <a:solidFill>
                      <a:schemeClr val="tx2">
                        <a:lumMod val="20000"/>
                        <a:lumOff val="80000"/>
                      </a:schemeClr>
                    </a:solidFill>
                  </a:tcPr>
                </a:tc>
                <a:tc>
                  <a:txBody>
                    <a:bodyPr/>
                    <a:lstStyle/>
                    <a:p>
                      <a:r>
                        <a:rPr lang="en-US" sz="1050" b="1" dirty="0"/>
                        <a:t>Code Quality (in IDE)</a:t>
                      </a:r>
                    </a:p>
                  </a:txBody>
                  <a:tcPr marT="36576" marB="36576" anchor="ctr"/>
                </a:tc>
                <a:tc>
                  <a:txBody>
                    <a:bodyPr/>
                    <a:lstStyle/>
                    <a:p>
                      <a:r>
                        <a:rPr lang="en-US" sz="1050" noProof="1"/>
                        <a:t>SonarLint, PMD Checkstyle</a:t>
                      </a:r>
                    </a:p>
                  </a:txBody>
                  <a:tcPr marT="36576" marB="36576" anchor="ctr"/>
                </a:tc>
                <a:extLst>
                  <a:ext uri="{0D108BD9-81ED-4DB2-BD59-A6C34878D82A}">
                    <a16:rowId xmlns:a16="http://schemas.microsoft.com/office/drawing/2014/main" val="10009"/>
                  </a:ext>
                </a:extLst>
              </a:tr>
              <a:tr h="281021">
                <a:tc vMerge="1">
                  <a:txBody>
                    <a:bodyPr/>
                    <a:lstStyle/>
                    <a:p>
                      <a:pPr algn="ctr"/>
                      <a:endParaRPr lang="en-US" sz="1050" b="1" dirty="0"/>
                    </a:p>
                  </a:txBody>
                  <a:tcPr marL="45720" marR="45720" marT="36576" marB="36576" vert="vert27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r>
                        <a:rPr lang="en-US" sz="1050" b="1" dirty="0"/>
                        <a:t>Code Quality (Dashboard)</a:t>
                      </a:r>
                    </a:p>
                  </a:txBody>
                  <a:tcPr marT="36576" marB="36576" anchor="ctr"/>
                </a:tc>
                <a:tc>
                  <a:txBody>
                    <a:bodyPr/>
                    <a:lstStyle/>
                    <a:p>
                      <a:r>
                        <a:rPr lang="en-US" sz="1050" noProof="1"/>
                        <a:t>SonarQube</a:t>
                      </a:r>
                    </a:p>
                  </a:txBody>
                  <a:tcPr marT="36576" marB="36576" anchor="ctr"/>
                </a:tc>
                <a:extLst>
                  <a:ext uri="{0D108BD9-81ED-4DB2-BD59-A6C34878D82A}">
                    <a16:rowId xmlns:a16="http://schemas.microsoft.com/office/drawing/2014/main" val="10010"/>
                  </a:ext>
                </a:extLst>
              </a:tr>
              <a:tr h="281021">
                <a:tc vMerge="1">
                  <a:txBody>
                    <a:bodyPr/>
                    <a:lstStyle/>
                    <a:p>
                      <a:pPr algn="ctr"/>
                      <a:endParaRPr lang="en-US" sz="1050" b="1" dirty="0"/>
                    </a:p>
                  </a:txBody>
                  <a:tcPr marL="45720" marR="45720" marT="36576" marB="36576" vert="vert27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r>
                        <a:rPr lang="en-US" sz="1050" b="1" dirty="0"/>
                        <a:t>Code Review</a:t>
                      </a:r>
                    </a:p>
                  </a:txBody>
                  <a:tcPr marT="36576" marB="36576" anchor="ctr"/>
                </a:tc>
                <a:tc>
                  <a:txBody>
                    <a:bodyPr/>
                    <a:lstStyle/>
                    <a:p>
                      <a:r>
                        <a:rPr lang="en-US" sz="1050" noProof="1"/>
                        <a:t>Gerrit</a:t>
                      </a:r>
                    </a:p>
                  </a:txBody>
                  <a:tcPr marT="36576" marB="36576" anchor="ctr"/>
                </a:tc>
                <a:extLst>
                  <a:ext uri="{0D108BD9-81ED-4DB2-BD59-A6C34878D82A}">
                    <a16:rowId xmlns:a16="http://schemas.microsoft.com/office/drawing/2014/main" val="10011"/>
                  </a:ext>
                </a:extLst>
              </a:tr>
              <a:tr h="281021">
                <a:tc vMerge="1">
                  <a:txBody>
                    <a:bodyPr/>
                    <a:lstStyle/>
                    <a:p>
                      <a:pPr algn="ctr"/>
                      <a:endParaRPr lang="en-US" sz="1050" b="1" dirty="0"/>
                    </a:p>
                  </a:txBody>
                  <a:tcPr marL="45720" marR="45720" marT="36576" marB="36576" vert="vert270" anchor="ctr">
                    <a:lnT w="28575" cap="flat" cmpd="sng" algn="ctr">
                      <a:solidFill>
                        <a:schemeClr val="bg1"/>
                      </a:solidFill>
                      <a:prstDash val="solid"/>
                      <a:round/>
                      <a:headEnd type="none" w="med" len="med"/>
                      <a:tailEnd type="none" w="med" len="med"/>
                    </a:lnT>
                    <a:solidFill>
                      <a:schemeClr val="tx2">
                        <a:lumMod val="20000"/>
                        <a:lumOff val="80000"/>
                      </a:schemeClr>
                    </a:solidFill>
                  </a:tcPr>
                </a:tc>
                <a:tc>
                  <a:txBody>
                    <a:bodyPr/>
                    <a:lstStyle/>
                    <a:p>
                      <a:r>
                        <a:rPr lang="en-US" sz="1050" b="1" dirty="0"/>
                        <a:t>Security Scan (of Dev Code)</a:t>
                      </a:r>
                    </a:p>
                  </a:txBody>
                  <a:tcPr marT="36576" marB="36576" anchor="ctr"/>
                </a:tc>
                <a:tc>
                  <a:txBody>
                    <a:bodyPr/>
                    <a:lstStyle/>
                    <a:p>
                      <a:r>
                        <a:rPr lang="en-US" sz="1050" noProof="1"/>
                        <a:t>AppScan</a:t>
                      </a:r>
                      <a:r>
                        <a:rPr lang="en-US" sz="1050" baseline="30000" noProof="1"/>
                        <a:t>1</a:t>
                      </a:r>
                      <a:r>
                        <a:rPr lang="en-US" sz="1050" noProof="1"/>
                        <a:t>/Fortify</a:t>
                      </a:r>
                      <a:r>
                        <a:rPr lang="en-US" sz="1050" baseline="30000" noProof="1"/>
                        <a:t>1</a:t>
                      </a:r>
                      <a:r>
                        <a:rPr lang="en-US" sz="1050" noProof="1"/>
                        <a:t>/wsaf</a:t>
                      </a:r>
                    </a:p>
                  </a:txBody>
                  <a:tcPr marT="36576" marB="36576" anchor="ctr"/>
                </a:tc>
                <a:extLst>
                  <a:ext uri="{0D108BD9-81ED-4DB2-BD59-A6C34878D82A}">
                    <a16:rowId xmlns:a16="http://schemas.microsoft.com/office/drawing/2014/main" val="1001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27022710"/>
              </p:ext>
            </p:extLst>
          </p:nvPr>
        </p:nvGraphicFramePr>
        <p:xfrm>
          <a:off x="6294122" y="2077538"/>
          <a:ext cx="5212080" cy="4298484"/>
        </p:xfrm>
        <a:graphic>
          <a:graphicData uri="http://schemas.openxmlformats.org/drawingml/2006/table">
            <a:tbl>
              <a:tblPr firstRow="1" bandRow="1">
                <a:tableStyleId>{7E9639D4-E3E2-4D34-9284-5A2195B3D0D7}</a:tableStyleId>
              </a:tblPr>
              <a:tblGrid>
                <a:gridCol w="709549">
                  <a:extLst>
                    <a:ext uri="{9D8B030D-6E8A-4147-A177-3AD203B41FA5}">
                      <a16:colId xmlns:a16="http://schemas.microsoft.com/office/drawing/2014/main" val="20000"/>
                    </a:ext>
                  </a:extLst>
                </a:gridCol>
                <a:gridCol w="2373884">
                  <a:extLst>
                    <a:ext uri="{9D8B030D-6E8A-4147-A177-3AD203B41FA5}">
                      <a16:colId xmlns:a16="http://schemas.microsoft.com/office/drawing/2014/main" val="20001"/>
                    </a:ext>
                  </a:extLst>
                </a:gridCol>
                <a:gridCol w="2128647">
                  <a:extLst>
                    <a:ext uri="{9D8B030D-6E8A-4147-A177-3AD203B41FA5}">
                      <a16:colId xmlns:a16="http://schemas.microsoft.com/office/drawing/2014/main" val="20002"/>
                    </a:ext>
                  </a:extLst>
                </a:gridCol>
              </a:tblGrid>
              <a:tr h="281021">
                <a:tc>
                  <a:txBody>
                    <a:bodyPr/>
                    <a:lstStyle/>
                    <a:p>
                      <a:r>
                        <a:rPr lang="en-US" sz="1050" dirty="0"/>
                        <a:t>Area</a:t>
                      </a:r>
                    </a:p>
                  </a:txBody>
                  <a:tcPr marT="36576" marB="36576" anchor="ctr">
                    <a:solidFill>
                      <a:schemeClr val="tx2"/>
                    </a:solidFill>
                  </a:tcPr>
                </a:tc>
                <a:tc>
                  <a:txBody>
                    <a:bodyPr/>
                    <a:lstStyle/>
                    <a:p>
                      <a:r>
                        <a:rPr lang="en-US" sz="1050" dirty="0"/>
                        <a:t>Sub-Area</a:t>
                      </a:r>
                    </a:p>
                  </a:txBody>
                  <a:tcPr marT="36576" marB="36576" anchor="ctr">
                    <a:solidFill>
                      <a:schemeClr val="tx2"/>
                    </a:solidFill>
                  </a:tcPr>
                </a:tc>
                <a:tc>
                  <a:txBody>
                    <a:bodyPr/>
                    <a:lstStyle/>
                    <a:p>
                      <a:r>
                        <a:rPr lang="en-US" sz="1050" dirty="0"/>
                        <a:t>Recommendation</a:t>
                      </a:r>
                    </a:p>
                  </a:txBody>
                  <a:tcPr marT="36576" marB="36576" anchor="ctr">
                    <a:solidFill>
                      <a:schemeClr val="tx2"/>
                    </a:solidFill>
                  </a:tcPr>
                </a:tc>
                <a:extLst>
                  <a:ext uri="{0D108BD9-81ED-4DB2-BD59-A6C34878D82A}">
                    <a16:rowId xmlns:a16="http://schemas.microsoft.com/office/drawing/2014/main" val="10000"/>
                  </a:ext>
                </a:extLst>
              </a:tr>
              <a:tr h="281021">
                <a:tc rowSpan="8">
                  <a:txBody>
                    <a:bodyPr/>
                    <a:lstStyle/>
                    <a:p>
                      <a:pPr algn="ctr"/>
                      <a:r>
                        <a:rPr lang="en-US" sz="1050" b="1" dirty="0"/>
                        <a:t>Test Framework</a:t>
                      </a:r>
                    </a:p>
                  </a:txBody>
                  <a:tcPr marL="45720" marR="45720" marT="36576" marB="36576" vert="vert270" anchor="ct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r>
                        <a:rPr lang="en-US" sz="1050" b="1" dirty="0"/>
                        <a:t>Test Runner</a:t>
                      </a:r>
                    </a:p>
                  </a:txBody>
                  <a:tcPr marT="36576" marB="36576" anchor="ctr"/>
                </a:tc>
                <a:tc>
                  <a:txBody>
                    <a:bodyPr/>
                    <a:lstStyle/>
                    <a:p>
                      <a:r>
                        <a:rPr lang="en-US" sz="1050" noProof="1"/>
                        <a:t>TestNG</a:t>
                      </a:r>
                    </a:p>
                  </a:txBody>
                  <a:tcPr marT="36576" marB="36576" anchor="ctr"/>
                </a:tc>
                <a:extLst>
                  <a:ext uri="{0D108BD9-81ED-4DB2-BD59-A6C34878D82A}">
                    <a16:rowId xmlns:a16="http://schemas.microsoft.com/office/drawing/2014/main" val="10001"/>
                  </a:ext>
                </a:extLst>
              </a:tr>
              <a:tr h="281021">
                <a:tc vMerge="1">
                  <a:txBody>
                    <a:bodyPr/>
                    <a:lstStyle/>
                    <a:p>
                      <a:endParaRPr lang="en-US" sz="1050" b="1" dirty="0"/>
                    </a:p>
                  </a:txBody>
                  <a:tcPr vert="vert270" anchor="ctr">
                    <a:solidFill>
                      <a:schemeClr val="tx2">
                        <a:lumMod val="20000"/>
                        <a:lumOff val="80000"/>
                      </a:schemeClr>
                    </a:solidFill>
                  </a:tcPr>
                </a:tc>
                <a:tc>
                  <a:txBody>
                    <a:bodyPr/>
                    <a:lstStyle/>
                    <a:p>
                      <a:r>
                        <a:rPr lang="en-US" sz="1050" b="1" dirty="0"/>
                        <a:t>BDD</a:t>
                      </a:r>
                    </a:p>
                  </a:txBody>
                  <a:tcPr marT="36576" marB="36576" anchor="ctr"/>
                </a:tc>
                <a:tc>
                  <a:txBody>
                    <a:bodyPr/>
                    <a:lstStyle/>
                    <a:p>
                      <a:r>
                        <a:rPr lang="en-US" sz="1050" noProof="1"/>
                        <a:t>Cucumber JVM</a:t>
                      </a:r>
                    </a:p>
                  </a:txBody>
                  <a:tcPr marT="36576" marB="36576" anchor="ctr"/>
                </a:tc>
                <a:extLst>
                  <a:ext uri="{0D108BD9-81ED-4DB2-BD59-A6C34878D82A}">
                    <a16:rowId xmlns:a16="http://schemas.microsoft.com/office/drawing/2014/main" val="10002"/>
                  </a:ext>
                </a:extLst>
              </a:tr>
              <a:tr h="281021">
                <a:tc vMerge="1">
                  <a:txBody>
                    <a:bodyPr/>
                    <a:lstStyle/>
                    <a:p>
                      <a:endParaRPr lang="en-US" sz="1050" b="1" dirty="0"/>
                    </a:p>
                  </a:txBody>
                  <a:tcPr vert="vert270" anchor="ctr">
                    <a:solidFill>
                      <a:schemeClr val="tx2">
                        <a:lumMod val="20000"/>
                        <a:lumOff val="80000"/>
                      </a:schemeClr>
                    </a:solidFill>
                  </a:tcPr>
                </a:tc>
                <a:tc>
                  <a:txBody>
                    <a:bodyPr/>
                    <a:lstStyle/>
                    <a:p>
                      <a:r>
                        <a:rPr lang="en-US" sz="1050" b="1" dirty="0"/>
                        <a:t>DSL</a:t>
                      </a:r>
                    </a:p>
                  </a:txBody>
                  <a:tcPr marT="36576" marB="36576" anchor="ctr"/>
                </a:tc>
                <a:tc>
                  <a:txBody>
                    <a:bodyPr/>
                    <a:lstStyle/>
                    <a:p>
                      <a:r>
                        <a:rPr lang="en-US" sz="1050" noProof="1"/>
                        <a:t>Selenide</a:t>
                      </a:r>
                    </a:p>
                  </a:txBody>
                  <a:tcPr marT="36576" marB="36576" anchor="ctr"/>
                </a:tc>
                <a:extLst>
                  <a:ext uri="{0D108BD9-81ED-4DB2-BD59-A6C34878D82A}">
                    <a16:rowId xmlns:a16="http://schemas.microsoft.com/office/drawing/2014/main" val="10003"/>
                  </a:ext>
                </a:extLst>
              </a:tr>
              <a:tr h="281021">
                <a:tc vMerge="1">
                  <a:txBody>
                    <a:bodyPr/>
                    <a:lstStyle/>
                    <a:p>
                      <a:endParaRPr lang="en-US" sz="1050" b="1" dirty="0"/>
                    </a:p>
                  </a:txBody>
                  <a:tcPr vert="vert270" anchor="ctr">
                    <a:solidFill>
                      <a:schemeClr val="tx2">
                        <a:lumMod val="20000"/>
                        <a:lumOff val="80000"/>
                      </a:schemeClr>
                    </a:solidFill>
                  </a:tcPr>
                </a:tc>
                <a:tc>
                  <a:txBody>
                    <a:bodyPr/>
                    <a:lstStyle/>
                    <a:p>
                      <a:r>
                        <a:rPr lang="en-US" sz="1050" b="1" dirty="0"/>
                        <a:t>Logging</a:t>
                      </a:r>
                    </a:p>
                  </a:txBody>
                  <a:tcPr marT="36576" marB="36576" anchor="ctr"/>
                </a:tc>
                <a:tc>
                  <a:txBody>
                    <a:bodyPr/>
                    <a:lstStyle/>
                    <a:p>
                      <a:r>
                        <a:rPr lang="en-US" sz="1050" noProof="1"/>
                        <a:t>slf4j / log4j</a:t>
                      </a:r>
                    </a:p>
                  </a:txBody>
                  <a:tcPr marT="36576" marB="36576" anchor="ctr"/>
                </a:tc>
                <a:extLst>
                  <a:ext uri="{0D108BD9-81ED-4DB2-BD59-A6C34878D82A}">
                    <a16:rowId xmlns:a16="http://schemas.microsoft.com/office/drawing/2014/main" val="10004"/>
                  </a:ext>
                </a:extLst>
              </a:tr>
              <a:tr h="281021">
                <a:tc vMerge="1">
                  <a:txBody>
                    <a:bodyPr/>
                    <a:lstStyle/>
                    <a:p>
                      <a:endParaRPr lang="en-US" sz="1050" b="1" dirty="0"/>
                    </a:p>
                  </a:txBody>
                  <a:tcPr vert="vert270" anchor="ctr">
                    <a:solidFill>
                      <a:schemeClr val="tx2">
                        <a:lumMod val="20000"/>
                        <a:lumOff val="80000"/>
                      </a:schemeClr>
                    </a:solidFill>
                  </a:tcPr>
                </a:tc>
                <a:tc>
                  <a:txBody>
                    <a:bodyPr/>
                    <a:lstStyle/>
                    <a:p>
                      <a:r>
                        <a:rPr lang="en-US" sz="1050" b="1" dirty="0"/>
                        <a:t>Dependency Injection</a:t>
                      </a:r>
                    </a:p>
                  </a:txBody>
                  <a:tcPr marT="36576" marB="36576" anchor="ctr"/>
                </a:tc>
                <a:tc>
                  <a:txBody>
                    <a:bodyPr/>
                    <a:lstStyle/>
                    <a:p>
                      <a:r>
                        <a:rPr lang="en-US" sz="1050" noProof="1"/>
                        <a:t>Guice</a:t>
                      </a:r>
                    </a:p>
                  </a:txBody>
                  <a:tcPr marT="36576" marB="36576" anchor="ctr"/>
                </a:tc>
                <a:extLst>
                  <a:ext uri="{0D108BD9-81ED-4DB2-BD59-A6C34878D82A}">
                    <a16:rowId xmlns:a16="http://schemas.microsoft.com/office/drawing/2014/main" val="10005"/>
                  </a:ext>
                </a:extLst>
              </a:tr>
              <a:tr h="281021">
                <a:tc vMerge="1">
                  <a:txBody>
                    <a:bodyPr/>
                    <a:lstStyle/>
                    <a:p>
                      <a:endParaRPr lang="en-US"/>
                    </a:p>
                  </a:txBody>
                  <a:tcPr/>
                </a:tc>
                <a:tc>
                  <a:txBody>
                    <a:bodyPr/>
                    <a:lstStyle/>
                    <a:p>
                      <a:r>
                        <a:rPr lang="en-US" sz="1050" b="1" dirty="0"/>
                        <a:t>Spy / Object</a:t>
                      </a:r>
                      <a:r>
                        <a:rPr lang="en-US" sz="1050" b="1" baseline="0" dirty="0"/>
                        <a:t> Inspector</a:t>
                      </a:r>
                      <a:endParaRPr lang="en-US" sz="1050" b="1" dirty="0"/>
                    </a:p>
                  </a:txBody>
                  <a:tcPr marT="36576" marB="36576" anchor="ctr"/>
                </a:tc>
                <a:tc>
                  <a:txBody>
                    <a:bodyPr/>
                    <a:lstStyle/>
                    <a:p>
                      <a:r>
                        <a:rPr lang="en-US" sz="1050" noProof="1"/>
                        <a:t>TBD</a:t>
                      </a:r>
                    </a:p>
                  </a:txBody>
                  <a:tcPr marT="36576" marB="36576" anchor="ctr"/>
                </a:tc>
                <a:extLst>
                  <a:ext uri="{0D108BD9-81ED-4DB2-BD59-A6C34878D82A}">
                    <a16:rowId xmlns:a16="http://schemas.microsoft.com/office/drawing/2014/main" val="10006"/>
                  </a:ext>
                </a:extLst>
              </a:tr>
              <a:tr h="281021">
                <a:tc vMerge="1">
                  <a:txBody>
                    <a:bodyPr/>
                    <a:lstStyle/>
                    <a:p>
                      <a:pPr algn="ctr"/>
                      <a:endParaRPr lang="en-US" sz="1050" b="1" dirty="0"/>
                    </a:p>
                  </a:txBody>
                  <a:tcPr marL="45720" marR="45720" marT="36576" marB="36576" vert="vert27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r>
                        <a:rPr lang="en-US" sz="1050" b="1" dirty="0"/>
                        <a:t>Application Model</a:t>
                      </a:r>
                    </a:p>
                  </a:txBody>
                  <a:tcPr marT="36576" marB="36576" anchor="ctr"/>
                </a:tc>
                <a:tc>
                  <a:txBody>
                    <a:bodyPr/>
                    <a:lstStyle/>
                    <a:p>
                      <a:r>
                        <a:rPr lang="en-US" sz="1050" noProof="1"/>
                        <a:t>See next slide</a:t>
                      </a:r>
                    </a:p>
                  </a:txBody>
                  <a:tcPr marT="36576" marB="36576" anchor="ctr"/>
                </a:tc>
                <a:extLst>
                  <a:ext uri="{0D108BD9-81ED-4DB2-BD59-A6C34878D82A}">
                    <a16:rowId xmlns:a16="http://schemas.microsoft.com/office/drawing/2014/main" val="10007"/>
                  </a:ext>
                </a:extLst>
              </a:tr>
              <a:tr h="281021">
                <a:tc vMerge="1">
                  <a:txBody>
                    <a:bodyPr/>
                    <a:lstStyle/>
                    <a:p>
                      <a:pPr algn="ctr"/>
                      <a:endParaRPr lang="en-US" sz="1050" b="1" dirty="0"/>
                    </a:p>
                  </a:txBody>
                  <a:tcPr marL="45720" marR="45720" marT="36576" marB="36576" vert="vert27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r>
                        <a:rPr lang="en-US" sz="1050" b="1" dirty="0"/>
                        <a:t>Core Framework</a:t>
                      </a:r>
                    </a:p>
                  </a:txBody>
                  <a:tcPr marT="36576" marB="36576" anchor="ctr"/>
                </a:tc>
                <a:tc>
                  <a:txBody>
                    <a:bodyPr/>
                    <a:lstStyle/>
                    <a:p>
                      <a:r>
                        <a:rPr lang="en-US" sz="1050" noProof="1"/>
                        <a:t>See next slide</a:t>
                      </a:r>
                    </a:p>
                  </a:txBody>
                  <a:tcPr marT="36576" marB="36576" anchor="ctr"/>
                </a:tc>
                <a:extLst>
                  <a:ext uri="{0D108BD9-81ED-4DB2-BD59-A6C34878D82A}">
                    <a16:rowId xmlns:a16="http://schemas.microsoft.com/office/drawing/2014/main" val="10008"/>
                  </a:ext>
                </a:extLst>
              </a:tr>
              <a:tr h="645211">
                <a:tc>
                  <a:txBody>
                    <a:bodyPr/>
                    <a:lstStyle/>
                    <a:p>
                      <a:pPr algn="ctr"/>
                      <a:r>
                        <a:rPr lang="en-US" sz="1050" b="1" dirty="0"/>
                        <a:t>Mocks &amp; Virt Svcs</a:t>
                      </a:r>
                    </a:p>
                  </a:txBody>
                  <a:tcPr marL="45720" marR="45720" marT="36576" marB="36576" vert="vert27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r>
                        <a:rPr lang="en-US" sz="1050" b="1" dirty="0"/>
                        <a:t>Mocks / Virtual Services</a:t>
                      </a:r>
                    </a:p>
                  </a:txBody>
                  <a:tcPr marT="36576" marB="36576" anchor="ctr"/>
                </a:tc>
                <a:tc>
                  <a:txBody>
                    <a:bodyPr/>
                    <a:lstStyle/>
                    <a:p>
                      <a:r>
                        <a:rPr lang="en-US" sz="1050" noProof="1"/>
                        <a:t>Hoverfly/Mockito/Wiremock</a:t>
                      </a:r>
                    </a:p>
                  </a:txBody>
                  <a:tcPr marT="36576" marB="36576" anchor="ctr"/>
                </a:tc>
                <a:extLst>
                  <a:ext uri="{0D108BD9-81ED-4DB2-BD59-A6C34878D82A}">
                    <a16:rowId xmlns:a16="http://schemas.microsoft.com/office/drawing/2014/main" val="10009"/>
                  </a:ext>
                </a:extLst>
              </a:tr>
              <a:tr h="281021">
                <a:tc rowSpan="4">
                  <a:txBody>
                    <a:bodyPr/>
                    <a:lstStyle/>
                    <a:p>
                      <a:pPr algn="ctr"/>
                      <a:r>
                        <a:rPr lang="en-US" sz="1050" b="1" dirty="0"/>
                        <a:t>Integrations and Other Utilities</a:t>
                      </a:r>
                    </a:p>
                  </a:txBody>
                  <a:tcPr marL="45720" marR="45720" marT="36576" marB="36576" vert="vert270" anchor="ctr">
                    <a:lnT w="28575" cap="flat" cmpd="sng" algn="ctr">
                      <a:solidFill>
                        <a:schemeClr val="bg1"/>
                      </a:solidFill>
                      <a:prstDash val="solid"/>
                      <a:round/>
                      <a:headEnd type="none" w="med" len="med"/>
                      <a:tailEnd type="none" w="med" len="med"/>
                    </a:lnT>
                    <a:solidFill>
                      <a:schemeClr val="tx2">
                        <a:lumMod val="20000"/>
                        <a:lumOff val="80000"/>
                      </a:schemeClr>
                    </a:solidFill>
                  </a:tcPr>
                </a:tc>
                <a:tc>
                  <a:txBody>
                    <a:bodyPr/>
                    <a:lstStyle/>
                    <a:p>
                      <a:r>
                        <a:rPr lang="en-US" sz="1050" b="1" dirty="0"/>
                        <a:t>ALM Integration</a:t>
                      </a:r>
                    </a:p>
                  </a:txBody>
                  <a:tcPr marT="36576" marB="36576" anchor="ctr"/>
                </a:tc>
                <a:tc>
                  <a:txBody>
                    <a:bodyPr/>
                    <a:lstStyle/>
                    <a:p>
                      <a:r>
                        <a:rPr lang="en-US" sz="1050" noProof="1"/>
                        <a:t>Tasktop Dev Enterprise</a:t>
                      </a:r>
                      <a:r>
                        <a:rPr lang="en-US" sz="1050" baseline="30000" noProof="1"/>
                        <a:t>1</a:t>
                      </a:r>
                    </a:p>
                  </a:txBody>
                  <a:tcPr marT="36576" marB="36576" anchor="ctr"/>
                </a:tc>
                <a:extLst>
                  <a:ext uri="{0D108BD9-81ED-4DB2-BD59-A6C34878D82A}">
                    <a16:rowId xmlns:a16="http://schemas.microsoft.com/office/drawing/2014/main" val="10010"/>
                  </a:ext>
                </a:extLst>
              </a:tr>
              <a:tr h="281021">
                <a:tc vMerge="1">
                  <a:txBody>
                    <a:bodyPr/>
                    <a:lstStyle/>
                    <a:p>
                      <a:pPr algn="ctr"/>
                      <a:endParaRPr lang="en-US" sz="1050" b="1" dirty="0"/>
                    </a:p>
                  </a:txBody>
                  <a:tcPr marL="45720" marR="45720" marT="36576" marB="36576" vert="vert27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r>
                        <a:rPr lang="en-US" sz="1050" b="1" dirty="0"/>
                        <a:t>Scripting</a:t>
                      </a:r>
                      <a:r>
                        <a:rPr lang="en-US" sz="1050" b="1" baseline="0" dirty="0"/>
                        <a:t> (Unix and Win Shell)</a:t>
                      </a:r>
                      <a:endParaRPr lang="en-US" sz="1050" b="1" dirty="0"/>
                    </a:p>
                  </a:txBody>
                  <a:tcPr marT="36576" marB="36576" anchor="ctr"/>
                </a:tc>
                <a:tc>
                  <a:txBody>
                    <a:bodyPr/>
                    <a:lstStyle/>
                    <a:p>
                      <a:r>
                        <a:rPr lang="en-US" sz="1050" noProof="1"/>
                        <a:t>Bash / Python / PowerShell</a:t>
                      </a:r>
                    </a:p>
                  </a:txBody>
                  <a:tcPr marT="36576" marB="36576" anchor="ctr"/>
                </a:tc>
                <a:extLst>
                  <a:ext uri="{0D108BD9-81ED-4DB2-BD59-A6C34878D82A}">
                    <a16:rowId xmlns:a16="http://schemas.microsoft.com/office/drawing/2014/main" val="10011"/>
                  </a:ext>
                </a:extLst>
              </a:tr>
              <a:tr h="281021">
                <a:tc vMerge="1">
                  <a:txBody>
                    <a:bodyPr/>
                    <a:lstStyle/>
                    <a:p>
                      <a:pPr algn="ctr"/>
                      <a:endParaRPr lang="en-US" sz="1050" b="1" dirty="0"/>
                    </a:p>
                  </a:txBody>
                  <a:tcPr marL="45720" marR="45720" marT="36576" marB="36576" vert="vert27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r>
                        <a:rPr lang="en-US" sz="1050" b="1" dirty="0"/>
                        <a:t>SQL Editor / Query Tool</a:t>
                      </a:r>
                    </a:p>
                  </a:txBody>
                  <a:tcPr marT="36576" marB="36576" anchor="ctr"/>
                </a:tc>
                <a:tc>
                  <a:txBody>
                    <a:bodyPr/>
                    <a:lstStyle/>
                    <a:p>
                      <a:r>
                        <a:rPr lang="en-US" sz="1050" noProof="1"/>
                        <a:t>DTP /Dbeaver/Eclipse SQL Explorer</a:t>
                      </a:r>
                    </a:p>
                  </a:txBody>
                  <a:tcPr marT="36576" marB="36576" anchor="ctr"/>
                </a:tc>
                <a:extLst>
                  <a:ext uri="{0D108BD9-81ED-4DB2-BD59-A6C34878D82A}">
                    <a16:rowId xmlns:a16="http://schemas.microsoft.com/office/drawing/2014/main" val="10012"/>
                  </a:ext>
                </a:extLst>
              </a:tr>
              <a:tr h="281021">
                <a:tc vMerge="1">
                  <a:txBody>
                    <a:bodyPr/>
                    <a:lstStyle/>
                    <a:p>
                      <a:pPr algn="ctr"/>
                      <a:endParaRPr lang="en-US" sz="1050" b="1" dirty="0"/>
                    </a:p>
                  </a:txBody>
                  <a:tcPr marL="45720" marR="45720" marT="36576" marB="36576" vert="vert27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r>
                        <a:rPr lang="en-US" sz="1050" b="1" dirty="0"/>
                        <a:t>Documentation Publishing</a:t>
                      </a:r>
                    </a:p>
                  </a:txBody>
                  <a:tcPr marT="36576" marB="36576" anchor="ctr"/>
                </a:tc>
                <a:tc>
                  <a:txBody>
                    <a:bodyPr/>
                    <a:lstStyle/>
                    <a:p>
                      <a:r>
                        <a:rPr lang="en-US" sz="1050" noProof="1"/>
                        <a:t>Relish</a:t>
                      </a:r>
                      <a:r>
                        <a:rPr lang="en-US" sz="1050" baseline="30000" noProof="1"/>
                        <a:t>1</a:t>
                      </a:r>
                      <a:r>
                        <a:rPr lang="en-US" sz="1050" noProof="1"/>
                        <a:t>/Pickles/features2html</a:t>
                      </a:r>
                    </a:p>
                  </a:txBody>
                  <a:tcPr marT="36576" marB="36576" anchor="ctr"/>
                </a:tc>
                <a:extLst>
                  <a:ext uri="{0D108BD9-81ED-4DB2-BD59-A6C34878D82A}">
                    <a16:rowId xmlns:a16="http://schemas.microsoft.com/office/drawing/2014/main" val="10013"/>
                  </a:ext>
                </a:extLst>
              </a:tr>
            </a:tbl>
          </a:graphicData>
        </a:graphic>
      </p:graphicFrame>
      <p:sp>
        <p:nvSpPr>
          <p:cNvPr id="8" name="TextBox 7"/>
          <p:cNvSpPr txBox="1"/>
          <p:nvPr/>
        </p:nvSpPr>
        <p:spPr>
          <a:xfrm>
            <a:off x="404445" y="6304679"/>
            <a:ext cx="1742465" cy="207749"/>
          </a:xfrm>
          <a:prstGeom prst="rect">
            <a:avLst/>
          </a:prstGeom>
          <a:noFill/>
        </p:spPr>
        <p:txBody>
          <a:bodyPr wrap="none" lIns="0" tIns="0" rIns="0" bIns="45720" rtlCol="0">
            <a:spAutoFit/>
          </a:bodyPr>
          <a:lstStyle/>
          <a:p>
            <a:r>
              <a:rPr lang="en-US" sz="1050" b="1" dirty="0"/>
              <a:t>Legend:</a:t>
            </a:r>
            <a:r>
              <a:rPr lang="en-US" sz="1050" dirty="0"/>
              <a:t> </a:t>
            </a:r>
            <a:r>
              <a:rPr lang="en-US" sz="1050" baseline="30000" dirty="0"/>
              <a:t>1 </a:t>
            </a:r>
            <a:r>
              <a:rPr lang="en-US" sz="1050" dirty="0"/>
              <a:t>Commercial Tool</a:t>
            </a:r>
          </a:p>
        </p:txBody>
      </p:sp>
    </p:spTree>
    <p:extLst>
      <p:ext uri="{BB962C8B-B14F-4D97-AF65-F5344CB8AC3E}">
        <p14:creationId xmlns:p14="http://schemas.microsoft.com/office/powerpoint/2010/main" val="701903210"/>
      </p:ext>
    </p:extLst>
  </p:cSld>
  <p:clrMapOvr>
    <a:masterClrMapping/>
  </p:clrMapOvr>
</p:sld>
</file>

<file path=ppt/theme/theme1.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Technology_Template_Graphik_v2" id="{89805292-0732-4A46-A361-B7A6606A13A2}" vid="{21E809DD-C6ED-4282-AEB0-21D1F7555B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7075FB620A314C9052DB539CC77354" ma:contentTypeVersion="2" ma:contentTypeDescription="Create a new document." ma:contentTypeScope="" ma:versionID="a4799282558c04594d50b0cbc02843be">
  <xsd:schema xmlns:xsd="http://www.w3.org/2001/XMLSchema" xmlns:xs="http://www.w3.org/2001/XMLSchema" xmlns:p="http://schemas.microsoft.com/office/2006/metadata/properties" xmlns:ns2="128aa0b7-4d93-48ba-b8da-68960f2ffde9" targetNamespace="http://schemas.microsoft.com/office/2006/metadata/properties" ma:root="true" ma:fieldsID="62be30a3eda18be7c36fc70179c89c38" ns2:_="">
    <xsd:import namespace="128aa0b7-4d93-48ba-b8da-68960f2ffde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8aa0b7-4d93-48ba-b8da-68960f2ffd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6B5DA0-3E56-48EA-BDE8-925610419A2D}"/>
</file>

<file path=customXml/itemProps2.xml><?xml version="1.0" encoding="utf-8"?>
<ds:datastoreItem xmlns:ds="http://schemas.openxmlformats.org/officeDocument/2006/customXml" ds:itemID="{22646FD7-0E90-4D17-BAD8-1B884FF954F1}"/>
</file>

<file path=customXml/itemProps3.xml><?xml version="1.0" encoding="utf-8"?>
<ds:datastoreItem xmlns:ds="http://schemas.openxmlformats.org/officeDocument/2006/customXml" ds:itemID="{27B8906E-0542-48F2-8E5E-0527C5B40311}"/>
</file>

<file path=docProps/app.xml><?xml version="1.0" encoding="utf-8"?>
<Properties xmlns="http://schemas.openxmlformats.org/officeDocument/2006/extended-properties" xmlns:vt="http://schemas.openxmlformats.org/officeDocument/2006/docPropsVTypes">
  <TotalTime>1035</TotalTime>
  <Words>6748</Words>
  <Application>Microsoft Office PowerPoint</Application>
  <PresentationFormat>Widescreen</PresentationFormat>
  <Paragraphs>1209</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Content Layouts</vt:lpstr>
      <vt:lpstr>Test Automation: Selenium Usage Guide</vt:lpstr>
      <vt:lpstr>Selenium Usage Guide: Document Information</vt:lpstr>
      <vt:lpstr>Introduction: Selenium</vt:lpstr>
      <vt:lpstr>Introduction: How Does Selenium Actually Work?</vt:lpstr>
      <vt:lpstr>Introduction: Frameworks for Scalable Automation</vt:lpstr>
      <vt:lpstr>Introduction: Accenture Test Automation Workbench1 for Open Source</vt:lpstr>
      <vt:lpstr>Test automation Blueprint</vt:lpstr>
      <vt:lpstr>Test Automation Blueprint: Overview</vt:lpstr>
      <vt:lpstr>Test Automation Blueprint: Test authoring – Pt 1</vt:lpstr>
      <vt:lpstr>Test Automation Blueprint: Test authoring – Pt 2</vt:lpstr>
      <vt:lpstr>Test Automation Blueprint: Test Storage: Version Control</vt:lpstr>
      <vt:lpstr>Test Automation Blueprint: Test Storage: Version Control</vt:lpstr>
      <vt:lpstr>Test Automation Blueprint: Test Storage: Version Control</vt:lpstr>
      <vt:lpstr>Test Automation Blueprint: Test Storage: Test Suite Organization</vt:lpstr>
      <vt:lpstr>Test Automation Blueprint: Test Storage: Test Suite Organization</vt:lpstr>
      <vt:lpstr>Test Automation Blueprint: Test Resources – Test Data</vt:lpstr>
      <vt:lpstr>Test Automation Blueprint: Test Execution: Infrastructure</vt:lpstr>
      <vt:lpstr>Test Automation Blueprint: Test Execution: Environments and Run Selection</vt:lpstr>
      <vt:lpstr>Selenium Practices and Patterns</vt:lpstr>
      <vt:lpstr>Selenium Implementation Pattern:  Page Object Model</vt:lpstr>
      <vt:lpstr>Selenium Implementation Pattern:  Page Object Model – With Cucumber (BDD)</vt:lpstr>
      <vt:lpstr>Selenium Implementation Pattern:  Page Object Model Design Considerations</vt:lpstr>
      <vt:lpstr>Selenium Implementation Pattern:  Grading Page Objects and Locators</vt:lpstr>
      <vt:lpstr>Selenium Implementation Pattern:  Grading Tests and Step Definitions</vt:lpstr>
      <vt:lpstr>Selenium Implementation:  Anti-Pattern: Excel-Based Abstraction Layer</vt:lpstr>
      <vt:lpstr>Test Data Management and automation: Patterns</vt:lpstr>
      <vt:lpstr>Selenium Implementation: Common Roles and Responsibilities</vt:lpstr>
      <vt:lpstr>References (1 of 2)</vt:lpstr>
      <vt:lpstr>References (2 of 2)</vt:lpstr>
      <vt:lpstr>Appendix A: Framework Examples</vt:lpstr>
      <vt:lpstr>Automation Framework: .NET Example</vt:lpstr>
      <vt:lpstr>Appendix B: Cucumber Guidelines</vt:lpstr>
      <vt:lpstr>Cucumber Guidelines: Scenario Authoring</vt:lpstr>
      <vt:lpstr>Cucumber Guidelines: Scenario Authoring – Further Reading</vt:lpstr>
      <vt:lpstr>Cucumber Guidelines: Other Potential Topics</vt:lpstr>
      <vt:lpstr>Appendix C: Non-Web Options</vt:lpstr>
      <vt:lpstr>Non Web/Mobile Automation Options: Overview</vt:lpstr>
      <vt:lpstr>Mainframe Automation with Selenium IBM I Access Web Client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Selenium Usage Guide</dc:title>
  <dc:subject/>
  <dc:creator>Gallentine, Zachary S.</dc:creator>
  <cp:keywords/>
  <dc:description/>
  <cp:lastModifiedBy>Gallentine, Zachary S.</cp:lastModifiedBy>
  <cp:revision>193</cp:revision>
  <dcterms:created xsi:type="dcterms:W3CDTF">2017-09-06T19:08:24Z</dcterms:created>
  <dcterms:modified xsi:type="dcterms:W3CDTF">2018-04-17T01:46:50Z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0x010100527075FB620A314C9052DB539CC77354</vt:lpwstr>
  </property>
</Properties>
</file>