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0" y="28575"/>
            <a:ext cx="3047999" cy="682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277" y="931862"/>
            <a:ext cx="11815445" cy="266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8301" y="2709926"/>
            <a:ext cx="4835397" cy="103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862" y="1061040"/>
            <a:ext cx="11598275" cy="3590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787" y="6650567"/>
            <a:ext cx="198183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gging.apache.org/log4net/" TargetMode="External"/><Relationship Id="rId2" Type="http://schemas.openxmlformats.org/officeDocument/2006/relationships/hyperlink" Target="https://logging.apache.org/log4j/2.x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14" y="6661150"/>
            <a:ext cx="373887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Material.</a:t>
            </a:r>
            <a:r>
              <a:rPr sz="95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9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277" y="931862"/>
            <a:ext cx="34607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550" spc="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" y="47625"/>
            <a:ext cx="4981575" cy="8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5875" y="523875"/>
            <a:ext cx="2981325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794255"/>
            <a:ext cx="8524875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Module </a:t>
            </a:r>
            <a:r>
              <a:rPr lang="en-AU" sz="3950" spc="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lang="en-AU" sz="3950" spc="-5" dirty="0">
                <a:solidFill>
                  <a:srgbClr val="FFFFFF"/>
                </a:solidFill>
                <a:latin typeface="Calibri"/>
                <a:cs typeface="Calibri"/>
              </a:rPr>
              <a:t>Logging, Reporting &amp; Execution</a:t>
            </a:r>
            <a:endParaRPr sz="3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0762" y="2780567"/>
            <a:ext cx="1759788" cy="18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01350" y="1962150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9831" y="0"/>
                </a:moveTo>
                <a:lnTo>
                  <a:pt x="131542" y="6327"/>
                </a:lnTo>
                <a:lnTo>
                  <a:pt x="88448" y="24242"/>
                </a:lnTo>
                <a:lnTo>
                  <a:pt x="52149" y="52149"/>
                </a:lnTo>
                <a:lnTo>
                  <a:pt x="24242" y="88448"/>
                </a:lnTo>
                <a:lnTo>
                  <a:pt x="6327" y="131542"/>
                </a:lnTo>
                <a:lnTo>
                  <a:pt x="0" y="179832"/>
                </a:lnTo>
                <a:lnTo>
                  <a:pt x="6327" y="225072"/>
                </a:lnTo>
                <a:lnTo>
                  <a:pt x="24242" y="266121"/>
                </a:lnTo>
                <a:lnTo>
                  <a:pt x="52149" y="301180"/>
                </a:lnTo>
                <a:lnTo>
                  <a:pt x="88448" y="328450"/>
                </a:lnTo>
                <a:lnTo>
                  <a:pt x="131542" y="346131"/>
                </a:lnTo>
                <a:lnTo>
                  <a:pt x="179831" y="352425"/>
                </a:lnTo>
                <a:lnTo>
                  <a:pt x="225072" y="346131"/>
                </a:lnTo>
                <a:lnTo>
                  <a:pt x="266121" y="328450"/>
                </a:lnTo>
                <a:lnTo>
                  <a:pt x="301180" y="301180"/>
                </a:lnTo>
                <a:lnTo>
                  <a:pt x="328450" y="266121"/>
                </a:lnTo>
                <a:lnTo>
                  <a:pt x="346131" y="225072"/>
                </a:lnTo>
                <a:lnTo>
                  <a:pt x="348432" y="208534"/>
                </a:lnTo>
                <a:lnTo>
                  <a:pt x="122300" y="208534"/>
                </a:lnTo>
                <a:lnTo>
                  <a:pt x="273303" y="28828"/>
                </a:lnTo>
                <a:lnTo>
                  <a:pt x="251644" y="18216"/>
                </a:lnTo>
                <a:lnTo>
                  <a:pt x="229282" y="8985"/>
                </a:lnTo>
                <a:lnTo>
                  <a:pt x="205563" y="2468"/>
                </a:lnTo>
                <a:lnTo>
                  <a:pt x="179831" y="0"/>
                </a:lnTo>
                <a:close/>
              </a:path>
              <a:path w="352425" h="352425">
                <a:moveTo>
                  <a:pt x="345185" y="122300"/>
                </a:moveTo>
                <a:lnTo>
                  <a:pt x="280543" y="194183"/>
                </a:lnTo>
                <a:lnTo>
                  <a:pt x="122300" y="208534"/>
                </a:lnTo>
                <a:lnTo>
                  <a:pt x="348432" y="208534"/>
                </a:lnTo>
                <a:lnTo>
                  <a:pt x="352425" y="179832"/>
                </a:lnTo>
                <a:lnTo>
                  <a:pt x="352311" y="163752"/>
                </a:lnTo>
                <a:lnTo>
                  <a:pt x="351520" y="148351"/>
                </a:lnTo>
                <a:lnTo>
                  <a:pt x="349371" y="134308"/>
                </a:lnTo>
                <a:lnTo>
                  <a:pt x="345185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67975" y="1619250"/>
            <a:ext cx="1038225" cy="1047750"/>
          </a:xfrm>
          <a:custGeom>
            <a:avLst/>
            <a:gdLst/>
            <a:ahLst/>
            <a:cxnLst/>
            <a:rect l="l" t="t" r="r" b="b"/>
            <a:pathLst>
              <a:path w="1038225" h="1047750">
                <a:moveTo>
                  <a:pt x="519175" y="0"/>
                </a:moveTo>
                <a:lnTo>
                  <a:pt x="471670" y="2125"/>
                </a:lnTo>
                <a:lnTo>
                  <a:pt x="425409" y="8382"/>
                </a:lnTo>
                <a:lnTo>
                  <a:pt x="380573" y="18591"/>
                </a:lnTo>
                <a:lnTo>
                  <a:pt x="337339" y="32572"/>
                </a:lnTo>
                <a:lnTo>
                  <a:pt x="295885" y="50146"/>
                </a:lnTo>
                <a:lnTo>
                  <a:pt x="256389" y="71134"/>
                </a:lnTo>
                <a:lnTo>
                  <a:pt x="219029" y="95355"/>
                </a:lnTo>
                <a:lnTo>
                  <a:pt x="183984" y="122630"/>
                </a:lnTo>
                <a:lnTo>
                  <a:pt x="151431" y="152780"/>
                </a:lnTo>
                <a:lnTo>
                  <a:pt x="121549" y="185626"/>
                </a:lnTo>
                <a:lnTo>
                  <a:pt x="94515" y="220987"/>
                </a:lnTo>
                <a:lnTo>
                  <a:pt x="70508" y="258684"/>
                </a:lnTo>
                <a:lnTo>
                  <a:pt x="49706" y="298538"/>
                </a:lnTo>
                <a:lnTo>
                  <a:pt x="32286" y="340369"/>
                </a:lnTo>
                <a:lnTo>
                  <a:pt x="18428" y="383998"/>
                </a:lnTo>
                <a:lnTo>
                  <a:pt x="8308" y="429250"/>
                </a:lnTo>
                <a:lnTo>
                  <a:pt x="2106" y="475930"/>
                </a:lnTo>
                <a:lnTo>
                  <a:pt x="0" y="523875"/>
                </a:lnTo>
                <a:lnTo>
                  <a:pt x="2106" y="570724"/>
                </a:lnTo>
                <a:lnTo>
                  <a:pt x="8309" y="616564"/>
                </a:lnTo>
                <a:lnTo>
                  <a:pt x="18428" y="661193"/>
                </a:lnTo>
                <a:lnTo>
                  <a:pt x="32286" y="704409"/>
                </a:lnTo>
                <a:lnTo>
                  <a:pt x="49706" y="746009"/>
                </a:lnTo>
                <a:lnTo>
                  <a:pt x="70508" y="785791"/>
                </a:lnTo>
                <a:lnTo>
                  <a:pt x="94515" y="823553"/>
                </a:lnTo>
                <a:lnTo>
                  <a:pt x="121549" y="859092"/>
                </a:lnTo>
                <a:lnTo>
                  <a:pt x="151431" y="892206"/>
                </a:lnTo>
                <a:lnTo>
                  <a:pt x="183984" y="922694"/>
                </a:lnTo>
                <a:lnTo>
                  <a:pt x="219029" y="950352"/>
                </a:lnTo>
                <a:lnTo>
                  <a:pt x="256389" y="974979"/>
                </a:lnTo>
                <a:lnTo>
                  <a:pt x="295885" y="996371"/>
                </a:lnTo>
                <a:lnTo>
                  <a:pt x="337339" y="1014328"/>
                </a:lnTo>
                <a:lnTo>
                  <a:pt x="380573" y="1028647"/>
                </a:lnTo>
                <a:lnTo>
                  <a:pt x="425409" y="1039124"/>
                </a:lnTo>
                <a:lnTo>
                  <a:pt x="471670" y="1045560"/>
                </a:lnTo>
                <a:lnTo>
                  <a:pt x="519175" y="1047750"/>
                </a:lnTo>
                <a:lnTo>
                  <a:pt x="565604" y="1045560"/>
                </a:lnTo>
                <a:lnTo>
                  <a:pt x="611031" y="1039124"/>
                </a:lnTo>
                <a:lnTo>
                  <a:pt x="655255" y="1028647"/>
                </a:lnTo>
                <a:lnTo>
                  <a:pt x="698077" y="1014328"/>
                </a:lnTo>
                <a:lnTo>
                  <a:pt x="739296" y="996371"/>
                </a:lnTo>
                <a:lnTo>
                  <a:pt x="778712" y="974979"/>
                </a:lnTo>
                <a:lnTo>
                  <a:pt x="816125" y="950352"/>
                </a:lnTo>
                <a:lnTo>
                  <a:pt x="851335" y="922694"/>
                </a:lnTo>
                <a:lnTo>
                  <a:pt x="884142" y="892206"/>
                </a:lnTo>
                <a:lnTo>
                  <a:pt x="894943" y="880363"/>
                </a:lnTo>
                <a:lnTo>
                  <a:pt x="519175" y="880363"/>
                </a:lnTo>
                <a:lnTo>
                  <a:pt x="471325" y="877101"/>
                </a:lnTo>
                <a:lnTo>
                  <a:pt x="425403" y="867601"/>
                </a:lnTo>
                <a:lnTo>
                  <a:pt x="381835" y="852291"/>
                </a:lnTo>
                <a:lnTo>
                  <a:pt x="341046" y="831600"/>
                </a:lnTo>
                <a:lnTo>
                  <a:pt x="303463" y="805959"/>
                </a:lnTo>
                <a:lnTo>
                  <a:pt x="269509" y="775795"/>
                </a:lnTo>
                <a:lnTo>
                  <a:pt x="239612" y="741538"/>
                </a:lnTo>
                <a:lnTo>
                  <a:pt x="214197" y="703617"/>
                </a:lnTo>
                <a:lnTo>
                  <a:pt x="193688" y="662461"/>
                </a:lnTo>
                <a:lnTo>
                  <a:pt x="178513" y="618499"/>
                </a:lnTo>
                <a:lnTo>
                  <a:pt x="169095" y="572161"/>
                </a:lnTo>
                <a:lnTo>
                  <a:pt x="165861" y="523875"/>
                </a:lnTo>
                <a:lnTo>
                  <a:pt x="169095" y="475588"/>
                </a:lnTo>
                <a:lnTo>
                  <a:pt x="178514" y="429245"/>
                </a:lnTo>
                <a:lnTo>
                  <a:pt x="193688" y="385288"/>
                </a:lnTo>
                <a:lnTo>
                  <a:pt x="214197" y="344132"/>
                </a:lnTo>
                <a:lnTo>
                  <a:pt x="239612" y="306211"/>
                </a:lnTo>
                <a:lnTo>
                  <a:pt x="269509" y="271954"/>
                </a:lnTo>
                <a:lnTo>
                  <a:pt x="303463" y="241790"/>
                </a:lnTo>
                <a:lnTo>
                  <a:pt x="341046" y="216149"/>
                </a:lnTo>
                <a:lnTo>
                  <a:pt x="381835" y="195458"/>
                </a:lnTo>
                <a:lnTo>
                  <a:pt x="425403" y="180148"/>
                </a:lnTo>
                <a:lnTo>
                  <a:pt x="471325" y="170648"/>
                </a:lnTo>
                <a:lnTo>
                  <a:pt x="519175" y="167386"/>
                </a:lnTo>
                <a:lnTo>
                  <a:pt x="804264" y="167386"/>
                </a:lnTo>
                <a:lnTo>
                  <a:pt x="843533" y="116459"/>
                </a:lnTo>
                <a:lnTo>
                  <a:pt x="804766" y="87094"/>
                </a:lnTo>
                <a:lnTo>
                  <a:pt x="762845" y="61546"/>
                </a:lnTo>
                <a:lnTo>
                  <a:pt x="718150" y="40071"/>
                </a:lnTo>
                <a:lnTo>
                  <a:pt x="671058" y="22923"/>
                </a:lnTo>
                <a:lnTo>
                  <a:pt x="621946" y="10358"/>
                </a:lnTo>
                <a:lnTo>
                  <a:pt x="571193" y="2632"/>
                </a:lnTo>
                <a:lnTo>
                  <a:pt x="519175" y="0"/>
                </a:lnTo>
                <a:close/>
              </a:path>
              <a:path w="1038225" h="1047750">
                <a:moveTo>
                  <a:pt x="922908" y="196469"/>
                </a:moveTo>
                <a:lnTo>
                  <a:pt x="814704" y="327405"/>
                </a:lnTo>
                <a:lnTo>
                  <a:pt x="838930" y="372409"/>
                </a:lnTo>
                <a:lnTo>
                  <a:pt x="857059" y="420163"/>
                </a:lnTo>
                <a:lnTo>
                  <a:pt x="868426" y="470656"/>
                </a:lnTo>
                <a:lnTo>
                  <a:pt x="872363" y="523875"/>
                </a:lnTo>
                <a:lnTo>
                  <a:pt x="869129" y="572161"/>
                </a:lnTo>
                <a:lnTo>
                  <a:pt x="859712" y="618499"/>
                </a:lnTo>
                <a:lnTo>
                  <a:pt x="844538" y="662461"/>
                </a:lnTo>
                <a:lnTo>
                  <a:pt x="824032" y="703617"/>
                </a:lnTo>
                <a:lnTo>
                  <a:pt x="798621" y="741538"/>
                </a:lnTo>
                <a:lnTo>
                  <a:pt x="768730" y="775795"/>
                </a:lnTo>
                <a:lnTo>
                  <a:pt x="734787" y="805959"/>
                </a:lnTo>
                <a:lnTo>
                  <a:pt x="697215" y="831600"/>
                </a:lnTo>
                <a:lnTo>
                  <a:pt x="656443" y="852291"/>
                </a:lnTo>
                <a:lnTo>
                  <a:pt x="612894" y="867601"/>
                </a:lnTo>
                <a:lnTo>
                  <a:pt x="566997" y="877101"/>
                </a:lnTo>
                <a:lnTo>
                  <a:pt x="519175" y="880363"/>
                </a:lnTo>
                <a:lnTo>
                  <a:pt x="894943" y="880363"/>
                </a:lnTo>
                <a:lnTo>
                  <a:pt x="941745" y="823553"/>
                </a:lnTo>
                <a:lnTo>
                  <a:pt x="966140" y="785791"/>
                </a:lnTo>
                <a:lnTo>
                  <a:pt x="987332" y="746009"/>
                </a:lnTo>
                <a:lnTo>
                  <a:pt x="1005119" y="704409"/>
                </a:lnTo>
                <a:lnTo>
                  <a:pt x="1019303" y="661193"/>
                </a:lnTo>
                <a:lnTo>
                  <a:pt x="1029681" y="616564"/>
                </a:lnTo>
                <a:lnTo>
                  <a:pt x="1036055" y="570724"/>
                </a:lnTo>
                <a:lnTo>
                  <a:pt x="1038225" y="523875"/>
                </a:lnTo>
                <a:lnTo>
                  <a:pt x="1035616" y="471368"/>
                </a:lnTo>
                <a:lnTo>
                  <a:pt x="1027959" y="420133"/>
                </a:lnTo>
                <a:lnTo>
                  <a:pt x="1015511" y="370553"/>
                </a:lnTo>
                <a:lnTo>
                  <a:pt x="998526" y="323012"/>
                </a:lnTo>
                <a:lnTo>
                  <a:pt x="977261" y="277894"/>
                </a:lnTo>
                <a:lnTo>
                  <a:pt x="951970" y="235585"/>
                </a:lnTo>
                <a:lnTo>
                  <a:pt x="922908" y="196469"/>
                </a:lnTo>
                <a:close/>
              </a:path>
              <a:path w="1038225" h="1047750">
                <a:moveTo>
                  <a:pt x="804264" y="167386"/>
                </a:moveTo>
                <a:lnTo>
                  <a:pt x="519175" y="167386"/>
                </a:lnTo>
                <a:lnTo>
                  <a:pt x="569389" y="170818"/>
                </a:lnTo>
                <a:lnTo>
                  <a:pt x="616482" y="180882"/>
                </a:lnTo>
                <a:lnTo>
                  <a:pt x="660807" y="197232"/>
                </a:lnTo>
                <a:lnTo>
                  <a:pt x="702718" y="219518"/>
                </a:lnTo>
                <a:lnTo>
                  <a:pt x="742569" y="247396"/>
                </a:lnTo>
                <a:lnTo>
                  <a:pt x="804264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5175" y="1304925"/>
            <a:ext cx="723900" cy="866775"/>
          </a:xfrm>
          <a:custGeom>
            <a:avLst/>
            <a:gdLst/>
            <a:ahLst/>
            <a:cxnLst/>
            <a:rect l="l" t="t" r="r" b="b"/>
            <a:pathLst>
              <a:path w="723900" h="866775">
                <a:moveTo>
                  <a:pt x="542925" y="0"/>
                </a:moveTo>
                <a:lnTo>
                  <a:pt x="404875" y="169037"/>
                </a:lnTo>
                <a:lnTo>
                  <a:pt x="389508" y="291973"/>
                </a:lnTo>
                <a:lnTo>
                  <a:pt x="15367" y="762253"/>
                </a:lnTo>
                <a:lnTo>
                  <a:pt x="0" y="866775"/>
                </a:lnTo>
                <a:lnTo>
                  <a:pt x="101219" y="829945"/>
                </a:lnTo>
                <a:lnTo>
                  <a:pt x="478535" y="356488"/>
                </a:lnTo>
                <a:lnTo>
                  <a:pt x="591947" y="319659"/>
                </a:lnTo>
                <a:lnTo>
                  <a:pt x="711683" y="169037"/>
                </a:lnTo>
                <a:lnTo>
                  <a:pt x="555244" y="169037"/>
                </a:lnTo>
                <a:lnTo>
                  <a:pt x="542925" y="0"/>
                </a:lnTo>
                <a:close/>
              </a:path>
              <a:path w="723900" h="866775">
                <a:moveTo>
                  <a:pt x="723900" y="153670"/>
                </a:moveTo>
                <a:lnTo>
                  <a:pt x="555244" y="169037"/>
                </a:lnTo>
                <a:lnTo>
                  <a:pt x="711683" y="169037"/>
                </a:lnTo>
                <a:lnTo>
                  <a:pt x="723900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98970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latin typeface="Calibri"/>
                <a:cs typeface="Calibri"/>
              </a:rPr>
              <a:t>Module</a:t>
            </a:r>
            <a:r>
              <a:rPr sz="3950" spc="155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Objectives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7627938" cy="1581202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50" b="1" spc="-10" dirty="0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2150" b="1" spc="30" dirty="0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sz="2150" b="1" spc="10" dirty="0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sz="2150" b="1" spc="25" dirty="0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sz="2150" b="1" spc="5" dirty="0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sz="2150" b="1" spc="-1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150" b="1" spc="15" dirty="0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spc="5" dirty="0">
                <a:solidFill>
                  <a:srgbClr val="333E50"/>
                </a:solidFill>
                <a:latin typeface="Calibri"/>
                <a:cs typeface="Calibri"/>
              </a:rPr>
              <a:t>Determine and implement the logging at the framework level</a:t>
            </a:r>
            <a:endParaRPr lang="en-AU" sz="200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dirty="0">
                <a:solidFill>
                  <a:srgbClr val="333E50"/>
                </a:solidFill>
                <a:latin typeface="Calibri"/>
                <a:cs typeface="Calibri"/>
              </a:rPr>
              <a:t>Generate and post the execution reports</a:t>
            </a:r>
            <a:endParaRPr lang="en-AU" sz="2000" dirty="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lang="en-AU" sz="2000" spc="10" dirty="0">
                <a:solidFill>
                  <a:srgbClr val="333E50"/>
                </a:solidFill>
                <a:latin typeface="Calibri"/>
                <a:cs typeface="Calibri"/>
              </a:rPr>
              <a:t>Unattended execution of Automation and integration with CI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4419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AU" sz="3950" spc="-15" dirty="0">
                <a:latin typeface="Calibri"/>
                <a:cs typeface="Calibri"/>
              </a:rPr>
              <a:t>Logging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11090910" cy="520142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150" b="1" spc="20" dirty="0">
                <a:solidFill>
                  <a:srgbClr val="333E50"/>
                </a:solidFill>
                <a:latin typeface="Calibri"/>
                <a:cs typeface="Calibri"/>
              </a:rPr>
              <a:t>Requirement</a:t>
            </a:r>
            <a:endParaRPr sz="2150" dirty="0">
              <a:latin typeface="Calibri"/>
              <a:cs typeface="Calibri"/>
            </a:endParaRPr>
          </a:p>
          <a:p>
            <a:pPr marL="248285" indent="-228600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latin typeface="Calibri"/>
                <a:cs typeface="Calibri"/>
              </a:rPr>
              <a:t>All the actions performed in Automation must be recorded for debugging(&amp; audit), report generation</a:t>
            </a:r>
          </a:p>
          <a:p>
            <a:pPr marL="248285" indent="-228600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latin typeface="Calibri"/>
                <a:cs typeface="Calibri"/>
              </a:rPr>
              <a:t>Multiple levels of logging should be supported like minimal, verbose, debug etc</a:t>
            </a:r>
          </a:p>
          <a:p>
            <a:pPr marL="248285" indent="-228600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latin typeface="Calibri"/>
                <a:cs typeface="Calibri"/>
              </a:rPr>
              <a:t>Logging should be consistent and re-usable</a:t>
            </a:r>
          </a:p>
          <a:p>
            <a:pPr marL="248285" indent="-228600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endParaRPr lang="en-AU" spc="-35" dirty="0">
              <a:solidFill>
                <a:srgbClr val="333E50"/>
              </a:solidFill>
              <a:latin typeface="Calibri"/>
              <a:cs typeface="Calibri"/>
            </a:endParaRPr>
          </a:p>
          <a:p>
            <a:pPr marL="19685">
              <a:lnSpc>
                <a:spcPts val="2055"/>
              </a:lnSpc>
              <a:spcBef>
                <a:spcPts val="800"/>
              </a:spcBef>
              <a:tabLst>
                <a:tab pos="248285" algn="l"/>
                <a:tab pos="248920" algn="l"/>
              </a:tabLst>
            </a:pPr>
            <a:r>
              <a:rPr lang="en-AU" sz="2150" b="1" spc="20" dirty="0">
                <a:solidFill>
                  <a:srgbClr val="333E50"/>
                </a:solidFill>
                <a:latin typeface="Calibri"/>
                <a:cs typeface="Calibri"/>
              </a:rPr>
              <a:t>Options</a:t>
            </a:r>
            <a:r>
              <a:rPr lang="en-AU" spc="-3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</a:p>
          <a:p>
            <a:pPr marL="305435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latin typeface="Calibri"/>
                <a:cs typeface="Calibri"/>
              </a:rPr>
              <a:t>Custom built libraries for logging</a:t>
            </a:r>
          </a:p>
          <a:p>
            <a:pPr marL="305435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latin typeface="Calibri"/>
                <a:cs typeface="Calibri"/>
              </a:rPr>
              <a:t>Logger libraries like log4j</a:t>
            </a:r>
          </a:p>
          <a:p>
            <a:pPr marL="762635" lvl="1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latin typeface="Calibri"/>
                <a:cs typeface="Calibri"/>
              </a:rPr>
              <a:t>Minimal maintenance needed and supports multiple log formats like text, Xml, </a:t>
            </a:r>
            <a:r>
              <a:rPr lang="en-AU" spc="-35" dirty="0" err="1">
                <a:solidFill>
                  <a:srgbClr val="333E50"/>
                </a:solidFill>
                <a:latin typeface="Calibri"/>
                <a:cs typeface="Calibri"/>
              </a:rPr>
              <a:t>Json</a:t>
            </a:r>
            <a:r>
              <a:rPr lang="en-AU" spc="-35" dirty="0">
                <a:solidFill>
                  <a:srgbClr val="333E50"/>
                </a:solidFill>
                <a:latin typeface="Calibri"/>
                <a:cs typeface="Calibri"/>
              </a:rPr>
              <a:t> for easy integration with external applications</a:t>
            </a:r>
          </a:p>
          <a:p>
            <a:pPr marL="762635" lvl="1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latin typeface="Calibri"/>
                <a:cs typeface="Calibri"/>
              </a:rPr>
              <a:t>Log4j is a popular logging library</a:t>
            </a:r>
          </a:p>
          <a:p>
            <a:pPr marL="1219835" lvl="2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  <a:hlinkClick r:id="rId2"/>
              </a:rPr>
              <a:t>https://logging.apache.org/log4j/2.x/index.html</a:t>
            </a:r>
            <a:r>
              <a:rPr lang="en-AU" spc="-35" dirty="0">
                <a:solidFill>
                  <a:srgbClr val="333E50"/>
                </a:solidFill>
                <a:cs typeface="Calibri"/>
              </a:rPr>
              <a:t> - Java</a:t>
            </a:r>
          </a:p>
          <a:p>
            <a:pPr marL="1219835" lvl="2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  <a:hlinkClick r:id="rId3"/>
              </a:rPr>
              <a:t>https://logging.apache.org/log4net/</a:t>
            </a:r>
            <a:r>
              <a:rPr lang="en-AU" spc="-35" dirty="0">
                <a:solidFill>
                  <a:srgbClr val="333E50"/>
                </a:solidFill>
                <a:cs typeface="Calibri"/>
              </a:rPr>
              <a:t> - </a:t>
            </a:r>
            <a:r>
              <a:rPr lang="en-AU" spc="-35" dirty="0" err="1">
                <a:solidFill>
                  <a:srgbClr val="333E50"/>
                </a:solidFill>
                <a:cs typeface="Calibri"/>
              </a:rPr>
              <a:t>.Net</a:t>
            </a:r>
            <a:endParaRPr lang="en-AU" spc="-35" dirty="0">
              <a:solidFill>
                <a:srgbClr val="333E50"/>
              </a:solidFill>
              <a:latin typeface="Calibri"/>
              <a:cs typeface="Calibri"/>
            </a:endParaRPr>
          </a:p>
          <a:p>
            <a:pPr marL="19685">
              <a:lnSpc>
                <a:spcPts val="2055"/>
              </a:lnSpc>
              <a:spcBef>
                <a:spcPts val="800"/>
              </a:spcBef>
              <a:tabLst>
                <a:tab pos="248285" algn="l"/>
                <a:tab pos="248920" algn="l"/>
              </a:tabLst>
            </a:pPr>
            <a:endParaRPr lang="en-AU" spc="-35" dirty="0">
              <a:solidFill>
                <a:srgbClr val="333E5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4419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AU" sz="3950" spc="-15" dirty="0">
                <a:latin typeface="Calibri"/>
                <a:cs typeface="Calibri"/>
              </a:rPr>
              <a:t>Reporting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27781-0150-4545-B5A8-C1B776D9FB42}"/>
              </a:ext>
            </a:extLst>
          </p:cNvPr>
          <p:cNvSpPr/>
          <p:nvPr/>
        </p:nvSpPr>
        <p:spPr>
          <a:xfrm>
            <a:off x="533400" y="1219200"/>
            <a:ext cx="112776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AU" sz="2150" b="1" spc="20" dirty="0">
                <a:solidFill>
                  <a:srgbClr val="333E50"/>
                </a:solidFill>
                <a:cs typeface="Calibri"/>
              </a:rPr>
              <a:t>Requirement</a:t>
            </a:r>
            <a:endParaRPr lang="en-AU" sz="2150" dirty="0">
              <a:cs typeface="Calibri"/>
            </a:endParaRPr>
          </a:p>
          <a:p>
            <a:pPr marL="248285" indent="-228600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</a:rPr>
              <a:t>Automation execution results have to be recorded and preserved for future reference</a:t>
            </a:r>
          </a:p>
          <a:p>
            <a:pPr marL="248285" indent="-228600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</a:rPr>
              <a:t>Reports will be shared with team and other stakeholders periodically</a:t>
            </a:r>
          </a:p>
          <a:p>
            <a:pPr marL="248285" indent="-228600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</a:rPr>
              <a:t>Reports should be concise and provide detailed information easily if requested</a:t>
            </a:r>
          </a:p>
          <a:p>
            <a:pPr marL="248285" indent="-228600">
              <a:lnSpc>
                <a:spcPts val="2055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endParaRPr lang="en-AU" spc="-35" dirty="0">
              <a:solidFill>
                <a:srgbClr val="333E50"/>
              </a:solidFill>
              <a:cs typeface="Calibri"/>
            </a:endParaRPr>
          </a:p>
          <a:p>
            <a:pPr marL="19685">
              <a:lnSpc>
                <a:spcPts val="2055"/>
              </a:lnSpc>
              <a:spcBef>
                <a:spcPts val="800"/>
              </a:spcBef>
              <a:tabLst>
                <a:tab pos="248285" algn="l"/>
                <a:tab pos="248920" algn="l"/>
              </a:tabLst>
            </a:pPr>
            <a:r>
              <a:rPr lang="en-AU" sz="2150" b="1" spc="20" dirty="0">
                <a:solidFill>
                  <a:srgbClr val="333E50"/>
                </a:solidFill>
                <a:cs typeface="Calibri"/>
              </a:rPr>
              <a:t>Options</a:t>
            </a:r>
            <a:r>
              <a:rPr lang="en-AU" spc="-35" dirty="0">
                <a:solidFill>
                  <a:srgbClr val="333E50"/>
                </a:solidFill>
                <a:cs typeface="Calibri"/>
              </a:rPr>
              <a:t> </a:t>
            </a:r>
          </a:p>
          <a:p>
            <a:pPr marL="305435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</a:rPr>
              <a:t>Custom built reports</a:t>
            </a:r>
          </a:p>
          <a:p>
            <a:pPr marL="762635" lvl="1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</a:rPr>
              <a:t>Theses can e as simple Html reported hosted on a server </a:t>
            </a:r>
          </a:p>
          <a:p>
            <a:pPr marL="762635" lvl="1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</a:rPr>
              <a:t>These are best suited in the initial phases of automation when the reporting requirements are still not defined</a:t>
            </a:r>
          </a:p>
          <a:p>
            <a:pPr marL="305435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</a:rPr>
              <a:t>Report generation from test management tolls like Jira, HP Quality </a:t>
            </a:r>
            <a:r>
              <a:rPr lang="en-AU" spc="-35" dirty="0" err="1">
                <a:solidFill>
                  <a:srgbClr val="333E50"/>
                </a:solidFill>
                <a:cs typeface="Calibri"/>
              </a:rPr>
              <a:t>Center</a:t>
            </a:r>
            <a:r>
              <a:rPr lang="en-AU" spc="-35" dirty="0">
                <a:solidFill>
                  <a:srgbClr val="333E50"/>
                </a:solidFill>
                <a:cs typeface="Calibri"/>
              </a:rPr>
              <a:t> etc</a:t>
            </a:r>
          </a:p>
          <a:p>
            <a:pPr marL="762635" lvl="1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</a:rPr>
              <a:t>Need to have an integration with the applications few tools support out of the box integrations and need an implementation </a:t>
            </a:r>
          </a:p>
          <a:p>
            <a:pPr marL="762635" lvl="1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</a:rPr>
              <a:t>Automation should generate results(&amp; logs) in standard formats like XML(or JSON for easy Integration)</a:t>
            </a:r>
          </a:p>
          <a:p>
            <a:pPr marL="305435" indent="-285750">
              <a:lnSpc>
                <a:spcPts val="2055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8285" algn="l"/>
                <a:tab pos="248920" algn="l"/>
              </a:tabLst>
            </a:pPr>
            <a:r>
              <a:rPr lang="en-AU" spc="-35" dirty="0">
                <a:solidFill>
                  <a:srgbClr val="333E50"/>
                </a:solidFill>
                <a:cs typeface="Calibri"/>
              </a:rPr>
              <a:t>Report Generation tools like Extent reports : http://extentreports.com/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54419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AU" sz="3950" dirty="0">
                <a:latin typeface="Calibri"/>
                <a:cs typeface="Calibri"/>
              </a:rPr>
              <a:t>Execution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7907655" cy="48192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AU" sz="2150" b="1" spc="15" dirty="0">
                <a:solidFill>
                  <a:srgbClr val="333E50"/>
                </a:solidFill>
                <a:latin typeface="Calibri"/>
                <a:cs typeface="Calibri"/>
              </a:rPr>
              <a:t>Requirements</a:t>
            </a:r>
            <a:endParaRPr sz="2150" dirty="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sz="1800" spc="10" dirty="0">
                <a:solidFill>
                  <a:srgbClr val="333E50"/>
                </a:solidFill>
                <a:latin typeface="Calibri"/>
                <a:cs typeface="Calibri"/>
              </a:rPr>
              <a:t>Automated scripts should be executed frequently based on specific events or a schedule</a:t>
            </a:r>
          </a:p>
          <a:p>
            <a:pPr marL="248285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sz="1800" dirty="0">
                <a:latin typeface="Calibri"/>
                <a:cs typeface="Calibri"/>
              </a:rPr>
              <a:t>Execution frequency is determined by multiple factors like</a:t>
            </a:r>
          </a:p>
          <a:p>
            <a:pPr marL="705485" lvl="1" indent="-228600"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dirty="0">
                <a:latin typeface="Calibri"/>
                <a:cs typeface="Calibri"/>
              </a:rPr>
              <a:t>Project build and delivery frequency</a:t>
            </a:r>
          </a:p>
          <a:p>
            <a:pPr marL="705485" lvl="1" indent="-228600"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dirty="0">
                <a:latin typeface="Calibri"/>
                <a:cs typeface="Calibri"/>
              </a:rPr>
              <a:t>Development methodology Waterfall, Agile</a:t>
            </a:r>
          </a:p>
          <a:p>
            <a:pPr marL="705485" lvl="1" indent="-228600"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dirty="0">
                <a:latin typeface="Calibri"/>
                <a:cs typeface="Calibri"/>
              </a:rPr>
              <a:t>Infrastructure and tools </a:t>
            </a:r>
          </a:p>
          <a:p>
            <a:pPr marL="248285" indent="-228600"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dirty="0">
                <a:latin typeface="Calibri"/>
                <a:cs typeface="Calibri"/>
              </a:rPr>
              <a:t>Options</a:t>
            </a:r>
          </a:p>
          <a:p>
            <a:pPr marL="705485" lvl="1" indent="-228600"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dirty="0">
                <a:latin typeface="Calibri"/>
                <a:cs typeface="Calibri"/>
              </a:rPr>
              <a:t>Execution based on a schedule – based on task scheduler (or </a:t>
            </a:r>
            <a:r>
              <a:rPr lang="en-AU" dirty="0" err="1">
                <a:latin typeface="Calibri"/>
                <a:cs typeface="Calibri"/>
              </a:rPr>
              <a:t>cron</a:t>
            </a:r>
            <a:r>
              <a:rPr lang="en-AU" dirty="0">
                <a:latin typeface="Calibri"/>
                <a:cs typeface="Calibri"/>
              </a:rPr>
              <a:t> job)</a:t>
            </a:r>
          </a:p>
          <a:p>
            <a:pPr marL="705485" lvl="1" indent="-228600"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dirty="0">
                <a:latin typeface="Calibri"/>
                <a:cs typeface="Calibri"/>
              </a:rPr>
              <a:t>Polling – monitoring a database or activity to trigger automation</a:t>
            </a:r>
          </a:p>
          <a:p>
            <a:pPr marL="705485" lvl="1" indent="-228600"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dirty="0">
                <a:latin typeface="Calibri"/>
                <a:cs typeface="Calibri"/>
              </a:rPr>
              <a:t>On demand execution</a:t>
            </a:r>
          </a:p>
          <a:p>
            <a:pPr marL="705485" lvl="1" indent="-228600">
              <a:spcBef>
                <a:spcPts val="80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lang="en-AU" dirty="0">
                <a:latin typeface="Calibri"/>
                <a:cs typeface="Calibri"/>
              </a:rPr>
              <a:t>Event based – execution based on an event like source code check-in, integrated with Continuous Integration pipeline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301" y="2709926"/>
            <a:ext cx="4224655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Thank</a:t>
            </a:r>
            <a:r>
              <a:rPr spc="-235" dirty="0"/>
              <a:t> </a:t>
            </a:r>
            <a:r>
              <a:rPr spc="-190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20" dirty="0"/>
              <a:t>Copy </a:t>
            </a:r>
            <a:r>
              <a:rPr spc="5" dirty="0"/>
              <a:t>right </a:t>
            </a:r>
            <a:r>
              <a:rPr spc="20" dirty="0"/>
              <a:t>© </a:t>
            </a:r>
            <a:r>
              <a:rPr spc="10" dirty="0"/>
              <a:t>2017 </a:t>
            </a:r>
            <a:r>
              <a:rPr spc="20" dirty="0"/>
              <a:t>Accenture </a:t>
            </a:r>
            <a:r>
              <a:rPr spc="5" dirty="0"/>
              <a:t>All </a:t>
            </a:r>
            <a:r>
              <a:rPr spc="20" dirty="0"/>
              <a:t>Rights Reserv</a:t>
            </a:r>
            <a:r>
              <a:rPr spc="-95" dirty="0"/>
              <a:t> </a:t>
            </a:r>
            <a:r>
              <a:rPr spc="10" dirty="0"/>
              <a:t>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075FB620A314C9052DB539CC77354" ma:contentTypeVersion="2" ma:contentTypeDescription="Create a new document." ma:contentTypeScope="" ma:versionID="a4799282558c04594d50b0cbc02843be">
  <xsd:schema xmlns:xsd="http://www.w3.org/2001/XMLSchema" xmlns:xs="http://www.w3.org/2001/XMLSchema" xmlns:p="http://schemas.microsoft.com/office/2006/metadata/properties" xmlns:ns2="128aa0b7-4d93-48ba-b8da-68960f2ffde9" targetNamespace="http://schemas.microsoft.com/office/2006/metadata/properties" ma:root="true" ma:fieldsID="62be30a3eda18be7c36fc70179c89c38" ns2:_="">
    <xsd:import namespace="128aa0b7-4d93-48ba-b8da-68960f2ff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a0b7-4d93-48ba-b8da-68960f2ff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AAB63B-A822-47DE-8CE8-04F273DE64D0}"/>
</file>

<file path=customXml/itemProps2.xml><?xml version="1.0" encoding="utf-8"?>
<ds:datastoreItem xmlns:ds="http://schemas.openxmlformats.org/officeDocument/2006/customXml" ds:itemID="{577AF159-B5B4-4196-B94F-BA8C7230D90C}"/>
</file>

<file path=customXml/itemProps3.xml><?xml version="1.0" encoding="utf-8"?>
<ds:datastoreItem xmlns:ds="http://schemas.openxmlformats.org/officeDocument/2006/customXml" ds:itemID="{94598942-E78B-4D27-BA01-E6A11AEF207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434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Module Objectives</vt:lpstr>
      <vt:lpstr>Logging</vt:lpstr>
      <vt:lpstr>Reporting</vt:lpstr>
      <vt:lpstr>Execution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Dinesh, Aparna</dc:creator>
  <cp:lastModifiedBy>Kembhavi, Sudhindra</cp:lastModifiedBy>
  <cp:revision>1</cp:revision>
  <dcterms:created xsi:type="dcterms:W3CDTF">2018-04-19T22:37:46Z</dcterms:created>
  <dcterms:modified xsi:type="dcterms:W3CDTF">2018-04-20T03:02:47Z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2018-04-19T00:00:00Z</vt:filetime>
  </property>
  <property fmtid="{D5CDD505-2E9C-101B-9397-08002B2CF9AE}" pid="5" name="ContentTypeId">
    <vt:lpwstr>0x010100527075FB620A314C9052DB539CC77354</vt:lpwstr>
  </property>
</Properties>
</file>