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0" r:id="rId14"/>
    <p:sldId id="268" r:id="rId15"/>
    <p:sldId id="269" r:id="rId16"/>
    <p:sldId id="271" r:id="rId17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dondear rectángulo de esquina diagonal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4BE3F768-A8F5-4702-85E3-D10609C2780E}" type="datetimeFigureOut">
              <a:rPr lang="es-AR" smtClean="0"/>
              <a:t>28/8/2023</a:t>
            </a:fld>
            <a:endParaRPr lang="es-AR" dirty="0"/>
          </a:p>
        </p:txBody>
      </p:sp>
      <p:sp>
        <p:nvSpPr>
          <p:cNvPr id="11" name="10 Marcador de número de diapositiva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19C10E34-73D1-49EB-B076-E950FB807F6A}" type="slidenum">
              <a:rPr lang="es-AR" smtClean="0"/>
              <a:t>‹Nº›</a:t>
            </a:fld>
            <a:endParaRPr lang="es-AR" dirty="0"/>
          </a:p>
        </p:txBody>
      </p:sp>
      <p:sp>
        <p:nvSpPr>
          <p:cNvPr id="12" name="11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s-A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BE3F768-A8F5-4702-85E3-D10609C2780E}" type="datetimeFigureOut">
              <a:rPr lang="es-AR" smtClean="0"/>
              <a:t>28/8/2023</a:t>
            </a:fld>
            <a:endParaRPr lang="es-AR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9C10E34-73D1-49EB-B076-E950FB807F6A}" type="slidenum">
              <a:rPr lang="es-AR" smtClean="0"/>
              <a:t>‹Nº›</a:t>
            </a:fld>
            <a:endParaRPr lang="es-A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BE3F768-A8F5-4702-85E3-D10609C2780E}" type="datetimeFigureOut">
              <a:rPr lang="es-AR" smtClean="0"/>
              <a:t>28/8/2023</a:t>
            </a:fld>
            <a:endParaRPr lang="es-AR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9C10E34-73D1-49EB-B076-E950FB807F6A}" type="slidenum">
              <a:rPr lang="es-AR" smtClean="0"/>
              <a:t>‹Nº›</a:t>
            </a:fld>
            <a:endParaRPr lang="es-A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BE3F768-A8F5-4702-85E3-D10609C2780E}" type="datetimeFigureOut">
              <a:rPr lang="es-AR" smtClean="0"/>
              <a:t>28/8/2023</a:t>
            </a:fld>
            <a:endParaRPr lang="es-AR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9C10E34-73D1-49EB-B076-E950FB807F6A}" type="slidenum">
              <a:rPr lang="es-AR" smtClean="0"/>
              <a:t>‹Nº›</a:t>
            </a:fld>
            <a:endParaRPr lang="es-A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8" name="7 Marcador de fecha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4BE3F768-A8F5-4702-85E3-D10609C2780E}" type="datetimeFigureOut">
              <a:rPr lang="es-AR" smtClean="0"/>
              <a:t>28/8/2023</a:t>
            </a:fld>
            <a:endParaRPr lang="es-AR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19C10E34-73D1-49EB-B076-E950FB807F6A}" type="slidenum">
              <a:rPr lang="es-AR" smtClean="0"/>
              <a:t>‹Nº›</a:t>
            </a:fld>
            <a:endParaRPr lang="es-AR" dirty="0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s-AR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BE3F768-A8F5-4702-85E3-D10609C2780E}" type="datetimeFigureOut">
              <a:rPr lang="es-AR" smtClean="0"/>
              <a:t>28/8/2023</a:t>
            </a:fld>
            <a:endParaRPr lang="es-AR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19C10E34-73D1-49EB-B076-E950FB807F6A}" type="slidenum">
              <a:rPr lang="es-AR" smtClean="0"/>
              <a:t>‹Nº›</a:t>
            </a:fld>
            <a:endParaRPr lang="es-AR" dirty="0"/>
          </a:p>
        </p:txBody>
      </p:sp>
      <p:sp>
        <p:nvSpPr>
          <p:cNvPr id="10" name="9 Rectángulo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Rectángulo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1" name="10 Rectángulo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BE3F768-A8F5-4702-85E3-D10609C2780E}" type="datetimeFigureOut">
              <a:rPr lang="es-AR" smtClean="0"/>
              <a:t>28/8/2023</a:t>
            </a:fld>
            <a:endParaRPr lang="es-AR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19C10E34-73D1-49EB-B076-E950FB807F6A}" type="slidenum">
              <a:rPr lang="es-AR" smtClean="0"/>
              <a:t>‹Nº›</a:t>
            </a:fld>
            <a:endParaRPr lang="es-A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BE3F768-A8F5-4702-85E3-D10609C2780E}" type="datetimeFigureOut">
              <a:rPr lang="es-AR" smtClean="0"/>
              <a:t>28/8/2023</a:t>
            </a:fld>
            <a:endParaRPr lang="es-AR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9C10E34-73D1-49EB-B076-E950FB807F6A}" type="slidenum">
              <a:rPr lang="es-AR" smtClean="0"/>
              <a:t>‹Nº›</a:t>
            </a:fld>
            <a:endParaRPr lang="es-AR" dirty="0"/>
          </a:p>
        </p:txBody>
      </p:sp>
      <p:sp>
        <p:nvSpPr>
          <p:cNvPr id="7" name="6 Rectángulo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BE3F768-A8F5-4702-85E3-D10609C2780E}" type="datetimeFigureOut">
              <a:rPr lang="es-AR" smtClean="0"/>
              <a:t>28/8/2023</a:t>
            </a:fld>
            <a:endParaRPr lang="es-AR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9C10E34-73D1-49EB-B076-E950FB807F6A}" type="slidenum">
              <a:rPr lang="es-AR" smtClean="0"/>
              <a:t>‹Nº›</a:t>
            </a:fld>
            <a:endParaRPr lang="es-A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9" name="8 Marcador de fecha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4BE3F768-A8F5-4702-85E3-D10609C2780E}" type="datetimeFigureOut">
              <a:rPr lang="es-AR" smtClean="0"/>
              <a:t>28/8/2023</a:t>
            </a:fld>
            <a:endParaRPr lang="es-AR" dirty="0"/>
          </a:p>
        </p:txBody>
      </p:sp>
      <p:sp>
        <p:nvSpPr>
          <p:cNvPr id="10" name="9 Marcador de número de diapositiva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19C10E34-73D1-49EB-B076-E950FB807F6A}" type="slidenum">
              <a:rPr lang="es-AR" smtClean="0"/>
              <a:t>‹Nº›</a:t>
            </a:fld>
            <a:endParaRPr lang="es-AR" dirty="0"/>
          </a:p>
        </p:txBody>
      </p:sp>
      <p:sp>
        <p:nvSpPr>
          <p:cNvPr id="11" name="10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s-AR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3" name="12 Marcador de posición de imagen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s-ES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Haga clic en el icono para agregar una imagen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7 Marcador de fecha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4BE3F768-A8F5-4702-85E3-D10609C2780E}" type="datetimeFigureOut">
              <a:rPr lang="es-AR" smtClean="0"/>
              <a:t>28/8/2023</a:t>
            </a:fld>
            <a:endParaRPr lang="es-AR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19C10E34-73D1-49EB-B076-E950FB807F6A}" type="slidenum">
              <a:rPr lang="es-AR" smtClean="0"/>
              <a:t>‹Nº›</a:t>
            </a:fld>
            <a:endParaRPr lang="es-AR" dirty="0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s-A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dondear rectángulo de esquina diagonal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es-AR" dirty="0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4BE3F768-A8F5-4702-85E3-D10609C2780E}" type="datetimeFigureOut">
              <a:rPr lang="es-AR" smtClean="0"/>
              <a:t>28/8/2023</a:t>
            </a:fld>
            <a:endParaRPr lang="es-AR" dirty="0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19C10E34-73D1-49EB-B076-E950FB807F6A}" type="slidenum">
              <a:rPr lang="es-AR" smtClean="0"/>
              <a:t>‹Nº›</a:t>
            </a:fld>
            <a:endParaRPr lang="es-AR" dirty="0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S" sz="6000" dirty="0" smtClean="0"/>
              <a:t>PROGRAMACIÓN I</a:t>
            </a:r>
            <a:endParaRPr lang="es-AR" sz="6000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ES" sz="4000" dirty="0" smtClean="0"/>
              <a:t>ESTRUCTURAS ITERATIVAS</a:t>
            </a:r>
            <a:endParaRPr lang="es-AR" sz="4000" dirty="0"/>
          </a:p>
        </p:txBody>
      </p:sp>
    </p:spTree>
    <p:extLst>
      <p:ext uri="{BB962C8B-B14F-4D97-AF65-F5344CB8AC3E}">
        <p14:creationId xmlns:p14="http://schemas.microsoft.com/office/powerpoint/2010/main" val="15960381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476673"/>
            <a:ext cx="8229600" cy="936104"/>
          </a:xfrm>
        </p:spPr>
        <p:txBody>
          <a:bodyPr>
            <a:normAutofit lnSpcReduction="10000"/>
          </a:bodyPr>
          <a:lstStyle/>
          <a:p>
            <a:r>
              <a:rPr lang="es-ES" sz="2800" dirty="0" smtClean="0"/>
              <a:t>Ejemplo ‘break’:</a:t>
            </a:r>
            <a:r>
              <a:rPr lang="es-AR" sz="2800" dirty="0" smtClean="0"/>
              <a:t> Encontrar un elemento en una colección.</a:t>
            </a:r>
          </a:p>
          <a:p>
            <a:pPr marL="0" indent="0">
              <a:buNone/>
            </a:pPr>
            <a:endParaRPr lang="es-ES" sz="2800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364305"/>
            <a:ext cx="6749395" cy="1656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2 Marcador de contenido"/>
          <p:cNvSpPr txBox="1">
            <a:spLocks/>
          </p:cNvSpPr>
          <p:nvPr/>
        </p:nvSpPr>
        <p:spPr>
          <a:xfrm>
            <a:off x="519529" y="3034100"/>
            <a:ext cx="8229600" cy="93610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92100" indent="-292100" algn="l" rtl="0" eaLnBrk="1" latinLnBrk="0" hangingPunct="1">
              <a:spcBef>
                <a:spcPts val="0"/>
              </a:spcBef>
              <a:buClr>
                <a:schemeClr val="accent1"/>
              </a:buClr>
              <a:buSzPct val="70000"/>
              <a:buFont typeface="Wingdings 2"/>
              <a:buChar char="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rtl="0" eaLnBrk="1" latinLnBrk="0" hangingPunct="1">
              <a:spcBef>
                <a:spcPts val="400"/>
              </a:spcBef>
              <a:buClr>
                <a:schemeClr val="accent2"/>
              </a:buClr>
              <a:buSzPct val="90000"/>
              <a:buFontTx/>
              <a:buChar char="•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192024" algn="l" rtl="0" eaLnBrk="1" latinLnBrk="0" hangingPunct="1">
              <a:spcBef>
                <a:spcPts val="400"/>
              </a:spcBef>
              <a:buClr>
                <a:schemeClr val="accent3"/>
              </a:buClr>
              <a:buSzPct val="100000"/>
              <a:buFont typeface="Wingdings 2"/>
              <a:buChar char="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rtl="0" eaLnBrk="1" latinLnBrk="0" hangingPunct="1">
              <a:spcBef>
                <a:spcPts val="400"/>
              </a:spcBef>
              <a:buClr>
                <a:schemeClr val="accent3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82880" algn="l" rtl="0" eaLnBrk="1" latinLnBrk="0" hangingPunct="1">
              <a:spcBef>
                <a:spcPts val="400"/>
              </a:spcBef>
              <a:buClr>
                <a:schemeClr val="accent3"/>
              </a:buClr>
              <a:buSzPct val="100000"/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73736" algn="l" rtl="0" eaLnBrk="1" latinLnBrk="0" hangingPunct="1">
              <a:spcBef>
                <a:spcPts val="400"/>
              </a:spcBef>
              <a:buClr>
                <a:schemeClr val="accent4"/>
              </a:buClr>
              <a:buFont typeface="Wingdings 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73736" algn="l" rtl="0" eaLnBrk="1" latinLnBrk="0" hangingPunct="1">
              <a:spcBef>
                <a:spcPts val="400"/>
              </a:spcBef>
              <a:buClr>
                <a:schemeClr val="accent4"/>
              </a:buClr>
              <a:buFont typeface="Wingdings 2"/>
              <a:buChar char="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73736" algn="l" rtl="0" eaLnBrk="1" latinLnBrk="0" hangingPunct="1">
              <a:spcBef>
                <a:spcPts val="400"/>
              </a:spcBef>
              <a:buClr>
                <a:schemeClr val="accent4"/>
              </a:buClr>
              <a:buFont typeface="Wingdings 2"/>
              <a:buChar char="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73736" algn="l" rtl="0" eaLnBrk="1" latinLnBrk="0" hangingPunct="1">
              <a:spcBef>
                <a:spcPts val="400"/>
              </a:spcBef>
              <a:buClr>
                <a:schemeClr val="accent4"/>
              </a:buClr>
              <a:buFont typeface="Wingdings 2"/>
              <a:buChar char="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s-ES" sz="2800" dirty="0" smtClean="0"/>
              <a:t>Ejemplo ‘</a:t>
            </a:r>
            <a:r>
              <a:rPr lang="es-ES" sz="2800" dirty="0" err="1" smtClean="0"/>
              <a:t>continue</a:t>
            </a:r>
            <a:r>
              <a:rPr lang="es-ES" sz="2800" dirty="0" smtClean="0"/>
              <a:t>’:</a:t>
            </a:r>
            <a:r>
              <a:rPr lang="es-AR" sz="2800" dirty="0" smtClean="0"/>
              <a:t> Imprimir solos números pares de una colección.</a:t>
            </a:r>
          </a:p>
          <a:p>
            <a:pPr marL="0" indent="0">
              <a:buFont typeface="Wingdings 2"/>
              <a:buNone/>
            </a:pPr>
            <a:endParaRPr lang="es-ES" sz="2800" dirty="0" smtClean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1" y="3970204"/>
            <a:ext cx="6656237" cy="1691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187922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FOR … ELSE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46237"/>
            <a:ext cx="8229600" cy="9906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800" dirty="0"/>
              <a:t>Python ofrece una estructura adicional de bucle </a:t>
            </a:r>
            <a:r>
              <a:rPr lang="es-ES" sz="2800" dirty="0" err="1"/>
              <a:t>for</a:t>
            </a:r>
            <a:r>
              <a:rPr lang="es-ES" sz="2800" dirty="0"/>
              <a:t> cuya estructura es la siguiente:</a:t>
            </a:r>
            <a:endParaRPr lang="es-AR" sz="28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755" y="2924944"/>
            <a:ext cx="8236490" cy="1512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solidFill>
            <a:srgbClr val="F7F7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sz="1200" b="0" i="0" u="none" strike="noStrike" cap="none" normalizeH="0" baseline="0" smtClean="0">
                <a:ln>
                  <a:noFill/>
                </a:ln>
                <a:solidFill>
                  <a:srgbClr val="7A7A7A"/>
                </a:solidFill>
                <a:effectLst/>
                <a:latin typeface="Open Sans"/>
                <a:cs typeface="Arial" pitchFamily="34" charset="0"/>
              </a:rPr>
              <a:t>Es decir, el código del bloque </a:t>
            </a:r>
            <a:r>
              <a:rPr kumimoji="0" lang="es-AR" sz="1000" b="0" i="0" u="none" strike="noStrike" cap="none" normalizeH="0" baseline="0" smtClean="0">
                <a:ln>
                  <a:noFill/>
                </a:ln>
                <a:solidFill>
                  <a:srgbClr val="555555"/>
                </a:solidFill>
                <a:effectLst/>
                <a:latin typeface="Monaco"/>
                <a:cs typeface="Arial" pitchFamily="34" charset="0"/>
              </a:rPr>
              <a:t>else</a:t>
            </a:r>
            <a:r>
              <a:rPr kumimoji="0" lang="es-AR" sz="1200" b="0" i="0" u="none" strike="noStrike" cap="none" normalizeH="0" baseline="0" smtClean="0">
                <a:ln>
                  <a:noFill/>
                </a:ln>
                <a:solidFill>
                  <a:srgbClr val="7A7A7A"/>
                </a:solidFill>
                <a:effectLst/>
                <a:latin typeface="Open Sans"/>
                <a:cs typeface="Arial" pitchFamily="34" charset="0"/>
              </a:rPr>
              <a:t> se ejecutará siempre y cuando no se haya ejecutado la sentencia </a:t>
            </a:r>
            <a:r>
              <a:rPr kumimoji="0" lang="es-AR" sz="1000" b="0" i="0" u="none" strike="noStrike" cap="none" normalizeH="0" baseline="0" smtClean="0">
                <a:ln>
                  <a:noFill/>
                </a:ln>
                <a:solidFill>
                  <a:srgbClr val="555555"/>
                </a:solidFill>
                <a:effectLst/>
                <a:latin typeface="Monaco"/>
                <a:cs typeface="Arial" pitchFamily="34" charset="0"/>
              </a:rPr>
              <a:t>break</a:t>
            </a:r>
            <a:r>
              <a:rPr kumimoji="0" lang="es-AR" sz="1200" b="0" i="0" u="none" strike="noStrike" cap="none" normalizeH="0" baseline="0" smtClean="0">
                <a:ln>
                  <a:noFill/>
                </a:ln>
                <a:solidFill>
                  <a:srgbClr val="7A7A7A"/>
                </a:solidFill>
                <a:effectLst/>
                <a:latin typeface="Open Sans"/>
                <a:cs typeface="Arial" pitchFamily="34" charset="0"/>
              </a:rPr>
              <a:t> dentro del bloque del </a:t>
            </a:r>
            <a:r>
              <a:rPr kumimoji="0" lang="es-AR" sz="1000" b="0" i="0" u="none" strike="noStrike" cap="none" normalizeH="0" baseline="0" smtClean="0">
                <a:ln>
                  <a:noFill/>
                </a:ln>
                <a:solidFill>
                  <a:srgbClr val="555555"/>
                </a:solidFill>
                <a:effectLst/>
                <a:latin typeface="Monaco"/>
                <a:cs typeface="Arial" pitchFamily="34" charset="0"/>
              </a:rPr>
              <a:t>for</a:t>
            </a:r>
            <a:r>
              <a:rPr kumimoji="0" lang="es-AR" sz="1200" b="0" i="0" u="none" strike="noStrike" cap="none" normalizeH="0" baseline="0" smtClean="0">
                <a:ln>
                  <a:noFill/>
                </a:ln>
                <a:solidFill>
                  <a:srgbClr val="7A7A7A"/>
                </a:solidFill>
                <a:effectLst/>
                <a:latin typeface="Open Sans"/>
                <a:cs typeface="Arial" pitchFamily="34" charset="0"/>
              </a:rPr>
              <a:t>.</a:t>
            </a:r>
            <a:r>
              <a:rPr kumimoji="0" lang="es-AR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s-A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539552" y="4797152"/>
            <a:ext cx="799288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/>
              <a:t>Es decir, el código del bloque else se ejecutará siempre y cuando no se haya ejecutado la sentencia break dentro del bloque del </a:t>
            </a:r>
            <a:r>
              <a:rPr lang="es-ES" sz="2800" dirty="0" err="1"/>
              <a:t>for</a:t>
            </a:r>
            <a:r>
              <a:rPr lang="es-ES" sz="2800" dirty="0"/>
              <a:t>.</a:t>
            </a:r>
            <a:endParaRPr lang="es-AR" sz="2800" dirty="0"/>
          </a:p>
        </p:txBody>
      </p:sp>
    </p:spTree>
    <p:extLst>
      <p:ext uri="{BB962C8B-B14F-4D97-AF65-F5344CB8AC3E}">
        <p14:creationId xmlns:p14="http://schemas.microsoft.com/office/powerpoint/2010/main" val="10094973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692697"/>
            <a:ext cx="8229600" cy="7920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800" dirty="0" smtClean="0"/>
              <a:t>Por ejemplo:</a:t>
            </a:r>
            <a:endParaRPr lang="es-AR" sz="28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484784"/>
            <a:ext cx="7757737" cy="2520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2 Marcador de contenido"/>
          <p:cNvSpPr txBox="1">
            <a:spLocks/>
          </p:cNvSpPr>
          <p:nvPr/>
        </p:nvSpPr>
        <p:spPr>
          <a:xfrm>
            <a:off x="447636" y="4221088"/>
            <a:ext cx="8229600" cy="1800200"/>
          </a:xfrm>
          <a:prstGeom prst="rect">
            <a:avLst/>
          </a:prstGeom>
        </p:spPr>
        <p:txBody>
          <a:bodyPr>
            <a:noAutofit/>
          </a:bodyPr>
          <a:lstStyle>
            <a:lvl1pPr marL="292100" indent="-292100" algn="l" rtl="0" eaLnBrk="1" latinLnBrk="0" hangingPunct="1">
              <a:spcBef>
                <a:spcPts val="0"/>
              </a:spcBef>
              <a:buClr>
                <a:schemeClr val="accent1"/>
              </a:buClr>
              <a:buSzPct val="70000"/>
              <a:buFont typeface="Wingdings 2"/>
              <a:buChar char="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rtl="0" eaLnBrk="1" latinLnBrk="0" hangingPunct="1">
              <a:spcBef>
                <a:spcPts val="400"/>
              </a:spcBef>
              <a:buClr>
                <a:schemeClr val="accent2"/>
              </a:buClr>
              <a:buSzPct val="90000"/>
              <a:buFontTx/>
              <a:buChar char="•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192024" algn="l" rtl="0" eaLnBrk="1" latinLnBrk="0" hangingPunct="1">
              <a:spcBef>
                <a:spcPts val="400"/>
              </a:spcBef>
              <a:buClr>
                <a:schemeClr val="accent3"/>
              </a:buClr>
              <a:buSzPct val="100000"/>
              <a:buFont typeface="Wingdings 2"/>
              <a:buChar char="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rtl="0" eaLnBrk="1" latinLnBrk="0" hangingPunct="1">
              <a:spcBef>
                <a:spcPts val="400"/>
              </a:spcBef>
              <a:buClr>
                <a:schemeClr val="accent3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82880" algn="l" rtl="0" eaLnBrk="1" latinLnBrk="0" hangingPunct="1">
              <a:spcBef>
                <a:spcPts val="400"/>
              </a:spcBef>
              <a:buClr>
                <a:schemeClr val="accent3"/>
              </a:buClr>
              <a:buSzPct val="100000"/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73736" algn="l" rtl="0" eaLnBrk="1" latinLnBrk="0" hangingPunct="1">
              <a:spcBef>
                <a:spcPts val="400"/>
              </a:spcBef>
              <a:buClr>
                <a:schemeClr val="accent4"/>
              </a:buClr>
              <a:buFont typeface="Wingdings 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73736" algn="l" rtl="0" eaLnBrk="1" latinLnBrk="0" hangingPunct="1">
              <a:spcBef>
                <a:spcPts val="400"/>
              </a:spcBef>
              <a:buClr>
                <a:schemeClr val="accent4"/>
              </a:buClr>
              <a:buFont typeface="Wingdings 2"/>
              <a:buChar char="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73736" algn="l" rtl="0" eaLnBrk="1" latinLnBrk="0" hangingPunct="1">
              <a:spcBef>
                <a:spcPts val="400"/>
              </a:spcBef>
              <a:buClr>
                <a:schemeClr val="accent4"/>
              </a:buClr>
              <a:buFont typeface="Wingdings 2"/>
              <a:buChar char="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73736" algn="l" rtl="0" eaLnBrk="1" latinLnBrk="0" hangingPunct="1">
              <a:spcBef>
                <a:spcPts val="400"/>
              </a:spcBef>
              <a:buClr>
                <a:schemeClr val="accent4"/>
              </a:buClr>
              <a:buFont typeface="Wingdings 2"/>
              <a:buChar char="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0" indent="0">
              <a:buNone/>
            </a:pPr>
            <a:r>
              <a:rPr lang="es-ES" sz="2800" dirty="0"/>
              <a:t>Como en el ejemplo anterior la secuencia </a:t>
            </a:r>
            <a:r>
              <a:rPr lang="es-ES" sz="2800" dirty="0" err="1"/>
              <a:t>numeros</a:t>
            </a:r>
            <a:r>
              <a:rPr lang="es-ES" sz="2800" dirty="0"/>
              <a:t> contiene al número 3, la instrucción </a:t>
            </a:r>
            <a:r>
              <a:rPr lang="es-ES" sz="2800" dirty="0" err="1"/>
              <a:t>print</a:t>
            </a:r>
            <a:r>
              <a:rPr lang="es-ES" sz="2800" dirty="0"/>
              <a:t> nunca se ejecutará.</a:t>
            </a:r>
            <a:endParaRPr lang="es-AR" sz="2800" dirty="0"/>
          </a:p>
        </p:txBody>
      </p:sp>
    </p:spTree>
    <p:extLst>
      <p:ext uri="{BB962C8B-B14F-4D97-AF65-F5344CB8AC3E}">
        <p14:creationId xmlns:p14="http://schemas.microsoft.com/office/powerpoint/2010/main" val="17431786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C:\Users\Cinthia\Downloads\For-loop-diagram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66"/>
          <a:stretch/>
        </p:blipFill>
        <p:spPr bwMode="auto">
          <a:xfrm>
            <a:off x="4860032" y="346716"/>
            <a:ext cx="3217540" cy="6218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755576" y="1988840"/>
            <a:ext cx="35283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 smtClean="0"/>
              <a:t>DIAGRAMA DE FLUJO</a:t>
            </a:r>
            <a:endParaRPr lang="es-AR" sz="4000" dirty="0"/>
          </a:p>
        </p:txBody>
      </p:sp>
    </p:spTree>
    <p:extLst>
      <p:ext uri="{BB962C8B-B14F-4D97-AF65-F5344CB8AC3E}">
        <p14:creationId xmlns:p14="http://schemas.microsoft.com/office/powerpoint/2010/main" val="358385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CICLO WHILE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sz="2800" dirty="0"/>
              <a:t>Python utiliza el bucle </a:t>
            </a:r>
            <a:r>
              <a:rPr lang="es-ES" sz="2800" dirty="0" err="1"/>
              <a:t>while</a:t>
            </a:r>
            <a:r>
              <a:rPr lang="es-ES" sz="2800" dirty="0"/>
              <a:t> de forma similar a otros lenguajes populares. El bucle </a:t>
            </a:r>
            <a:r>
              <a:rPr lang="es-ES" sz="2800" dirty="0" err="1"/>
              <a:t>while</a:t>
            </a:r>
            <a:r>
              <a:rPr lang="es-ES" sz="2800" dirty="0"/>
              <a:t> evalúa una condición y luego ejecuta un bloque de código si la condición es verdadera. El bloque de código se ejecuta repetidamente hasta que la condición llega </a:t>
            </a:r>
            <a:r>
              <a:rPr lang="es-ES" sz="2800" dirty="0" smtClean="0"/>
              <a:t>a ser </a:t>
            </a:r>
            <a:r>
              <a:rPr lang="es-ES" sz="2800" dirty="0"/>
              <a:t>o es falsa</a:t>
            </a:r>
            <a:r>
              <a:rPr lang="es-ES" sz="2800" dirty="0" smtClean="0"/>
              <a:t>.</a:t>
            </a:r>
          </a:p>
          <a:p>
            <a:pPr marL="0" indent="0">
              <a:buNone/>
            </a:pPr>
            <a:r>
              <a:rPr lang="es-ES" sz="2800" dirty="0" smtClean="0"/>
              <a:t>Sintaxis básica:</a:t>
            </a:r>
          </a:p>
          <a:p>
            <a:pPr marL="0" indent="0">
              <a:buNone/>
            </a:pPr>
            <a:endParaRPr lang="es-AR" sz="28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000" y="4725144"/>
            <a:ext cx="7162901" cy="18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764972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620688"/>
            <a:ext cx="8229600" cy="54798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800" dirty="0" smtClean="0"/>
              <a:t>El ciclo WHILE admite también el uso de las sentencias:</a:t>
            </a:r>
          </a:p>
          <a:p>
            <a:pPr>
              <a:buFontTx/>
              <a:buChar char="-"/>
            </a:pPr>
            <a:r>
              <a:rPr lang="es-ES" sz="2800" dirty="0" smtClean="0"/>
              <a:t>ELSE</a:t>
            </a:r>
          </a:p>
          <a:p>
            <a:pPr>
              <a:buFontTx/>
              <a:buChar char="-"/>
            </a:pPr>
            <a:r>
              <a:rPr lang="es-ES" sz="2800" dirty="0" smtClean="0"/>
              <a:t>BREAK</a:t>
            </a:r>
          </a:p>
          <a:p>
            <a:pPr>
              <a:buFontTx/>
              <a:buChar char="-"/>
            </a:pPr>
            <a:r>
              <a:rPr lang="es-ES" sz="2800" dirty="0" smtClean="0"/>
              <a:t>CONTINUE</a:t>
            </a:r>
          </a:p>
          <a:p>
            <a:pPr marL="0" indent="0">
              <a:buNone/>
            </a:pPr>
            <a:endParaRPr lang="es-ES" sz="2800" dirty="0"/>
          </a:p>
          <a:p>
            <a:pPr marL="0" indent="0">
              <a:buNone/>
            </a:pPr>
            <a:endParaRPr lang="es-AR" sz="2800" dirty="0"/>
          </a:p>
        </p:txBody>
      </p:sp>
    </p:spTree>
    <p:extLst>
      <p:ext uri="{BB962C8B-B14F-4D97-AF65-F5344CB8AC3E}">
        <p14:creationId xmlns:p14="http://schemas.microsoft.com/office/powerpoint/2010/main" val="33653609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307975" y="2650559"/>
            <a:ext cx="35283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 smtClean="0"/>
              <a:t>DIAGRAMA DE FLUJO</a:t>
            </a:r>
            <a:endParaRPr lang="es-AR" sz="4000" dirty="0"/>
          </a:p>
        </p:txBody>
      </p:sp>
      <p:sp>
        <p:nvSpPr>
          <p:cNvPr id="2" name="AutoShape 2" descr="2: Diagrama de Flujo mostrando un ciclo while | Download Scientific Diagra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301635"/>
            <a:ext cx="5174922" cy="6021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17729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CICLO FOR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s-ES" dirty="0"/>
              <a:t>El bucle </a:t>
            </a:r>
            <a:r>
              <a:rPr lang="es-ES" dirty="0" err="1"/>
              <a:t>for</a:t>
            </a:r>
            <a:r>
              <a:rPr lang="es-ES" dirty="0"/>
              <a:t> se utiliza para recorrer los elementos de un objeto </a:t>
            </a:r>
            <a:r>
              <a:rPr lang="es-ES" i="1" dirty="0" smtClean="0"/>
              <a:t>iterable</a:t>
            </a:r>
            <a:r>
              <a:rPr lang="es-ES" dirty="0" smtClean="0"/>
              <a:t> y </a:t>
            </a:r>
            <a:r>
              <a:rPr lang="es-ES" dirty="0"/>
              <a:t>ejecutar un bloque de código. En cada paso de la iteración se tiene en cuenta a un único elemento del objeto iterable, sobre el cuál se pueden aplicar una serie de operaciones.</a:t>
            </a:r>
          </a:p>
          <a:p>
            <a:pPr marL="0" indent="0">
              <a:buNone/>
            </a:pPr>
            <a:r>
              <a:rPr lang="es-ES" dirty="0"/>
              <a:t>Su sintaxis es la siguiente</a:t>
            </a:r>
            <a:r>
              <a:rPr lang="es-ES" dirty="0" smtClean="0"/>
              <a:t>:</a:t>
            </a:r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smtClean="0"/>
              <a:t>Aquí</a:t>
            </a:r>
            <a:r>
              <a:rPr lang="es-ES" dirty="0"/>
              <a:t>, </a:t>
            </a:r>
            <a:r>
              <a:rPr lang="es-ES" dirty="0" err="1"/>
              <a:t>elem</a:t>
            </a:r>
            <a:r>
              <a:rPr lang="es-ES" dirty="0"/>
              <a:t> es la variable que toma el valor del elemento dentro del </a:t>
            </a:r>
            <a:r>
              <a:rPr lang="es-ES" dirty="0" err="1"/>
              <a:t>iterador</a:t>
            </a:r>
            <a:r>
              <a:rPr lang="es-ES" dirty="0"/>
              <a:t> en cada paso del bucle. Este finaliza su ejecución cuando se recorren todos los elementos.</a:t>
            </a:r>
          </a:p>
          <a:p>
            <a:pPr marL="0" indent="0">
              <a:buNone/>
            </a:pPr>
            <a:endParaRPr lang="es-A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3789040"/>
            <a:ext cx="4501484" cy="595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58527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EJEMPLO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sz="2400" dirty="0"/>
              <a:t>Imaginemos que tenemos una lista de números y queremos mostrarlos por consola. El código podría ser así:</a:t>
            </a:r>
            <a:endParaRPr lang="es-AR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2852936"/>
            <a:ext cx="4487817" cy="27978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7841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ITERABLES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sz="2800" dirty="0"/>
              <a:t>Un </a:t>
            </a:r>
            <a:r>
              <a:rPr lang="es-ES" sz="2800" i="1" dirty="0"/>
              <a:t>iterable</a:t>
            </a:r>
            <a:r>
              <a:rPr lang="es-ES" sz="2800" dirty="0"/>
              <a:t> es un objeto que se puede iterar sobre él, es decir, que permite recorrer sus elementos uno a uno</a:t>
            </a:r>
            <a:r>
              <a:rPr lang="es-ES" sz="2800" dirty="0" smtClean="0"/>
              <a:t>.</a:t>
            </a:r>
          </a:p>
          <a:p>
            <a:pPr marL="0" indent="0">
              <a:buNone/>
            </a:pPr>
            <a:r>
              <a:rPr lang="es-ES" sz="2800" dirty="0"/>
              <a:t>En Python, los </a:t>
            </a:r>
            <a:r>
              <a:rPr lang="es-ES" sz="2800" dirty="0" smtClean="0"/>
              <a:t>tipos principales</a:t>
            </a:r>
            <a:r>
              <a:rPr lang="es-ES" sz="2800" dirty="0"/>
              <a:t> </a:t>
            </a:r>
            <a:r>
              <a:rPr lang="es-ES" sz="2800" dirty="0" err="1"/>
              <a:t>list</a:t>
            </a:r>
            <a:r>
              <a:rPr lang="es-ES" sz="2800" dirty="0"/>
              <a:t>, </a:t>
            </a:r>
            <a:r>
              <a:rPr lang="es-ES" sz="2800" dirty="0" err="1"/>
              <a:t>tuple</a:t>
            </a:r>
            <a:r>
              <a:rPr lang="es-ES" sz="2800" dirty="0"/>
              <a:t>, </a:t>
            </a:r>
            <a:r>
              <a:rPr lang="es-ES" sz="2800" dirty="0" err="1"/>
              <a:t>dict</a:t>
            </a:r>
            <a:r>
              <a:rPr lang="es-ES" sz="2800" dirty="0"/>
              <a:t>, </a:t>
            </a:r>
            <a:r>
              <a:rPr lang="es-ES" sz="2800" dirty="0"/>
              <a:t>set</a:t>
            </a:r>
            <a:r>
              <a:rPr lang="es-ES" sz="2800" dirty="0"/>
              <a:t> o </a:t>
            </a:r>
            <a:r>
              <a:rPr lang="es-ES" sz="2800" dirty="0" err="1"/>
              <a:t>string</a:t>
            </a:r>
            <a:r>
              <a:rPr lang="es-ES" sz="2800" dirty="0"/>
              <a:t> entre otros, son iterables, por lo que podrán ser usados en el bucle </a:t>
            </a:r>
            <a:r>
              <a:rPr lang="es-ES" sz="2800" dirty="0" err="1"/>
              <a:t>for</a:t>
            </a:r>
            <a:r>
              <a:rPr lang="es-ES" sz="2800" dirty="0"/>
              <a:t>.</a:t>
            </a:r>
            <a:endParaRPr lang="es-AR" sz="2800" dirty="0"/>
          </a:p>
        </p:txBody>
      </p:sp>
    </p:spTree>
    <p:extLst>
      <p:ext uri="{BB962C8B-B14F-4D97-AF65-F5344CB8AC3E}">
        <p14:creationId xmlns:p14="http://schemas.microsoft.com/office/powerpoint/2010/main" val="3536015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BUCLE FOR EN DICCIONARIOS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sz="2800" dirty="0"/>
              <a:t>Un caso es especial de bucle </a:t>
            </a:r>
            <a:r>
              <a:rPr lang="es-ES" sz="2800" dirty="0" err="1"/>
              <a:t>for</a:t>
            </a:r>
            <a:r>
              <a:rPr lang="es-ES" sz="2800" dirty="0"/>
              <a:t> se da al recorrer los elementos de un diccionario. Dado que un diccionario está compuesto por pares clave/valor, hay distintas formas de iterar sobre ellas</a:t>
            </a:r>
            <a:r>
              <a:rPr lang="es-ES" sz="2800" dirty="0" smtClean="0"/>
              <a:t>.</a:t>
            </a:r>
          </a:p>
          <a:p>
            <a:pPr marL="0" indent="0">
              <a:buNone/>
            </a:pPr>
            <a:r>
              <a:rPr lang="es-ES" sz="2800" dirty="0" smtClean="0"/>
              <a:t>1- Recorrer las claves del diccionario:</a:t>
            </a:r>
          </a:p>
          <a:p>
            <a:pPr marL="0" indent="0">
              <a:buNone/>
            </a:pPr>
            <a:endParaRPr lang="es-AR" sz="28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4365104"/>
            <a:ext cx="5832648" cy="19855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70231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7514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800" dirty="0" smtClean="0"/>
              <a:t>2 - Iterar sobre los valores del diccionario:</a:t>
            </a:r>
          </a:p>
          <a:p>
            <a:pPr marL="0" indent="0">
              <a:buNone/>
            </a:pPr>
            <a:endParaRPr lang="es-AR" sz="28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300163"/>
            <a:ext cx="6192688" cy="21609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2 Marcador de contenido"/>
          <p:cNvSpPr txBox="1">
            <a:spLocks/>
          </p:cNvSpPr>
          <p:nvPr/>
        </p:nvSpPr>
        <p:spPr>
          <a:xfrm>
            <a:off x="467544" y="3461078"/>
            <a:ext cx="8229600" cy="751483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92100" indent="-292100" algn="l" rtl="0" eaLnBrk="1" latinLnBrk="0" hangingPunct="1">
              <a:spcBef>
                <a:spcPts val="0"/>
              </a:spcBef>
              <a:buClr>
                <a:schemeClr val="accent1"/>
              </a:buClr>
              <a:buSzPct val="70000"/>
              <a:buFont typeface="Wingdings 2"/>
              <a:buChar char="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rtl="0" eaLnBrk="1" latinLnBrk="0" hangingPunct="1">
              <a:spcBef>
                <a:spcPts val="400"/>
              </a:spcBef>
              <a:buClr>
                <a:schemeClr val="accent2"/>
              </a:buClr>
              <a:buSzPct val="90000"/>
              <a:buFontTx/>
              <a:buChar char="•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192024" algn="l" rtl="0" eaLnBrk="1" latinLnBrk="0" hangingPunct="1">
              <a:spcBef>
                <a:spcPts val="400"/>
              </a:spcBef>
              <a:buClr>
                <a:schemeClr val="accent3"/>
              </a:buClr>
              <a:buSzPct val="100000"/>
              <a:buFont typeface="Wingdings 2"/>
              <a:buChar char="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rtl="0" eaLnBrk="1" latinLnBrk="0" hangingPunct="1">
              <a:spcBef>
                <a:spcPts val="400"/>
              </a:spcBef>
              <a:buClr>
                <a:schemeClr val="accent3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82880" algn="l" rtl="0" eaLnBrk="1" latinLnBrk="0" hangingPunct="1">
              <a:spcBef>
                <a:spcPts val="400"/>
              </a:spcBef>
              <a:buClr>
                <a:schemeClr val="accent3"/>
              </a:buClr>
              <a:buSzPct val="100000"/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73736" algn="l" rtl="0" eaLnBrk="1" latinLnBrk="0" hangingPunct="1">
              <a:spcBef>
                <a:spcPts val="400"/>
              </a:spcBef>
              <a:buClr>
                <a:schemeClr val="accent4"/>
              </a:buClr>
              <a:buFont typeface="Wingdings 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73736" algn="l" rtl="0" eaLnBrk="1" latinLnBrk="0" hangingPunct="1">
              <a:spcBef>
                <a:spcPts val="400"/>
              </a:spcBef>
              <a:buClr>
                <a:schemeClr val="accent4"/>
              </a:buClr>
              <a:buFont typeface="Wingdings 2"/>
              <a:buChar char="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73736" algn="l" rtl="0" eaLnBrk="1" latinLnBrk="0" hangingPunct="1">
              <a:spcBef>
                <a:spcPts val="400"/>
              </a:spcBef>
              <a:buClr>
                <a:schemeClr val="accent4"/>
              </a:buClr>
              <a:buFont typeface="Wingdings 2"/>
              <a:buChar char="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73736" algn="l" rtl="0" eaLnBrk="1" latinLnBrk="0" hangingPunct="1">
              <a:spcBef>
                <a:spcPts val="400"/>
              </a:spcBef>
              <a:buClr>
                <a:schemeClr val="accent4"/>
              </a:buClr>
              <a:buFont typeface="Wingdings 2"/>
              <a:buChar char="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0" indent="0">
              <a:buFont typeface="Wingdings 2"/>
              <a:buNone/>
            </a:pPr>
            <a:r>
              <a:rPr lang="es-ES" sz="2800" dirty="0" smtClean="0"/>
              <a:t>3 - Iterar sobre la clave y el valor de cada uno de los elementos del diccionario:</a:t>
            </a:r>
          </a:p>
          <a:p>
            <a:pPr marL="0" indent="0">
              <a:buFont typeface="Wingdings 2"/>
              <a:buNone/>
            </a:pPr>
            <a:endParaRPr lang="es-AR" sz="2800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4212561"/>
            <a:ext cx="6192688" cy="21273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84777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CICLO FOR Y LA CLASE RANGE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sz="2800" dirty="0"/>
              <a:t>¿Cómo implementamos y/o simulamos en Python el bucle </a:t>
            </a:r>
            <a:r>
              <a:rPr lang="es-ES" sz="2800" dirty="0" err="1"/>
              <a:t>for</a:t>
            </a:r>
            <a:r>
              <a:rPr lang="es-ES" sz="2800" dirty="0"/>
              <a:t> basado en una secuencia numérica? Para estos casos, Python pone a nuestra disposición la clase </a:t>
            </a:r>
            <a:r>
              <a:rPr lang="es-ES" sz="2800" dirty="0" err="1" smtClean="0"/>
              <a:t>range</a:t>
            </a:r>
            <a:r>
              <a:rPr lang="es-ES" sz="2800" dirty="0" smtClean="0"/>
              <a:t>.</a:t>
            </a:r>
          </a:p>
          <a:p>
            <a:pPr marL="0" indent="0">
              <a:buNone/>
            </a:pPr>
            <a:endParaRPr lang="es-AR" sz="28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5753" y="3489991"/>
            <a:ext cx="4104456" cy="30410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79262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55182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ES" sz="2800" dirty="0"/>
              <a:t>El tipo de datos </a:t>
            </a:r>
            <a:r>
              <a:rPr lang="es-ES" sz="2800" dirty="0" err="1"/>
              <a:t>range</a:t>
            </a:r>
            <a:r>
              <a:rPr lang="es-ES" sz="2800" dirty="0"/>
              <a:t> se puede invocar con uno, dos e incluso tres parámetros:</a:t>
            </a:r>
          </a:p>
          <a:p>
            <a:r>
              <a:rPr lang="es-ES" sz="2800" dirty="0" err="1"/>
              <a:t>range</a:t>
            </a:r>
            <a:r>
              <a:rPr lang="es-ES" sz="2800" dirty="0"/>
              <a:t>(</a:t>
            </a:r>
            <a:r>
              <a:rPr lang="es-ES" sz="2800" dirty="0" err="1"/>
              <a:t>max</a:t>
            </a:r>
            <a:r>
              <a:rPr lang="es-ES" sz="2800" dirty="0"/>
              <a:t>): Un iterable de números enteros consecutivos que empieza en 0 y acaba en </a:t>
            </a:r>
            <a:r>
              <a:rPr lang="es-ES" sz="2800" dirty="0" err="1"/>
              <a:t>max</a:t>
            </a:r>
            <a:r>
              <a:rPr lang="es-ES" sz="2800" dirty="0"/>
              <a:t> - 1</a:t>
            </a:r>
          </a:p>
          <a:p>
            <a:r>
              <a:rPr lang="es-ES" sz="2800" dirty="0" err="1"/>
              <a:t>range</a:t>
            </a:r>
            <a:r>
              <a:rPr lang="es-ES" sz="2800" dirty="0"/>
              <a:t>(min, </a:t>
            </a:r>
            <a:r>
              <a:rPr lang="es-ES" sz="2800" dirty="0" err="1"/>
              <a:t>max</a:t>
            </a:r>
            <a:r>
              <a:rPr lang="es-ES" sz="2800" dirty="0"/>
              <a:t>): Un iterable de números enteros consecutivos que empieza en min y acaba en </a:t>
            </a:r>
            <a:r>
              <a:rPr lang="es-ES" sz="2800" dirty="0" err="1"/>
              <a:t>max</a:t>
            </a:r>
            <a:r>
              <a:rPr lang="es-ES" sz="2800" dirty="0"/>
              <a:t> - 1</a:t>
            </a:r>
          </a:p>
          <a:p>
            <a:r>
              <a:rPr lang="es-ES" sz="2800" dirty="0" err="1"/>
              <a:t>range</a:t>
            </a:r>
            <a:r>
              <a:rPr lang="es-ES" sz="2800" dirty="0"/>
              <a:t>(min, </a:t>
            </a:r>
            <a:r>
              <a:rPr lang="es-ES" sz="2800" dirty="0" err="1"/>
              <a:t>max</a:t>
            </a:r>
            <a:r>
              <a:rPr lang="es-ES" sz="2800" dirty="0"/>
              <a:t>, </a:t>
            </a:r>
            <a:r>
              <a:rPr lang="es-ES" sz="2800" dirty="0" err="1"/>
              <a:t>step</a:t>
            </a:r>
            <a:r>
              <a:rPr lang="es-ES" sz="2800" dirty="0"/>
              <a:t>): Un iterable de números enteros consecutivos que empieza en min acaba en </a:t>
            </a:r>
            <a:r>
              <a:rPr lang="es-ES" sz="2800" dirty="0" err="1"/>
              <a:t>max</a:t>
            </a:r>
            <a:r>
              <a:rPr lang="es-ES" sz="2800" dirty="0"/>
              <a:t> - 1 y los valores se van incrementando de </a:t>
            </a:r>
            <a:r>
              <a:rPr lang="es-ES" sz="2800" dirty="0" err="1"/>
              <a:t>step</a:t>
            </a:r>
            <a:r>
              <a:rPr lang="es-ES" sz="2800" dirty="0"/>
              <a:t> en </a:t>
            </a:r>
            <a:r>
              <a:rPr lang="es-ES" sz="2800" dirty="0" err="1"/>
              <a:t>step</a:t>
            </a:r>
            <a:r>
              <a:rPr lang="es-ES" sz="2800" dirty="0"/>
              <a:t>. Este último caso simula el bucle </a:t>
            </a:r>
            <a:r>
              <a:rPr lang="es-ES" sz="2800" dirty="0" err="1"/>
              <a:t>for</a:t>
            </a:r>
            <a:r>
              <a:rPr lang="es-ES" sz="2800" dirty="0"/>
              <a:t> con variable de control</a:t>
            </a:r>
            <a:r>
              <a:rPr lang="es-ES" sz="2800" dirty="0" smtClean="0"/>
              <a:t>.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34996928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BREAK Y CONTINUE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sz="2800" dirty="0" smtClean="0"/>
              <a:t>Es </a:t>
            </a:r>
            <a:r>
              <a:rPr lang="es-ES" sz="2800" dirty="0"/>
              <a:t>posible alterar la iteración de un bucle </a:t>
            </a:r>
            <a:r>
              <a:rPr lang="es-ES" sz="2800" dirty="0" err="1"/>
              <a:t>for</a:t>
            </a:r>
            <a:r>
              <a:rPr lang="es-ES" sz="2800" dirty="0"/>
              <a:t> en Python. Para ello, nos valdremos de las sentencias </a:t>
            </a:r>
            <a:r>
              <a:rPr lang="es-ES" sz="2800" dirty="0"/>
              <a:t>break</a:t>
            </a:r>
            <a:r>
              <a:rPr lang="es-ES" sz="2800" dirty="0"/>
              <a:t> y </a:t>
            </a:r>
            <a:r>
              <a:rPr lang="es-ES" sz="2800" dirty="0" err="1"/>
              <a:t>continue</a:t>
            </a:r>
            <a:r>
              <a:rPr lang="es-ES" sz="2800" dirty="0" smtClean="0"/>
              <a:t>.</a:t>
            </a:r>
          </a:p>
          <a:p>
            <a:pPr>
              <a:buFont typeface="Wingdings" pitchFamily="2" charset="2"/>
              <a:buChar char="§"/>
            </a:pPr>
            <a:r>
              <a:rPr lang="es-ES" sz="2800" dirty="0" smtClean="0"/>
              <a:t>BREAK se utiliza para finalizar y salir del bucle, por ejemplo si se cumple alguna condición.</a:t>
            </a:r>
          </a:p>
          <a:p>
            <a:pPr>
              <a:buFont typeface="Wingdings" pitchFamily="2" charset="2"/>
              <a:buChar char="§"/>
            </a:pPr>
            <a:r>
              <a:rPr lang="es-ES" sz="2800" dirty="0" smtClean="0"/>
              <a:t>CONTINUE salta al siguiente paso de la iteración, ignorando todas las sentencias que le siguen y que forman parte del bucle.</a:t>
            </a:r>
          </a:p>
        </p:txBody>
      </p:sp>
    </p:spTree>
    <p:extLst>
      <p:ext uri="{BB962C8B-B14F-4D97-AF65-F5344CB8AC3E}">
        <p14:creationId xmlns:p14="http://schemas.microsoft.com/office/powerpoint/2010/main" val="20031797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undición">
  <a:themeElements>
    <a:clrScheme name="Fundición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Fundición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Fundició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588</TotalTime>
  <Words>288</Words>
  <Application>Microsoft Office PowerPoint</Application>
  <PresentationFormat>Presentación en pantalla (4:3)</PresentationFormat>
  <Paragraphs>47</Paragraphs>
  <Slides>16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17" baseType="lpstr">
      <vt:lpstr>Fundición</vt:lpstr>
      <vt:lpstr>PROGRAMACIÓN I</vt:lpstr>
      <vt:lpstr>CICLO FOR</vt:lpstr>
      <vt:lpstr>EJEMPLO</vt:lpstr>
      <vt:lpstr>ITERABLES</vt:lpstr>
      <vt:lpstr>BUCLE FOR EN DICCIONARIOS</vt:lpstr>
      <vt:lpstr>Presentación de PowerPoint</vt:lpstr>
      <vt:lpstr>CICLO FOR Y LA CLASE RANGE</vt:lpstr>
      <vt:lpstr>Presentación de PowerPoint</vt:lpstr>
      <vt:lpstr>BREAK Y CONTINUE</vt:lpstr>
      <vt:lpstr>Presentación de PowerPoint</vt:lpstr>
      <vt:lpstr>FOR … ELSE</vt:lpstr>
      <vt:lpstr>Presentación de PowerPoint</vt:lpstr>
      <vt:lpstr>Presentación de PowerPoint</vt:lpstr>
      <vt:lpstr>CICLO WHILE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PROGRAMACIÓN I</dc:title>
  <dc:creator>Cinthia Rigoni</dc:creator>
  <cp:lastModifiedBy>Cinthia Rigoni</cp:lastModifiedBy>
  <cp:revision>34</cp:revision>
  <dcterms:created xsi:type="dcterms:W3CDTF">2023-08-07T18:44:06Z</dcterms:created>
  <dcterms:modified xsi:type="dcterms:W3CDTF">2023-08-28T19:02:58Z</dcterms:modified>
</cp:coreProperties>
</file>