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4" r:id="rId17"/>
    <p:sldId id="275" r:id="rId18"/>
    <p:sldId id="276" r:id="rId19"/>
    <p:sldId id="273" r:id="rId20"/>
    <p:sldId id="277" r:id="rId21"/>
    <p:sldId id="278" r:id="rId22"/>
    <p:sldId id="279" r:id="rId23"/>
    <p:sldId id="269" r:id="rId24"/>
    <p:sldId id="270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6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28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6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44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91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3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1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6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21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30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88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B31B-DA20-4B6F-A54F-36E7F49CEF24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4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du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du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du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du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ersey.java.net/" TargetMode="External"/><Relationship Id="rId2" Type="http://schemas.openxmlformats.org/officeDocument/2006/relationships/hyperlink" Target="https://en.wikipedia.org/wiki/Data_transfer_ob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restful/restful_jax_rs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cksburg.com/choosing-an-http-status-code/" TargetMode="External"/><Relationship Id="rId2" Type="http://schemas.openxmlformats.org/officeDocument/2006/relationships/hyperlink" Target="http://www.restapitutorial.com/httpstatuscod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734" y="2885849"/>
            <a:ext cx="9144000" cy="930372"/>
          </a:xfrm>
        </p:spPr>
        <p:txBody>
          <a:bodyPr>
            <a:noAutofit/>
          </a:bodyPr>
          <a:lstStyle/>
          <a:p>
            <a:r>
              <a:rPr lang="es-ES" sz="9600" dirty="0"/>
              <a:t>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49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845" y="281149"/>
            <a:ext cx="1373155" cy="1325563"/>
          </a:xfrm>
        </p:spPr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3622" y="1606712"/>
            <a:ext cx="10515600" cy="917575"/>
          </a:xfrm>
        </p:spPr>
        <p:txBody>
          <a:bodyPr/>
          <a:lstStyle/>
          <a:p>
            <a:r>
              <a:rPr lang="en-US" dirty="0" err="1"/>
              <a:t>REpresentational</a:t>
            </a:r>
            <a:r>
              <a:rPr lang="en-US" dirty="0"/>
              <a:t> State Transfer is an architectural style for applications that communicate through a network</a:t>
            </a:r>
            <a:endParaRPr lang="es-E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622" y="2524287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client server, stateless, cacheable communications protocol. Most of the time (every time) is used on top of HTTP protocol.</a:t>
            </a:r>
            <a:endParaRPr lang="es-E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622" y="4257838"/>
            <a:ext cx="10515600" cy="1768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Works with CRUD operations through HTTP methods:</a:t>
            </a:r>
          </a:p>
          <a:p>
            <a:pPr lvl="1" fontAlgn="base"/>
            <a:r>
              <a:rPr lang="en-US" dirty="0"/>
              <a:t>POST =&gt; Create</a:t>
            </a:r>
          </a:p>
          <a:p>
            <a:pPr lvl="1" fontAlgn="base"/>
            <a:r>
              <a:rPr lang="en-US" dirty="0"/>
              <a:t>GET =&gt; Read</a:t>
            </a:r>
          </a:p>
          <a:p>
            <a:pPr lvl="1" fontAlgn="base"/>
            <a:r>
              <a:rPr lang="en-US" dirty="0"/>
              <a:t>PUT =&gt; Update</a:t>
            </a:r>
          </a:p>
          <a:p>
            <a:pPr lvl="1" fontAlgn="base"/>
            <a:r>
              <a:rPr lang="en-US" dirty="0"/>
              <a:t>DELETE =&gt; Delete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3622" y="3549051"/>
            <a:ext cx="10515600" cy="60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Defines a set of architectural principles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2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3" y="1239582"/>
            <a:ext cx="2707433" cy="563012"/>
          </a:xfrm>
        </p:spPr>
        <p:txBody>
          <a:bodyPr/>
          <a:lstStyle/>
          <a:p>
            <a:r>
              <a:rPr lang="es-ES" dirty="0" err="1"/>
              <a:t>Six</a:t>
            </a:r>
            <a:r>
              <a:rPr lang="es-ES" dirty="0"/>
              <a:t> </a:t>
            </a:r>
            <a:r>
              <a:rPr lang="es-ES" dirty="0" err="1"/>
              <a:t>Constraints</a:t>
            </a:r>
            <a:r>
              <a:rPr lang="es-ES" dirty="0"/>
              <a:t>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4845" y="281149"/>
            <a:ext cx="1373155" cy="1325563"/>
          </a:xfrm>
        </p:spPr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622" y="1889352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1) </a:t>
            </a:r>
            <a:r>
              <a:rPr lang="es-ES" b="1" dirty="0" err="1"/>
              <a:t>Uniform</a:t>
            </a:r>
            <a:r>
              <a:rPr lang="es-ES" b="1" dirty="0"/>
              <a:t> interface</a:t>
            </a:r>
            <a:r>
              <a:rPr lang="es-ES" dirty="0"/>
              <a:t>: </a:t>
            </a:r>
            <a:r>
              <a:rPr lang="es-ES" dirty="0" err="1"/>
              <a:t>everything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resource</a:t>
            </a:r>
            <a:r>
              <a:rPr lang="es-ES" dirty="0"/>
              <a:t> and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identified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URLs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representation</a:t>
            </a:r>
            <a:r>
              <a:rPr lang="es-ES" dirty="0"/>
              <a:t> (JSON)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client</a:t>
            </a:r>
            <a:endParaRPr lang="es-E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622" y="2806927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2) </a:t>
            </a:r>
            <a:r>
              <a:rPr lang="es-ES" b="1" dirty="0" err="1"/>
              <a:t>Stateless</a:t>
            </a:r>
            <a:r>
              <a:rPr lang="es-ES" b="1" dirty="0"/>
              <a:t> </a:t>
            </a:r>
            <a:r>
              <a:rPr lang="es-ES" b="1" dirty="0" err="1"/>
              <a:t>Interactions</a:t>
            </a:r>
            <a:r>
              <a:rPr lang="es-ES" dirty="0"/>
              <a:t>: server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store </a:t>
            </a:r>
            <a:r>
              <a:rPr lang="es-ES" dirty="0" err="1"/>
              <a:t>anything</a:t>
            </a:r>
            <a:r>
              <a:rPr lang="es-ES" dirty="0"/>
              <a:t>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contained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URL,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, </a:t>
            </a:r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headers</a:t>
            </a:r>
            <a:endParaRPr lang="es-E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3622" y="3724502"/>
            <a:ext cx="10515600" cy="514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3) </a:t>
            </a:r>
            <a:r>
              <a:rPr lang="es-ES" b="1" dirty="0" err="1"/>
              <a:t>Cacheable</a:t>
            </a:r>
            <a:r>
              <a:rPr lang="es-ES" dirty="0" err="1"/>
              <a:t>:clients</a:t>
            </a:r>
            <a:r>
              <a:rPr lang="es-ES" dirty="0"/>
              <a:t> can cache responses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3622" y="4239491"/>
            <a:ext cx="10515600" cy="514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4) </a:t>
            </a:r>
            <a:r>
              <a:rPr lang="es-ES" b="1" dirty="0"/>
              <a:t>Client-Server</a:t>
            </a:r>
            <a:r>
              <a:rPr lang="es-ES" dirty="0"/>
              <a:t>: </a:t>
            </a:r>
            <a:r>
              <a:rPr lang="es-ES" dirty="0" err="1"/>
              <a:t>separated</a:t>
            </a:r>
            <a:r>
              <a:rPr lang="es-ES" dirty="0"/>
              <a:t>,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care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endParaRPr lang="es-E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3622" y="4754480"/>
            <a:ext cx="10515600" cy="787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5) </a:t>
            </a:r>
            <a:r>
              <a:rPr lang="es-ES" b="1" dirty="0" err="1"/>
              <a:t>Layered-System</a:t>
            </a:r>
            <a:r>
              <a:rPr lang="es-ES" dirty="0"/>
              <a:t>: </a:t>
            </a:r>
            <a:r>
              <a:rPr lang="es-ES" dirty="0" err="1"/>
              <a:t>client</a:t>
            </a:r>
            <a:r>
              <a:rPr lang="es-ES" dirty="0"/>
              <a:t> can </a:t>
            </a:r>
            <a:r>
              <a:rPr lang="es-ES" dirty="0" err="1"/>
              <a:t>never</a:t>
            </a:r>
            <a:r>
              <a:rPr lang="es-ES" dirty="0"/>
              <a:t> </a:t>
            </a:r>
            <a:r>
              <a:rPr lang="es-ES" dirty="0" err="1"/>
              <a:t>tell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connected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server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intermediate</a:t>
            </a:r>
            <a:r>
              <a:rPr lang="es-ES" dirty="0"/>
              <a:t> (</a:t>
            </a:r>
            <a:r>
              <a:rPr lang="es-ES" dirty="0" err="1"/>
              <a:t>security</a:t>
            </a:r>
            <a:r>
              <a:rPr lang="es-ES" dirty="0"/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622" y="5541818"/>
            <a:ext cx="10515600" cy="78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6) </a:t>
            </a:r>
            <a:r>
              <a:rPr lang="es-ES" b="1" dirty="0" err="1"/>
              <a:t>Code</a:t>
            </a:r>
            <a:r>
              <a:rPr lang="es-ES" b="1" dirty="0"/>
              <a:t> </a:t>
            </a:r>
            <a:r>
              <a:rPr lang="es-ES" b="1" dirty="0" err="1"/>
              <a:t>on</a:t>
            </a:r>
            <a:r>
              <a:rPr lang="es-ES" b="1" dirty="0"/>
              <a:t> </a:t>
            </a:r>
            <a:r>
              <a:rPr lang="es-ES" b="1" dirty="0" err="1"/>
              <a:t>Demand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67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208" y="299811"/>
            <a:ext cx="6654282" cy="1325563"/>
          </a:xfrm>
        </p:spPr>
        <p:txBody>
          <a:bodyPr/>
          <a:lstStyle/>
          <a:p>
            <a:r>
              <a:rPr lang="es-ES" dirty="0" err="1"/>
              <a:t>ShoppingCartRestService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08" y="16253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GET /</a:t>
            </a:r>
            <a:r>
              <a:rPr lang="es-ES" dirty="0" err="1"/>
              <a:t>product</a:t>
            </a:r>
            <a:r>
              <a:rPr lang="es-ES" dirty="0"/>
              <a:t>/10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Return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 id 10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POST /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Creates</a:t>
            </a:r>
            <a:r>
              <a:rPr lang="es-ES" dirty="0">
                <a:sym typeface="Wingdings" panose="05000000000000000000" pitchFamily="2" charset="2"/>
              </a:rPr>
              <a:t> a 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sent</a:t>
            </a:r>
            <a:r>
              <a:rPr lang="es-ES" dirty="0">
                <a:sym typeface="Wingdings" panose="05000000000000000000" pitchFamily="2" charset="2"/>
              </a:rPr>
              <a:t> in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request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body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PUT /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/10  </a:t>
            </a:r>
            <a:r>
              <a:rPr lang="es-ES" dirty="0" err="1">
                <a:sym typeface="Wingdings" panose="05000000000000000000" pitchFamily="2" charset="2"/>
              </a:rPr>
              <a:t>Updates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 id 10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DELETE /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/10  </a:t>
            </a:r>
            <a:r>
              <a:rPr lang="es-ES" dirty="0" err="1">
                <a:sym typeface="Wingdings" panose="05000000000000000000" pitchFamily="2" charset="2"/>
              </a:rPr>
              <a:t>Deletes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 id 10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GET /</a:t>
            </a:r>
            <a:r>
              <a:rPr lang="es-ES" dirty="0" err="1">
                <a:sym typeface="Wingdings" panose="05000000000000000000" pitchFamily="2" charset="2"/>
              </a:rPr>
              <a:t>cart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products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Returns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products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GET /</a:t>
            </a:r>
            <a:r>
              <a:rPr lang="es-ES" dirty="0" err="1"/>
              <a:t>user</a:t>
            </a:r>
            <a:r>
              <a:rPr lang="es-ES" dirty="0"/>
              <a:t>/</a:t>
            </a:r>
            <a:r>
              <a:rPr lang="es-ES" dirty="0" err="1"/>
              <a:t>username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Returns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user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username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294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7044"/>
            <a:ext cx="10515600" cy="53309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000" dirty="0"/>
              <a:t>GET /</a:t>
            </a:r>
            <a:r>
              <a:rPr lang="es-ES" sz="2000" dirty="0" err="1"/>
              <a:t>product</a:t>
            </a:r>
            <a:r>
              <a:rPr lang="es-ES" sz="2000" dirty="0"/>
              <a:t>/10 </a:t>
            </a:r>
            <a:r>
              <a:rPr lang="es-ES" sz="2000" dirty="0">
                <a:sym typeface="Wingdings" panose="05000000000000000000" pitchFamily="2" charset="2"/>
              </a:rPr>
              <a:t> Response:</a:t>
            </a:r>
            <a:r>
              <a:rPr lang="es-ES" dirty="0">
                <a:sym typeface="Wingdings" panose="05000000000000000000" pitchFamily="2" charset="2"/>
              </a:rPr>
              <a:t>			</a:t>
            </a:r>
            <a:r>
              <a:rPr lang="es-ES" sz="1800" dirty="0">
                <a:sym typeface="Wingdings" panose="05000000000000000000" pitchFamily="2" charset="2"/>
              </a:rPr>
              <a:t>{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</a:t>
            </a:r>
            <a:r>
              <a:rPr lang="es-ES" dirty="0" err="1">
                <a:sym typeface="Wingdings" panose="05000000000000000000" pitchFamily="2" charset="2"/>
              </a:rPr>
              <a:t>name</a:t>
            </a:r>
            <a:r>
              <a:rPr lang="es-ES" dirty="0">
                <a:sym typeface="Wingdings" panose="05000000000000000000" pitchFamily="2" charset="2"/>
              </a:rPr>
              <a:t>”: “Salad”,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</a:t>
            </a:r>
            <a:r>
              <a:rPr lang="es-ES" dirty="0" err="1">
                <a:sym typeface="Wingdings" panose="05000000000000000000" pitchFamily="2" charset="2"/>
              </a:rPr>
              <a:t>price</a:t>
            </a:r>
            <a:r>
              <a:rPr lang="es-ES" dirty="0">
                <a:sym typeface="Wingdings" panose="05000000000000000000" pitchFamily="2" charset="2"/>
              </a:rPr>
              <a:t>“: 50,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“id”: “a325gds”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}</a:t>
            </a:r>
          </a:p>
          <a:p>
            <a:pPr marL="3657600" lvl="8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POST /</a:t>
            </a:r>
            <a:r>
              <a:rPr lang="es-ES" sz="2000" dirty="0" err="1">
                <a:sym typeface="Wingdings" panose="05000000000000000000" pitchFamily="2" charset="2"/>
              </a:rPr>
              <a:t>product</a:t>
            </a:r>
            <a:r>
              <a:rPr lang="es-ES" sz="2000" dirty="0">
                <a:sym typeface="Wingdings" panose="05000000000000000000" pitchFamily="2" charset="2"/>
              </a:rPr>
              <a:t>  </a:t>
            </a:r>
            <a:r>
              <a:rPr lang="es-ES" sz="2000" dirty="0" err="1">
                <a:sym typeface="Wingdings" panose="05000000000000000000" pitchFamily="2" charset="2"/>
              </a:rPr>
              <a:t>Request</a:t>
            </a:r>
            <a:r>
              <a:rPr lang="es-ES" sz="2000" dirty="0">
                <a:sym typeface="Wingdings" panose="05000000000000000000" pitchFamily="2" charset="2"/>
              </a:rPr>
              <a:t> </a:t>
            </a:r>
            <a:r>
              <a:rPr lang="es-ES" sz="2000" dirty="0" err="1">
                <a:sym typeface="Wingdings" panose="05000000000000000000" pitchFamily="2" charset="2"/>
              </a:rPr>
              <a:t>body</a:t>
            </a:r>
            <a:r>
              <a:rPr lang="es-ES" sz="2000" dirty="0">
                <a:sym typeface="Wingdings" panose="05000000000000000000" pitchFamily="2" charset="2"/>
              </a:rPr>
              <a:t>:</a:t>
            </a:r>
            <a:r>
              <a:rPr lang="es-ES" sz="1800" dirty="0">
                <a:sym typeface="Wingdings" panose="05000000000000000000" pitchFamily="2" charset="2"/>
              </a:rPr>
              <a:t>		{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</a:t>
            </a:r>
            <a:r>
              <a:rPr lang="es-ES" dirty="0" err="1">
                <a:sym typeface="Wingdings" panose="05000000000000000000" pitchFamily="2" charset="2"/>
              </a:rPr>
              <a:t>name</a:t>
            </a:r>
            <a:r>
              <a:rPr lang="es-ES" dirty="0">
                <a:sym typeface="Wingdings" panose="05000000000000000000" pitchFamily="2" charset="2"/>
              </a:rPr>
              <a:t>”: “Orange”,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</a:t>
            </a:r>
            <a:r>
              <a:rPr lang="es-ES" dirty="0" err="1">
                <a:sym typeface="Wingdings" panose="05000000000000000000" pitchFamily="2" charset="2"/>
              </a:rPr>
              <a:t>price</a:t>
            </a:r>
            <a:r>
              <a:rPr lang="es-ES" dirty="0">
                <a:sym typeface="Wingdings" panose="05000000000000000000" pitchFamily="2" charset="2"/>
              </a:rPr>
              <a:t>“: 5,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}</a:t>
            </a:r>
          </a:p>
          <a:p>
            <a:pPr marL="3657600" lvl="8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100" dirty="0" err="1">
                <a:sym typeface="Wingdings" panose="05000000000000000000" pitchFamily="2" charset="2"/>
              </a:rPr>
              <a:t>public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class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Product</a:t>
            </a:r>
            <a:r>
              <a:rPr lang="es-ES" sz="2100" dirty="0">
                <a:sym typeface="Wingdings" panose="05000000000000000000" pitchFamily="2" charset="2"/>
              </a:rPr>
              <a:t> {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</a:t>
            </a:r>
            <a:r>
              <a:rPr lang="es-ES" sz="2100" dirty="0" err="1">
                <a:sym typeface="Wingdings" panose="05000000000000000000" pitchFamily="2" charset="2"/>
              </a:rPr>
              <a:t>private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int</a:t>
            </a:r>
            <a:r>
              <a:rPr lang="es-ES" sz="2100" dirty="0">
                <a:sym typeface="Wingdings" panose="05000000000000000000" pitchFamily="2" charset="2"/>
              </a:rPr>
              <a:t> id;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</a:t>
            </a:r>
            <a:r>
              <a:rPr lang="es-ES" sz="2100" dirty="0" err="1">
                <a:sym typeface="Wingdings" panose="05000000000000000000" pitchFamily="2" charset="2"/>
              </a:rPr>
              <a:t>private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String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name</a:t>
            </a:r>
            <a:r>
              <a:rPr lang="es-ES" sz="21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</a:t>
            </a:r>
            <a:r>
              <a:rPr lang="es-ES" sz="2100" dirty="0" err="1">
                <a:sym typeface="Wingdings" panose="05000000000000000000" pitchFamily="2" charset="2"/>
              </a:rPr>
              <a:t>private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double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price</a:t>
            </a:r>
            <a:r>
              <a:rPr lang="es-ES" sz="21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</a:t>
            </a:r>
            <a:r>
              <a:rPr lang="es-ES" sz="2100" dirty="0" err="1">
                <a:sym typeface="Wingdings" panose="05000000000000000000" pitchFamily="2" charset="2"/>
              </a:rPr>
              <a:t>private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String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category</a:t>
            </a:r>
            <a:r>
              <a:rPr lang="es-ES" sz="21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…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	</a:t>
            </a:r>
            <a:endParaRPr lang="es-E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6208" y="299811"/>
            <a:ext cx="6654282" cy="1325563"/>
          </a:xfrm>
        </p:spPr>
        <p:txBody>
          <a:bodyPr/>
          <a:lstStyle/>
          <a:p>
            <a:r>
              <a:rPr lang="es-ES" dirty="0" err="1"/>
              <a:t>ShoppingCartRestService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4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8"/>
          <p:cNvSpPr/>
          <p:nvPr/>
        </p:nvSpPr>
        <p:spPr>
          <a:xfrm>
            <a:off x="9201600" y="1976650"/>
            <a:ext cx="847200" cy="927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59"/>
          <p:cNvSpPr/>
          <p:nvPr/>
        </p:nvSpPr>
        <p:spPr>
          <a:xfrm>
            <a:off x="7543625" y="3519750"/>
            <a:ext cx="11799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60"/>
          <p:cNvSpPr/>
          <p:nvPr/>
        </p:nvSpPr>
        <p:spPr>
          <a:xfrm>
            <a:off x="5974250" y="3519750"/>
            <a:ext cx="13515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61"/>
          <p:cNvSpPr/>
          <p:nvPr/>
        </p:nvSpPr>
        <p:spPr>
          <a:xfrm>
            <a:off x="6811400" y="1845550"/>
            <a:ext cx="998400" cy="9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62"/>
          <p:cNvSpPr/>
          <p:nvPr/>
        </p:nvSpPr>
        <p:spPr>
          <a:xfrm>
            <a:off x="3725275" y="3529800"/>
            <a:ext cx="1472400" cy="13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63"/>
          <p:cNvSpPr/>
          <p:nvPr/>
        </p:nvSpPr>
        <p:spPr>
          <a:xfrm>
            <a:off x="2070225" y="3483900"/>
            <a:ext cx="14724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64"/>
          <p:cNvSpPr/>
          <p:nvPr/>
        </p:nvSpPr>
        <p:spPr>
          <a:xfrm>
            <a:off x="3175125" y="1868500"/>
            <a:ext cx="998400" cy="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166"/>
          <p:cNvSpPr txBox="1">
            <a:spLocks noGrp="1"/>
          </p:cNvSpPr>
          <p:nvPr/>
        </p:nvSpPr>
        <p:spPr>
          <a:xfrm>
            <a:off x="2070224" y="1653900"/>
            <a:ext cx="3389700" cy="3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           	   Service						 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ServiceImpl1    ServiceImpl2</a:t>
            </a:r>
          </a:p>
        </p:txBody>
      </p:sp>
      <p:sp>
        <p:nvSpPr>
          <p:cNvPr id="24" name="Shape 167"/>
          <p:cNvSpPr/>
          <p:nvPr/>
        </p:nvSpPr>
        <p:spPr>
          <a:xfrm>
            <a:off x="3225475" y="2819139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168"/>
          <p:cNvSpPr/>
          <p:nvPr/>
        </p:nvSpPr>
        <p:spPr>
          <a:xfrm>
            <a:off x="3725275" y="2819150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169"/>
          <p:cNvSpPr txBox="1">
            <a:spLocks noGrp="1"/>
          </p:cNvSpPr>
          <p:nvPr/>
        </p:nvSpPr>
        <p:spPr>
          <a:xfrm>
            <a:off x="9395475" y="2165925"/>
            <a:ext cx="726300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r>
              <a:rPr lang="en"/>
              <a:t>DB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170"/>
          <p:cNvSpPr txBox="1">
            <a:spLocks noGrp="1"/>
          </p:cNvSpPr>
          <p:nvPr/>
        </p:nvSpPr>
        <p:spPr>
          <a:xfrm>
            <a:off x="6153725" y="3529800"/>
            <a:ext cx="1284900" cy="13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r>
              <a:rPr lang="en"/>
              <a:t>DAOImpl1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171"/>
          <p:cNvSpPr txBox="1">
            <a:spLocks noGrp="1"/>
          </p:cNvSpPr>
          <p:nvPr/>
        </p:nvSpPr>
        <p:spPr>
          <a:xfrm>
            <a:off x="7438625" y="3529800"/>
            <a:ext cx="1430100" cy="13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r>
              <a:rPr lang="en"/>
              <a:t> DAOImpl2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72"/>
          <p:cNvSpPr/>
          <p:nvPr/>
        </p:nvSpPr>
        <p:spPr>
          <a:xfrm>
            <a:off x="7064550" y="2837064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173"/>
          <p:cNvSpPr/>
          <p:nvPr/>
        </p:nvSpPr>
        <p:spPr>
          <a:xfrm>
            <a:off x="7543625" y="2837064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74"/>
          <p:cNvSpPr txBox="1">
            <a:spLocks noGrp="1"/>
          </p:cNvSpPr>
          <p:nvPr/>
        </p:nvSpPr>
        <p:spPr>
          <a:xfrm>
            <a:off x="6933500" y="2067250"/>
            <a:ext cx="726300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r>
              <a:rPr lang="en"/>
              <a:t>DAO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175"/>
          <p:cNvSpPr/>
          <p:nvPr/>
        </p:nvSpPr>
        <p:spPr>
          <a:xfrm>
            <a:off x="4249725" y="2299375"/>
            <a:ext cx="2503500" cy="26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176"/>
          <p:cNvSpPr/>
          <p:nvPr/>
        </p:nvSpPr>
        <p:spPr>
          <a:xfrm>
            <a:off x="7840075" y="2319550"/>
            <a:ext cx="1351500" cy="24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096208" y="299811"/>
            <a:ext cx="6654282" cy="1325563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7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175"/>
          <p:cNvSpPr/>
          <p:nvPr/>
        </p:nvSpPr>
        <p:spPr>
          <a:xfrm>
            <a:off x="2461476" y="2213039"/>
            <a:ext cx="2503500" cy="262200"/>
          </a:xfrm>
          <a:prstGeom prst="rightArrow">
            <a:avLst>
              <a:gd name="adj1" fmla="val 57117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47109" y="345643"/>
            <a:ext cx="66542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Now</a:t>
            </a:r>
            <a:r>
              <a:rPr lang="es-ES" dirty="0"/>
              <a:t>: REST 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 err="1"/>
              <a:t>added</a:t>
            </a:r>
            <a:endParaRPr lang="es-ES" dirty="0"/>
          </a:p>
        </p:txBody>
      </p:sp>
      <p:sp>
        <p:nvSpPr>
          <p:cNvPr id="5" name="Shape 158"/>
          <p:cNvSpPr/>
          <p:nvPr/>
        </p:nvSpPr>
        <p:spPr>
          <a:xfrm>
            <a:off x="10946427" y="1976650"/>
            <a:ext cx="847200" cy="927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9"/>
          <p:cNvSpPr/>
          <p:nvPr/>
        </p:nvSpPr>
        <p:spPr>
          <a:xfrm>
            <a:off x="9288452" y="3519750"/>
            <a:ext cx="11799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60"/>
          <p:cNvSpPr/>
          <p:nvPr/>
        </p:nvSpPr>
        <p:spPr>
          <a:xfrm>
            <a:off x="7719077" y="3519750"/>
            <a:ext cx="13515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61"/>
          <p:cNvSpPr/>
          <p:nvPr/>
        </p:nvSpPr>
        <p:spPr>
          <a:xfrm>
            <a:off x="8556227" y="1845550"/>
            <a:ext cx="998400" cy="9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62"/>
          <p:cNvSpPr/>
          <p:nvPr/>
        </p:nvSpPr>
        <p:spPr>
          <a:xfrm>
            <a:off x="5470102" y="3529800"/>
            <a:ext cx="1472400" cy="13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63"/>
          <p:cNvSpPr/>
          <p:nvPr/>
        </p:nvSpPr>
        <p:spPr>
          <a:xfrm>
            <a:off x="3815052" y="3483900"/>
            <a:ext cx="14724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64"/>
          <p:cNvSpPr/>
          <p:nvPr/>
        </p:nvSpPr>
        <p:spPr>
          <a:xfrm>
            <a:off x="4919952" y="1868500"/>
            <a:ext cx="998400" cy="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66"/>
          <p:cNvSpPr txBox="1">
            <a:spLocks noGrp="1"/>
          </p:cNvSpPr>
          <p:nvPr/>
        </p:nvSpPr>
        <p:spPr>
          <a:xfrm>
            <a:off x="3815051" y="1653900"/>
            <a:ext cx="3389700" cy="3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             	   Service						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ServiceImpl1    ServiceImpl2</a:t>
            </a:r>
          </a:p>
        </p:txBody>
      </p:sp>
      <p:sp>
        <p:nvSpPr>
          <p:cNvPr id="13" name="Shape 167"/>
          <p:cNvSpPr/>
          <p:nvPr/>
        </p:nvSpPr>
        <p:spPr>
          <a:xfrm>
            <a:off x="4970302" y="2819139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68"/>
          <p:cNvSpPr/>
          <p:nvPr/>
        </p:nvSpPr>
        <p:spPr>
          <a:xfrm>
            <a:off x="5470102" y="2819150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69"/>
          <p:cNvSpPr txBox="1">
            <a:spLocks noGrp="1"/>
          </p:cNvSpPr>
          <p:nvPr/>
        </p:nvSpPr>
        <p:spPr>
          <a:xfrm>
            <a:off x="11140302" y="2165925"/>
            <a:ext cx="726300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r>
              <a:rPr lang="en"/>
              <a:t>DB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70"/>
          <p:cNvSpPr txBox="1">
            <a:spLocks noGrp="1"/>
          </p:cNvSpPr>
          <p:nvPr/>
        </p:nvSpPr>
        <p:spPr>
          <a:xfrm>
            <a:off x="7898552" y="3529800"/>
            <a:ext cx="1284900" cy="13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r>
              <a:rPr lang="en"/>
              <a:t>DAOImpl1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1"/>
          <p:cNvSpPr txBox="1">
            <a:spLocks noGrp="1"/>
          </p:cNvSpPr>
          <p:nvPr/>
        </p:nvSpPr>
        <p:spPr>
          <a:xfrm>
            <a:off x="9183452" y="3529800"/>
            <a:ext cx="1430100" cy="13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r>
              <a:rPr lang="en"/>
              <a:t> DAOImpl2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72"/>
          <p:cNvSpPr/>
          <p:nvPr/>
        </p:nvSpPr>
        <p:spPr>
          <a:xfrm>
            <a:off x="8809377" y="2837064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73"/>
          <p:cNvSpPr/>
          <p:nvPr/>
        </p:nvSpPr>
        <p:spPr>
          <a:xfrm>
            <a:off x="9288452" y="2837064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74"/>
          <p:cNvSpPr txBox="1">
            <a:spLocks noGrp="1"/>
          </p:cNvSpPr>
          <p:nvPr/>
        </p:nvSpPr>
        <p:spPr>
          <a:xfrm>
            <a:off x="8678327" y="2067250"/>
            <a:ext cx="726300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r>
              <a:rPr lang="en"/>
              <a:t>DAO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75"/>
          <p:cNvSpPr/>
          <p:nvPr/>
        </p:nvSpPr>
        <p:spPr>
          <a:xfrm>
            <a:off x="5994552" y="2299375"/>
            <a:ext cx="2503500" cy="26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76"/>
          <p:cNvSpPr/>
          <p:nvPr/>
        </p:nvSpPr>
        <p:spPr>
          <a:xfrm>
            <a:off x="9584902" y="2319550"/>
            <a:ext cx="1351500" cy="24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162"/>
          <p:cNvSpPr/>
          <p:nvPr/>
        </p:nvSpPr>
        <p:spPr>
          <a:xfrm>
            <a:off x="2020884" y="3495584"/>
            <a:ext cx="1472400" cy="13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163"/>
          <p:cNvSpPr/>
          <p:nvPr/>
        </p:nvSpPr>
        <p:spPr>
          <a:xfrm>
            <a:off x="365834" y="3449684"/>
            <a:ext cx="14724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164"/>
          <p:cNvSpPr/>
          <p:nvPr/>
        </p:nvSpPr>
        <p:spPr>
          <a:xfrm>
            <a:off x="1470734" y="1834284"/>
            <a:ext cx="998400" cy="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167"/>
          <p:cNvSpPr/>
          <p:nvPr/>
        </p:nvSpPr>
        <p:spPr>
          <a:xfrm>
            <a:off x="1521084" y="2784923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168"/>
          <p:cNvSpPr/>
          <p:nvPr/>
        </p:nvSpPr>
        <p:spPr>
          <a:xfrm>
            <a:off x="2020884" y="2784934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166"/>
          <p:cNvSpPr txBox="1">
            <a:spLocks noGrp="1"/>
          </p:cNvSpPr>
          <p:nvPr/>
        </p:nvSpPr>
        <p:spPr>
          <a:xfrm>
            <a:off x="420339" y="1554373"/>
            <a:ext cx="3389700" cy="3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            </a:t>
            </a:r>
            <a:r>
              <a:rPr lang="es-ES" dirty="0" err="1"/>
              <a:t>RESTService</a:t>
            </a:r>
            <a:r>
              <a:rPr lang="en" dirty="0"/>
              <a:t>						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s-ES" dirty="0" err="1"/>
              <a:t>Rest</a:t>
            </a:r>
            <a:r>
              <a:rPr lang="en" dirty="0"/>
              <a:t>Service       </a:t>
            </a:r>
            <a:r>
              <a:rPr lang="es-ES" dirty="0" err="1"/>
              <a:t>RestService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Impl1                      Impl2</a:t>
            </a:r>
          </a:p>
        </p:txBody>
      </p:sp>
    </p:spTree>
    <p:extLst>
      <p:ext uri="{BB962C8B-B14F-4D97-AF65-F5344CB8AC3E}">
        <p14:creationId xmlns:p14="http://schemas.microsoft.com/office/powerpoint/2010/main" val="157556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2"/>
          <p:cNvSpPr/>
          <p:nvPr/>
        </p:nvSpPr>
        <p:spPr>
          <a:xfrm>
            <a:off x="6359616" y="3066376"/>
            <a:ext cx="1472400" cy="13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63"/>
          <p:cNvSpPr/>
          <p:nvPr/>
        </p:nvSpPr>
        <p:spPr>
          <a:xfrm>
            <a:off x="4704566" y="3020476"/>
            <a:ext cx="14724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64"/>
          <p:cNvSpPr/>
          <p:nvPr/>
        </p:nvSpPr>
        <p:spPr>
          <a:xfrm>
            <a:off x="5809466" y="1405076"/>
            <a:ext cx="998400" cy="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67"/>
          <p:cNvSpPr/>
          <p:nvPr/>
        </p:nvSpPr>
        <p:spPr>
          <a:xfrm>
            <a:off x="5859816" y="2355715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68"/>
          <p:cNvSpPr/>
          <p:nvPr/>
        </p:nvSpPr>
        <p:spPr>
          <a:xfrm>
            <a:off x="6359616" y="2355726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66"/>
          <p:cNvSpPr txBox="1">
            <a:spLocks noGrp="1"/>
          </p:cNvSpPr>
          <p:nvPr/>
        </p:nvSpPr>
        <p:spPr>
          <a:xfrm>
            <a:off x="4795866" y="1153157"/>
            <a:ext cx="3389700" cy="3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            </a:t>
            </a:r>
            <a:r>
              <a:rPr lang="es-ES" dirty="0" err="1"/>
              <a:t>RESTService</a:t>
            </a:r>
            <a:r>
              <a:rPr lang="en" dirty="0"/>
              <a:t>						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s-ES" dirty="0" err="1"/>
              <a:t>Rest</a:t>
            </a:r>
            <a:r>
              <a:rPr lang="en" dirty="0"/>
              <a:t>Service       </a:t>
            </a:r>
            <a:r>
              <a:rPr lang="es-ES" dirty="0" err="1"/>
              <a:t>RestService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Impl1                      Impl2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548" y="1405077"/>
            <a:ext cx="1306286" cy="161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634483" y="1843445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716834" y="1575012"/>
            <a:ext cx="4092632" cy="18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333484" y="1197114"/>
            <a:ext cx="347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</a:t>
            </a:r>
          </a:p>
          <a:p>
            <a:endParaRPr lang="es-ES" dirty="0"/>
          </a:p>
        </p:txBody>
      </p:sp>
      <p:sp>
        <p:nvSpPr>
          <p:cNvPr id="14" name="Arrow: Right 13"/>
          <p:cNvSpPr/>
          <p:nvPr/>
        </p:nvSpPr>
        <p:spPr>
          <a:xfrm rot="10800000">
            <a:off x="1716834" y="2139366"/>
            <a:ext cx="4092632" cy="169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2668617" y="2295520"/>
            <a:ext cx="17728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200 OK</a:t>
            </a:r>
          </a:p>
          <a:p>
            <a:r>
              <a:rPr lang="es-ES" sz="1100" dirty="0"/>
              <a:t>Response </a:t>
            </a:r>
            <a:r>
              <a:rPr lang="es-ES" sz="1100" dirty="0" err="1"/>
              <a:t>body</a:t>
            </a:r>
            <a:r>
              <a:rPr lang="es-ES" sz="1100" dirty="0"/>
              <a:t>:</a:t>
            </a:r>
          </a:p>
          <a:p>
            <a:r>
              <a:rPr lang="es-ES" sz="1100" dirty="0"/>
              <a:t>“</a:t>
            </a:r>
          </a:p>
          <a:p>
            <a:r>
              <a:rPr lang="es-ES" sz="1100" dirty="0"/>
              <a:t>{</a:t>
            </a:r>
          </a:p>
          <a:p>
            <a:pPr lvl="1"/>
            <a:r>
              <a:rPr lang="es-ES" sz="1100" dirty="0"/>
              <a:t>“</a:t>
            </a:r>
            <a:r>
              <a:rPr lang="es-ES" sz="1100" dirty="0" err="1"/>
              <a:t>name</a:t>
            </a:r>
            <a:r>
              <a:rPr lang="es-ES" sz="1100" dirty="0"/>
              <a:t>”:”</a:t>
            </a:r>
            <a:r>
              <a:rPr lang="es-ES" sz="1100" dirty="0" err="1"/>
              <a:t>apple</a:t>
            </a:r>
            <a:r>
              <a:rPr lang="es-ES" sz="1100" dirty="0"/>
              <a:t>”,</a:t>
            </a:r>
          </a:p>
          <a:p>
            <a:pPr lvl="1"/>
            <a:r>
              <a:rPr lang="es-ES" sz="1100" dirty="0"/>
              <a:t>“price”:25,</a:t>
            </a:r>
          </a:p>
          <a:p>
            <a:pPr lvl="1"/>
            <a:r>
              <a:rPr lang="es-ES" sz="1100" dirty="0"/>
              <a:t>“</a:t>
            </a:r>
            <a:r>
              <a:rPr lang="es-ES" sz="1100" dirty="0" err="1"/>
              <a:t>category</a:t>
            </a:r>
            <a:r>
              <a:rPr lang="es-ES" sz="1100" dirty="0"/>
              <a:t>”:”</a:t>
            </a:r>
            <a:r>
              <a:rPr lang="es-ES" sz="1100" dirty="0" err="1"/>
              <a:t>fruit</a:t>
            </a:r>
            <a:r>
              <a:rPr lang="es-ES" sz="1100" dirty="0"/>
              <a:t>”,</a:t>
            </a:r>
          </a:p>
          <a:p>
            <a:pPr lvl="1"/>
            <a:r>
              <a:rPr lang="es-ES" sz="1100" dirty="0"/>
              <a:t>“quantity”:4</a:t>
            </a:r>
          </a:p>
          <a:p>
            <a:r>
              <a:rPr lang="es-ES" sz="1100" dirty="0"/>
              <a:t>}</a:t>
            </a:r>
          </a:p>
          <a:p>
            <a:r>
              <a:rPr lang="es-ES" sz="1100" dirty="0"/>
              <a:t>“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5081075"/>
            <a:ext cx="10515600" cy="113311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GET </a:t>
            </a:r>
            <a:r>
              <a:rPr lang="es-ES" dirty="0">
                <a:hlinkClick r:id="rId2"/>
              </a:rPr>
              <a:t>http://localhost/product</a:t>
            </a:r>
            <a:r>
              <a:rPr lang="es-ES" dirty="0"/>
              <a:t>/25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371265" y="90661"/>
            <a:ext cx="10515600" cy="1325563"/>
          </a:xfrm>
        </p:spPr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GET</a:t>
            </a:r>
          </a:p>
        </p:txBody>
      </p:sp>
    </p:spTree>
    <p:extLst>
      <p:ext uri="{BB962C8B-B14F-4D97-AF65-F5344CB8AC3E}">
        <p14:creationId xmlns:p14="http://schemas.microsoft.com/office/powerpoint/2010/main" val="314197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hape 162"/>
          <p:cNvSpPr/>
          <p:nvPr/>
        </p:nvSpPr>
        <p:spPr>
          <a:xfrm>
            <a:off x="6359616" y="3066376"/>
            <a:ext cx="1472400" cy="13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63"/>
          <p:cNvSpPr/>
          <p:nvPr/>
        </p:nvSpPr>
        <p:spPr>
          <a:xfrm>
            <a:off x="4704566" y="3020476"/>
            <a:ext cx="14724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64"/>
          <p:cNvSpPr/>
          <p:nvPr/>
        </p:nvSpPr>
        <p:spPr>
          <a:xfrm>
            <a:off x="5809466" y="1405076"/>
            <a:ext cx="998400" cy="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67"/>
          <p:cNvSpPr/>
          <p:nvPr/>
        </p:nvSpPr>
        <p:spPr>
          <a:xfrm>
            <a:off x="5859816" y="2355715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68"/>
          <p:cNvSpPr/>
          <p:nvPr/>
        </p:nvSpPr>
        <p:spPr>
          <a:xfrm>
            <a:off x="6359616" y="2355726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66"/>
          <p:cNvSpPr txBox="1">
            <a:spLocks noGrp="1"/>
          </p:cNvSpPr>
          <p:nvPr/>
        </p:nvSpPr>
        <p:spPr>
          <a:xfrm>
            <a:off x="4795866" y="1153157"/>
            <a:ext cx="3389700" cy="3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            </a:t>
            </a:r>
            <a:r>
              <a:rPr lang="es-ES" dirty="0" err="1"/>
              <a:t>RESTService</a:t>
            </a:r>
            <a:r>
              <a:rPr lang="en" dirty="0"/>
              <a:t>						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s-ES" dirty="0" err="1"/>
              <a:t>Rest</a:t>
            </a:r>
            <a:r>
              <a:rPr lang="en" dirty="0"/>
              <a:t>Service       </a:t>
            </a:r>
            <a:r>
              <a:rPr lang="es-ES" dirty="0" err="1"/>
              <a:t>RestService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Impl1                      Impl2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548" y="1405077"/>
            <a:ext cx="1306286" cy="161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634483" y="1843445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716834" y="1575012"/>
            <a:ext cx="4092632" cy="18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333484" y="1197114"/>
            <a:ext cx="347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28</a:t>
            </a:r>
          </a:p>
          <a:p>
            <a:endParaRPr lang="es-ES" dirty="0"/>
          </a:p>
        </p:txBody>
      </p:sp>
      <p:sp>
        <p:nvSpPr>
          <p:cNvPr id="14" name="Arrow: Right 13"/>
          <p:cNvSpPr/>
          <p:nvPr/>
        </p:nvSpPr>
        <p:spPr>
          <a:xfrm rot="10800000">
            <a:off x="1716834" y="2139366"/>
            <a:ext cx="4092632" cy="169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2668617" y="2295520"/>
            <a:ext cx="1772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404 </a:t>
            </a:r>
            <a:r>
              <a:rPr lang="es-ES" sz="1100" dirty="0" err="1"/>
              <a:t>Not</a:t>
            </a:r>
            <a:r>
              <a:rPr lang="es-ES" sz="1100" dirty="0"/>
              <a:t> </a:t>
            </a:r>
            <a:r>
              <a:rPr lang="es-ES" sz="1100" dirty="0" err="1"/>
              <a:t>Found</a:t>
            </a:r>
            <a:endParaRPr lang="es-ES" sz="11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5081075"/>
            <a:ext cx="10515600" cy="113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GET </a:t>
            </a:r>
            <a:r>
              <a:rPr lang="es-ES" dirty="0">
                <a:hlinkClick r:id="rId2"/>
              </a:rPr>
              <a:t>http://localhost/product</a:t>
            </a:r>
            <a:r>
              <a:rPr lang="es-ES" dirty="0"/>
              <a:t>/28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371265" y="90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Example</a:t>
            </a:r>
            <a:r>
              <a:rPr lang="es-ES" dirty="0"/>
              <a:t> GET: 404</a:t>
            </a:r>
          </a:p>
        </p:txBody>
      </p:sp>
    </p:spTree>
    <p:extLst>
      <p:ext uri="{BB962C8B-B14F-4D97-AF65-F5344CB8AC3E}">
        <p14:creationId xmlns:p14="http://schemas.microsoft.com/office/powerpoint/2010/main" val="379104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hape 162"/>
          <p:cNvSpPr/>
          <p:nvPr/>
        </p:nvSpPr>
        <p:spPr>
          <a:xfrm>
            <a:off x="6359616" y="3066376"/>
            <a:ext cx="1472400" cy="13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63"/>
          <p:cNvSpPr/>
          <p:nvPr/>
        </p:nvSpPr>
        <p:spPr>
          <a:xfrm>
            <a:off x="4704566" y="3020476"/>
            <a:ext cx="14724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64"/>
          <p:cNvSpPr/>
          <p:nvPr/>
        </p:nvSpPr>
        <p:spPr>
          <a:xfrm>
            <a:off x="5809466" y="1405076"/>
            <a:ext cx="998400" cy="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67"/>
          <p:cNvSpPr/>
          <p:nvPr/>
        </p:nvSpPr>
        <p:spPr>
          <a:xfrm>
            <a:off x="5859816" y="2355715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68"/>
          <p:cNvSpPr/>
          <p:nvPr/>
        </p:nvSpPr>
        <p:spPr>
          <a:xfrm>
            <a:off x="6359616" y="2355726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66"/>
          <p:cNvSpPr txBox="1">
            <a:spLocks noGrp="1"/>
          </p:cNvSpPr>
          <p:nvPr/>
        </p:nvSpPr>
        <p:spPr>
          <a:xfrm>
            <a:off x="4795866" y="1153157"/>
            <a:ext cx="3389700" cy="3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            </a:t>
            </a:r>
            <a:r>
              <a:rPr lang="es-ES" dirty="0" err="1"/>
              <a:t>RESTService</a:t>
            </a:r>
            <a:r>
              <a:rPr lang="en" dirty="0"/>
              <a:t>						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s-ES" dirty="0" err="1"/>
              <a:t>Rest</a:t>
            </a:r>
            <a:r>
              <a:rPr lang="en" dirty="0"/>
              <a:t>Service       </a:t>
            </a:r>
            <a:r>
              <a:rPr lang="es-ES" dirty="0" err="1"/>
              <a:t>RestService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Impl1                      Impl2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548" y="1405077"/>
            <a:ext cx="1306286" cy="161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634483" y="1843445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716834" y="1575012"/>
            <a:ext cx="4092632" cy="18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2333484" y="1197114"/>
            <a:ext cx="347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25abc</a:t>
            </a:r>
          </a:p>
          <a:p>
            <a:endParaRPr lang="es-ES" dirty="0"/>
          </a:p>
        </p:txBody>
      </p:sp>
      <p:sp>
        <p:nvSpPr>
          <p:cNvPr id="14" name="Arrow: Right 13"/>
          <p:cNvSpPr/>
          <p:nvPr/>
        </p:nvSpPr>
        <p:spPr>
          <a:xfrm rot="10800000">
            <a:off x="1716834" y="2139366"/>
            <a:ext cx="4092632" cy="169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2668617" y="2295520"/>
            <a:ext cx="1772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400 </a:t>
            </a:r>
            <a:r>
              <a:rPr lang="es-ES" sz="1100" dirty="0" err="1"/>
              <a:t>Bad</a:t>
            </a:r>
            <a:r>
              <a:rPr lang="es-ES" sz="1100" dirty="0"/>
              <a:t> </a:t>
            </a:r>
            <a:r>
              <a:rPr lang="es-ES" sz="1100" dirty="0" err="1"/>
              <a:t>Request</a:t>
            </a:r>
            <a:endParaRPr lang="es-ES" sz="11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5081075"/>
            <a:ext cx="10515600" cy="113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GET </a:t>
            </a:r>
            <a:r>
              <a:rPr lang="es-ES" dirty="0">
                <a:hlinkClick r:id="rId2"/>
              </a:rPr>
              <a:t>http://localhost/product</a:t>
            </a:r>
            <a:r>
              <a:rPr lang="es-ES" dirty="0"/>
              <a:t>/25abc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371265" y="90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Example</a:t>
            </a:r>
            <a:r>
              <a:rPr lang="es-ES" dirty="0"/>
              <a:t> GET: 400</a:t>
            </a:r>
          </a:p>
        </p:txBody>
      </p:sp>
    </p:spTree>
    <p:extLst>
      <p:ext uri="{BB962C8B-B14F-4D97-AF65-F5344CB8AC3E}">
        <p14:creationId xmlns:p14="http://schemas.microsoft.com/office/powerpoint/2010/main" val="225869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2"/>
          <p:cNvSpPr/>
          <p:nvPr/>
        </p:nvSpPr>
        <p:spPr>
          <a:xfrm>
            <a:off x="6359616" y="3495584"/>
            <a:ext cx="1472400" cy="13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63"/>
          <p:cNvSpPr/>
          <p:nvPr/>
        </p:nvSpPr>
        <p:spPr>
          <a:xfrm>
            <a:off x="4704566" y="3449684"/>
            <a:ext cx="14724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64"/>
          <p:cNvSpPr/>
          <p:nvPr/>
        </p:nvSpPr>
        <p:spPr>
          <a:xfrm>
            <a:off x="5809466" y="1834284"/>
            <a:ext cx="998400" cy="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67"/>
          <p:cNvSpPr/>
          <p:nvPr/>
        </p:nvSpPr>
        <p:spPr>
          <a:xfrm>
            <a:off x="5859816" y="2784923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68"/>
          <p:cNvSpPr/>
          <p:nvPr/>
        </p:nvSpPr>
        <p:spPr>
          <a:xfrm>
            <a:off x="6359616" y="2784934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66"/>
          <p:cNvSpPr txBox="1">
            <a:spLocks noGrp="1"/>
          </p:cNvSpPr>
          <p:nvPr/>
        </p:nvSpPr>
        <p:spPr>
          <a:xfrm>
            <a:off x="4795866" y="1582365"/>
            <a:ext cx="3389700" cy="3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            </a:t>
            </a:r>
            <a:r>
              <a:rPr lang="es-ES" dirty="0" err="1"/>
              <a:t>RESTService</a:t>
            </a:r>
            <a:r>
              <a:rPr lang="en" dirty="0"/>
              <a:t>						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s-ES" dirty="0" err="1"/>
              <a:t>Rest</a:t>
            </a:r>
            <a:r>
              <a:rPr lang="en" dirty="0"/>
              <a:t>Service       </a:t>
            </a:r>
            <a:r>
              <a:rPr lang="es-ES" dirty="0" err="1"/>
              <a:t>RestService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Impl1                      Impl2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548" y="1834285"/>
            <a:ext cx="1306286" cy="161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634483" y="2272653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716834" y="2004220"/>
            <a:ext cx="4092632" cy="18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TextBox 14"/>
          <p:cNvSpPr txBox="1"/>
          <p:nvPr/>
        </p:nvSpPr>
        <p:spPr>
          <a:xfrm>
            <a:off x="2333484" y="1626322"/>
            <a:ext cx="347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“apple-25-fruit-4”</a:t>
            </a:r>
          </a:p>
          <a:p>
            <a:endParaRPr lang="es-ES" dirty="0"/>
          </a:p>
        </p:txBody>
      </p:sp>
      <p:sp>
        <p:nvSpPr>
          <p:cNvPr id="16" name="Arrow: Right 15"/>
          <p:cNvSpPr/>
          <p:nvPr/>
        </p:nvSpPr>
        <p:spPr>
          <a:xfrm rot="10800000">
            <a:off x="1716834" y="2568574"/>
            <a:ext cx="4092632" cy="169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668617" y="2724728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 </a:t>
            </a:r>
            <a:r>
              <a:rPr lang="es-ES" dirty="0" err="1"/>
              <a:t>Created</a:t>
            </a:r>
            <a:endParaRPr lang="es-E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763150" y="171834"/>
            <a:ext cx="10515600" cy="1325563"/>
          </a:xfrm>
        </p:spPr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POST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38200" y="5510283"/>
            <a:ext cx="10515600" cy="113311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POST </a:t>
            </a:r>
            <a:r>
              <a:rPr lang="es-ES" dirty="0">
                <a:hlinkClick r:id="rId2"/>
              </a:rPr>
              <a:t>http://localhost/product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: “apple-25-fruit-4”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66718" y="1129004"/>
            <a:ext cx="2808515" cy="2118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extBox 20"/>
          <p:cNvSpPr txBox="1"/>
          <p:nvPr/>
        </p:nvSpPr>
        <p:spPr>
          <a:xfrm>
            <a:off x="9092680" y="1335895"/>
            <a:ext cx="2556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@</a:t>
            </a:r>
            <a:r>
              <a:rPr lang="es-ES" dirty="0" err="1"/>
              <a:t>Entity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{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;</a:t>
            </a:r>
          </a:p>
          <a:p>
            <a:r>
              <a:rPr lang="es-ES" dirty="0"/>
              <a:t>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price</a:t>
            </a:r>
            <a:r>
              <a:rPr lang="es-ES" dirty="0"/>
              <a:t>;</a:t>
            </a:r>
          </a:p>
          <a:p>
            <a:r>
              <a:rPr lang="es-ES" dirty="0"/>
              <a:t>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category</a:t>
            </a:r>
            <a:r>
              <a:rPr lang="es-ES" dirty="0"/>
              <a:t>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66717" y="3913621"/>
            <a:ext cx="2808515" cy="1749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Box 22"/>
          <p:cNvSpPr txBox="1"/>
          <p:nvPr/>
        </p:nvSpPr>
        <p:spPr>
          <a:xfrm>
            <a:off x="9092680" y="3973288"/>
            <a:ext cx="2682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@</a:t>
            </a:r>
            <a:r>
              <a:rPr lang="es-ES" dirty="0" err="1"/>
              <a:t>Entity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Product-sell</a:t>
            </a:r>
            <a:r>
              <a:rPr lang="es-ES" dirty="0"/>
              <a:t> {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;</a:t>
            </a:r>
          </a:p>
          <a:p>
            <a:r>
              <a:rPr lang="es-ES" dirty="0"/>
              <a:t>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quantity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55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781" y="178513"/>
            <a:ext cx="10515600" cy="1325563"/>
          </a:xfrm>
        </p:spPr>
        <p:txBody>
          <a:bodyPr/>
          <a:lstStyle/>
          <a:p>
            <a:r>
              <a:rPr lang="es-ES" dirty="0"/>
              <a:t>Basic </a:t>
            </a:r>
            <a:r>
              <a:rPr lang="es-ES" dirty="0" err="1"/>
              <a:t>Concepts</a:t>
            </a:r>
            <a:r>
              <a:rPr lang="es-ES" dirty="0"/>
              <a:t>: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6641" cy="535020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JSON?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3866" y="2528531"/>
            <a:ext cx="6978025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Lightweight</a:t>
            </a:r>
            <a:r>
              <a:rPr lang="es-ES" dirty="0"/>
              <a:t> data-</a:t>
            </a:r>
            <a:r>
              <a:rPr lang="es-ES" dirty="0" err="1"/>
              <a:t>interchange</a:t>
            </a:r>
            <a:r>
              <a:rPr lang="es-ES" dirty="0"/>
              <a:t> </a:t>
            </a:r>
            <a:r>
              <a:rPr lang="es-ES" dirty="0" err="1"/>
              <a:t>format</a:t>
            </a:r>
            <a:endParaRPr lang="es-E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3866" y="3150115"/>
            <a:ext cx="6978025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Easy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humans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and </a:t>
            </a:r>
            <a:r>
              <a:rPr lang="es-ES" dirty="0" err="1"/>
              <a:t>write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23866" y="3771699"/>
            <a:ext cx="6978025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Easy </a:t>
            </a:r>
            <a:r>
              <a:rPr lang="es-ES" dirty="0" err="1"/>
              <a:t>for</a:t>
            </a:r>
            <a:r>
              <a:rPr lang="es-ES" dirty="0"/>
              <a:t> machines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parse</a:t>
            </a:r>
            <a:r>
              <a:rPr lang="es-ES" dirty="0"/>
              <a:t> and </a:t>
            </a:r>
            <a:r>
              <a:rPr lang="es-ES" dirty="0" err="1"/>
              <a:t>generate</a:t>
            </a:r>
            <a:endParaRPr lang="es-E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23866" y="4393283"/>
            <a:ext cx="6978025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val="36057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9297" y="108841"/>
            <a:ext cx="10515600" cy="1325563"/>
          </a:xfrm>
        </p:spPr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POST: DTO</a:t>
            </a:r>
          </a:p>
        </p:txBody>
      </p:sp>
      <p:sp>
        <p:nvSpPr>
          <p:cNvPr id="5" name="Shape 162"/>
          <p:cNvSpPr/>
          <p:nvPr/>
        </p:nvSpPr>
        <p:spPr>
          <a:xfrm>
            <a:off x="6359616" y="3495584"/>
            <a:ext cx="1472400" cy="13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63"/>
          <p:cNvSpPr/>
          <p:nvPr/>
        </p:nvSpPr>
        <p:spPr>
          <a:xfrm>
            <a:off x="4704566" y="3449684"/>
            <a:ext cx="1472400" cy="14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64"/>
          <p:cNvSpPr/>
          <p:nvPr/>
        </p:nvSpPr>
        <p:spPr>
          <a:xfrm>
            <a:off x="5809466" y="1834284"/>
            <a:ext cx="998400" cy="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67"/>
          <p:cNvSpPr/>
          <p:nvPr/>
        </p:nvSpPr>
        <p:spPr>
          <a:xfrm>
            <a:off x="5859816" y="2784923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68"/>
          <p:cNvSpPr/>
          <p:nvPr/>
        </p:nvSpPr>
        <p:spPr>
          <a:xfrm>
            <a:off x="6359616" y="2784934"/>
            <a:ext cx="262200" cy="674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66"/>
          <p:cNvSpPr txBox="1">
            <a:spLocks noGrp="1"/>
          </p:cNvSpPr>
          <p:nvPr/>
        </p:nvSpPr>
        <p:spPr>
          <a:xfrm>
            <a:off x="4795866" y="1582365"/>
            <a:ext cx="3389700" cy="3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            </a:t>
            </a:r>
            <a:r>
              <a:rPr lang="es-ES" dirty="0" err="1"/>
              <a:t>RESTService</a:t>
            </a:r>
            <a:r>
              <a:rPr lang="en" dirty="0"/>
              <a:t>						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s-ES" dirty="0" err="1"/>
              <a:t>Rest</a:t>
            </a:r>
            <a:r>
              <a:rPr lang="en" dirty="0"/>
              <a:t>Service       </a:t>
            </a:r>
            <a:r>
              <a:rPr lang="es-ES" dirty="0" err="1"/>
              <a:t>RestService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Impl1                      Impl2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548" y="1834285"/>
            <a:ext cx="1306286" cy="161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34483" y="2272653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1716834" y="2004220"/>
            <a:ext cx="4092632" cy="18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333484" y="1626322"/>
            <a:ext cx="347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“apple-25-fruit-4”</a:t>
            </a:r>
          </a:p>
          <a:p>
            <a:endParaRPr lang="es-ES" dirty="0"/>
          </a:p>
        </p:txBody>
      </p:sp>
      <p:sp>
        <p:nvSpPr>
          <p:cNvPr id="15" name="Arrow: Right 14"/>
          <p:cNvSpPr/>
          <p:nvPr/>
        </p:nvSpPr>
        <p:spPr>
          <a:xfrm rot="10800000">
            <a:off x="1716834" y="2568574"/>
            <a:ext cx="4092632" cy="169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2668617" y="2724728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 </a:t>
            </a:r>
            <a:r>
              <a:rPr lang="es-ES" dirty="0" err="1"/>
              <a:t>Created</a:t>
            </a:r>
            <a:endParaRPr lang="es-ES" dirty="0"/>
          </a:p>
        </p:txBody>
      </p:sp>
      <p:sp>
        <p:nvSpPr>
          <p:cNvPr id="17" name="Rectangle 16"/>
          <p:cNvSpPr/>
          <p:nvPr/>
        </p:nvSpPr>
        <p:spPr>
          <a:xfrm>
            <a:off x="8966718" y="1497398"/>
            <a:ext cx="2808515" cy="11445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/>
          <p:cNvSpPr txBox="1"/>
          <p:nvPr/>
        </p:nvSpPr>
        <p:spPr>
          <a:xfrm>
            <a:off x="9116008" y="1582365"/>
            <a:ext cx="255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ProductDTO</a:t>
            </a:r>
            <a:r>
              <a:rPr lang="es-ES" dirty="0"/>
              <a:t> {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data;</a:t>
            </a:r>
          </a:p>
        </p:txBody>
      </p:sp>
      <p:sp>
        <p:nvSpPr>
          <p:cNvPr id="27" name="Oval 26"/>
          <p:cNvSpPr/>
          <p:nvPr/>
        </p:nvSpPr>
        <p:spPr>
          <a:xfrm>
            <a:off x="8718581" y="5132565"/>
            <a:ext cx="1688841" cy="120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/>
          <p:cNvSpPr txBox="1"/>
          <p:nvPr/>
        </p:nvSpPr>
        <p:spPr>
          <a:xfrm>
            <a:off x="8966718" y="5523722"/>
            <a:ext cx="102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Mapper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7000758" y="5496933"/>
            <a:ext cx="151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ProductDTO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668431" y="5185374"/>
            <a:ext cx="127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Product</a:t>
            </a:r>
            <a:endParaRPr lang="es-ES" dirty="0"/>
          </a:p>
          <a:p>
            <a:r>
              <a:rPr lang="es-ES" dirty="0" err="1"/>
              <a:t>ProductSell</a:t>
            </a:r>
            <a:endParaRPr lang="es-E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04245" y="5621284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260739" y="5019822"/>
            <a:ext cx="1688841" cy="120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TextBox 35"/>
          <p:cNvSpPr txBox="1"/>
          <p:nvPr/>
        </p:nvSpPr>
        <p:spPr>
          <a:xfrm>
            <a:off x="2508876" y="5410979"/>
            <a:ext cx="102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Mapper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360116" y="5364918"/>
            <a:ext cx="151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ProductDTO</a:t>
            </a:r>
            <a:endParaRPr lang="es-E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846403" y="5508541"/>
            <a:ext cx="35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49580" y="5508540"/>
            <a:ext cx="360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19926" y="5450518"/>
            <a:ext cx="127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Product</a:t>
            </a:r>
            <a:endParaRPr lang="es-ES" dirty="0"/>
          </a:p>
          <a:p>
            <a:r>
              <a:rPr lang="es-ES" dirty="0" err="1"/>
              <a:t>ProductSell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61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7516" y="290480"/>
            <a:ext cx="2016967" cy="1325563"/>
          </a:xfrm>
        </p:spPr>
        <p:txBody>
          <a:bodyPr/>
          <a:lstStyle/>
          <a:p>
            <a:r>
              <a:rPr lang="es-ES" dirty="0"/>
              <a:t>JAX-RS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2980" y="1408922"/>
            <a:ext cx="10105053" cy="5271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1306286" y="1539551"/>
            <a:ext cx="98811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javax.ws.rs.Path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javax.ws.rs.GET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javax.ws.rs.PathParam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@</a:t>
            </a:r>
            <a:r>
              <a:rPr lang="es-ES" dirty="0" err="1"/>
              <a:t>Path</a:t>
            </a:r>
            <a:r>
              <a:rPr lang="es-ES" dirty="0"/>
              <a:t>(“/</a:t>
            </a:r>
            <a:r>
              <a:rPr lang="es-ES" dirty="0" err="1"/>
              <a:t>product</a:t>
            </a:r>
            <a:r>
              <a:rPr lang="es-ES" dirty="0"/>
              <a:t>”)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ProductRESTService</a:t>
            </a:r>
            <a:r>
              <a:rPr lang="es-ES" dirty="0"/>
              <a:t>{</a:t>
            </a:r>
          </a:p>
          <a:p>
            <a:endParaRPr lang="es-ES" dirty="0"/>
          </a:p>
          <a:p>
            <a:r>
              <a:rPr lang="es-ES" dirty="0"/>
              <a:t>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ProductService</a:t>
            </a:r>
            <a:r>
              <a:rPr lang="es-ES" dirty="0"/>
              <a:t> </a:t>
            </a:r>
            <a:r>
              <a:rPr lang="es-ES" dirty="0" err="1"/>
              <a:t>productService</a:t>
            </a:r>
            <a:r>
              <a:rPr lang="es-ES" dirty="0"/>
              <a:t> = new </a:t>
            </a:r>
            <a:r>
              <a:rPr lang="es-ES" dirty="0" err="1"/>
              <a:t>ProductService</a:t>
            </a:r>
            <a:r>
              <a:rPr lang="es-ES" dirty="0"/>
              <a:t>();</a:t>
            </a:r>
          </a:p>
          <a:p>
            <a:endParaRPr lang="es-ES" dirty="0"/>
          </a:p>
          <a:p>
            <a:r>
              <a:rPr lang="es-ES" dirty="0"/>
              <a:t>   @GET</a:t>
            </a:r>
          </a:p>
          <a:p>
            <a:r>
              <a:rPr lang="es-ES" dirty="0"/>
              <a:t>   @</a:t>
            </a:r>
            <a:r>
              <a:rPr lang="es-ES" dirty="0" err="1"/>
              <a:t>Path</a:t>
            </a:r>
            <a:r>
              <a:rPr lang="es-ES" dirty="0"/>
              <a:t>(“/{</a:t>
            </a:r>
            <a:r>
              <a:rPr lang="es-ES" dirty="0" err="1"/>
              <a:t>productId</a:t>
            </a:r>
            <a:r>
              <a:rPr lang="es-ES" dirty="0"/>
              <a:t>}”)</a:t>
            </a:r>
          </a:p>
          <a:p>
            <a:r>
              <a:rPr lang="es-ES" dirty="0"/>
              <a:t>   Response </a:t>
            </a:r>
            <a:r>
              <a:rPr lang="es-ES" dirty="0" err="1"/>
              <a:t>getProduct</a:t>
            </a:r>
            <a:r>
              <a:rPr lang="es-ES" dirty="0"/>
              <a:t>(@</a:t>
            </a:r>
            <a:r>
              <a:rPr lang="es-ES" dirty="0" err="1"/>
              <a:t>PathParam</a:t>
            </a:r>
            <a:r>
              <a:rPr lang="es-ES" dirty="0"/>
              <a:t>(“</a:t>
            </a:r>
            <a:r>
              <a:rPr lang="es-ES" dirty="0" err="1"/>
              <a:t>productId</a:t>
            </a:r>
            <a:r>
              <a:rPr lang="es-ES" dirty="0"/>
              <a:t>”) id </a:t>
            </a:r>
            <a:r>
              <a:rPr lang="es-ES" dirty="0" err="1"/>
              <a:t>productId</a:t>
            </a:r>
            <a:r>
              <a:rPr lang="es-ES" dirty="0"/>
              <a:t>){</a:t>
            </a:r>
          </a:p>
          <a:p>
            <a:r>
              <a:rPr lang="es-ES" dirty="0"/>
              <a:t>      </a:t>
            </a:r>
            <a:r>
              <a:rPr lang="es-ES" dirty="0" err="1"/>
              <a:t>validate</a:t>
            </a:r>
            <a:r>
              <a:rPr lang="es-ES" dirty="0"/>
              <a:t>(</a:t>
            </a:r>
            <a:r>
              <a:rPr lang="es-ES" dirty="0" err="1"/>
              <a:t>productId</a:t>
            </a:r>
            <a:r>
              <a:rPr lang="es-ES" dirty="0"/>
              <a:t>);</a:t>
            </a:r>
          </a:p>
          <a:p>
            <a:r>
              <a:rPr lang="es-ES" dirty="0"/>
              <a:t>     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= </a:t>
            </a:r>
            <a:r>
              <a:rPr lang="es-ES" dirty="0" err="1"/>
              <a:t>productService.getProduct</a:t>
            </a:r>
            <a:r>
              <a:rPr lang="es-ES" dirty="0"/>
              <a:t>(</a:t>
            </a:r>
            <a:r>
              <a:rPr lang="es-ES" dirty="0" err="1"/>
              <a:t>productId</a:t>
            </a:r>
            <a:r>
              <a:rPr lang="es-ES" dirty="0"/>
              <a:t>);</a:t>
            </a:r>
          </a:p>
          <a:p>
            <a:r>
              <a:rPr lang="es-ES" dirty="0"/>
              <a:t>      </a:t>
            </a:r>
            <a:r>
              <a:rPr lang="es-ES" dirty="0" err="1"/>
              <a:t>ProductDTO</a:t>
            </a:r>
            <a:r>
              <a:rPr lang="es-ES" dirty="0"/>
              <a:t> </a:t>
            </a:r>
            <a:r>
              <a:rPr lang="es-ES" dirty="0" err="1"/>
              <a:t>productDTO</a:t>
            </a:r>
            <a:r>
              <a:rPr lang="es-ES" dirty="0"/>
              <a:t> = </a:t>
            </a:r>
            <a:r>
              <a:rPr lang="es-ES" dirty="0" err="1"/>
              <a:t>mapper.convertToDTO</a:t>
            </a:r>
            <a:r>
              <a:rPr lang="es-ES" dirty="0"/>
              <a:t>(</a:t>
            </a:r>
            <a:r>
              <a:rPr lang="es-ES" dirty="0" err="1"/>
              <a:t>product</a:t>
            </a:r>
            <a:r>
              <a:rPr lang="es-ES" dirty="0"/>
              <a:t>);</a:t>
            </a:r>
          </a:p>
          <a:p>
            <a:r>
              <a:rPr lang="es-ES" dirty="0"/>
              <a:t>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makeResponse</a:t>
            </a:r>
            <a:r>
              <a:rPr lang="es-ES" dirty="0"/>
              <a:t> (</a:t>
            </a:r>
            <a:r>
              <a:rPr lang="es-ES" dirty="0" err="1"/>
              <a:t>productDTO</a:t>
            </a:r>
            <a:r>
              <a:rPr lang="es-ES" dirty="0"/>
              <a:t>, </a:t>
            </a:r>
            <a:r>
              <a:rPr lang="es-ES" dirty="0" err="1"/>
              <a:t>Response.Status.OK</a:t>
            </a:r>
            <a:r>
              <a:rPr lang="es-ES" dirty="0"/>
              <a:t>)</a:t>
            </a:r>
          </a:p>
          <a:p>
            <a:r>
              <a:rPr lang="es-ES" dirty="0"/>
              <a:t>   }</a:t>
            </a:r>
          </a:p>
          <a:p>
            <a:endParaRPr lang="es-ES" dirty="0"/>
          </a:p>
          <a:p>
            <a:r>
              <a:rPr lang="es-ES" dirty="0"/>
              <a:t>}</a:t>
            </a:r>
          </a:p>
          <a:p>
            <a:r>
              <a:rPr lang="es-ES" dirty="0"/>
              <a:t>      </a:t>
            </a:r>
          </a:p>
          <a:p>
            <a:r>
              <a:rPr lang="es-E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3522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7516" y="290480"/>
            <a:ext cx="2016967" cy="1325563"/>
          </a:xfrm>
        </p:spPr>
        <p:txBody>
          <a:bodyPr/>
          <a:lstStyle/>
          <a:p>
            <a:r>
              <a:rPr lang="es-ES" dirty="0"/>
              <a:t>JAX-RS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2980" y="1408922"/>
            <a:ext cx="10105053" cy="5019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1306286" y="1539551"/>
            <a:ext cx="98811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javax.ws.rs.Path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javax.ws.rs.GET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javax.ws.rs.Consumes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@</a:t>
            </a:r>
            <a:r>
              <a:rPr lang="es-ES" dirty="0" err="1"/>
              <a:t>Path</a:t>
            </a:r>
            <a:r>
              <a:rPr lang="es-ES" dirty="0"/>
              <a:t>(“/</a:t>
            </a:r>
            <a:r>
              <a:rPr lang="es-ES" dirty="0" err="1"/>
              <a:t>product</a:t>
            </a:r>
            <a:r>
              <a:rPr lang="es-ES" dirty="0"/>
              <a:t>”)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ProductRESTService</a:t>
            </a:r>
            <a:r>
              <a:rPr lang="es-ES" dirty="0"/>
              <a:t>{</a:t>
            </a:r>
          </a:p>
          <a:p>
            <a:endParaRPr lang="es-ES" dirty="0"/>
          </a:p>
          <a:p>
            <a:r>
              <a:rPr lang="es-ES" dirty="0"/>
              <a:t>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ProductService</a:t>
            </a:r>
            <a:r>
              <a:rPr lang="es-ES" dirty="0"/>
              <a:t> </a:t>
            </a:r>
            <a:r>
              <a:rPr lang="es-ES" dirty="0" err="1"/>
              <a:t>productService</a:t>
            </a:r>
            <a:r>
              <a:rPr lang="es-ES" dirty="0"/>
              <a:t> = new </a:t>
            </a:r>
            <a:r>
              <a:rPr lang="es-ES" dirty="0" err="1"/>
              <a:t>ProductService</a:t>
            </a:r>
            <a:r>
              <a:rPr lang="es-ES" dirty="0"/>
              <a:t>();</a:t>
            </a:r>
          </a:p>
          <a:p>
            <a:endParaRPr lang="es-ES" dirty="0"/>
          </a:p>
          <a:p>
            <a:r>
              <a:rPr lang="es-ES" dirty="0"/>
              <a:t>   @POST</a:t>
            </a:r>
          </a:p>
          <a:p>
            <a:r>
              <a:rPr lang="es-ES" dirty="0"/>
              <a:t>   @Consumes(</a:t>
            </a:r>
            <a:r>
              <a:rPr lang="es-ES" dirty="0" err="1"/>
              <a:t>MediaType.APPLICATION_JSON</a:t>
            </a:r>
            <a:r>
              <a:rPr lang="es-ES" dirty="0"/>
              <a:t>)</a:t>
            </a:r>
          </a:p>
          <a:p>
            <a:r>
              <a:rPr lang="es-ES" dirty="0"/>
              <a:t>   Response </a:t>
            </a:r>
            <a:r>
              <a:rPr lang="es-ES" dirty="0" err="1"/>
              <a:t>saveProduct</a:t>
            </a:r>
            <a:r>
              <a:rPr lang="es-ES" dirty="0"/>
              <a:t>(</a:t>
            </a:r>
            <a:r>
              <a:rPr lang="es-ES" dirty="0" err="1"/>
              <a:t>ProductDTO</a:t>
            </a:r>
            <a:r>
              <a:rPr lang="es-ES" dirty="0"/>
              <a:t> </a:t>
            </a:r>
            <a:r>
              <a:rPr lang="es-ES" dirty="0" err="1"/>
              <a:t>productDTO</a:t>
            </a:r>
            <a:r>
              <a:rPr lang="es-ES" dirty="0"/>
              <a:t>){</a:t>
            </a:r>
          </a:p>
          <a:p>
            <a:r>
              <a:rPr lang="es-ES" dirty="0"/>
              <a:t>     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productEntity</a:t>
            </a:r>
            <a:r>
              <a:rPr lang="es-ES" dirty="0"/>
              <a:t> = </a:t>
            </a:r>
            <a:r>
              <a:rPr lang="es-ES" dirty="0" err="1"/>
              <a:t>mapper.convertFromDTO</a:t>
            </a:r>
            <a:r>
              <a:rPr lang="es-ES" dirty="0"/>
              <a:t>(</a:t>
            </a:r>
            <a:r>
              <a:rPr lang="es-ES" dirty="0" err="1"/>
              <a:t>productDTO</a:t>
            </a:r>
            <a:r>
              <a:rPr lang="es-ES" dirty="0"/>
              <a:t>)</a:t>
            </a:r>
          </a:p>
          <a:p>
            <a:r>
              <a:rPr lang="es-ES" dirty="0"/>
              <a:t>      </a:t>
            </a:r>
            <a:r>
              <a:rPr lang="es-ES" dirty="0" err="1"/>
              <a:t>productService.saveProduct</a:t>
            </a:r>
            <a:r>
              <a:rPr lang="es-ES" dirty="0"/>
              <a:t>(</a:t>
            </a:r>
            <a:r>
              <a:rPr lang="es-ES" dirty="0" err="1"/>
              <a:t>productEntity</a:t>
            </a:r>
            <a:r>
              <a:rPr lang="es-ES" dirty="0"/>
              <a:t>);</a:t>
            </a:r>
          </a:p>
          <a:p>
            <a:r>
              <a:rPr lang="es-ES" dirty="0"/>
              <a:t>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makeResponse</a:t>
            </a:r>
            <a:r>
              <a:rPr lang="es-ES" dirty="0"/>
              <a:t> (</a:t>
            </a:r>
            <a:r>
              <a:rPr lang="es-ES" dirty="0" err="1"/>
              <a:t>null</a:t>
            </a:r>
            <a:r>
              <a:rPr lang="es-ES" dirty="0"/>
              <a:t>, </a:t>
            </a:r>
            <a:r>
              <a:rPr lang="es-ES" dirty="0" err="1"/>
              <a:t>Response.Status.CREATED</a:t>
            </a:r>
            <a:r>
              <a:rPr lang="es-ES" dirty="0"/>
              <a:t>)</a:t>
            </a:r>
          </a:p>
          <a:p>
            <a:r>
              <a:rPr lang="es-ES" dirty="0"/>
              <a:t>   }</a:t>
            </a:r>
          </a:p>
          <a:p>
            <a:endParaRPr lang="es-ES" dirty="0"/>
          </a:p>
          <a:p>
            <a:r>
              <a:rPr lang="es-ES" dirty="0"/>
              <a:t>}</a:t>
            </a:r>
          </a:p>
          <a:p>
            <a:r>
              <a:rPr lang="es-ES" dirty="0"/>
              <a:t>      </a:t>
            </a:r>
          </a:p>
          <a:p>
            <a:r>
              <a:rPr lang="es-E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9676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18" y="337134"/>
            <a:ext cx="5786535" cy="1325563"/>
          </a:xfrm>
        </p:spPr>
        <p:txBody>
          <a:bodyPr/>
          <a:lstStyle/>
          <a:p>
            <a:r>
              <a:rPr lang="es-ES" dirty="0" err="1"/>
              <a:t>Recommended</a:t>
            </a:r>
            <a:r>
              <a:rPr lang="es-ES" dirty="0"/>
              <a:t> </a:t>
            </a:r>
            <a:r>
              <a:rPr lang="es-ES" dirty="0" err="1"/>
              <a:t>Lectures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Data Transfer </a:t>
            </a:r>
            <a:r>
              <a:rPr lang="es-ES" dirty="0" err="1"/>
              <a:t>Object</a:t>
            </a:r>
            <a:r>
              <a:rPr lang="es-ES" dirty="0"/>
              <a:t> DTO: </a:t>
            </a:r>
            <a:r>
              <a:rPr lang="es-ES" dirty="0">
                <a:hlinkClick r:id="rId2"/>
              </a:rPr>
              <a:t>https://en.wikipedia.org/wiki/Data_transfer_object</a:t>
            </a:r>
            <a:endParaRPr lang="es-ES" dirty="0"/>
          </a:p>
          <a:p>
            <a:r>
              <a:rPr lang="es-ES" dirty="0"/>
              <a:t>Jersey: </a:t>
            </a:r>
            <a:r>
              <a:rPr lang="es-ES" dirty="0" err="1"/>
              <a:t>RESTful</a:t>
            </a:r>
            <a:r>
              <a:rPr lang="es-ES" dirty="0"/>
              <a:t> Web </a:t>
            </a:r>
            <a:r>
              <a:rPr lang="es-ES" dirty="0" err="1"/>
              <a:t>Services</a:t>
            </a:r>
            <a:r>
              <a:rPr lang="es-ES" dirty="0"/>
              <a:t> in Java: </a:t>
            </a:r>
            <a:r>
              <a:rPr lang="es-ES" dirty="0">
                <a:hlinkClick r:id="rId3"/>
              </a:rPr>
              <a:t>https://jersey.java.net/</a:t>
            </a:r>
            <a:endParaRPr lang="es-ES" dirty="0"/>
          </a:p>
          <a:p>
            <a:r>
              <a:rPr lang="es-ES" dirty="0">
                <a:hlinkClick r:id="rId4"/>
              </a:rPr>
              <a:t>https://www.tutorialspoint.com/restful/restful_jax_rs.htm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23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534" y="2595142"/>
            <a:ext cx="3771122" cy="1325563"/>
          </a:xfrm>
        </p:spPr>
        <p:txBody>
          <a:bodyPr/>
          <a:lstStyle/>
          <a:p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439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2781" y="178513"/>
            <a:ext cx="10515600" cy="1325563"/>
          </a:xfrm>
        </p:spPr>
        <p:txBody>
          <a:bodyPr/>
          <a:lstStyle/>
          <a:p>
            <a:r>
              <a:rPr lang="es-ES" dirty="0"/>
              <a:t>Basic </a:t>
            </a:r>
            <a:r>
              <a:rPr lang="es-ES" dirty="0" err="1"/>
              <a:t>Concepts</a:t>
            </a:r>
            <a:r>
              <a:rPr lang="es-ES" dirty="0"/>
              <a:t>: JSON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3136641" cy="53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JSON?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23866" y="2528531"/>
            <a:ext cx="10081443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Collection</a:t>
            </a:r>
            <a:r>
              <a:rPr lang="es-ES" dirty="0"/>
              <a:t> of </a:t>
            </a:r>
            <a:r>
              <a:rPr lang="es-ES" dirty="0" err="1"/>
              <a:t>name</a:t>
            </a:r>
            <a:r>
              <a:rPr lang="es-ES" dirty="0"/>
              <a:t>/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pairs</a:t>
            </a:r>
            <a:r>
              <a:rPr lang="es-ES" dirty="0"/>
              <a:t> (similar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, </a:t>
            </a:r>
            <a:r>
              <a:rPr lang="es-ES" dirty="0" err="1"/>
              <a:t>record</a:t>
            </a:r>
            <a:r>
              <a:rPr lang="es-ES" dirty="0"/>
              <a:t>, </a:t>
            </a:r>
            <a:r>
              <a:rPr lang="es-ES" dirty="0" err="1"/>
              <a:t>struct</a:t>
            </a:r>
            <a:r>
              <a:rPr lang="es-ES" dirty="0"/>
              <a:t>, </a:t>
            </a:r>
            <a:r>
              <a:rPr lang="es-ES" dirty="0" err="1"/>
              <a:t>dictionary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23866" y="3552986"/>
            <a:ext cx="10081443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Ordered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of </a:t>
            </a:r>
            <a:r>
              <a:rPr lang="es-ES" dirty="0" err="1"/>
              <a:t>values</a:t>
            </a:r>
            <a:r>
              <a:rPr lang="es-ES" dirty="0"/>
              <a:t> (similar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array, </a:t>
            </a:r>
            <a:r>
              <a:rPr lang="es-ES" dirty="0" err="1"/>
              <a:t>list</a:t>
            </a:r>
            <a:r>
              <a:rPr lang="es-ES" dirty="0"/>
              <a:t>, </a:t>
            </a:r>
            <a:r>
              <a:rPr lang="es-ES" dirty="0" err="1"/>
              <a:t>sequence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70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483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i="1" dirty="0"/>
              <a:t>{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title</a:t>
            </a:r>
            <a:r>
              <a:rPr lang="es-ES" i="1" dirty="0"/>
              <a:t>”: “</a:t>
            </a:r>
            <a:r>
              <a:rPr lang="es-ES" i="1" dirty="0" err="1"/>
              <a:t>Product</a:t>
            </a:r>
            <a:r>
              <a:rPr lang="es-ES" i="1" dirty="0"/>
              <a:t>”,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description</a:t>
            </a:r>
            <a:r>
              <a:rPr lang="es-ES" i="1" dirty="0"/>
              <a:t>”: “A </a:t>
            </a:r>
            <a:r>
              <a:rPr lang="es-ES" i="1" dirty="0" err="1"/>
              <a:t>Product</a:t>
            </a:r>
            <a:r>
              <a:rPr lang="es-ES" i="1" dirty="0"/>
              <a:t>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shopping </a:t>
            </a:r>
            <a:r>
              <a:rPr lang="es-ES" i="1" dirty="0" err="1"/>
              <a:t>cart</a:t>
            </a:r>
            <a:r>
              <a:rPr lang="es-ES" i="1" dirty="0"/>
              <a:t>”,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type</a:t>
            </a:r>
            <a:r>
              <a:rPr lang="es-ES" i="1" dirty="0"/>
              <a:t>”: “</a:t>
            </a:r>
            <a:r>
              <a:rPr lang="es-ES" i="1" dirty="0" err="1"/>
              <a:t>Food</a:t>
            </a:r>
            <a:r>
              <a:rPr lang="es-ES" i="1" dirty="0"/>
              <a:t>”,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price</a:t>
            </a:r>
            <a:r>
              <a:rPr lang="es-ES" i="1" dirty="0"/>
              <a:t>”: 25,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properties</a:t>
            </a:r>
            <a:r>
              <a:rPr lang="es-ES" i="1" dirty="0"/>
              <a:t>” {</a:t>
            </a:r>
          </a:p>
          <a:p>
            <a:pPr marL="0" indent="0">
              <a:buNone/>
            </a:pPr>
            <a:r>
              <a:rPr lang="es-ES" i="1" dirty="0"/>
              <a:t>		“</a:t>
            </a:r>
            <a:r>
              <a:rPr lang="es-ES" i="1" dirty="0" err="1"/>
              <a:t>name</a:t>
            </a:r>
            <a:r>
              <a:rPr lang="es-ES" i="1" dirty="0"/>
              <a:t>”: “</a:t>
            </a:r>
            <a:r>
              <a:rPr lang="es-ES" i="1" dirty="0" err="1"/>
              <a:t>Chocolat</a:t>
            </a:r>
            <a:r>
              <a:rPr lang="es-ES" i="1" dirty="0"/>
              <a:t> bar”,</a:t>
            </a:r>
          </a:p>
          <a:p>
            <a:pPr marL="0" indent="0">
              <a:buNone/>
            </a:pPr>
            <a:r>
              <a:rPr lang="es-ES" i="1" dirty="0"/>
              <a:t>		“</a:t>
            </a:r>
            <a:r>
              <a:rPr lang="es-ES" i="1" dirty="0" err="1"/>
              <a:t>calories</a:t>
            </a:r>
            <a:r>
              <a:rPr lang="es-ES" i="1" dirty="0"/>
              <a:t>”: 50</a:t>
            </a:r>
          </a:p>
          <a:p>
            <a:pPr marL="0" indent="0">
              <a:buNone/>
            </a:pPr>
            <a:r>
              <a:rPr lang="es-ES" i="1" dirty="0"/>
              <a:t>	}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2781" y="178513"/>
            <a:ext cx="10515600" cy="1325563"/>
          </a:xfrm>
        </p:spPr>
        <p:txBody>
          <a:bodyPr/>
          <a:lstStyle/>
          <a:p>
            <a:r>
              <a:rPr lang="es-ES" dirty="0"/>
              <a:t>Basic </a:t>
            </a:r>
            <a:r>
              <a:rPr lang="es-ES" dirty="0" err="1"/>
              <a:t>Concepts</a:t>
            </a:r>
            <a:r>
              <a:rPr lang="es-ES" dirty="0"/>
              <a:t>: JSON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8115"/>
            <a:ext cx="3136641" cy="53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9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84" y="281150"/>
            <a:ext cx="10515600" cy="1325563"/>
          </a:xfrm>
        </p:spPr>
        <p:txBody>
          <a:bodyPr/>
          <a:lstStyle/>
          <a:p>
            <a:r>
              <a:rPr lang="es-ES" dirty="0"/>
              <a:t>HTTP </a:t>
            </a:r>
            <a:r>
              <a:rPr lang="es-ES" dirty="0" err="1"/>
              <a:t>Protocol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8139"/>
            <a:ext cx="10515600" cy="1281469"/>
          </a:xfrm>
        </p:spPr>
        <p:txBody>
          <a:bodyPr/>
          <a:lstStyle/>
          <a:p>
            <a:pPr fontAlgn="base"/>
            <a:r>
              <a:rPr lang="es-ES" dirty="0" err="1"/>
              <a:t>Hypertext</a:t>
            </a:r>
            <a:r>
              <a:rPr lang="es-ES" dirty="0"/>
              <a:t> Transfer </a:t>
            </a:r>
            <a:r>
              <a:rPr lang="es-ES" dirty="0" err="1"/>
              <a:t>Protocol</a:t>
            </a:r>
            <a:r>
              <a:rPr lang="es-ES" dirty="0"/>
              <a:t> (HTTP)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 (OSI </a:t>
            </a:r>
            <a:r>
              <a:rPr lang="es-ES" dirty="0" err="1"/>
              <a:t>model</a:t>
            </a:r>
            <a:r>
              <a:rPr lang="es-ES" dirty="0"/>
              <a:t>)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distributed</a:t>
            </a:r>
            <a:r>
              <a:rPr lang="es-ES" dirty="0"/>
              <a:t>, </a:t>
            </a:r>
            <a:r>
              <a:rPr lang="es-ES" dirty="0" err="1"/>
              <a:t>collaborative</a:t>
            </a:r>
            <a:r>
              <a:rPr lang="es-ES" dirty="0"/>
              <a:t>, </a:t>
            </a:r>
            <a:r>
              <a:rPr lang="es-ES" dirty="0" err="1"/>
              <a:t>hypermedia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665240"/>
            <a:ext cx="10515600" cy="718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dirty="0"/>
              <a:t>Web </a:t>
            </a:r>
            <a:r>
              <a:rPr lang="es-ES" dirty="0" err="1"/>
              <a:t>applications</a:t>
            </a:r>
            <a:r>
              <a:rPr lang="es-ES" dirty="0"/>
              <a:t> are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HTTP as </a:t>
            </a:r>
            <a:r>
              <a:rPr lang="es-ES" dirty="0" err="1"/>
              <a:t>foundation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81469"/>
            <a:ext cx="10515600" cy="78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dirty="0" err="1"/>
              <a:t>Versions</a:t>
            </a:r>
            <a:r>
              <a:rPr lang="es-ES" dirty="0"/>
              <a:t> </a:t>
            </a:r>
            <a:r>
              <a:rPr lang="es-ES" dirty="0" err="1"/>
              <a:t>widely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: 1.0, 1.1, 2.0.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2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57" y="1721077"/>
            <a:ext cx="10515600" cy="6097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Requests are made from a client to a server.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94584" y="281150"/>
            <a:ext cx="3687147" cy="1325563"/>
          </a:xfrm>
        </p:spPr>
        <p:txBody>
          <a:bodyPr/>
          <a:lstStyle/>
          <a:p>
            <a:r>
              <a:rPr lang="es-ES" dirty="0"/>
              <a:t>HTTP: </a:t>
            </a:r>
            <a:r>
              <a:rPr lang="es-ES" dirty="0" err="1"/>
              <a:t>Requests</a:t>
            </a:r>
            <a:endParaRPr lang="es-E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0357" y="3207468"/>
            <a:ext cx="10515600" cy="56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It also contains parameters that server may process</a:t>
            </a:r>
          </a:p>
          <a:p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8241" y="2234043"/>
            <a:ext cx="10515600" cy="9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They contain client data like IP, Date, User Agent, Language, Method, among others.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0357" y="3804680"/>
            <a:ext cx="1830355" cy="58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Example: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21494" y="4024332"/>
            <a:ext cx="4077477" cy="1921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GET /</a:t>
            </a:r>
            <a:r>
              <a:rPr lang="en-US" sz="1600" dirty="0" err="1"/>
              <a:t>dumprequest</a:t>
            </a:r>
            <a:r>
              <a:rPr lang="en-US" sz="1600" dirty="0"/>
              <a:t> HTTP/1.1</a:t>
            </a:r>
          </a:p>
          <a:p>
            <a:pPr marL="0" indent="0">
              <a:buNone/>
            </a:pPr>
            <a:r>
              <a:rPr lang="en-US" sz="1600" dirty="0"/>
              <a:t>Host: rve.org.uk</a:t>
            </a:r>
          </a:p>
          <a:p>
            <a:pPr marL="0" indent="0">
              <a:buNone/>
            </a:pPr>
            <a:r>
              <a:rPr lang="en-US" sz="1600" dirty="0"/>
              <a:t>Connection: lee`-alive</a:t>
            </a:r>
          </a:p>
          <a:p>
            <a:pPr marL="0" indent="0">
              <a:buNone/>
            </a:pPr>
            <a:r>
              <a:rPr lang="en-US" sz="1600" dirty="0"/>
              <a:t>User-Agent: Mozilla/5.0…</a:t>
            </a:r>
          </a:p>
          <a:p>
            <a:pPr marL="0" indent="0">
              <a:buNone/>
            </a:pPr>
            <a:r>
              <a:rPr lang="en-US" sz="1600" dirty="0"/>
              <a:t>Accept: text/html, application/</a:t>
            </a:r>
            <a:r>
              <a:rPr lang="en-US" sz="1600" dirty="0" err="1"/>
              <a:t>xhtml+xml</a:t>
            </a:r>
            <a:r>
              <a:rPr lang="en-US" sz="1600" dirty="0"/>
              <a:t>,…</a:t>
            </a:r>
          </a:p>
          <a:p>
            <a:pPr marL="0" indent="0">
              <a:buNone/>
            </a:pPr>
            <a:r>
              <a:rPr lang="en-US" sz="1600" dirty="0"/>
              <a:t>Accept-language: </a:t>
            </a:r>
            <a:r>
              <a:rPr lang="en-US" sz="1600" dirty="0" err="1"/>
              <a:t>es</a:t>
            </a:r>
            <a:r>
              <a:rPr lang="en-US" sz="1600" dirty="0"/>
              <a:t>-ES, </a:t>
            </a:r>
            <a:r>
              <a:rPr lang="en-US" sz="1600" dirty="0" err="1"/>
              <a:t>es</a:t>
            </a:r>
            <a:r>
              <a:rPr lang="en-US" sz="1600" dirty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641"/>
            <a:ext cx="10515600" cy="917575"/>
          </a:xfrm>
        </p:spPr>
        <p:txBody>
          <a:bodyPr/>
          <a:lstStyle/>
          <a:p>
            <a:r>
              <a:rPr lang="en-US" dirty="0"/>
              <a:t>Idempotency: the request, when called multiple times with same parameters, has the same effect</a:t>
            </a:r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4951" y="299811"/>
            <a:ext cx="6784910" cy="1325563"/>
          </a:xfrm>
        </p:spPr>
        <p:txBody>
          <a:bodyPr/>
          <a:lstStyle/>
          <a:p>
            <a:r>
              <a:rPr lang="es-ES" dirty="0"/>
              <a:t>HTTP: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687216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Safety: method only retrieves data, it won’t change anything in the server.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511421"/>
            <a:ext cx="3239278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Available Methods:</a:t>
            </a:r>
            <a:endParaRPr lang="es-E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21228" y="4030825"/>
            <a:ext cx="3637384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- Get</a:t>
            </a:r>
            <a:r>
              <a:rPr lang="en-US" dirty="0"/>
              <a:t>: Obtain resources. </a:t>
            </a:r>
            <a:endParaRPr lang="es-E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11281" y="4895468"/>
            <a:ext cx="5928050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May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. </a:t>
            </a:r>
            <a:r>
              <a:rPr lang="es-ES" dirty="0" err="1"/>
              <a:t>Unsafe</a:t>
            </a:r>
            <a:r>
              <a:rPr lang="es-ES" dirty="0"/>
              <a:t>. </a:t>
            </a:r>
            <a:r>
              <a:rPr lang="es-ES" dirty="0" err="1"/>
              <a:t>Idempotent</a:t>
            </a:r>
            <a:endParaRPr lang="es-E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90902" y="4428996"/>
            <a:ext cx="3867539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- Post</a:t>
            </a:r>
            <a:r>
              <a:rPr lang="es-ES" dirty="0"/>
              <a:t>: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resources</a:t>
            </a:r>
            <a:r>
              <a:rPr lang="es-ES" dirty="0"/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85455" y="4882841"/>
            <a:ext cx="3867538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- </a:t>
            </a:r>
            <a:r>
              <a:rPr lang="es-ES" b="1" dirty="0" err="1"/>
              <a:t>Put</a:t>
            </a:r>
            <a:r>
              <a:rPr lang="es-ES" dirty="0"/>
              <a:t>: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resources</a:t>
            </a:r>
            <a:r>
              <a:rPr lang="es-ES" dirty="0"/>
              <a:t>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80007" y="5321502"/>
            <a:ext cx="3867538" cy="519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- </a:t>
            </a:r>
            <a:r>
              <a:rPr lang="es-ES" b="1" dirty="0" err="1"/>
              <a:t>Delete</a:t>
            </a:r>
            <a:r>
              <a:rPr lang="es-ES" dirty="0"/>
              <a:t>: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resources</a:t>
            </a:r>
            <a:r>
              <a:rPr lang="es-ES" dirty="0"/>
              <a:t>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562207" y="4428996"/>
            <a:ext cx="5947878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May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. </a:t>
            </a:r>
            <a:r>
              <a:rPr lang="es-ES" dirty="0" err="1"/>
              <a:t>Unsafe</a:t>
            </a:r>
            <a:r>
              <a:rPr lang="es-ES" dirty="0"/>
              <a:t>.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62207" y="4124267"/>
            <a:ext cx="6231294" cy="519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Should not modify them. No body. Safe &amp; idempotent</a:t>
            </a:r>
            <a:endParaRPr lang="es-E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11282" y="5374569"/>
            <a:ext cx="6231294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No </a:t>
            </a:r>
            <a:r>
              <a:rPr lang="es-ES" dirty="0" err="1"/>
              <a:t>body</a:t>
            </a:r>
            <a:r>
              <a:rPr lang="es-ES" dirty="0"/>
              <a:t>. </a:t>
            </a:r>
            <a:r>
              <a:rPr lang="es-ES" dirty="0" err="1"/>
              <a:t>Unsafe</a:t>
            </a:r>
            <a:r>
              <a:rPr lang="es-ES" dirty="0"/>
              <a:t>. </a:t>
            </a:r>
            <a:r>
              <a:rPr lang="es-ES" dirty="0" err="1"/>
              <a:t>Idempotent</a:t>
            </a:r>
            <a:endParaRPr lang="es-E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73688" y="4270311"/>
            <a:ext cx="63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3689" y="4655918"/>
            <a:ext cx="63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3687" y="5155170"/>
            <a:ext cx="63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73687" y="5553283"/>
            <a:ext cx="63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35290" y="299811"/>
            <a:ext cx="7417837" cy="1325563"/>
          </a:xfrm>
        </p:spPr>
        <p:txBody>
          <a:bodyPr/>
          <a:lstStyle/>
          <a:p>
            <a:r>
              <a:rPr lang="es-ES" dirty="0"/>
              <a:t>HTTP: </a:t>
            </a:r>
            <a:r>
              <a:rPr lang="es-ES" dirty="0" err="1"/>
              <a:t>Request</a:t>
            </a:r>
            <a:r>
              <a:rPr lang="es-ES" dirty="0"/>
              <a:t>-Response </a:t>
            </a:r>
            <a:r>
              <a:rPr lang="es-ES" dirty="0" err="1"/>
              <a:t>Cycle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69640"/>
            <a:ext cx="10515600" cy="18117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server process the request and returns a proper response based on request URL and parameters.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http://www.restapitutorial.com/httpstatuscodes.html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3"/>
              </a:rPr>
              <a:t>http://racksburg.com/choosing-an-http-status-code/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960844"/>
            <a:ext cx="10515600" cy="125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 is a stateless protocol. This is, every request-response cycle is different. Even if they involve the same data in both request and response. No state is shared.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408" y="162537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2xx: Success</a:t>
            </a:r>
          </a:p>
          <a:p>
            <a:pPr lvl="1" fontAlgn="base"/>
            <a:r>
              <a:rPr lang="en-US" dirty="0"/>
              <a:t>200: OK</a:t>
            </a:r>
          </a:p>
          <a:p>
            <a:pPr lvl="1" fontAlgn="base"/>
            <a:r>
              <a:rPr lang="en-US" dirty="0"/>
              <a:t>201: Created</a:t>
            </a:r>
          </a:p>
          <a:p>
            <a:pPr fontAlgn="base"/>
            <a:r>
              <a:rPr lang="en-US" dirty="0"/>
              <a:t>3xx: Redirection</a:t>
            </a:r>
          </a:p>
          <a:p>
            <a:pPr lvl="1" fontAlgn="base"/>
            <a:r>
              <a:rPr lang="en-US" dirty="0"/>
              <a:t>302: Found</a:t>
            </a:r>
          </a:p>
          <a:p>
            <a:pPr fontAlgn="base"/>
            <a:r>
              <a:rPr lang="en-US" dirty="0"/>
              <a:t>4xx: Client error</a:t>
            </a:r>
          </a:p>
          <a:p>
            <a:pPr lvl="1" fontAlgn="base"/>
            <a:r>
              <a:rPr lang="en-US" dirty="0"/>
              <a:t>400: Bad request</a:t>
            </a:r>
          </a:p>
          <a:p>
            <a:pPr lvl="1" fontAlgn="base"/>
            <a:r>
              <a:rPr lang="en-US" dirty="0"/>
              <a:t>403: Forbidden</a:t>
            </a:r>
          </a:p>
          <a:p>
            <a:pPr lvl="1" fontAlgn="base"/>
            <a:r>
              <a:rPr lang="en-US" dirty="0"/>
              <a:t>404: Not found</a:t>
            </a:r>
          </a:p>
          <a:p>
            <a:pPr lvl="1" fontAlgn="base"/>
            <a:r>
              <a:rPr lang="en-US" dirty="0"/>
              <a:t>405: Method not allowed</a:t>
            </a:r>
          </a:p>
          <a:p>
            <a:pPr lvl="1" fontAlgn="base"/>
            <a:r>
              <a:rPr lang="en-US" dirty="0"/>
              <a:t>415: Media not supported</a:t>
            </a:r>
          </a:p>
          <a:p>
            <a:pPr fontAlgn="base"/>
            <a:r>
              <a:rPr lang="en-US" dirty="0"/>
              <a:t>5xx: Server error</a:t>
            </a:r>
          </a:p>
          <a:p>
            <a:pPr lvl="1" fontAlgn="base"/>
            <a:r>
              <a:rPr lang="en-US" dirty="0"/>
              <a:t>500: Internal server error</a:t>
            </a:r>
          </a:p>
          <a:p>
            <a:pPr lvl="1" fontAlgn="base"/>
            <a:r>
              <a:rPr lang="en-US" dirty="0"/>
              <a:t>501: Not implemented</a:t>
            </a:r>
          </a:p>
          <a:p>
            <a:pPr lvl="1" fontAlgn="base"/>
            <a:r>
              <a:rPr lang="en-US" dirty="0"/>
              <a:t>503: Service unavailable</a:t>
            </a:r>
          </a:p>
          <a:p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35290" y="299811"/>
            <a:ext cx="7417837" cy="1325563"/>
          </a:xfrm>
        </p:spPr>
        <p:txBody>
          <a:bodyPr/>
          <a:lstStyle/>
          <a:p>
            <a:r>
              <a:rPr lang="es-ES" dirty="0"/>
              <a:t>HTTP: Response Status </a:t>
            </a:r>
            <a:r>
              <a:rPr lang="es-ES" dirty="0" err="1"/>
              <a:t>codes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03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1148</Words>
  <Application>Microsoft Office PowerPoint</Application>
  <PresentationFormat>Widescreen</PresentationFormat>
  <Paragraphs>269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REST</vt:lpstr>
      <vt:lpstr>Basic Concepts: JSON</vt:lpstr>
      <vt:lpstr>Basic Concepts: JSON</vt:lpstr>
      <vt:lpstr>Basic Concepts: JSON</vt:lpstr>
      <vt:lpstr>HTTP Protocol</vt:lpstr>
      <vt:lpstr>HTTP: Requests</vt:lpstr>
      <vt:lpstr>HTTP: Request Methods</vt:lpstr>
      <vt:lpstr>HTTP: Request-Response Cycle</vt:lpstr>
      <vt:lpstr>HTTP: Response Status codes</vt:lpstr>
      <vt:lpstr>REST</vt:lpstr>
      <vt:lpstr>REST</vt:lpstr>
      <vt:lpstr>ShoppingCartRestService</vt:lpstr>
      <vt:lpstr>ShoppingCartRestService</vt:lpstr>
      <vt:lpstr>What we used to have</vt:lpstr>
      <vt:lpstr>PowerPoint Presentation</vt:lpstr>
      <vt:lpstr>Example GET</vt:lpstr>
      <vt:lpstr>PowerPoint Presentation</vt:lpstr>
      <vt:lpstr>PowerPoint Presentation</vt:lpstr>
      <vt:lpstr>Example POST</vt:lpstr>
      <vt:lpstr>Example POST: DTO</vt:lpstr>
      <vt:lpstr>JAX-RS</vt:lpstr>
      <vt:lpstr>JAX-RS</vt:lpstr>
      <vt:lpstr>Recommended Lectures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ilan</dc:creator>
  <cp:lastModifiedBy>ilan</cp:lastModifiedBy>
  <cp:revision>17</cp:revision>
  <dcterms:created xsi:type="dcterms:W3CDTF">2017-03-30T18:43:52Z</dcterms:created>
  <dcterms:modified xsi:type="dcterms:W3CDTF">2017-04-07T14:58:34Z</dcterms:modified>
</cp:coreProperties>
</file>