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5143500" cx="9144000"/>
  <p:notesSz cx="6858000" cy="9144000"/>
  <p:embeddedFontLst>
    <p:embeddedFont>
      <p:font typeface="Roboto Condensed"/>
      <p:regular r:id="rId55"/>
      <p:bold r:id="rId56"/>
      <p:italic r:id="rId57"/>
      <p:boldItalic r:id="rId58"/>
    </p:embeddedFont>
    <p:embeddedFont>
      <p:font typeface="Droid Sans"/>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DroidSans-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RobotoCondensed-regular.fntdata"/><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RobotoCondensed-italic.fntdata"/><Relationship Id="rId12" Type="http://schemas.openxmlformats.org/officeDocument/2006/relationships/slide" Target="slides/slide8.xml"/><Relationship Id="rId56" Type="http://schemas.openxmlformats.org/officeDocument/2006/relationships/font" Target="fonts/RobotoCondensed-bold.fntdata"/><Relationship Id="rId15" Type="http://schemas.openxmlformats.org/officeDocument/2006/relationships/slide" Target="slides/slide11.xml"/><Relationship Id="rId59" Type="http://schemas.openxmlformats.org/officeDocument/2006/relationships/font" Target="fonts/DroidSans-regular.fntdata"/><Relationship Id="rId14" Type="http://schemas.openxmlformats.org/officeDocument/2006/relationships/slide" Target="slides/slide10.xml"/><Relationship Id="rId58" Type="http://schemas.openxmlformats.org/officeDocument/2006/relationships/font" Target="fonts/RobotoCondensed-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0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0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0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0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0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0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6.png"/><Relationship Id="rId4" Type="http://schemas.openxmlformats.org/officeDocument/2006/relationships/image" Target="../media/image0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0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0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0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0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02.png"/><Relationship Id="rId4" Type="http://schemas.openxmlformats.org/officeDocument/2006/relationships/image" Target="../media/image0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02.png"/><Relationship Id="rId4" Type="http://schemas.openxmlformats.org/officeDocument/2006/relationships/image" Target="../media/image0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0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0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0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0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0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0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0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0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0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0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03.png"/><Relationship Id="rId4" Type="http://schemas.openxmlformats.org/officeDocument/2006/relationships/image" Target="../media/image0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0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 Id="rId4"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pic>
        <p:nvPicPr>
          <p:cNvPr descr="http://docs.spring.io/autorepo/docs/spring/3.1.1.RELEASE/spring-framework-reference/htmlsingle/images/logo.gif" id="55" name="Shape 55"/>
          <p:cNvPicPr preferRelativeResize="0"/>
          <p:nvPr/>
        </p:nvPicPr>
        <p:blipFill rotWithShape="1">
          <a:blip r:embed="rId3">
            <a:alphaModFix/>
          </a:blip>
          <a:srcRect b="0" l="0" r="0" t="0"/>
          <a:stretch/>
        </p:blipFill>
        <p:spPr>
          <a:xfrm>
            <a:off x="2931027" y="1328548"/>
            <a:ext cx="3729600" cy="248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33" name="Shape 133"/>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Data Access/Integration</a:t>
            </a:r>
          </a:p>
        </p:txBody>
      </p:sp>
      <p:pic>
        <p:nvPicPr>
          <p:cNvPr id="134" name="Shape 134"/>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135" name="Shape 135"/>
          <p:cNvSpPr/>
          <p:nvPr/>
        </p:nvSpPr>
        <p:spPr>
          <a:xfrm>
            <a:off x="161475" y="719820"/>
            <a:ext cx="8708700" cy="3047100"/>
          </a:xfrm>
          <a:prstGeom prst="rect">
            <a:avLst/>
          </a:prstGeom>
          <a:noFill/>
          <a:ln>
            <a:noFill/>
          </a:ln>
        </p:spPr>
        <p:txBody>
          <a:bodyPr anchorCtr="0" anchor="t" bIns="45700" lIns="91425" rIns="91425" tIns="45700">
            <a:noAutofit/>
          </a:bodyPr>
          <a:lstStyle/>
          <a:p>
            <a:pPr indent="-9048" lvl="0" marL="9048" marR="0" rtl="0" algn="just">
              <a:lnSpc>
                <a:spcPct val="100000"/>
              </a:lnSpc>
              <a:spcBef>
                <a:spcPts val="0"/>
              </a:spcBef>
              <a:spcAft>
                <a:spcPts val="0"/>
              </a:spcAft>
              <a:buClr>
                <a:srgbClr val="70685A"/>
              </a:buClr>
              <a:buSzPct val="25000"/>
              <a:buFont typeface="Arial"/>
              <a:buNone/>
            </a:pPr>
            <a:r>
              <a:rPr b="1" i="0" lang="en" sz="2400" u="none" cap="none" strike="noStrike">
                <a:solidFill>
                  <a:srgbClr val="1C405D"/>
                </a:solidFill>
                <a:latin typeface="Roboto Condensed"/>
                <a:ea typeface="Roboto Condensed"/>
                <a:cs typeface="Roboto Condensed"/>
                <a:sym typeface="Roboto Condensed"/>
              </a:rPr>
              <a:t>JDBC</a:t>
            </a:r>
          </a:p>
          <a:p>
            <a:pPr indent="-9048" lvl="0" marL="9048" marR="0" rtl="0" algn="just">
              <a:lnSpc>
                <a:spcPct val="100000"/>
              </a:lnSpc>
              <a:spcBef>
                <a:spcPts val="0"/>
              </a:spcBef>
              <a:spcAft>
                <a:spcPts val="0"/>
              </a:spcAft>
              <a:buClr>
                <a:srgbClr val="70685A"/>
              </a:buClr>
              <a:buSzPct val="25000"/>
              <a:buFont typeface="Arial"/>
              <a:buNone/>
            </a:pPr>
            <a:r>
              <a:rPr b="0" i="0" lang="en" sz="2000" u="none" cap="none" strike="noStrike">
                <a:solidFill>
                  <a:srgbClr val="1C405D"/>
                </a:solidFill>
                <a:latin typeface="Roboto Condensed"/>
                <a:ea typeface="Roboto Condensed"/>
                <a:cs typeface="Roboto Condensed"/>
                <a:sym typeface="Roboto Condensed"/>
              </a:rPr>
              <a:t>provides a JDBC-abstraction layer</a:t>
            </a:r>
          </a:p>
          <a:p>
            <a:pPr indent="-9048" lvl="0" marL="9048" marR="0" rtl="0" algn="just">
              <a:lnSpc>
                <a:spcPct val="100000"/>
              </a:lnSpc>
              <a:spcBef>
                <a:spcPts val="1200"/>
              </a:spcBef>
              <a:spcAft>
                <a:spcPts val="0"/>
              </a:spcAft>
              <a:buClr>
                <a:srgbClr val="70685A"/>
              </a:buClr>
              <a:buSzPct val="25000"/>
              <a:buFont typeface="Arial"/>
              <a:buNone/>
            </a:pPr>
            <a:r>
              <a:rPr b="1" i="0" lang="en" sz="2400" u="none" cap="none" strike="noStrike">
                <a:solidFill>
                  <a:srgbClr val="455520"/>
                </a:solidFill>
                <a:latin typeface="Roboto Condensed"/>
                <a:ea typeface="Roboto Condensed"/>
                <a:cs typeface="Roboto Condensed"/>
                <a:sym typeface="Roboto Condensed"/>
              </a:rPr>
              <a:t>ORM</a:t>
            </a:r>
          </a:p>
          <a:p>
            <a:pPr indent="-9048" lvl="0" marL="9048" marR="0" rtl="0" algn="just">
              <a:lnSpc>
                <a:spcPct val="100000"/>
              </a:lnSpc>
              <a:spcBef>
                <a:spcPts val="0"/>
              </a:spcBef>
              <a:spcAft>
                <a:spcPts val="0"/>
              </a:spcAft>
              <a:buClr>
                <a:srgbClr val="70685A"/>
              </a:buClr>
              <a:buSzPct val="25000"/>
              <a:buFont typeface="Arial"/>
              <a:buNone/>
            </a:pPr>
            <a:r>
              <a:rPr b="0" i="0" lang="en" sz="2000" u="none" cap="none" strike="noStrike">
                <a:solidFill>
                  <a:srgbClr val="455520"/>
                </a:solidFill>
                <a:latin typeface="Roboto Condensed"/>
                <a:ea typeface="Roboto Condensed"/>
                <a:cs typeface="Roboto Condensed"/>
                <a:sym typeface="Roboto Condensed"/>
              </a:rPr>
              <a:t>provides integration layers for popular object-relational mapping APIs, including </a:t>
            </a:r>
            <a:r>
              <a:rPr b="1" i="0" lang="en" sz="2000" u="none" cap="none" strike="noStrike">
                <a:solidFill>
                  <a:srgbClr val="455520"/>
                </a:solidFill>
                <a:latin typeface="Roboto Condensed"/>
                <a:ea typeface="Roboto Condensed"/>
                <a:cs typeface="Roboto Condensed"/>
                <a:sym typeface="Roboto Condensed"/>
              </a:rPr>
              <a:t>JPA</a:t>
            </a:r>
            <a:r>
              <a:rPr b="0" i="0" lang="en" sz="2000" u="none" cap="none" strike="noStrike">
                <a:solidFill>
                  <a:srgbClr val="455520"/>
                </a:solidFill>
                <a:latin typeface="Roboto Condensed"/>
                <a:ea typeface="Roboto Condensed"/>
                <a:cs typeface="Roboto Condensed"/>
                <a:sym typeface="Roboto Condensed"/>
              </a:rPr>
              <a:t>, </a:t>
            </a:r>
            <a:r>
              <a:rPr b="1" i="0" lang="en" sz="2000" u="none" cap="none" strike="noStrike">
                <a:solidFill>
                  <a:srgbClr val="455520"/>
                </a:solidFill>
                <a:latin typeface="Roboto Condensed"/>
                <a:ea typeface="Roboto Condensed"/>
                <a:cs typeface="Roboto Condensed"/>
                <a:sym typeface="Roboto Condensed"/>
              </a:rPr>
              <a:t>JDO</a:t>
            </a:r>
            <a:r>
              <a:rPr b="0" i="0" lang="en" sz="2000" u="none" cap="none" strike="noStrike">
                <a:solidFill>
                  <a:srgbClr val="455520"/>
                </a:solidFill>
                <a:latin typeface="Roboto Condensed"/>
                <a:ea typeface="Roboto Condensed"/>
                <a:cs typeface="Roboto Condensed"/>
                <a:sym typeface="Roboto Condensed"/>
              </a:rPr>
              <a:t>, </a:t>
            </a:r>
            <a:r>
              <a:rPr b="1" i="0" lang="en" sz="2000" u="none" cap="none" strike="noStrike">
                <a:solidFill>
                  <a:srgbClr val="455520"/>
                </a:solidFill>
                <a:latin typeface="Roboto Condensed"/>
                <a:ea typeface="Roboto Condensed"/>
                <a:cs typeface="Roboto Condensed"/>
                <a:sym typeface="Roboto Condensed"/>
              </a:rPr>
              <a:t>Hibernate </a:t>
            </a:r>
            <a:r>
              <a:rPr b="0" i="0" lang="en" sz="2000" u="none" cap="none" strike="noStrike">
                <a:solidFill>
                  <a:srgbClr val="455520"/>
                </a:solidFill>
                <a:latin typeface="Roboto Condensed"/>
                <a:ea typeface="Roboto Condensed"/>
                <a:cs typeface="Roboto Condensed"/>
                <a:sym typeface="Roboto Condensed"/>
              </a:rPr>
              <a:t>and </a:t>
            </a:r>
            <a:r>
              <a:rPr b="1" i="0" lang="en" sz="2000" u="none" cap="none" strike="noStrike">
                <a:solidFill>
                  <a:srgbClr val="455520"/>
                </a:solidFill>
                <a:latin typeface="Roboto Condensed"/>
                <a:ea typeface="Roboto Condensed"/>
                <a:cs typeface="Roboto Condensed"/>
                <a:sym typeface="Roboto Condensed"/>
              </a:rPr>
              <a:t>iBatis</a:t>
            </a:r>
          </a:p>
          <a:p>
            <a:pPr indent="-9048" lvl="0" marL="9048" marR="0" rtl="0" algn="just">
              <a:lnSpc>
                <a:spcPct val="100000"/>
              </a:lnSpc>
              <a:spcBef>
                <a:spcPts val="1200"/>
              </a:spcBef>
              <a:spcAft>
                <a:spcPts val="0"/>
              </a:spcAft>
              <a:buClr>
                <a:srgbClr val="70685A"/>
              </a:buClr>
              <a:buSzPct val="25000"/>
              <a:buFont typeface="Arial"/>
              <a:buNone/>
            </a:pPr>
            <a:r>
              <a:rPr b="1" i="0" lang="en" sz="2400" u="none" cap="none" strike="noStrike">
                <a:solidFill>
                  <a:srgbClr val="362C7C"/>
                </a:solidFill>
                <a:latin typeface="Roboto Condensed"/>
                <a:ea typeface="Roboto Condensed"/>
                <a:cs typeface="Roboto Condensed"/>
                <a:sym typeface="Roboto Condensed"/>
              </a:rPr>
              <a:t>OXM</a:t>
            </a:r>
          </a:p>
          <a:p>
            <a:pPr indent="-9048" lvl="0" marL="9048" marR="0" rtl="0" algn="just">
              <a:lnSpc>
                <a:spcPct val="100000"/>
              </a:lnSpc>
              <a:spcBef>
                <a:spcPts val="0"/>
              </a:spcBef>
              <a:spcAft>
                <a:spcPts val="0"/>
              </a:spcAft>
              <a:buClr>
                <a:srgbClr val="70685A"/>
              </a:buClr>
              <a:buSzPct val="25000"/>
              <a:buFont typeface="Arial"/>
              <a:buNone/>
            </a:pPr>
            <a:r>
              <a:rPr b="0" i="0" lang="en" sz="2000" u="none" cap="none" strike="noStrike">
                <a:solidFill>
                  <a:srgbClr val="362C7C"/>
                </a:solidFill>
                <a:latin typeface="Roboto Condensed"/>
                <a:ea typeface="Roboto Condensed"/>
                <a:cs typeface="Roboto Condensed"/>
                <a:sym typeface="Roboto Condensed"/>
              </a:rPr>
              <a:t>provides an abstraction layer that supports Object/XML mapping implementations for </a:t>
            </a:r>
            <a:r>
              <a:rPr b="1" i="0" lang="en" sz="2000" u="none" cap="none" strike="noStrike">
                <a:solidFill>
                  <a:srgbClr val="362C7C"/>
                </a:solidFill>
                <a:latin typeface="Roboto Condensed"/>
                <a:ea typeface="Roboto Condensed"/>
                <a:cs typeface="Roboto Condensed"/>
                <a:sym typeface="Roboto Condensed"/>
              </a:rPr>
              <a:t>JAXB</a:t>
            </a:r>
            <a:r>
              <a:rPr b="0" i="0" lang="en" sz="2000" u="none" cap="none" strike="noStrike">
                <a:solidFill>
                  <a:srgbClr val="362C7C"/>
                </a:solidFill>
                <a:latin typeface="Roboto Condensed"/>
                <a:ea typeface="Roboto Condensed"/>
                <a:cs typeface="Roboto Condensed"/>
                <a:sym typeface="Roboto Condensed"/>
              </a:rPr>
              <a:t>, </a:t>
            </a:r>
            <a:r>
              <a:rPr b="1" i="0" lang="en" sz="2000" u="none" cap="none" strike="noStrike">
                <a:solidFill>
                  <a:srgbClr val="362C7C"/>
                </a:solidFill>
                <a:latin typeface="Roboto Condensed"/>
                <a:ea typeface="Roboto Condensed"/>
                <a:cs typeface="Roboto Condensed"/>
                <a:sym typeface="Roboto Condensed"/>
              </a:rPr>
              <a:t>Castor</a:t>
            </a:r>
            <a:r>
              <a:rPr b="0" i="0" lang="en" sz="2000" u="none" cap="none" strike="noStrike">
                <a:solidFill>
                  <a:srgbClr val="362C7C"/>
                </a:solidFill>
                <a:latin typeface="Roboto Condensed"/>
                <a:ea typeface="Roboto Condensed"/>
                <a:cs typeface="Roboto Condensed"/>
                <a:sym typeface="Roboto Condensed"/>
              </a:rPr>
              <a:t>, </a:t>
            </a:r>
            <a:r>
              <a:rPr b="1" i="0" lang="en" sz="2000" u="none" cap="none" strike="noStrike">
                <a:solidFill>
                  <a:srgbClr val="362C7C"/>
                </a:solidFill>
                <a:latin typeface="Roboto Condensed"/>
                <a:ea typeface="Roboto Condensed"/>
                <a:cs typeface="Roboto Condensed"/>
                <a:sym typeface="Roboto Condensed"/>
              </a:rPr>
              <a:t>XMLBeans</a:t>
            </a:r>
            <a:r>
              <a:rPr b="0" i="0" lang="en" sz="2000" u="none" cap="none" strike="noStrike">
                <a:solidFill>
                  <a:srgbClr val="362C7C"/>
                </a:solidFill>
                <a:latin typeface="Roboto Condensed"/>
                <a:ea typeface="Roboto Condensed"/>
                <a:cs typeface="Roboto Condensed"/>
                <a:sym typeface="Roboto Condensed"/>
              </a:rPr>
              <a:t>, </a:t>
            </a:r>
            <a:r>
              <a:rPr b="1" i="0" lang="en" sz="2000" u="none" cap="none" strike="noStrike">
                <a:solidFill>
                  <a:srgbClr val="362C7C"/>
                </a:solidFill>
                <a:latin typeface="Roboto Condensed"/>
                <a:ea typeface="Roboto Condensed"/>
                <a:cs typeface="Roboto Condensed"/>
                <a:sym typeface="Roboto Condensed"/>
              </a:rPr>
              <a:t>JiBX </a:t>
            </a:r>
            <a:r>
              <a:rPr b="0" i="0" lang="en" sz="2000" u="none" cap="none" strike="noStrike">
                <a:solidFill>
                  <a:srgbClr val="362C7C"/>
                </a:solidFill>
                <a:latin typeface="Roboto Condensed"/>
                <a:ea typeface="Roboto Condensed"/>
                <a:cs typeface="Roboto Condensed"/>
                <a:sym typeface="Roboto Condensed"/>
              </a:rPr>
              <a:t>and </a:t>
            </a:r>
            <a:r>
              <a:rPr b="1" i="0" lang="en" sz="2000" u="none" cap="none" strike="noStrike">
                <a:solidFill>
                  <a:srgbClr val="362C7C"/>
                </a:solidFill>
                <a:latin typeface="Roboto Condensed"/>
                <a:ea typeface="Roboto Condensed"/>
                <a:cs typeface="Roboto Condensed"/>
                <a:sym typeface="Roboto Condensed"/>
              </a:rPr>
              <a:t>XStream</a:t>
            </a:r>
            <a:r>
              <a:rPr b="0" i="0" lang="en" sz="2000" u="none" cap="none" strike="noStrike">
                <a:solidFill>
                  <a:srgbClr val="362C7C"/>
                </a:solidFill>
                <a:latin typeface="Roboto Condensed"/>
                <a:ea typeface="Roboto Condensed"/>
                <a:cs typeface="Roboto Condensed"/>
                <a:sym typeface="Roboto Condensed"/>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41" name="Shape 14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42" name="Shape 142"/>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Data Access/Integration</a:t>
            </a:r>
          </a:p>
        </p:txBody>
      </p:sp>
      <p:pic>
        <p:nvPicPr>
          <p:cNvPr id="143" name="Shape 143"/>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144" name="Shape 144"/>
          <p:cNvSpPr/>
          <p:nvPr/>
        </p:nvSpPr>
        <p:spPr>
          <a:xfrm>
            <a:off x="161475" y="930132"/>
            <a:ext cx="8708700" cy="1901700"/>
          </a:xfrm>
          <a:prstGeom prst="rect">
            <a:avLst/>
          </a:prstGeom>
          <a:noFill/>
          <a:ln>
            <a:noFill/>
          </a:ln>
        </p:spPr>
        <p:txBody>
          <a:bodyPr anchorCtr="0" anchor="t" bIns="45700" lIns="91425" rIns="91425" tIns="45700">
            <a:noAutofit/>
          </a:bodyPr>
          <a:lstStyle/>
          <a:p>
            <a:pPr indent="-9048" lvl="0" marL="9048" marR="0" rtl="0" algn="just">
              <a:lnSpc>
                <a:spcPct val="100000"/>
              </a:lnSpc>
              <a:spcBef>
                <a:spcPts val="0"/>
              </a:spcBef>
              <a:spcAft>
                <a:spcPts val="0"/>
              </a:spcAft>
              <a:buClr>
                <a:srgbClr val="70685A"/>
              </a:buClr>
              <a:buSzPct val="25000"/>
              <a:buFont typeface="Arial"/>
              <a:buNone/>
            </a:pPr>
            <a:r>
              <a:rPr b="1" i="0" lang="en" sz="2400" u="none" cap="none" strike="noStrike">
                <a:solidFill>
                  <a:srgbClr val="4B191A"/>
                </a:solidFill>
                <a:latin typeface="Roboto Condensed"/>
                <a:ea typeface="Roboto Condensed"/>
                <a:cs typeface="Roboto Condensed"/>
                <a:sym typeface="Roboto Condensed"/>
              </a:rPr>
              <a:t>JMS</a:t>
            </a:r>
          </a:p>
          <a:p>
            <a:pPr indent="-9048" lvl="0" marL="9048" marR="0" rtl="0" algn="just">
              <a:lnSpc>
                <a:spcPct val="100000"/>
              </a:lnSpc>
              <a:spcBef>
                <a:spcPts val="0"/>
              </a:spcBef>
              <a:spcAft>
                <a:spcPts val="0"/>
              </a:spcAft>
              <a:buClr>
                <a:srgbClr val="70685A"/>
              </a:buClr>
              <a:buSzPct val="25000"/>
              <a:buFont typeface="Arial"/>
              <a:buNone/>
            </a:pPr>
            <a:r>
              <a:rPr b="0" i="0" lang="en" sz="2000" u="none" cap="none" strike="noStrike">
                <a:solidFill>
                  <a:srgbClr val="4B191A"/>
                </a:solidFill>
                <a:latin typeface="Roboto Condensed"/>
                <a:ea typeface="Roboto Condensed"/>
                <a:cs typeface="Roboto Condensed"/>
                <a:sym typeface="Roboto Condensed"/>
              </a:rPr>
              <a:t>contains features for </a:t>
            </a:r>
            <a:r>
              <a:rPr b="1" i="0" lang="en" sz="2000" u="none" cap="none" strike="noStrike">
                <a:solidFill>
                  <a:srgbClr val="4B191A"/>
                </a:solidFill>
                <a:latin typeface="Roboto Condensed"/>
                <a:ea typeface="Roboto Condensed"/>
                <a:cs typeface="Roboto Condensed"/>
                <a:sym typeface="Roboto Condensed"/>
              </a:rPr>
              <a:t>producing </a:t>
            </a:r>
            <a:r>
              <a:rPr b="0" i="0" lang="en" sz="2000" u="none" cap="none" strike="noStrike">
                <a:solidFill>
                  <a:srgbClr val="4B191A"/>
                </a:solidFill>
                <a:latin typeface="Roboto Condensed"/>
                <a:ea typeface="Roboto Condensed"/>
                <a:cs typeface="Roboto Condensed"/>
                <a:sym typeface="Roboto Condensed"/>
              </a:rPr>
              <a:t>and </a:t>
            </a:r>
            <a:r>
              <a:rPr b="1" i="0" lang="en" sz="2000" u="none" cap="none" strike="noStrike">
                <a:solidFill>
                  <a:srgbClr val="4B191A"/>
                </a:solidFill>
                <a:latin typeface="Roboto Condensed"/>
                <a:ea typeface="Roboto Condensed"/>
                <a:cs typeface="Roboto Condensed"/>
                <a:sym typeface="Roboto Condensed"/>
              </a:rPr>
              <a:t>consuming </a:t>
            </a:r>
            <a:r>
              <a:rPr b="0" i="0" lang="en" sz="2000" u="none" cap="none" strike="noStrike">
                <a:solidFill>
                  <a:srgbClr val="4B191A"/>
                </a:solidFill>
                <a:latin typeface="Roboto Condensed"/>
                <a:ea typeface="Roboto Condensed"/>
                <a:cs typeface="Roboto Condensed"/>
                <a:sym typeface="Roboto Condensed"/>
              </a:rPr>
              <a:t>messages. Since Spring Framework 4.1, it provides integration with the Messaging module</a:t>
            </a:r>
          </a:p>
          <a:p>
            <a:pPr indent="-9048" lvl="0" marL="9048" marR="664845" rtl="0" algn="just">
              <a:lnSpc>
                <a:spcPct val="102000"/>
              </a:lnSpc>
              <a:spcBef>
                <a:spcPts val="1200"/>
              </a:spcBef>
              <a:spcAft>
                <a:spcPts val="0"/>
              </a:spcAft>
              <a:buClr>
                <a:srgbClr val="70685A"/>
              </a:buClr>
              <a:buSzPct val="25000"/>
              <a:buFont typeface="Arial"/>
              <a:buNone/>
            </a:pPr>
            <a:r>
              <a:rPr b="1" i="0" lang="en" sz="2400" u="none" cap="none" strike="noStrike">
                <a:solidFill>
                  <a:srgbClr val="725116"/>
                </a:solidFill>
                <a:latin typeface="Roboto Condensed"/>
                <a:ea typeface="Roboto Condensed"/>
                <a:cs typeface="Roboto Condensed"/>
                <a:sym typeface="Roboto Condensed"/>
              </a:rPr>
              <a:t>Transaction</a:t>
            </a:r>
          </a:p>
          <a:p>
            <a:pPr indent="-9048" lvl="0" marL="9048" marR="664845" rtl="0" algn="just">
              <a:lnSpc>
                <a:spcPct val="102000"/>
              </a:lnSpc>
              <a:spcBef>
                <a:spcPts val="0"/>
              </a:spcBef>
              <a:spcAft>
                <a:spcPts val="0"/>
              </a:spcAft>
              <a:buClr>
                <a:srgbClr val="70685A"/>
              </a:buClr>
              <a:buSzPct val="25000"/>
              <a:buFont typeface="Arial"/>
              <a:buNone/>
            </a:pPr>
            <a:r>
              <a:rPr b="0" i="0" lang="en" sz="2000" u="none" cap="none" strike="noStrike">
                <a:solidFill>
                  <a:srgbClr val="725116"/>
                </a:solidFill>
                <a:latin typeface="Roboto Condensed"/>
                <a:ea typeface="Roboto Condensed"/>
                <a:cs typeface="Roboto Condensed"/>
                <a:sym typeface="Roboto Condensed"/>
              </a:rPr>
              <a:t>supports </a:t>
            </a:r>
            <a:r>
              <a:rPr b="1" i="0" lang="en" sz="2000" u="none" cap="none" strike="noStrike">
                <a:solidFill>
                  <a:srgbClr val="725116"/>
                </a:solidFill>
                <a:latin typeface="Roboto Condensed"/>
                <a:ea typeface="Roboto Condensed"/>
                <a:cs typeface="Roboto Condensed"/>
                <a:sym typeface="Roboto Condensed"/>
              </a:rPr>
              <a:t>programmatic </a:t>
            </a:r>
            <a:r>
              <a:rPr b="0" i="0" lang="en" sz="2000" u="none" cap="none" strike="noStrike">
                <a:solidFill>
                  <a:srgbClr val="725116"/>
                </a:solidFill>
                <a:latin typeface="Roboto Condensed"/>
                <a:ea typeface="Roboto Condensed"/>
                <a:cs typeface="Roboto Condensed"/>
                <a:sym typeface="Roboto Condensed"/>
              </a:rPr>
              <a:t>and </a:t>
            </a:r>
            <a:r>
              <a:rPr b="1" i="0" lang="en" sz="2000" u="none" cap="none" strike="noStrike">
                <a:solidFill>
                  <a:srgbClr val="725116"/>
                </a:solidFill>
                <a:latin typeface="Roboto Condensed"/>
                <a:ea typeface="Roboto Condensed"/>
                <a:cs typeface="Roboto Condensed"/>
                <a:sym typeface="Roboto Condensed"/>
              </a:rPr>
              <a:t>declarative </a:t>
            </a:r>
            <a:r>
              <a:rPr b="0" i="0" lang="en" sz="2000" u="none" cap="none" strike="noStrike">
                <a:solidFill>
                  <a:srgbClr val="725116"/>
                </a:solidFill>
                <a:latin typeface="Roboto Condensed"/>
                <a:ea typeface="Roboto Condensed"/>
                <a:cs typeface="Roboto Condensed"/>
                <a:sym typeface="Roboto Condensed"/>
              </a:rPr>
              <a:t>transaction management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50" name="Shape 15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51" name="Shape 151"/>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WEB</a:t>
            </a:r>
          </a:p>
        </p:txBody>
      </p:sp>
      <p:pic>
        <p:nvPicPr>
          <p:cNvPr id="152" name="Shape 152"/>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153" name="Shape 153"/>
          <p:cNvSpPr/>
          <p:nvPr/>
        </p:nvSpPr>
        <p:spPr>
          <a:xfrm>
            <a:off x="161475" y="710433"/>
            <a:ext cx="8708700" cy="3047100"/>
          </a:xfrm>
          <a:prstGeom prst="rect">
            <a:avLst/>
          </a:prstGeom>
          <a:noFill/>
          <a:ln>
            <a:noFill/>
          </a:ln>
        </p:spPr>
        <p:txBody>
          <a:bodyPr anchorCtr="0" anchor="t" bIns="45700" lIns="91425" rIns="91425" tIns="45700">
            <a:noAutofit/>
          </a:bodyPr>
          <a:lstStyle/>
          <a:p>
            <a:pPr indent="-9525" lvl="0" marL="9525" marR="0" rtl="0" algn="l">
              <a:lnSpc>
                <a:spcPct val="100000"/>
              </a:lnSpc>
              <a:spcBef>
                <a:spcPts val="0"/>
              </a:spcBef>
              <a:spcAft>
                <a:spcPts val="0"/>
              </a:spcAft>
              <a:buClr>
                <a:srgbClr val="28555D"/>
              </a:buClr>
              <a:buSzPct val="25000"/>
              <a:buFont typeface="Arial"/>
              <a:buNone/>
            </a:pPr>
            <a:r>
              <a:rPr b="1" i="0" lang="en" sz="2400" u="none" cap="none" strike="noStrike">
                <a:solidFill>
                  <a:srgbClr val="28555D"/>
                </a:solidFill>
                <a:latin typeface="Roboto Condensed"/>
                <a:ea typeface="Roboto Condensed"/>
                <a:cs typeface="Roboto Condensed"/>
                <a:sym typeface="Roboto Condensed"/>
              </a:rPr>
              <a:t>Spring’s WEB</a:t>
            </a:r>
          </a:p>
          <a:p>
            <a:pPr indent="-9525" lvl="0" marL="9525" marR="0" rtl="0" algn="l">
              <a:lnSpc>
                <a:spcPct val="100000"/>
              </a:lnSpc>
              <a:spcBef>
                <a:spcPts val="0"/>
              </a:spcBef>
              <a:spcAft>
                <a:spcPts val="0"/>
              </a:spcAft>
              <a:buClr>
                <a:srgbClr val="28555D"/>
              </a:buClr>
              <a:buSzPct val="25000"/>
              <a:buFont typeface="Arial"/>
              <a:buNone/>
            </a:pPr>
            <a:r>
              <a:rPr b="0" i="0" lang="en" sz="2000" u="none" cap="none" strike="noStrike">
                <a:solidFill>
                  <a:srgbClr val="28555D"/>
                </a:solidFill>
                <a:latin typeface="Roboto Condensed"/>
                <a:ea typeface="Roboto Condensed"/>
                <a:cs typeface="Roboto Condensed"/>
                <a:sym typeface="Roboto Condensed"/>
              </a:rPr>
              <a:t>provides basic web-oriented integration features</a:t>
            </a:r>
          </a:p>
          <a:p>
            <a:pPr indent="-9048" lvl="0" marL="9048" marR="0" rtl="0" algn="l">
              <a:lnSpc>
                <a:spcPct val="100000"/>
              </a:lnSpc>
              <a:spcBef>
                <a:spcPts val="1200"/>
              </a:spcBef>
              <a:spcAft>
                <a:spcPts val="0"/>
              </a:spcAft>
              <a:buClr>
                <a:srgbClr val="70685A"/>
              </a:buClr>
              <a:buSzPct val="25000"/>
              <a:buFont typeface="Arial"/>
              <a:buNone/>
            </a:pPr>
            <a:r>
              <a:rPr b="1" i="0" lang="en" sz="2400" u="none" cap="none" strike="noStrike">
                <a:solidFill>
                  <a:srgbClr val="4B191A"/>
                </a:solidFill>
                <a:latin typeface="Roboto Condensed"/>
                <a:ea typeface="Roboto Condensed"/>
                <a:cs typeface="Roboto Condensed"/>
                <a:sym typeface="Roboto Condensed"/>
              </a:rPr>
              <a:t>WEB-MVC</a:t>
            </a:r>
          </a:p>
          <a:p>
            <a:pPr indent="-9048" lvl="0" marL="9048" marR="0" rtl="0" algn="l">
              <a:lnSpc>
                <a:spcPct val="100000"/>
              </a:lnSpc>
              <a:spcBef>
                <a:spcPts val="0"/>
              </a:spcBef>
              <a:spcAft>
                <a:spcPts val="0"/>
              </a:spcAft>
              <a:buClr>
                <a:srgbClr val="70685A"/>
              </a:buClr>
              <a:buSzPct val="25000"/>
              <a:buFont typeface="Arial"/>
              <a:buNone/>
            </a:pPr>
            <a:r>
              <a:rPr b="0" i="0" lang="en" sz="2000" u="none" cap="none" strike="noStrike">
                <a:solidFill>
                  <a:srgbClr val="4B191A"/>
                </a:solidFill>
                <a:latin typeface="Roboto Condensed"/>
                <a:ea typeface="Roboto Condensed"/>
                <a:cs typeface="Roboto Condensed"/>
                <a:sym typeface="Roboto Condensed"/>
              </a:rPr>
              <a:t>also known as the </a:t>
            </a:r>
            <a:r>
              <a:rPr b="0" i="1" lang="en" sz="2000" u="none" cap="none" strike="noStrike">
                <a:solidFill>
                  <a:srgbClr val="4B191A"/>
                </a:solidFill>
                <a:latin typeface="Roboto Condensed"/>
                <a:ea typeface="Roboto Condensed"/>
                <a:cs typeface="Roboto Condensed"/>
                <a:sym typeface="Roboto Condensed"/>
              </a:rPr>
              <a:t>Web-Servlet</a:t>
            </a:r>
            <a:r>
              <a:rPr b="0" i="0" lang="en" sz="2000" u="none" cap="none" strike="noStrike">
                <a:solidFill>
                  <a:srgbClr val="4B191A"/>
                </a:solidFill>
                <a:latin typeface="Roboto Condensed"/>
                <a:ea typeface="Roboto Condensed"/>
                <a:cs typeface="Roboto Condensed"/>
                <a:sym typeface="Roboto Condensed"/>
              </a:rPr>
              <a:t> module, contains Spring’s model-view-controller (</a:t>
            </a:r>
            <a:r>
              <a:rPr b="0" i="1" lang="en" sz="2000" u="none" cap="none" strike="noStrike">
                <a:solidFill>
                  <a:srgbClr val="4B191A"/>
                </a:solidFill>
                <a:latin typeface="Roboto Condensed"/>
                <a:ea typeface="Roboto Condensed"/>
                <a:cs typeface="Roboto Condensed"/>
                <a:sym typeface="Roboto Condensed"/>
              </a:rPr>
              <a:t>MVC</a:t>
            </a:r>
            <a:r>
              <a:rPr b="0" i="0" lang="en" sz="2000" u="none" cap="none" strike="noStrike">
                <a:solidFill>
                  <a:srgbClr val="4B191A"/>
                </a:solidFill>
                <a:latin typeface="Roboto Condensed"/>
                <a:ea typeface="Roboto Condensed"/>
                <a:cs typeface="Roboto Condensed"/>
                <a:sym typeface="Roboto Condensed"/>
              </a:rPr>
              <a:t>) implementation for web applications. Spring’s MVC </a:t>
            </a:r>
          </a:p>
          <a:p>
            <a:pPr indent="-9048" lvl="0" marL="9048" marR="0" rtl="0" algn="l">
              <a:lnSpc>
                <a:spcPct val="100000"/>
              </a:lnSpc>
              <a:spcBef>
                <a:spcPts val="1200"/>
              </a:spcBef>
              <a:spcAft>
                <a:spcPts val="0"/>
              </a:spcAft>
              <a:buClr>
                <a:srgbClr val="70685A"/>
              </a:buClr>
              <a:buSzPct val="25000"/>
              <a:buFont typeface="Arial"/>
              <a:buNone/>
            </a:pPr>
            <a:r>
              <a:rPr b="1" i="0" lang="en" sz="2400" u="none" cap="none" strike="noStrike">
                <a:solidFill>
                  <a:srgbClr val="455520"/>
                </a:solidFill>
                <a:latin typeface="Roboto Condensed"/>
                <a:ea typeface="Roboto Condensed"/>
                <a:cs typeface="Roboto Condensed"/>
                <a:sym typeface="Roboto Condensed"/>
              </a:rPr>
              <a:t>WEBMVC-Portlet</a:t>
            </a:r>
          </a:p>
          <a:p>
            <a:pPr indent="-9525" lvl="0" marL="9525" marR="0" rtl="0" algn="l">
              <a:lnSpc>
                <a:spcPct val="100000"/>
              </a:lnSpc>
              <a:spcBef>
                <a:spcPts val="0"/>
              </a:spcBef>
              <a:spcAft>
                <a:spcPts val="0"/>
              </a:spcAft>
              <a:buClr>
                <a:srgbClr val="455520"/>
              </a:buClr>
              <a:buSzPct val="25000"/>
              <a:buFont typeface="Arial"/>
              <a:buNone/>
            </a:pPr>
            <a:r>
              <a:rPr b="0" i="0" lang="en" sz="2000" u="none" cap="none" strike="noStrike">
                <a:solidFill>
                  <a:srgbClr val="455520"/>
                </a:solidFill>
                <a:latin typeface="Roboto Condensed"/>
                <a:ea typeface="Roboto Condensed"/>
                <a:cs typeface="Roboto Condensed"/>
                <a:sym typeface="Roboto Condensed"/>
              </a:rPr>
              <a:t>Also know as </a:t>
            </a:r>
            <a:r>
              <a:rPr b="0" i="1" lang="en" sz="2000" u="none" cap="none" strike="noStrike">
                <a:solidFill>
                  <a:srgbClr val="455520"/>
                </a:solidFill>
                <a:latin typeface="Roboto Condensed"/>
                <a:ea typeface="Roboto Condensed"/>
                <a:cs typeface="Roboto Condensed"/>
                <a:sym typeface="Roboto Condensed"/>
              </a:rPr>
              <a:t>Web-Servlet</a:t>
            </a:r>
            <a:r>
              <a:rPr b="0" i="0" lang="en" sz="2000" u="none" cap="none" strike="noStrike">
                <a:solidFill>
                  <a:srgbClr val="455520"/>
                </a:solidFill>
                <a:latin typeface="Roboto Condensed"/>
                <a:ea typeface="Roboto Condensed"/>
                <a:cs typeface="Roboto Condensed"/>
                <a:sym typeface="Roboto Condensed"/>
              </a:rPr>
              <a:t> module</a:t>
            </a:r>
            <a:r>
              <a:rPr b="0" i="0" lang="en" sz="2000" u="none" cap="none" strike="noStrike">
                <a:solidFill>
                  <a:srgbClr val="4B191A"/>
                </a:solidFill>
                <a:latin typeface="Roboto Condensed"/>
                <a:ea typeface="Roboto Condensed"/>
                <a:cs typeface="Roboto Condensed"/>
                <a:sym typeface="Roboto Condensed"/>
              </a:rPr>
              <a:t>, </a:t>
            </a:r>
            <a:r>
              <a:rPr b="0" i="0" lang="en" sz="2000" u="none" cap="none" strike="noStrike">
                <a:solidFill>
                  <a:srgbClr val="455520"/>
                </a:solidFill>
                <a:latin typeface="Roboto Condensed"/>
                <a:ea typeface="Roboto Condensed"/>
                <a:cs typeface="Roboto Condensed"/>
                <a:sym typeface="Roboto Condensed"/>
              </a:rPr>
              <a:t>provides the </a:t>
            </a:r>
            <a:r>
              <a:rPr b="1" i="0" lang="en" sz="2000" u="none" cap="none" strike="noStrike">
                <a:solidFill>
                  <a:srgbClr val="455520"/>
                </a:solidFill>
                <a:latin typeface="Roboto Condensed"/>
                <a:ea typeface="Roboto Condensed"/>
                <a:cs typeface="Roboto Condensed"/>
                <a:sym typeface="Roboto Condensed"/>
              </a:rPr>
              <a:t>MVC </a:t>
            </a:r>
            <a:r>
              <a:rPr b="0" i="0" lang="en" sz="2000" u="none" cap="none" strike="noStrike">
                <a:solidFill>
                  <a:srgbClr val="455520"/>
                </a:solidFill>
                <a:latin typeface="Roboto Condensed"/>
                <a:ea typeface="Roboto Condensed"/>
                <a:cs typeface="Roboto Condensed"/>
                <a:sym typeface="Roboto Condensed"/>
              </a:rPr>
              <a:t>implementation to be used in a portlet environment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59" name="Shape 15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60" name="Shape 160"/>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Test</a:t>
            </a:r>
          </a:p>
        </p:txBody>
      </p:sp>
      <p:pic>
        <p:nvPicPr>
          <p:cNvPr id="161" name="Shape 161"/>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162" name="Shape 162"/>
          <p:cNvSpPr/>
          <p:nvPr/>
        </p:nvSpPr>
        <p:spPr>
          <a:xfrm>
            <a:off x="161475" y="846016"/>
            <a:ext cx="8708700" cy="1631099"/>
          </a:xfrm>
          <a:prstGeom prst="rect">
            <a:avLst/>
          </a:prstGeom>
          <a:noFill/>
          <a:ln>
            <a:noFill/>
          </a:ln>
        </p:spPr>
        <p:txBody>
          <a:bodyPr anchorCtr="0" anchor="t" bIns="45700" lIns="91425" rIns="91425" tIns="45700">
            <a:noAutofit/>
          </a:bodyPr>
          <a:lstStyle/>
          <a:p>
            <a:pPr indent="-9048" lvl="0" marL="9048" marR="0" rtl="0" algn="just">
              <a:lnSpc>
                <a:spcPct val="100000"/>
              </a:lnSpc>
              <a:spcBef>
                <a:spcPts val="0"/>
              </a:spcBef>
              <a:spcAft>
                <a:spcPts val="0"/>
              </a:spcAft>
              <a:buClr>
                <a:srgbClr val="70685A"/>
              </a:buClr>
              <a:buSzPct val="25000"/>
              <a:buFont typeface="Arial"/>
              <a:buNone/>
            </a:pPr>
            <a:r>
              <a:rPr b="0" i="0" lang="en" sz="2000" u="none" cap="none" strike="noStrike">
                <a:solidFill>
                  <a:srgbClr val="725116"/>
                </a:solidFill>
                <a:latin typeface="Roboto Condensed"/>
                <a:ea typeface="Roboto Condensed"/>
                <a:cs typeface="Roboto Condensed"/>
                <a:sym typeface="Roboto Condensed"/>
              </a:rPr>
              <a:t>The spring-test module supports the unit testing and integration testing of Spring components with JUnit or TestNG. </a:t>
            </a:r>
          </a:p>
          <a:p>
            <a:pPr indent="-9048" lvl="0" marL="9048" marR="0" rtl="0" algn="just">
              <a:lnSpc>
                <a:spcPct val="100000"/>
              </a:lnSpc>
              <a:spcBef>
                <a:spcPts val="0"/>
              </a:spcBef>
              <a:spcAft>
                <a:spcPts val="0"/>
              </a:spcAft>
              <a:buClr>
                <a:srgbClr val="70685A"/>
              </a:buClr>
              <a:buFont typeface="Arial"/>
              <a:buNone/>
            </a:pPr>
            <a:r>
              <a:t/>
            </a:r>
            <a:endParaRPr b="0" i="0" sz="2000" u="none" cap="none" strike="noStrike">
              <a:solidFill>
                <a:srgbClr val="725116"/>
              </a:solidFill>
              <a:latin typeface="Roboto Condensed"/>
              <a:ea typeface="Roboto Condensed"/>
              <a:cs typeface="Roboto Condensed"/>
              <a:sym typeface="Roboto Condensed"/>
            </a:endParaRPr>
          </a:p>
          <a:p>
            <a:pPr indent="-9048" lvl="0" marL="9048" marR="0" rtl="0" algn="just">
              <a:lnSpc>
                <a:spcPct val="100000"/>
              </a:lnSpc>
              <a:spcBef>
                <a:spcPts val="0"/>
              </a:spcBef>
              <a:spcAft>
                <a:spcPts val="0"/>
              </a:spcAft>
              <a:buClr>
                <a:srgbClr val="70685A"/>
              </a:buClr>
              <a:buSzPct val="25000"/>
              <a:buFont typeface="Arial"/>
              <a:buNone/>
            </a:pPr>
            <a:r>
              <a:rPr b="0" i="0" lang="en" sz="2000" u="none" cap="none" strike="noStrike">
                <a:solidFill>
                  <a:srgbClr val="725116"/>
                </a:solidFill>
                <a:latin typeface="Roboto Condensed"/>
                <a:ea typeface="Roboto Condensed"/>
                <a:cs typeface="Roboto Condensed"/>
                <a:sym typeface="Roboto Condensed"/>
              </a:rPr>
              <a:t>It provides consistent loading of Spring ApplicationContexts and caching of those contexts. It also provides mock objects that you can use to test your code in isolation.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68" name="Shape 1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69" name="Shape 169"/>
          <p:cNvSpPr txBox="1"/>
          <p:nvPr/>
        </p:nvSpPr>
        <p:spPr>
          <a:xfrm>
            <a:off x="534402" y="70977"/>
            <a:ext cx="86097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What is IoC?</a:t>
            </a:r>
          </a:p>
        </p:txBody>
      </p:sp>
      <p:pic>
        <p:nvPicPr>
          <p:cNvPr id="170" name="Shape 170"/>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171" name="Shape 171"/>
          <p:cNvSpPr/>
          <p:nvPr/>
        </p:nvSpPr>
        <p:spPr>
          <a:xfrm>
            <a:off x="161475" y="745683"/>
            <a:ext cx="8708700" cy="3939600"/>
          </a:xfrm>
          <a:prstGeom prst="rect">
            <a:avLst/>
          </a:prstGeom>
          <a:noFill/>
          <a:ln>
            <a:noFill/>
          </a:ln>
        </p:spPr>
        <p:txBody>
          <a:bodyPr anchorCtr="0" anchor="t" bIns="45700" lIns="91425" rIns="91425" tIns="45700">
            <a:noAutofit/>
          </a:bodyPr>
          <a:lstStyle/>
          <a:p>
            <a:pPr indent="-9048" lvl="0" marL="9048" marR="0" rtl="0" algn="just">
              <a:lnSpc>
                <a:spcPct val="100000"/>
              </a:lnSpc>
              <a:spcBef>
                <a:spcPts val="0"/>
              </a:spcBef>
              <a:spcAft>
                <a:spcPts val="0"/>
              </a:spcAft>
              <a:buClr>
                <a:srgbClr val="70685A"/>
              </a:buClr>
              <a:buSzPct val="25000"/>
              <a:buFont typeface="Arial"/>
              <a:buNone/>
            </a:pPr>
            <a:r>
              <a:rPr b="1" i="0" lang="en" sz="2400" u="none" cap="none" strike="noStrike">
                <a:solidFill>
                  <a:srgbClr val="1C405D"/>
                </a:solidFill>
                <a:latin typeface="Roboto Condensed"/>
                <a:ea typeface="Roboto Condensed"/>
                <a:cs typeface="Roboto Condensed"/>
                <a:sym typeface="Roboto Condensed"/>
              </a:rPr>
              <a:t>In software engineering, inversion of control (IoC) describes a design in which custom-written portions of a computer program receive the flow of control from a generic, reusable library. </a:t>
            </a:r>
          </a:p>
          <a:p>
            <a:pPr indent="-9048" lvl="0" marL="9048" marR="0" rtl="0" algn="just">
              <a:lnSpc>
                <a:spcPct val="100000"/>
              </a:lnSpc>
              <a:spcBef>
                <a:spcPts val="1200"/>
              </a:spcBef>
              <a:spcAft>
                <a:spcPts val="0"/>
              </a:spcAft>
              <a:buClr>
                <a:srgbClr val="70685A"/>
              </a:buClr>
              <a:buSzPct val="25000"/>
              <a:buFont typeface="Arial"/>
              <a:buNone/>
            </a:pPr>
            <a:r>
              <a:rPr b="0" i="0" lang="en" sz="2400" u="none" cap="none" strike="noStrike">
                <a:solidFill>
                  <a:srgbClr val="4B191A"/>
                </a:solidFill>
                <a:latin typeface="Roboto Condensed"/>
                <a:ea typeface="Roboto Condensed"/>
                <a:cs typeface="Roboto Condensed"/>
                <a:sym typeface="Roboto Condensed"/>
              </a:rPr>
              <a:t>A software architecture with this design inverts control as compared to traditional procedural programming: in traditional programming, the custom code that expresses the purpose of the program calls into reusable libraries to take care of generic tasks, but with inversion of control, it is the reusable code that calls into the custom, or task-specific, code.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77" name="Shape 17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78" name="Shape 178"/>
          <p:cNvSpPr txBox="1"/>
          <p:nvPr/>
        </p:nvSpPr>
        <p:spPr>
          <a:xfrm>
            <a:off x="534402" y="70977"/>
            <a:ext cx="86097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What is IoC?</a:t>
            </a:r>
          </a:p>
        </p:txBody>
      </p:sp>
      <p:pic>
        <p:nvPicPr>
          <p:cNvPr id="179" name="Shape 179"/>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180" name="Shape 180"/>
          <p:cNvSpPr/>
          <p:nvPr/>
        </p:nvSpPr>
        <p:spPr>
          <a:xfrm>
            <a:off x="161475" y="745683"/>
            <a:ext cx="8708700" cy="3724200"/>
          </a:xfrm>
          <a:prstGeom prst="rect">
            <a:avLst/>
          </a:prstGeom>
          <a:noFill/>
          <a:ln>
            <a:noFill/>
          </a:ln>
        </p:spPr>
        <p:txBody>
          <a:bodyPr anchorCtr="0" anchor="t" bIns="45700" lIns="91425" rIns="91425" tIns="45700">
            <a:noAutofit/>
          </a:bodyPr>
          <a:lstStyle/>
          <a:p>
            <a:pPr indent="-9048" lvl="0" marL="9048" marR="0" rtl="0" algn="just">
              <a:lnSpc>
                <a:spcPct val="100000"/>
              </a:lnSpc>
              <a:spcBef>
                <a:spcPts val="0"/>
              </a:spcBef>
              <a:spcAft>
                <a:spcPts val="0"/>
              </a:spcAft>
              <a:buClr>
                <a:srgbClr val="70685A"/>
              </a:buClr>
              <a:buSzPct val="25000"/>
              <a:buFont typeface="Arial"/>
              <a:buNone/>
            </a:pPr>
            <a:r>
              <a:rPr b="0" i="0" lang="en" sz="2400" u="none" cap="none" strike="noStrike">
                <a:solidFill>
                  <a:srgbClr val="1C405D"/>
                </a:solidFill>
                <a:latin typeface="Roboto Condensed"/>
                <a:ea typeface="Roboto Condensed"/>
                <a:cs typeface="Roboto Condensed"/>
                <a:sym typeface="Roboto Condensed"/>
              </a:rPr>
              <a:t>Inversion of control is used to increase modularity of the program and make it extensible and has applications in object-oriented programming and other programming paradigms. </a:t>
            </a:r>
          </a:p>
          <a:p>
            <a:pPr indent="-9048" lvl="0" marL="9048" marR="0" rtl="0" algn="just">
              <a:lnSpc>
                <a:spcPct val="100000"/>
              </a:lnSpc>
              <a:spcBef>
                <a:spcPts val="1200"/>
              </a:spcBef>
              <a:spcAft>
                <a:spcPts val="0"/>
              </a:spcAft>
              <a:buClr>
                <a:srgbClr val="70685A"/>
              </a:buClr>
              <a:buSzPct val="25000"/>
              <a:buFont typeface="Arial"/>
              <a:buNone/>
            </a:pPr>
            <a:r>
              <a:rPr b="0" i="0" lang="en" sz="2400" u="none" cap="none" strike="noStrike">
                <a:solidFill>
                  <a:srgbClr val="1C405D"/>
                </a:solidFill>
                <a:latin typeface="Roboto Condensed"/>
                <a:ea typeface="Roboto Condensed"/>
                <a:cs typeface="Roboto Condensed"/>
                <a:sym typeface="Roboto Condensed"/>
              </a:rPr>
              <a:t>The term was popularized by Robert C. Martin and Martin Fowler. </a:t>
            </a:r>
          </a:p>
          <a:p>
            <a:pPr indent="-9048" lvl="0" marL="9048" marR="0" rtl="0" algn="just">
              <a:lnSpc>
                <a:spcPct val="100000"/>
              </a:lnSpc>
              <a:spcBef>
                <a:spcPts val="1200"/>
              </a:spcBef>
              <a:spcAft>
                <a:spcPts val="0"/>
              </a:spcAft>
              <a:buClr>
                <a:srgbClr val="70685A"/>
              </a:buClr>
              <a:buSzPct val="25000"/>
              <a:buFont typeface="Arial"/>
              <a:buNone/>
            </a:pPr>
            <a:r>
              <a:rPr b="0" i="0" lang="en" sz="2400" u="none" cap="none" strike="noStrike">
                <a:solidFill>
                  <a:srgbClr val="1C405D"/>
                </a:solidFill>
                <a:latin typeface="Roboto Condensed"/>
                <a:ea typeface="Roboto Condensed"/>
                <a:cs typeface="Roboto Condensed"/>
                <a:sym typeface="Roboto Condensed"/>
              </a:rPr>
              <a:t>The term is related to but different from the dependency inversion principle, which concerns itself with decoupling dependencies between high-level and low-level layers through shared abstractions.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86" name="Shape 1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87" name="Shape 187"/>
          <p:cNvSpPr txBox="1"/>
          <p:nvPr/>
        </p:nvSpPr>
        <p:spPr>
          <a:xfrm>
            <a:off x="534402" y="70977"/>
            <a:ext cx="86097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What is IoC?</a:t>
            </a:r>
          </a:p>
        </p:txBody>
      </p:sp>
      <p:pic>
        <p:nvPicPr>
          <p:cNvPr id="188" name="Shape 188"/>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189" name="Shape 189"/>
          <p:cNvSpPr/>
          <p:nvPr/>
        </p:nvSpPr>
        <p:spPr>
          <a:xfrm>
            <a:off x="161475" y="745683"/>
            <a:ext cx="8708700" cy="3570300"/>
          </a:xfrm>
          <a:prstGeom prst="rect">
            <a:avLst/>
          </a:prstGeom>
          <a:noFill/>
          <a:ln>
            <a:noFill/>
          </a:ln>
        </p:spPr>
        <p:txBody>
          <a:bodyPr anchorCtr="0" anchor="t" bIns="45700" lIns="91425" rIns="91425" tIns="45700">
            <a:noAutofit/>
          </a:bodyPr>
          <a:lstStyle/>
          <a:p>
            <a:pPr indent="-9048" lvl="0" marL="9048" marR="0" rtl="0" algn="just">
              <a:lnSpc>
                <a:spcPct val="100000"/>
              </a:lnSpc>
              <a:spcBef>
                <a:spcPts val="0"/>
              </a:spcBef>
              <a:spcAft>
                <a:spcPts val="0"/>
              </a:spcAft>
              <a:buClr>
                <a:srgbClr val="70685A"/>
              </a:buClr>
              <a:buSzPct val="25000"/>
              <a:buFont typeface="Arial"/>
              <a:buNone/>
            </a:pPr>
            <a:r>
              <a:rPr b="0" i="0" lang="en" sz="2400" u="none" cap="none" strike="noStrike">
                <a:solidFill>
                  <a:srgbClr val="455520"/>
                </a:solidFill>
                <a:latin typeface="Roboto Condensed"/>
                <a:ea typeface="Roboto Condensed"/>
                <a:cs typeface="Roboto Condensed"/>
                <a:sym typeface="Roboto Condensed"/>
              </a:rPr>
              <a:t>Inversion of control carries the strong connotation that the reusable code and the problem-specific code are developed independently even though they operate together in an application. </a:t>
            </a:r>
          </a:p>
          <a:p>
            <a:pPr indent="-9048" lvl="0" marL="9048" marR="0" rtl="0" algn="just">
              <a:lnSpc>
                <a:spcPct val="100000"/>
              </a:lnSpc>
              <a:spcBef>
                <a:spcPts val="1200"/>
              </a:spcBef>
              <a:spcAft>
                <a:spcPts val="0"/>
              </a:spcAft>
              <a:buClr>
                <a:srgbClr val="70685A"/>
              </a:buClr>
              <a:buSzPct val="25000"/>
              <a:buFont typeface="Arial"/>
              <a:buNone/>
            </a:pPr>
            <a:r>
              <a:rPr b="1" i="0" lang="en" sz="2400" u="none" cap="none" strike="noStrike">
                <a:solidFill>
                  <a:srgbClr val="362C7C"/>
                </a:solidFill>
                <a:latin typeface="Roboto Condensed"/>
                <a:ea typeface="Roboto Condensed"/>
                <a:cs typeface="Roboto Condensed"/>
                <a:sym typeface="Roboto Condensed"/>
              </a:rPr>
              <a:t>Software frameworks, callbacks, schedulers, event loops and dependency injection are examples of design patterns that follow the inversion of control principle</a:t>
            </a:r>
            <a:r>
              <a:rPr b="0" i="0" lang="en" sz="2400" u="none" cap="none" strike="noStrike">
                <a:solidFill>
                  <a:srgbClr val="455520"/>
                </a:solidFill>
                <a:latin typeface="Roboto Condensed"/>
                <a:ea typeface="Roboto Condensed"/>
                <a:cs typeface="Roboto Condensed"/>
                <a:sym typeface="Roboto Condensed"/>
              </a:rPr>
              <a:t>, although the term is most commonly used in the context of object-oriented programming.</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95" name="Shape 19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96" name="Shape 196"/>
          <p:cNvSpPr txBox="1"/>
          <p:nvPr/>
        </p:nvSpPr>
        <p:spPr>
          <a:xfrm>
            <a:off x="534402" y="70977"/>
            <a:ext cx="86097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What is IoC?</a:t>
            </a:r>
          </a:p>
        </p:txBody>
      </p:sp>
      <p:pic>
        <p:nvPicPr>
          <p:cNvPr id="197" name="Shape 197"/>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198" name="Shape 198"/>
          <p:cNvSpPr/>
          <p:nvPr/>
        </p:nvSpPr>
        <p:spPr>
          <a:xfrm>
            <a:off x="161475" y="745683"/>
            <a:ext cx="8708700" cy="4308900"/>
          </a:xfrm>
          <a:prstGeom prst="rect">
            <a:avLst/>
          </a:prstGeom>
          <a:noFill/>
          <a:ln>
            <a:noFill/>
          </a:ln>
        </p:spPr>
        <p:txBody>
          <a:bodyPr anchorCtr="0" anchor="t" bIns="45700" lIns="91425" rIns="91425" tIns="45700">
            <a:noAutofit/>
          </a:bodyPr>
          <a:lstStyle/>
          <a:p>
            <a:pPr indent="-9048" lvl="0" marL="9048" marR="0" rtl="0" algn="just">
              <a:lnSpc>
                <a:spcPct val="100000"/>
              </a:lnSpc>
              <a:spcBef>
                <a:spcPts val="0"/>
              </a:spcBef>
              <a:spcAft>
                <a:spcPts val="0"/>
              </a:spcAft>
              <a:buClr>
                <a:srgbClr val="70685A"/>
              </a:buClr>
              <a:buSzPct val="25000"/>
              <a:buFont typeface="Arial"/>
              <a:buNone/>
            </a:pPr>
            <a:r>
              <a:rPr b="0" i="0" lang="en" sz="2400" u="none" cap="none" strike="noStrike">
                <a:solidFill>
                  <a:srgbClr val="1C405D"/>
                </a:solidFill>
                <a:latin typeface="Roboto Condensed"/>
                <a:ea typeface="Roboto Condensed"/>
                <a:cs typeface="Roboto Condensed"/>
                <a:sym typeface="Roboto Condensed"/>
              </a:rPr>
              <a:t>Inversion of control serves the following design purposes:</a:t>
            </a:r>
          </a:p>
          <a:p>
            <a:pPr indent="-351948" lvl="0" marL="351948" marR="0" rtl="0" algn="just">
              <a:lnSpc>
                <a:spcPct val="100000"/>
              </a:lnSpc>
              <a:spcBef>
                <a:spcPts val="1200"/>
              </a:spcBef>
              <a:spcAft>
                <a:spcPts val="0"/>
              </a:spcAft>
              <a:buClr>
                <a:srgbClr val="70685A"/>
              </a:buClr>
              <a:buSzPct val="60344"/>
              <a:buFont typeface="Roboto Condensed"/>
              <a:buChar char="•"/>
            </a:pPr>
            <a:r>
              <a:rPr b="0" i="0" lang="en" sz="2000" u="none" cap="none" strike="noStrike">
                <a:solidFill>
                  <a:srgbClr val="1C405D"/>
                </a:solidFill>
                <a:latin typeface="Roboto Condensed"/>
                <a:ea typeface="Roboto Condensed"/>
                <a:cs typeface="Roboto Condensed"/>
                <a:sym typeface="Roboto Condensed"/>
              </a:rPr>
              <a:t>To decouple the execution of a task from implementation.</a:t>
            </a:r>
          </a:p>
          <a:p>
            <a:pPr indent="-351948" lvl="0" marL="351948" marR="0" rtl="0" algn="just">
              <a:lnSpc>
                <a:spcPct val="100000"/>
              </a:lnSpc>
              <a:spcBef>
                <a:spcPts val="1200"/>
              </a:spcBef>
              <a:spcAft>
                <a:spcPts val="0"/>
              </a:spcAft>
              <a:buClr>
                <a:srgbClr val="70685A"/>
              </a:buClr>
              <a:buSzPct val="60344"/>
              <a:buFont typeface="Roboto Condensed"/>
              <a:buChar char="•"/>
            </a:pPr>
            <a:r>
              <a:rPr b="0" i="0" lang="en" sz="2000" u="none" cap="none" strike="noStrike">
                <a:solidFill>
                  <a:srgbClr val="1C405D"/>
                </a:solidFill>
                <a:latin typeface="Roboto Condensed"/>
                <a:ea typeface="Roboto Condensed"/>
                <a:cs typeface="Roboto Condensed"/>
                <a:sym typeface="Roboto Condensed"/>
              </a:rPr>
              <a:t>To focus a module on the task it is designed for.</a:t>
            </a:r>
          </a:p>
          <a:p>
            <a:pPr indent="-351948" lvl="0" marL="351948" marR="0" rtl="0" algn="just">
              <a:lnSpc>
                <a:spcPct val="100000"/>
              </a:lnSpc>
              <a:spcBef>
                <a:spcPts val="1200"/>
              </a:spcBef>
              <a:spcAft>
                <a:spcPts val="0"/>
              </a:spcAft>
              <a:buClr>
                <a:srgbClr val="70685A"/>
              </a:buClr>
              <a:buSzPct val="60344"/>
              <a:buFont typeface="Roboto Condensed"/>
              <a:buChar char="•"/>
            </a:pPr>
            <a:r>
              <a:rPr b="0" i="0" lang="en" sz="2000" u="none" cap="none" strike="noStrike">
                <a:solidFill>
                  <a:srgbClr val="1C405D"/>
                </a:solidFill>
                <a:latin typeface="Roboto Condensed"/>
                <a:ea typeface="Roboto Condensed"/>
                <a:cs typeface="Roboto Condensed"/>
                <a:sym typeface="Roboto Condensed"/>
              </a:rPr>
              <a:t>To free modules from assumptions about how other systems do what they do and instead rely on contracts.</a:t>
            </a:r>
          </a:p>
          <a:p>
            <a:pPr indent="-351948" lvl="0" marL="351948" marR="0" rtl="0" algn="just">
              <a:lnSpc>
                <a:spcPct val="100000"/>
              </a:lnSpc>
              <a:spcBef>
                <a:spcPts val="1200"/>
              </a:spcBef>
              <a:spcAft>
                <a:spcPts val="0"/>
              </a:spcAft>
              <a:buClr>
                <a:srgbClr val="70685A"/>
              </a:buClr>
              <a:buSzPct val="60344"/>
              <a:buFont typeface="Roboto Condensed"/>
              <a:buChar char="•"/>
            </a:pPr>
            <a:r>
              <a:rPr b="0" i="0" lang="en" sz="2000" u="none" cap="none" strike="noStrike">
                <a:solidFill>
                  <a:srgbClr val="1C405D"/>
                </a:solidFill>
                <a:latin typeface="Roboto Condensed"/>
                <a:ea typeface="Roboto Condensed"/>
                <a:cs typeface="Roboto Condensed"/>
                <a:sym typeface="Roboto Condensed"/>
              </a:rPr>
              <a:t>To prevent side effects when replacing a module.</a:t>
            </a:r>
          </a:p>
          <a:p>
            <a:pPr indent="-9048" lvl="0" marL="9048" marR="0" rtl="0" algn="just">
              <a:lnSpc>
                <a:spcPct val="100000"/>
              </a:lnSpc>
              <a:spcBef>
                <a:spcPts val="1200"/>
              </a:spcBef>
              <a:spcAft>
                <a:spcPts val="0"/>
              </a:spcAft>
              <a:buClr>
                <a:srgbClr val="70685A"/>
              </a:buClr>
              <a:buFont typeface="Arial"/>
              <a:buNone/>
            </a:pPr>
            <a:r>
              <a:t/>
            </a:r>
            <a:endParaRPr b="1" i="0" sz="2000" u="none" cap="none" strike="noStrike">
              <a:solidFill>
                <a:srgbClr val="002060"/>
              </a:solidFill>
              <a:latin typeface="Roboto Condensed"/>
              <a:ea typeface="Roboto Condensed"/>
              <a:cs typeface="Roboto Condensed"/>
              <a:sym typeface="Roboto Condensed"/>
            </a:endParaRPr>
          </a:p>
          <a:p>
            <a:pPr indent="-9048" lvl="0" marL="9048" marR="0" rtl="0" algn="just">
              <a:lnSpc>
                <a:spcPct val="100000"/>
              </a:lnSpc>
              <a:spcBef>
                <a:spcPts val="1200"/>
              </a:spcBef>
              <a:spcAft>
                <a:spcPts val="0"/>
              </a:spcAft>
              <a:buClr>
                <a:srgbClr val="70685A"/>
              </a:buClr>
              <a:buSzPct val="25000"/>
              <a:buFont typeface="Arial"/>
              <a:buNone/>
            </a:pPr>
            <a:r>
              <a:rPr b="1" i="0" lang="en" sz="2000" u="none" cap="none" strike="noStrike">
                <a:solidFill>
                  <a:srgbClr val="002060"/>
                </a:solidFill>
                <a:latin typeface="Roboto Condensed"/>
                <a:ea typeface="Roboto Condensed"/>
                <a:cs typeface="Roboto Condensed"/>
                <a:sym typeface="Roboto Condensed"/>
              </a:rPr>
              <a:t>Inversion of control is sometimes facetiously referred to as the "Hollywood Principle: Don't call us, we'll call you".</a:t>
            </a:r>
          </a:p>
          <a:p>
            <a:pPr indent="-9048" lvl="0" marL="9048" marR="0" rtl="0" algn="just">
              <a:lnSpc>
                <a:spcPct val="100000"/>
              </a:lnSpc>
              <a:spcBef>
                <a:spcPts val="1200"/>
              </a:spcBef>
              <a:spcAft>
                <a:spcPts val="0"/>
              </a:spcAft>
              <a:buClr>
                <a:srgbClr val="70685A"/>
              </a:buClr>
              <a:buFont typeface="Arial"/>
              <a:buNone/>
            </a:pPr>
            <a:r>
              <a:t/>
            </a:r>
            <a:endParaRPr b="0" i="0" sz="2000" u="none" cap="none" strike="noStrike">
              <a:solidFill>
                <a:srgbClr val="1C405D"/>
              </a:solidFill>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04" name="Shape 2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205" name="Shape 205"/>
          <p:cNvSpPr txBox="1"/>
          <p:nvPr/>
        </p:nvSpPr>
        <p:spPr>
          <a:xfrm>
            <a:off x="534402" y="70977"/>
            <a:ext cx="86097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What is DI?</a:t>
            </a:r>
          </a:p>
        </p:txBody>
      </p:sp>
      <p:pic>
        <p:nvPicPr>
          <p:cNvPr id="206" name="Shape 206"/>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207" name="Shape 207"/>
          <p:cNvSpPr/>
          <p:nvPr/>
        </p:nvSpPr>
        <p:spPr>
          <a:xfrm>
            <a:off x="161475" y="745683"/>
            <a:ext cx="8708700" cy="2031300"/>
          </a:xfrm>
          <a:prstGeom prst="rect">
            <a:avLst/>
          </a:prstGeom>
          <a:noFill/>
          <a:ln>
            <a:noFill/>
          </a:ln>
        </p:spPr>
        <p:txBody>
          <a:bodyPr anchorCtr="0" anchor="t" bIns="45700" lIns="91425" rIns="91425" tIns="45700">
            <a:noAutofit/>
          </a:bodyPr>
          <a:lstStyle/>
          <a:p>
            <a:pPr indent="-9048" lvl="0" marL="9048" marR="9525" rtl="0" algn="just">
              <a:lnSpc>
                <a:spcPct val="100000"/>
              </a:lnSpc>
              <a:spcBef>
                <a:spcPts val="0"/>
              </a:spcBef>
              <a:spcAft>
                <a:spcPts val="0"/>
              </a:spcAft>
              <a:buClr>
                <a:srgbClr val="70685A"/>
              </a:buClr>
              <a:buSzPct val="25000"/>
              <a:buFont typeface="Arial"/>
              <a:buNone/>
            </a:pPr>
            <a:r>
              <a:rPr b="1" i="0" lang="en" sz="2400" u="none" cap="none" strike="noStrike">
                <a:solidFill>
                  <a:srgbClr val="4B191A"/>
                </a:solidFill>
                <a:latin typeface="Roboto Condensed"/>
                <a:ea typeface="Roboto Condensed"/>
                <a:cs typeface="Roboto Condensed"/>
                <a:sym typeface="Roboto Condensed"/>
              </a:rPr>
              <a:t>Dependency injection is a software design pattern that implements inversion of control and allows a program design to follow the dependency inversion principle. </a:t>
            </a:r>
            <a:r>
              <a:rPr b="0" i="0" lang="en" sz="2400" u="none" cap="none" strike="noStrike">
                <a:solidFill>
                  <a:srgbClr val="4B191A"/>
                </a:solidFill>
                <a:latin typeface="Roboto Condensed"/>
                <a:ea typeface="Roboto Condensed"/>
                <a:cs typeface="Roboto Condensed"/>
                <a:sym typeface="Roboto Condensed"/>
              </a:rPr>
              <a:t>The term was coined by Martin Fowler.</a:t>
            </a:r>
          </a:p>
          <a:p>
            <a:pPr indent="-466248" lvl="0" marL="466248" marR="0" rtl="0" algn="just">
              <a:lnSpc>
                <a:spcPct val="100000"/>
              </a:lnSpc>
              <a:spcBef>
                <a:spcPts val="1200"/>
              </a:spcBef>
              <a:spcAft>
                <a:spcPts val="0"/>
              </a:spcAft>
              <a:buClr>
                <a:srgbClr val="70685A"/>
              </a:buClr>
              <a:buFont typeface="Arial"/>
              <a:buNone/>
            </a:pPr>
            <a:r>
              <a:t/>
            </a:r>
            <a:endParaRPr b="0" i="0" sz="2000" u="none" cap="none" strike="noStrike">
              <a:solidFill>
                <a:srgbClr val="1C405D"/>
              </a:solidFill>
              <a:latin typeface="Roboto Condensed"/>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13" name="Shape 21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214" name="Shape 214"/>
          <p:cNvSpPr txBox="1"/>
          <p:nvPr/>
        </p:nvSpPr>
        <p:spPr>
          <a:xfrm>
            <a:off x="534402" y="70977"/>
            <a:ext cx="86097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What is DI?</a:t>
            </a:r>
          </a:p>
        </p:txBody>
      </p:sp>
      <p:pic>
        <p:nvPicPr>
          <p:cNvPr id="215" name="Shape 215"/>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216" name="Shape 216"/>
          <p:cNvSpPr/>
          <p:nvPr/>
        </p:nvSpPr>
        <p:spPr>
          <a:xfrm>
            <a:off x="161475" y="745683"/>
            <a:ext cx="8708700" cy="3939600"/>
          </a:xfrm>
          <a:prstGeom prst="rect">
            <a:avLst/>
          </a:prstGeom>
          <a:noFill/>
          <a:ln>
            <a:noFill/>
          </a:ln>
        </p:spPr>
        <p:txBody>
          <a:bodyPr anchorCtr="0" anchor="t" bIns="45700" lIns="91425" rIns="91425" tIns="45700">
            <a:noAutofit/>
          </a:bodyPr>
          <a:lstStyle/>
          <a:p>
            <a:pPr indent="-9048" lvl="0" marL="9048" marR="9525" rtl="0" algn="just">
              <a:lnSpc>
                <a:spcPct val="100000"/>
              </a:lnSpc>
              <a:spcBef>
                <a:spcPts val="0"/>
              </a:spcBef>
              <a:spcAft>
                <a:spcPts val="0"/>
              </a:spcAft>
              <a:buClr>
                <a:srgbClr val="70685A"/>
              </a:buClr>
              <a:buSzPct val="25000"/>
              <a:buFont typeface="Arial"/>
              <a:buNone/>
            </a:pPr>
            <a:r>
              <a:rPr b="0" i="0" lang="en" sz="2400" u="none" cap="none" strike="noStrike">
                <a:solidFill>
                  <a:srgbClr val="28555D"/>
                </a:solidFill>
                <a:latin typeface="Roboto Condensed"/>
                <a:ea typeface="Roboto Condensed"/>
                <a:cs typeface="Roboto Condensed"/>
                <a:sym typeface="Roboto Condensed"/>
              </a:rPr>
              <a:t>An injection is the passing of a dependency (a service) to a dependent object (a client). The service is made part of the client's state. Passing the service to the client, rather than allowing a client to build or find the service, is the fundamental requirement of the pattern.</a:t>
            </a:r>
          </a:p>
          <a:p>
            <a:pPr indent="-9048" lvl="0" marL="9048" marR="9525" rtl="0" algn="just">
              <a:lnSpc>
                <a:spcPct val="100000"/>
              </a:lnSpc>
              <a:spcBef>
                <a:spcPts val="0"/>
              </a:spcBef>
              <a:spcAft>
                <a:spcPts val="0"/>
              </a:spcAft>
              <a:buClr>
                <a:srgbClr val="70685A"/>
              </a:buClr>
              <a:buFont typeface="Arial"/>
              <a:buNone/>
            </a:pPr>
            <a:r>
              <a:t/>
            </a:r>
            <a:endParaRPr b="0" i="0" sz="2400" u="none" cap="none" strike="noStrike">
              <a:solidFill>
                <a:srgbClr val="28555D"/>
              </a:solidFill>
              <a:latin typeface="Roboto Condensed"/>
              <a:ea typeface="Roboto Condensed"/>
              <a:cs typeface="Roboto Condensed"/>
              <a:sym typeface="Roboto Condensed"/>
            </a:endParaRPr>
          </a:p>
          <a:p>
            <a:pPr indent="-9048" lvl="0" marL="9048" marR="9525" rtl="0" algn="just">
              <a:lnSpc>
                <a:spcPct val="100000"/>
              </a:lnSpc>
              <a:spcBef>
                <a:spcPts val="0"/>
              </a:spcBef>
              <a:spcAft>
                <a:spcPts val="0"/>
              </a:spcAft>
              <a:buClr>
                <a:srgbClr val="70685A"/>
              </a:buClr>
              <a:buSzPct val="25000"/>
              <a:buFont typeface="Arial"/>
              <a:buNone/>
            </a:pPr>
            <a:r>
              <a:rPr b="0" i="0" lang="en" sz="2800" u="none" cap="none" strike="noStrike">
                <a:solidFill>
                  <a:srgbClr val="C00000"/>
                </a:solidFill>
                <a:latin typeface="Roboto Condensed"/>
                <a:ea typeface="Roboto Condensed"/>
                <a:cs typeface="Roboto Condensed"/>
                <a:sym typeface="Roboto Condensed"/>
              </a:rPr>
              <a:t>Exist </a:t>
            </a:r>
            <a:r>
              <a:rPr b="0" i="0" lang="en" sz="2400" u="none" cap="none" strike="noStrike">
                <a:solidFill>
                  <a:srgbClr val="C00000"/>
                </a:solidFill>
                <a:latin typeface="Roboto Condensed"/>
                <a:ea typeface="Roboto Condensed"/>
                <a:cs typeface="Roboto Condensed"/>
                <a:sym typeface="Roboto Condensed"/>
              </a:rPr>
              <a:t>in two major variants</a:t>
            </a:r>
          </a:p>
          <a:p>
            <a:pPr indent="-381000" lvl="0" marL="457200" marR="9525" rtl="0" algn="l">
              <a:lnSpc>
                <a:spcPct val="100000"/>
              </a:lnSpc>
              <a:spcBef>
                <a:spcPts val="0"/>
              </a:spcBef>
              <a:spcAft>
                <a:spcPts val="0"/>
              </a:spcAft>
              <a:buClr>
                <a:srgbClr val="C00000"/>
              </a:buClr>
              <a:buSzPct val="100000"/>
              <a:buFont typeface="Roboto Condensed"/>
              <a:buAutoNum type="arabicPeriod"/>
            </a:pPr>
            <a:r>
              <a:rPr b="1" i="0" lang="en" sz="2400" u="none" cap="none" strike="noStrike">
                <a:solidFill>
                  <a:srgbClr val="C00000"/>
                </a:solidFill>
                <a:latin typeface="Roboto Condensed"/>
                <a:ea typeface="Roboto Condensed"/>
                <a:cs typeface="Roboto Condensed"/>
                <a:sym typeface="Roboto Condensed"/>
              </a:rPr>
              <a:t>setter </a:t>
            </a:r>
            <a:r>
              <a:rPr b="0" i="0" lang="en" sz="2400" u="none" cap="none" strike="noStrike">
                <a:solidFill>
                  <a:srgbClr val="C00000"/>
                </a:solidFill>
                <a:latin typeface="Roboto Condensed"/>
                <a:ea typeface="Roboto Condensed"/>
                <a:cs typeface="Roboto Condensed"/>
                <a:sym typeface="Roboto Condensed"/>
              </a:rPr>
              <a:t>injection</a:t>
            </a:r>
          </a:p>
          <a:p>
            <a:pPr indent="-381000" lvl="0" marL="457200" marR="9525" rtl="0" algn="l">
              <a:lnSpc>
                <a:spcPct val="100000"/>
              </a:lnSpc>
              <a:spcBef>
                <a:spcPts val="0"/>
              </a:spcBef>
              <a:spcAft>
                <a:spcPts val="0"/>
              </a:spcAft>
              <a:buClr>
                <a:srgbClr val="C00000"/>
              </a:buClr>
              <a:buSzPct val="100000"/>
              <a:buFont typeface="Roboto Condensed"/>
              <a:buAutoNum type="arabicPeriod"/>
            </a:pPr>
            <a:r>
              <a:rPr b="1" i="0" lang="en" sz="2400" u="none" cap="none" strike="noStrike">
                <a:solidFill>
                  <a:srgbClr val="C00000"/>
                </a:solidFill>
                <a:latin typeface="Roboto Condensed"/>
                <a:ea typeface="Roboto Condensed"/>
                <a:cs typeface="Roboto Condensed"/>
                <a:sym typeface="Roboto Condensed"/>
              </a:rPr>
              <a:t>constructor </a:t>
            </a:r>
            <a:r>
              <a:rPr b="0" i="0" lang="en" sz="2400" u="none" cap="none" strike="noStrike">
                <a:solidFill>
                  <a:srgbClr val="C00000"/>
                </a:solidFill>
                <a:latin typeface="Roboto Condensed"/>
                <a:ea typeface="Roboto Condensed"/>
                <a:cs typeface="Roboto Condensed"/>
                <a:sym typeface="Roboto Condensed"/>
              </a:rPr>
              <a:t>injection</a:t>
            </a:r>
          </a:p>
          <a:p>
            <a:pPr indent="-466248" lvl="0" marL="466248" marR="0" rtl="0" algn="just">
              <a:lnSpc>
                <a:spcPct val="100000"/>
              </a:lnSpc>
              <a:spcBef>
                <a:spcPts val="1200"/>
              </a:spcBef>
              <a:spcAft>
                <a:spcPts val="0"/>
              </a:spcAft>
              <a:buClr>
                <a:srgbClr val="70685A"/>
              </a:buClr>
              <a:buFont typeface="Arial"/>
              <a:buNone/>
            </a:pPr>
            <a:r>
              <a:t/>
            </a:r>
            <a:endParaRPr b="0" i="0" sz="2000" u="none" cap="none" strike="noStrike">
              <a:solidFill>
                <a:srgbClr val="1C405D"/>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p:nvPr/>
        </p:nvSpPr>
        <p:spPr>
          <a:xfrm>
            <a:off x="265575" y="866325"/>
            <a:ext cx="8708700" cy="1948200"/>
          </a:xfrm>
          <a:prstGeom prst="rect">
            <a:avLst/>
          </a:prstGeom>
          <a:noFill/>
          <a:ln>
            <a:noFill/>
          </a:ln>
        </p:spPr>
        <p:txBody>
          <a:bodyPr anchorCtr="0" anchor="t" bIns="45700" lIns="91425" rIns="91425" tIns="45700">
            <a:noAutofit/>
          </a:bodyPr>
          <a:lstStyle/>
          <a:p>
            <a:pPr indent="-9525" lvl="0" marL="9525" marR="9525" rtl="0" algn="l">
              <a:lnSpc>
                <a:spcPct val="100000"/>
              </a:lnSpc>
              <a:spcBef>
                <a:spcPts val="0"/>
              </a:spcBef>
              <a:spcAft>
                <a:spcPts val="0"/>
              </a:spcAft>
              <a:buClr>
                <a:srgbClr val="C00000"/>
              </a:buClr>
              <a:buSzPct val="25000"/>
              <a:buFont typeface="Arial"/>
              <a:buNone/>
            </a:pPr>
            <a:r>
              <a:rPr b="0" i="0" lang="en" sz="2400" u="none" cap="none" strike="noStrike">
                <a:solidFill>
                  <a:srgbClr val="C00000"/>
                </a:solidFill>
                <a:latin typeface="Roboto Condensed"/>
                <a:ea typeface="Roboto Condensed"/>
                <a:cs typeface="Roboto Condensed"/>
                <a:sym typeface="Roboto Condensed"/>
              </a:rPr>
              <a:t>Spring is the most popular application development framework for enterprise Java™. </a:t>
            </a:r>
          </a:p>
          <a:p>
            <a:pPr indent="-9525" lvl="0" marL="9525" marR="9525" rtl="0" algn="l">
              <a:lnSpc>
                <a:spcPct val="100000"/>
              </a:lnSpc>
              <a:spcBef>
                <a:spcPts val="0"/>
              </a:spcBef>
              <a:spcAft>
                <a:spcPts val="0"/>
              </a:spcAft>
              <a:buClr>
                <a:srgbClr val="000000"/>
              </a:buClr>
              <a:buFont typeface="Arial"/>
              <a:buNone/>
            </a:pPr>
            <a:r>
              <a:t/>
            </a:r>
            <a:endParaRPr b="0" i="0" sz="2400" u="none" cap="none" strike="noStrike">
              <a:solidFill>
                <a:srgbClr val="C00000"/>
              </a:solidFill>
              <a:latin typeface="Roboto Condensed"/>
              <a:ea typeface="Roboto Condensed"/>
              <a:cs typeface="Roboto Condensed"/>
              <a:sym typeface="Roboto Condensed"/>
            </a:endParaRPr>
          </a:p>
          <a:p>
            <a:pPr indent="-9525" lvl="0" marL="9525" marR="9525" rtl="0" algn="l">
              <a:lnSpc>
                <a:spcPct val="100000"/>
              </a:lnSpc>
              <a:spcBef>
                <a:spcPts val="0"/>
              </a:spcBef>
              <a:spcAft>
                <a:spcPts val="0"/>
              </a:spcAft>
              <a:buClr>
                <a:srgbClr val="C00000"/>
              </a:buClr>
              <a:buSzPct val="25000"/>
              <a:buFont typeface="Arial"/>
              <a:buNone/>
            </a:pPr>
            <a:r>
              <a:rPr b="0" i="0" lang="en" sz="2400" u="none" cap="none" strike="noStrike">
                <a:solidFill>
                  <a:srgbClr val="C00000"/>
                </a:solidFill>
                <a:latin typeface="Roboto Condensed"/>
                <a:ea typeface="Roboto Condensed"/>
                <a:cs typeface="Roboto Condensed"/>
                <a:sym typeface="Roboto Condensed"/>
              </a:rPr>
              <a:t>Millions of developers use Spring to create high performing, easily testable, reusable code without any lock-in.</a:t>
            </a:r>
          </a:p>
        </p:txBody>
      </p:sp>
      <p:pic>
        <p:nvPicPr>
          <p:cNvPr id="61" name="Shape 61"/>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62" name="Shape 62"/>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What is Spring?</a:t>
            </a:r>
          </a:p>
        </p:txBody>
      </p:sp>
      <p:sp>
        <p:nvSpPr>
          <p:cNvPr id="63" name="Shape 63"/>
          <p:cNvSpPr/>
          <p:nvPr/>
        </p:nvSpPr>
        <p:spPr>
          <a:xfrm>
            <a:off x="3581256" y="3628250"/>
            <a:ext cx="1981500" cy="25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FF"/>
              </a:buClr>
              <a:buSzPct val="25000"/>
              <a:buFont typeface="Arial"/>
              <a:buNone/>
            </a:pPr>
            <a:r>
              <a:rPr lang="en" sz="1050" u="sng">
                <a:solidFill>
                  <a:srgbClr val="0000FF"/>
                </a:solidFill>
              </a:rPr>
              <a:t>http://youtu.be/lEBp6E9aEEU</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22" name="Shape 2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223" name="Shape 223"/>
          <p:cNvSpPr txBox="1"/>
          <p:nvPr/>
        </p:nvSpPr>
        <p:spPr>
          <a:xfrm>
            <a:off x="534402" y="70977"/>
            <a:ext cx="86097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What is DI? </a:t>
            </a:r>
            <a:r>
              <a:rPr b="1" lang="en" sz="2800">
                <a:solidFill>
                  <a:srgbClr val="666666"/>
                </a:solidFill>
                <a:latin typeface="Roboto Condensed"/>
                <a:ea typeface="Roboto Condensed"/>
                <a:cs typeface="Roboto Condensed"/>
                <a:sym typeface="Roboto Condensed"/>
              </a:rPr>
              <a:t>Setter injection</a:t>
            </a:r>
          </a:p>
        </p:txBody>
      </p:sp>
      <p:pic>
        <p:nvPicPr>
          <p:cNvPr id="224" name="Shape 224"/>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225" name="Shape 225"/>
          <p:cNvSpPr txBox="1"/>
          <p:nvPr/>
        </p:nvSpPr>
        <p:spPr>
          <a:xfrm>
            <a:off x="245600" y="908275"/>
            <a:ext cx="3887400" cy="4171800"/>
          </a:xfrm>
          <a:prstGeom prst="rect">
            <a:avLst/>
          </a:prstGeom>
          <a:noFill/>
          <a:ln>
            <a:noFill/>
          </a:ln>
        </p:spPr>
        <p:txBody>
          <a:bodyPr anchorCtr="0" anchor="ctr" bIns="91425" lIns="91425" rIns="91425" tIns="91425">
            <a:noAutofit/>
          </a:bodyPr>
          <a:lstStyle/>
          <a:p>
            <a:pPr lvl="0" rtl="0">
              <a:lnSpc>
                <a:spcPct val="109090"/>
              </a:lnSpc>
              <a:spcBef>
                <a:spcPts val="0"/>
              </a:spcBef>
              <a:spcAft>
                <a:spcPts val="800"/>
              </a:spcAft>
              <a:buNone/>
            </a:pPr>
            <a:r>
              <a:rPr lang="en" sz="1000">
                <a:solidFill>
                  <a:srgbClr val="000088"/>
                </a:solidFill>
                <a:highlight>
                  <a:srgbClr val="EEEEEE"/>
                </a:highlight>
                <a:latin typeface="Consolas"/>
                <a:ea typeface="Consolas"/>
                <a:cs typeface="Consolas"/>
                <a:sym typeface="Consolas"/>
              </a:rPr>
              <a:t>public</a:t>
            </a: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class</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TextEditor</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private</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SpellChecker</a:t>
            </a:r>
            <a:r>
              <a:rPr lang="en" sz="1000">
                <a:solidFill>
                  <a:srgbClr val="313131"/>
                </a:solidFill>
                <a:highlight>
                  <a:srgbClr val="EEEEEE"/>
                </a:highlight>
                <a:latin typeface="Consolas"/>
                <a:ea typeface="Consolas"/>
                <a:cs typeface="Consolas"/>
                <a:sym typeface="Consolas"/>
              </a:rPr>
              <a:t> spellChecker</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880000"/>
                </a:solidFill>
                <a:highlight>
                  <a:srgbClr val="EEEEEE"/>
                </a:highlight>
                <a:latin typeface="Consolas"/>
                <a:ea typeface="Consolas"/>
                <a:cs typeface="Consolas"/>
                <a:sym typeface="Consolas"/>
              </a:rPr>
              <a:t>// a setter method to inject the dependency.</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public</a:t>
            </a: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void</a:t>
            </a:r>
            <a:r>
              <a:rPr lang="en" sz="1000">
                <a:solidFill>
                  <a:srgbClr val="313131"/>
                </a:solidFill>
                <a:highlight>
                  <a:srgbClr val="EEEEEE"/>
                </a:highlight>
                <a:latin typeface="Consolas"/>
                <a:ea typeface="Consolas"/>
                <a:cs typeface="Consolas"/>
                <a:sym typeface="Consolas"/>
              </a:rPr>
              <a:t> setSpellChecker</a:t>
            </a:r>
            <a:r>
              <a:rPr lang="en" sz="1000">
                <a:solidFill>
                  <a:srgbClr val="666600"/>
                </a:solidFill>
                <a:highlight>
                  <a:srgbClr val="EEEEEE"/>
                </a:highlight>
                <a:latin typeface="Consolas"/>
                <a:ea typeface="Consolas"/>
                <a:cs typeface="Consolas"/>
                <a:sym typeface="Consolas"/>
              </a:rPr>
              <a:t>(</a:t>
            </a:r>
            <a:r>
              <a:rPr lang="en" sz="1000">
                <a:solidFill>
                  <a:srgbClr val="7F0055"/>
                </a:solidFill>
                <a:highlight>
                  <a:srgbClr val="EEEEEE"/>
                </a:highlight>
                <a:latin typeface="Consolas"/>
                <a:ea typeface="Consolas"/>
                <a:cs typeface="Consolas"/>
                <a:sym typeface="Consolas"/>
              </a:rPr>
              <a:t>SpellChecker</a:t>
            </a:r>
            <a:r>
              <a:rPr lang="en" sz="1000">
                <a:solidFill>
                  <a:srgbClr val="313131"/>
                </a:solidFill>
                <a:highlight>
                  <a:srgbClr val="EEEEEE"/>
                </a:highlight>
                <a:latin typeface="Consolas"/>
                <a:ea typeface="Consolas"/>
                <a:cs typeface="Consolas"/>
                <a:sym typeface="Consolas"/>
              </a:rPr>
              <a:t> spellChecker</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System</a:t>
            </a:r>
            <a:r>
              <a:rPr lang="en" sz="1000">
                <a:solidFill>
                  <a:srgbClr val="666600"/>
                </a:solidFill>
                <a:highlight>
                  <a:srgbClr val="EEEEEE"/>
                </a:highlight>
                <a:latin typeface="Consolas"/>
                <a:ea typeface="Consolas"/>
                <a:cs typeface="Consolas"/>
                <a:sym typeface="Consolas"/>
              </a:rPr>
              <a:t>.</a:t>
            </a:r>
            <a:r>
              <a:rPr lang="en" sz="1000">
                <a:solidFill>
                  <a:srgbClr val="000088"/>
                </a:solidFill>
                <a:highlight>
                  <a:srgbClr val="EEEEEE"/>
                </a:highlight>
                <a:latin typeface="Consolas"/>
                <a:ea typeface="Consolas"/>
                <a:cs typeface="Consolas"/>
                <a:sym typeface="Consolas"/>
              </a:rPr>
              <a:t>out</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println</a:t>
            </a:r>
            <a:r>
              <a:rPr lang="en" sz="1000">
                <a:solidFill>
                  <a:srgbClr val="666600"/>
                </a:solidFill>
                <a:highlight>
                  <a:srgbClr val="EEEEEE"/>
                </a:highlight>
                <a:latin typeface="Consolas"/>
                <a:ea typeface="Consolas"/>
                <a:cs typeface="Consolas"/>
                <a:sym typeface="Consolas"/>
              </a:rPr>
              <a:t>(</a:t>
            </a:r>
            <a:r>
              <a:rPr lang="en" sz="1000">
                <a:solidFill>
                  <a:srgbClr val="008800"/>
                </a:solidFill>
                <a:highlight>
                  <a:srgbClr val="EEEEEE"/>
                </a:highlight>
                <a:latin typeface="Consolas"/>
                <a:ea typeface="Consolas"/>
                <a:cs typeface="Consolas"/>
                <a:sym typeface="Consolas"/>
              </a:rPr>
              <a:t>"Inside setSpellChecker."</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this</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spellChecker </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spellChecker</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880000"/>
                </a:solidFill>
                <a:highlight>
                  <a:srgbClr val="EEEEEE"/>
                </a:highlight>
                <a:latin typeface="Consolas"/>
                <a:ea typeface="Consolas"/>
                <a:cs typeface="Consolas"/>
                <a:sym typeface="Consolas"/>
              </a:rPr>
              <a:t>// a getter method to return spellChecker</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public</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SpellChecker</a:t>
            </a:r>
            <a:r>
              <a:rPr lang="en" sz="1000">
                <a:solidFill>
                  <a:srgbClr val="313131"/>
                </a:solidFill>
                <a:highlight>
                  <a:srgbClr val="EEEEEE"/>
                </a:highlight>
                <a:latin typeface="Consolas"/>
                <a:ea typeface="Consolas"/>
                <a:cs typeface="Consolas"/>
                <a:sym typeface="Consolas"/>
              </a:rPr>
              <a:t> getSpellChecker</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return</a:t>
            </a:r>
            <a:r>
              <a:rPr lang="en" sz="1000">
                <a:solidFill>
                  <a:srgbClr val="313131"/>
                </a:solidFill>
                <a:highlight>
                  <a:srgbClr val="EEEEEE"/>
                </a:highlight>
                <a:latin typeface="Consolas"/>
                <a:ea typeface="Consolas"/>
                <a:cs typeface="Consolas"/>
                <a:sym typeface="Consolas"/>
              </a:rPr>
              <a:t> spellChecker</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public</a:t>
            </a: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void</a:t>
            </a:r>
            <a:r>
              <a:rPr lang="en" sz="1000">
                <a:solidFill>
                  <a:srgbClr val="313131"/>
                </a:solidFill>
                <a:highlight>
                  <a:srgbClr val="EEEEEE"/>
                </a:highlight>
                <a:latin typeface="Consolas"/>
                <a:ea typeface="Consolas"/>
                <a:cs typeface="Consolas"/>
                <a:sym typeface="Consolas"/>
              </a:rPr>
              <a:t> spellCheck</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spellChecker</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checkSpelling</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666600"/>
                </a:solidFill>
                <a:highlight>
                  <a:srgbClr val="EEEEEE"/>
                </a:highlight>
                <a:latin typeface="Consolas"/>
                <a:ea typeface="Consolas"/>
                <a:cs typeface="Consolas"/>
                <a:sym typeface="Consolas"/>
              </a:rPr>
              <a:t>}</a:t>
            </a:r>
          </a:p>
        </p:txBody>
      </p:sp>
      <p:sp>
        <p:nvSpPr>
          <p:cNvPr id="226" name="Shape 226"/>
          <p:cNvSpPr txBox="1"/>
          <p:nvPr/>
        </p:nvSpPr>
        <p:spPr>
          <a:xfrm>
            <a:off x="4341375" y="908275"/>
            <a:ext cx="3887400" cy="3737700"/>
          </a:xfrm>
          <a:prstGeom prst="rect">
            <a:avLst/>
          </a:prstGeom>
          <a:noFill/>
          <a:ln>
            <a:noFill/>
          </a:ln>
        </p:spPr>
        <p:txBody>
          <a:bodyPr anchorCtr="0" anchor="ctr" bIns="91425" lIns="91425" rIns="91425" tIns="91425">
            <a:noAutofit/>
          </a:bodyPr>
          <a:lstStyle/>
          <a:p>
            <a:pPr lvl="0" rtl="0">
              <a:lnSpc>
                <a:spcPct val="109090"/>
              </a:lnSpc>
              <a:spcBef>
                <a:spcPts val="0"/>
              </a:spcBef>
              <a:spcAft>
                <a:spcPts val="800"/>
              </a:spcAft>
              <a:buNone/>
            </a:pPr>
            <a:r>
              <a:rPr lang="en" sz="1000">
                <a:solidFill>
                  <a:srgbClr val="000088"/>
                </a:solidFill>
                <a:highlight>
                  <a:srgbClr val="EEEEEE"/>
                </a:highlight>
                <a:latin typeface="Consolas"/>
                <a:ea typeface="Consolas"/>
                <a:cs typeface="Consolas"/>
                <a:sym typeface="Consolas"/>
              </a:rPr>
              <a:t>public</a:t>
            </a: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class</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SpellChecker</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public</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SpellChecker</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System</a:t>
            </a:r>
            <a:r>
              <a:rPr lang="en" sz="1000">
                <a:solidFill>
                  <a:srgbClr val="666600"/>
                </a:solidFill>
                <a:highlight>
                  <a:srgbClr val="EEEEEE"/>
                </a:highlight>
                <a:latin typeface="Consolas"/>
                <a:ea typeface="Consolas"/>
                <a:cs typeface="Consolas"/>
                <a:sym typeface="Consolas"/>
              </a:rPr>
              <a:t>.</a:t>
            </a:r>
            <a:r>
              <a:rPr lang="en" sz="1000">
                <a:solidFill>
                  <a:srgbClr val="000088"/>
                </a:solidFill>
                <a:highlight>
                  <a:srgbClr val="EEEEEE"/>
                </a:highlight>
                <a:latin typeface="Consolas"/>
                <a:ea typeface="Consolas"/>
                <a:cs typeface="Consolas"/>
                <a:sym typeface="Consolas"/>
              </a:rPr>
              <a:t>out</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println</a:t>
            </a:r>
            <a:r>
              <a:rPr lang="en" sz="1000">
                <a:solidFill>
                  <a:srgbClr val="666600"/>
                </a:solidFill>
                <a:highlight>
                  <a:srgbClr val="EEEEEE"/>
                </a:highlight>
                <a:latin typeface="Consolas"/>
                <a:ea typeface="Consolas"/>
                <a:cs typeface="Consolas"/>
                <a:sym typeface="Consolas"/>
              </a:rPr>
              <a:t>(</a:t>
            </a:r>
            <a:r>
              <a:rPr lang="en" sz="1000">
                <a:solidFill>
                  <a:srgbClr val="008800"/>
                </a:solidFill>
                <a:highlight>
                  <a:srgbClr val="EEEEEE"/>
                </a:highlight>
                <a:latin typeface="Consolas"/>
                <a:ea typeface="Consolas"/>
                <a:cs typeface="Consolas"/>
                <a:sym typeface="Consolas"/>
              </a:rPr>
              <a:t>"Inside SpellChecker constructor."</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public</a:t>
            </a: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void</a:t>
            </a:r>
            <a:r>
              <a:rPr lang="en" sz="1000">
                <a:solidFill>
                  <a:srgbClr val="313131"/>
                </a:solidFill>
                <a:highlight>
                  <a:srgbClr val="EEEEEE"/>
                </a:highlight>
                <a:latin typeface="Consolas"/>
                <a:ea typeface="Consolas"/>
                <a:cs typeface="Consolas"/>
                <a:sym typeface="Consolas"/>
              </a:rPr>
              <a:t> checkSpelling</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System</a:t>
            </a:r>
            <a:r>
              <a:rPr lang="en" sz="1000">
                <a:solidFill>
                  <a:srgbClr val="666600"/>
                </a:solidFill>
                <a:highlight>
                  <a:srgbClr val="EEEEEE"/>
                </a:highlight>
                <a:latin typeface="Consolas"/>
                <a:ea typeface="Consolas"/>
                <a:cs typeface="Consolas"/>
                <a:sym typeface="Consolas"/>
              </a:rPr>
              <a:t>.</a:t>
            </a:r>
            <a:r>
              <a:rPr lang="en" sz="1000">
                <a:solidFill>
                  <a:srgbClr val="000088"/>
                </a:solidFill>
                <a:highlight>
                  <a:srgbClr val="EEEEEE"/>
                </a:highlight>
                <a:latin typeface="Consolas"/>
                <a:ea typeface="Consolas"/>
                <a:cs typeface="Consolas"/>
                <a:sym typeface="Consolas"/>
              </a:rPr>
              <a:t>out</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println</a:t>
            </a:r>
            <a:r>
              <a:rPr lang="en" sz="1000">
                <a:solidFill>
                  <a:srgbClr val="666600"/>
                </a:solidFill>
                <a:highlight>
                  <a:srgbClr val="EEEEEE"/>
                </a:highlight>
                <a:latin typeface="Consolas"/>
                <a:ea typeface="Consolas"/>
                <a:cs typeface="Consolas"/>
                <a:sym typeface="Consolas"/>
              </a:rPr>
              <a:t>(</a:t>
            </a:r>
            <a:r>
              <a:rPr lang="en" sz="1000">
                <a:solidFill>
                  <a:srgbClr val="008800"/>
                </a:solidFill>
                <a:highlight>
                  <a:srgbClr val="EEEEEE"/>
                </a:highlight>
                <a:latin typeface="Consolas"/>
                <a:ea typeface="Consolas"/>
                <a:cs typeface="Consolas"/>
                <a:sym typeface="Consolas"/>
              </a:rPr>
              <a:t>"Inside checkSpelling."</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666600"/>
                </a:solidFill>
                <a:highlight>
                  <a:srgbClr val="EEEEEE"/>
                </a:highlight>
                <a:latin typeface="Consolas"/>
                <a:ea typeface="Consolas"/>
                <a:cs typeface="Consolas"/>
                <a:sym typeface="Consolas"/>
              </a:rPr>
              <a: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32" name="Shape 23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233" name="Shape 233"/>
          <p:cNvSpPr txBox="1"/>
          <p:nvPr/>
        </p:nvSpPr>
        <p:spPr>
          <a:xfrm>
            <a:off x="854375" y="1012525"/>
            <a:ext cx="7977900" cy="3696300"/>
          </a:xfrm>
          <a:prstGeom prst="rect">
            <a:avLst/>
          </a:prstGeom>
          <a:noFill/>
          <a:ln>
            <a:noFill/>
          </a:ln>
        </p:spPr>
        <p:txBody>
          <a:bodyPr anchorCtr="0" anchor="ctr" bIns="91425" lIns="91425" rIns="91425" tIns="91425">
            <a:noAutofit/>
          </a:bodyPr>
          <a:lstStyle/>
          <a:p>
            <a:pPr lvl="0" rtl="0">
              <a:lnSpc>
                <a:spcPct val="109090"/>
              </a:lnSpc>
              <a:spcBef>
                <a:spcPts val="0"/>
              </a:spcBef>
              <a:spcAft>
                <a:spcPts val="800"/>
              </a:spcAft>
              <a:buNone/>
            </a:pPr>
            <a:r>
              <a:rPr lang="en" sz="1000">
                <a:solidFill>
                  <a:srgbClr val="000088"/>
                </a:solidFill>
                <a:highlight>
                  <a:srgbClr val="EEEEEE"/>
                </a:highlight>
                <a:latin typeface="Consolas"/>
                <a:ea typeface="Consolas"/>
                <a:cs typeface="Consolas"/>
                <a:sym typeface="Consolas"/>
              </a:rPr>
              <a:t>import</a:t>
            </a:r>
            <a:r>
              <a:rPr lang="en" sz="1000">
                <a:solidFill>
                  <a:srgbClr val="313131"/>
                </a:solidFill>
                <a:highlight>
                  <a:srgbClr val="EEEEEE"/>
                </a:highlight>
                <a:latin typeface="Consolas"/>
                <a:ea typeface="Consolas"/>
                <a:cs typeface="Consolas"/>
                <a:sym typeface="Consolas"/>
              </a:rPr>
              <a:t> org</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springframework</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context</a:t>
            </a:r>
            <a:r>
              <a:rPr lang="en" sz="1000">
                <a:solidFill>
                  <a:srgbClr val="666600"/>
                </a:solidFill>
                <a:highlight>
                  <a:srgbClr val="EEEEEE"/>
                </a:highlight>
                <a:latin typeface="Consolas"/>
                <a:ea typeface="Consolas"/>
                <a:cs typeface="Consolas"/>
                <a:sym typeface="Consolas"/>
              </a:rPr>
              <a:t>.</a:t>
            </a:r>
            <a:r>
              <a:rPr lang="en" sz="1000">
                <a:solidFill>
                  <a:srgbClr val="7F0055"/>
                </a:solidFill>
                <a:highlight>
                  <a:srgbClr val="EEEEEE"/>
                </a:highlight>
                <a:latin typeface="Consolas"/>
                <a:ea typeface="Consolas"/>
                <a:cs typeface="Consolas"/>
                <a:sym typeface="Consolas"/>
              </a:rPr>
              <a:t>ApplicationContext</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000088"/>
                </a:solidFill>
                <a:highlight>
                  <a:srgbClr val="EEEEEE"/>
                </a:highlight>
                <a:latin typeface="Consolas"/>
                <a:ea typeface="Consolas"/>
                <a:cs typeface="Consolas"/>
                <a:sym typeface="Consolas"/>
              </a:rPr>
              <a:t>import</a:t>
            </a:r>
            <a:r>
              <a:rPr lang="en" sz="1000">
                <a:solidFill>
                  <a:srgbClr val="313131"/>
                </a:solidFill>
                <a:highlight>
                  <a:srgbClr val="EEEEEE"/>
                </a:highlight>
                <a:latin typeface="Consolas"/>
                <a:ea typeface="Consolas"/>
                <a:cs typeface="Consolas"/>
                <a:sym typeface="Consolas"/>
              </a:rPr>
              <a:t> org</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springframework</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context</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support</a:t>
            </a:r>
            <a:r>
              <a:rPr lang="en" sz="1000">
                <a:solidFill>
                  <a:srgbClr val="666600"/>
                </a:solidFill>
                <a:highlight>
                  <a:srgbClr val="EEEEEE"/>
                </a:highlight>
                <a:latin typeface="Consolas"/>
                <a:ea typeface="Consolas"/>
                <a:cs typeface="Consolas"/>
                <a:sym typeface="Consolas"/>
              </a:rPr>
              <a:t>.</a:t>
            </a:r>
            <a:r>
              <a:rPr lang="en" sz="1000">
                <a:solidFill>
                  <a:srgbClr val="7F0055"/>
                </a:solidFill>
                <a:highlight>
                  <a:srgbClr val="EEEEEE"/>
                </a:highlight>
                <a:latin typeface="Consolas"/>
                <a:ea typeface="Consolas"/>
                <a:cs typeface="Consolas"/>
                <a:sym typeface="Consolas"/>
              </a:rPr>
              <a:t>ClassPathXmlApplicationContext</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br>
              <a:rPr lang="en" sz="1000">
                <a:solidFill>
                  <a:srgbClr val="313131"/>
                </a:solidFill>
                <a:highlight>
                  <a:srgbClr val="EEEEEE"/>
                </a:highlight>
                <a:latin typeface="Consolas"/>
                <a:ea typeface="Consolas"/>
                <a:cs typeface="Consolas"/>
                <a:sym typeface="Consolas"/>
              </a:rPr>
            </a:br>
            <a:r>
              <a:rPr lang="en" sz="1000">
                <a:solidFill>
                  <a:srgbClr val="000088"/>
                </a:solidFill>
                <a:highlight>
                  <a:srgbClr val="EEEEEE"/>
                </a:highlight>
                <a:latin typeface="Consolas"/>
                <a:ea typeface="Consolas"/>
                <a:cs typeface="Consolas"/>
                <a:sym typeface="Consolas"/>
              </a:rPr>
              <a:t>public</a:t>
            </a: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class</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MainApp</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public</a:t>
            </a: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static</a:t>
            </a: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void</a:t>
            </a:r>
            <a:r>
              <a:rPr lang="en" sz="1000">
                <a:solidFill>
                  <a:srgbClr val="313131"/>
                </a:solidFill>
                <a:highlight>
                  <a:srgbClr val="EEEEEE"/>
                </a:highlight>
                <a:latin typeface="Consolas"/>
                <a:ea typeface="Consolas"/>
                <a:cs typeface="Consolas"/>
                <a:sym typeface="Consolas"/>
              </a:rPr>
              <a:t> main</a:t>
            </a:r>
            <a:r>
              <a:rPr lang="en" sz="1000">
                <a:solidFill>
                  <a:srgbClr val="666600"/>
                </a:solidFill>
                <a:highlight>
                  <a:srgbClr val="EEEEEE"/>
                </a:highlight>
                <a:latin typeface="Consolas"/>
                <a:ea typeface="Consolas"/>
                <a:cs typeface="Consolas"/>
                <a:sym typeface="Consolas"/>
              </a:rPr>
              <a:t>(</a:t>
            </a:r>
            <a:r>
              <a:rPr lang="en" sz="1000">
                <a:solidFill>
                  <a:srgbClr val="7F0055"/>
                </a:solidFill>
                <a:highlight>
                  <a:srgbClr val="EEEEEE"/>
                </a:highlight>
                <a:latin typeface="Consolas"/>
                <a:ea typeface="Consolas"/>
                <a:cs typeface="Consolas"/>
                <a:sym typeface="Consolas"/>
              </a:rPr>
              <a:t>String</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args</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ApplicationContext</a:t>
            </a:r>
            <a:r>
              <a:rPr lang="en" sz="1000">
                <a:solidFill>
                  <a:srgbClr val="313131"/>
                </a:solidFill>
                <a:highlight>
                  <a:srgbClr val="EEEEEE"/>
                </a:highlight>
                <a:latin typeface="Consolas"/>
                <a:ea typeface="Consolas"/>
                <a:cs typeface="Consolas"/>
                <a:sym typeface="Consolas"/>
              </a:rPr>
              <a:t> context </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new</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C</a:t>
            </a:r>
            <a:r>
              <a:rPr lang="en" sz="1000">
                <a:solidFill>
                  <a:srgbClr val="7F0055"/>
                </a:solidFill>
                <a:highlight>
                  <a:srgbClr val="EEEEEE"/>
                </a:highlight>
                <a:latin typeface="Consolas"/>
                <a:ea typeface="Consolas"/>
                <a:cs typeface="Consolas"/>
                <a:sym typeface="Consolas"/>
              </a:rPr>
              <a:t>lassPathXmlApplicationContext</a:t>
            </a:r>
            <a:r>
              <a:rPr lang="en" sz="1000">
                <a:solidFill>
                  <a:srgbClr val="666600"/>
                </a:solidFill>
                <a:highlight>
                  <a:srgbClr val="EEEEEE"/>
                </a:highlight>
                <a:latin typeface="Consolas"/>
                <a:ea typeface="Consolas"/>
                <a:cs typeface="Consolas"/>
                <a:sym typeface="Consolas"/>
              </a:rPr>
              <a:t>(</a:t>
            </a:r>
            <a:r>
              <a:rPr lang="en" sz="1000">
                <a:solidFill>
                  <a:srgbClr val="008800"/>
                </a:solidFill>
                <a:highlight>
                  <a:srgbClr val="EEEEEE"/>
                </a:highlight>
                <a:latin typeface="Consolas"/>
                <a:ea typeface="Consolas"/>
                <a:cs typeface="Consolas"/>
                <a:sym typeface="Consolas"/>
              </a:rPr>
              <a:t>"Beans.xml"</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TextEditor</a:t>
            </a:r>
            <a:r>
              <a:rPr lang="en" sz="1000">
                <a:solidFill>
                  <a:srgbClr val="313131"/>
                </a:solidFill>
                <a:highlight>
                  <a:srgbClr val="EEEEEE"/>
                </a:highlight>
                <a:latin typeface="Consolas"/>
                <a:ea typeface="Consolas"/>
                <a:cs typeface="Consolas"/>
                <a:sym typeface="Consolas"/>
              </a:rPr>
              <a:t> te </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r>
              <a:rPr lang="en" sz="1000">
                <a:solidFill>
                  <a:srgbClr val="7F0055"/>
                </a:solidFill>
                <a:highlight>
                  <a:srgbClr val="EEEEEE"/>
                </a:highlight>
                <a:latin typeface="Consolas"/>
                <a:ea typeface="Consolas"/>
                <a:cs typeface="Consolas"/>
                <a:sym typeface="Consolas"/>
              </a:rPr>
              <a:t>TextEditor</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context</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getBean</a:t>
            </a:r>
            <a:r>
              <a:rPr lang="en" sz="1000">
                <a:solidFill>
                  <a:srgbClr val="666600"/>
                </a:solidFill>
                <a:highlight>
                  <a:srgbClr val="EEEEEE"/>
                </a:highlight>
                <a:latin typeface="Consolas"/>
                <a:ea typeface="Consolas"/>
                <a:cs typeface="Consolas"/>
                <a:sym typeface="Consolas"/>
              </a:rPr>
              <a:t>(</a:t>
            </a:r>
            <a:r>
              <a:rPr lang="en" sz="1000">
                <a:solidFill>
                  <a:srgbClr val="008800"/>
                </a:solidFill>
                <a:highlight>
                  <a:srgbClr val="EEEEEE"/>
                </a:highlight>
                <a:latin typeface="Consolas"/>
                <a:ea typeface="Consolas"/>
                <a:cs typeface="Consolas"/>
                <a:sym typeface="Consolas"/>
              </a:rPr>
              <a:t>"textEditor"</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te</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spellCheck</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666600"/>
                </a:solidFill>
                <a:highlight>
                  <a:srgbClr val="EEEEEE"/>
                </a:highlight>
                <a:latin typeface="Consolas"/>
                <a:ea typeface="Consolas"/>
                <a:cs typeface="Consolas"/>
                <a:sym typeface="Consolas"/>
              </a:rPr>
              <a:t>}</a:t>
            </a:r>
          </a:p>
        </p:txBody>
      </p:sp>
      <p:sp>
        <p:nvSpPr>
          <p:cNvPr id="234" name="Shape 234"/>
          <p:cNvSpPr txBox="1"/>
          <p:nvPr/>
        </p:nvSpPr>
        <p:spPr>
          <a:xfrm>
            <a:off x="534402" y="70977"/>
            <a:ext cx="86097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What is DI? </a:t>
            </a:r>
            <a:r>
              <a:rPr b="1" lang="en" sz="2800">
                <a:solidFill>
                  <a:srgbClr val="666666"/>
                </a:solidFill>
                <a:latin typeface="Roboto Condensed"/>
                <a:ea typeface="Roboto Condensed"/>
                <a:cs typeface="Roboto Condensed"/>
                <a:sym typeface="Roboto Condensed"/>
              </a:rPr>
              <a:t>Setter injection</a:t>
            </a:r>
          </a:p>
        </p:txBody>
      </p:sp>
      <p:pic>
        <p:nvPicPr>
          <p:cNvPr id="235" name="Shape 235"/>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41" name="Shape 24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242" name="Shape 242"/>
          <p:cNvSpPr txBox="1"/>
          <p:nvPr/>
        </p:nvSpPr>
        <p:spPr>
          <a:xfrm>
            <a:off x="814000" y="497250"/>
            <a:ext cx="5883000" cy="4149000"/>
          </a:xfrm>
          <a:prstGeom prst="rect">
            <a:avLst/>
          </a:prstGeom>
          <a:noFill/>
          <a:ln>
            <a:noFill/>
          </a:ln>
        </p:spPr>
        <p:txBody>
          <a:bodyPr anchorCtr="0" anchor="ctr" bIns="91425" lIns="91425" rIns="91425" tIns="91425">
            <a:noAutofit/>
          </a:bodyPr>
          <a:lstStyle/>
          <a:p>
            <a:pPr lvl="0" rtl="0">
              <a:lnSpc>
                <a:spcPct val="109090"/>
              </a:lnSpc>
              <a:spcBef>
                <a:spcPts val="0"/>
              </a:spcBef>
              <a:spcAft>
                <a:spcPts val="800"/>
              </a:spcAft>
              <a:buNone/>
            </a:pPr>
            <a:r>
              <a:rPr lang="en" sz="1000">
                <a:solidFill>
                  <a:srgbClr val="666600"/>
                </a:solidFill>
                <a:highlight>
                  <a:srgbClr val="EEEEEE"/>
                </a:highlight>
                <a:latin typeface="Consolas"/>
                <a:ea typeface="Consolas"/>
                <a:cs typeface="Consolas"/>
                <a:sym typeface="Consolas"/>
              </a:rPr>
              <a:t>&lt;?</a:t>
            </a:r>
            <a:r>
              <a:rPr lang="en" sz="1000">
                <a:solidFill>
                  <a:srgbClr val="313131"/>
                </a:solidFill>
                <a:highlight>
                  <a:srgbClr val="EEEEEE"/>
                </a:highlight>
                <a:latin typeface="Consolas"/>
                <a:ea typeface="Consolas"/>
                <a:cs typeface="Consolas"/>
                <a:sym typeface="Consolas"/>
              </a:rPr>
              <a:t>xml version </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008800"/>
                </a:solidFill>
                <a:highlight>
                  <a:srgbClr val="EEEEEE"/>
                </a:highlight>
                <a:latin typeface="Consolas"/>
                <a:ea typeface="Consolas"/>
                <a:cs typeface="Consolas"/>
                <a:sym typeface="Consolas"/>
              </a:rPr>
              <a:t>"1.0"</a:t>
            </a:r>
            <a:r>
              <a:rPr lang="en" sz="1000">
                <a:solidFill>
                  <a:srgbClr val="313131"/>
                </a:solidFill>
                <a:highlight>
                  <a:srgbClr val="EEEEEE"/>
                </a:highlight>
                <a:latin typeface="Consolas"/>
                <a:ea typeface="Consolas"/>
                <a:cs typeface="Consolas"/>
                <a:sym typeface="Consolas"/>
              </a:rPr>
              <a:t> encoding </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008800"/>
                </a:solidFill>
                <a:highlight>
                  <a:srgbClr val="EEEEEE"/>
                </a:highlight>
                <a:latin typeface="Consolas"/>
                <a:ea typeface="Consolas"/>
                <a:cs typeface="Consolas"/>
                <a:sym typeface="Consolas"/>
              </a:rPr>
              <a:t>"UTF-8"</a:t>
            </a:r>
            <a:r>
              <a:rPr lang="en" sz="1000">
                <a:solidFill>
                  <a:srgbClr val="666600"/>
                </a:solidFill>
                <a:highlight>
                  <a:srgbClr val="EEEEEE"/>
                </a:highlight>
                <a:latin typeface="Consolas"/>
                <a:ea typeface="Consolas"/>
                <a:cs typeface="Consolas"/>
                <a:sym typeface="Consolas"/>
              </a:rPr>
              <a:t>?&gt;</a:t>
            </a:r>
            <a:br>
              <a:rPr lang="en" sz="1000">
                <a:solidFill>
                  <a:srgbClr val="313131"/>
                </a:solidFill>
                <a:highlight>
                  <a:srgbClr val="EEEEEE"/>
                </a:highlight>
                <a:latin typeface="Consolas"/>
                <a:ea typeface="Consolas"/>
                <a:cs typeface="Consolas"/>
                <a:sym typeface="Consolas"/>
              </a:rPr>
            </a:br>
            <a:br>
              <a:rPr lang="en" sz="1000">
                <a:solidFill>
                  <a:srgbClr val="313131"/>
                </a:solidFill>
                <a:highlight>
                  <a:srgbClr val="EEEEEE"/>
                </a:highlight>
                <a:latin typeface="Consolas"/>
                <a:ea typeface="Consolas"/>
                <a:cs typeface="Consolas"/>
                <a:sym typeface="Consolas"/>
              </a:rPr>
            </a:br>
            <a:r>
              <a:rPr lang="en" sz="1000">
                <a:solidFill>
                  <a:srgbClr val="000088"/>
                </a:solidFill>
                <a:highlight>
                  <a:srgbClr val="EEEEEE"/>
                </a:highlight>
                <a:latin typeface="Consolas"/>
                <a:ea typeface="Consolas"/>
                <a:cs typeface="Consolas"/>
                <a:sym typeface="Consolas"/>
              </a:rPr>
              <a:t>&lt;beans</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xmlns</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008800"/>
                </a:solidFill>
                <a:highlight>
                  <a:srgbClr val="EEEEEE"/>
                </a:highlight>
                <a:latin typeface="Consolas"/>
                <a:ea typeface="Consolas"/>
                <a:cs typeface="Consolas"/>
                <a:sym typeface="Consolas"/>
              </a:rPr>
              <a:t>"http://www.springframework.org/schema/beans"</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xmlns:xsi</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008800"/>
                </a:solidFill>
                <a:highlight>
                  <a:srgbClr val="EEEEEE"/>
                </a:highlight>
                <a:latin typeface="Consolas"/>
                <a:ea typeface="Consolas"/>
                <a:cs typeface="Consolas"/>
                <a:sym typeface="Consolas"/>
              </a:rPr>
              <a:t>"http://www.w3.org/2001/XMLSchema-instance"</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xsi:schemaLocation</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008800"/>
                </a:solidFill>
                <a:highlight>
                  <a:srgbClr val="EEEEEE"/>
                </a:highlight>
                <a:latin typeface="Consolas"/>
                <a:ea typeface="Consolas"/>
                <a:cs typeface="Consolas"/>
                <a:sym typeface="Consolas"/>
              </a:rPr>
              <a:t>"http://www.springframework.org/schema/beans</a:t>
            </a:r>
            <a:br>
              <a:rPr lang="en" sz="1000">
                <a:solidFill>
                  <a:srgbClr val="008800"/>
                </a:solidFill>
                <a:highlight>
                  <a:srgbClr val="EEEEEE"/>
                </a:highlight>
                <a:latin typeface="Consolas"/>
                <a:ea typeface="Consolas"/>
                <a:cs typeface="Consolas"/>
                <a:sym typeface="Consolas"/>
              </a:rPr>
            </a:br>
            <a:r>
              <a:rPr lang="en" sz="1000">
                <a:solidFill>
                  <a:srgbClr val="008800"/>
                </a:solidFill>
                <a:highlight>
                  <a:srgbClr val="EEEEEE"/>
                </a:highlight>
                <a:latin typeface="Consolas"/>
                <a:ea typeface="Consolas"/>
                <a:cs typeface="Consolas"/>
                <a:sym typeface="Consolas"/>
              </a:rPr>
              <a:t>   http://www.springframework.org/schema/beans/spring-beans-3.0.xsd"</a:t>
            </a:r>
            <a:r>
              <a:rPr lang="en" sz="1000">
                <a:solidFill>
                  <a:srgbClr val="000088"/>
                </a:solidFill>
                <a:highlight>
                  <a:srgbClr val="EEEEEE"/>
                </a:highlight>
                <a:latin typeface="Consolas"/>
                <a:ea typeface="Consolas"/>
                <a:cs typeface="Consolas"/>
                <a:sym typeface="Consolas"/>
              </a:rPr>
              <a:t>&gt;</a:t>
            </a:r>
            <a:br>
              <a:rPr lang="en" sz="1000">
                <a:solidFill>
                  <a:srgbClr val="313131"/>
                </a:solidFill>
                <a:highlight>
                  <a:srgbClr val="EEEEEE"/>
                </a:highlight>
                <a:latin typeface="Consolas"/>
                <a:ea typeface="Consolas"/>
                <a:cs typeface="Consolas"/>
                <a:sym typeface="Consolas"/>
              </a:rPr>
            </a:b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880000"/>
                </a:solidFill>
                <a:highlight>
                  <a:srgbClr val="EEEEEE"/>
                </a:highlight>
                <a:latin typeface="Consolas"/>
                <a:ea typeface="Consolas"/>
                <a:cs typeface="Consolas"/>
                <a:sym typeface="Consolas"/>
              </a:rPr>
              <a:t>&lt;!-- Definition for textEditor bean using inner bean --&gt;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&lt;bean</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id</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008800"/>
                </a:solidFill>
                <a:highlight>
                  <a:srgbClr val="EEEEEE"/>
                </a:highlight>
                <a:latin typeface="Consolas"/>
                <a:ea typeface="Consolas"/>
                <a:cs typeface="Consolas"/>
                <a:sym typeface="Consolas"/>
              </a:rPr>
              <a:t>"textEditor"</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class</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008800"/>
                </a:solidFill>
                <a:highlight>
                  <a:srgbClr val="EEEEEE"/>
                </a:highlight>
                <a:latin typeface="Consolas"/>
                <a:ea typeface="Consolas"/>
                <a:cs typeface="Consolas"/>
                <a:sym typeface="Consolas"/>
              </a:rPr>
              <a:t>"com.tutorialspoint.TextEditor"</a:t>
            </a:r>
            <a:r>
              <a:rPr lang="en" sz="1000">
                <a:solidFill>
                  <a:srgbClr val="000088"/>
                </a:solidFill>
                <a:highlight>
                  <a:srgbClr val="EEEEEE"/>
                </a:highlight>
                <a:latin typeface="Consolas"/>
                <a:ea typeface="Consolas"/>
                <a:cs typeface="Consolas"/>
                <a:sym typeface="Consolas"/>
              </a:rPr>
              <a:t>&gt;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&lt;property</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name</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008800"/>
                </a:solidFill>
                <a:highlight>
                  <a:srgbClr val="EEEEEE"/>
                </a:highlight>
                <a:latin typeface="Consolas"/>
                <a:ea typeface="Consolas"/>
                <a:cs typeface="Consolas"/>
                <a:sym typeface="Consolas"/>
              </a:rPr>
              <a:t>"spellChecker"</a:t>
            </a:r>
            <a:r>
              <a:rPr lang="en" sz="1000">
                <a:solidFill>
                  <a:srgbClr val="000088"/>
                </a:solidFill>
                <a:highlight>
                  <a:srgbClr val="EEEEEE"/>
                </a:highlight>
                <a:latin typeface="Consolas"/>
                <a:ea typeface="Consolas"/>
                <a:cs typeface="Consolas"/>
                <a:sym typeface="Consolas"/>
              </a:rPr>
              <a:t>&gt;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&lt;bean</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id</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008800"/>
                </a:solidFill>
                <a:highlight>
                  <a:srgbClr val="EEEEEE"/>
                </a:highlight>
                <a:latin typeface="Consolas"/>
                <a:ea typeface="Consolas"/>
                <a:cs typeface="Consolas"/>
                <a:sym typeface="Consolas"/>
              </a:rPr>
              <a:t>"spellChecker"</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class</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008800"/>
                </a:solidFill>
                <a:highlight>
                  <a:srgbClr val="EEEEEE"/>
                </a:highlight>
                <a:latin typeface="Consolas"/>
                <a:ea typeface="Consolas"/>
                <a:cs typeface="Consolas"/>
                <a:sym typeface="Consolas"/>
              </a:rPr>
              <a:t>"com.tutorialspoint.SpellChecker"</a:t>
            </a:r>
            <a:r>
              <a:rPr lang="en" sz="1000">
                <a:solidFill>
                  <a:srgbClr val="000088"/>
                </a:solidFill>
                <a:highlight>
                  <a:srgbClr val="EEEEEE"/>
                </a:highlight>
                <a:latin typeface="Consolas"/>
                <a:ea typeface="Consolas"/>
                <a:cs typeface="Consolas"/>
                <a:sym typeface="Consolas"/>
              </a:rPr>
              <a:t>/&gt;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&lt;/property&gt;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&lt;/bean&gt;</a:t>
            </a:r>
            <a:br>
              <a:rPr lang="en" sz="1000">
                <a:solidFill>
                  <a:srgbClr val="313131"/>
                </a:solidFill>
                <a:highlight>
                  <a:srgbClr val="EEEEEE"/>
                </a:highlight>
                <a:latin typeface="Consolas"/>
                <a:ea typeface="Consolas"/>
                <a:cs typeface="Consolas"/>
                <a:sym typeface="Consolas"/>
              </a:rPr>
            </a:br>
            <a:br>
              <a:rPr lang="en" sz="1000">
                <a:solidFill>
                  <a:srgbClr val="313131"/>
                </a:solidFill>
                <a:highlight>
                  <a:srgbClr val="EEEEEE"/>
                </a:highlight>
                <a:latin typeface="Consolas"/>
                <a:ea typeface="Consolas"/>
                <a:cs typeface="Consolas"/>
                <a:sym typeface="Consolas"/>
              </a:rPr>
            </a:br>
            <a:r>
              <a:rPr lang="en" sz="1000">
                <a:solidFill>
                  <a:srgbClr val="000088"/>
                </a:solidFill>
                <a:highlight>
                  <a:srgbClr val="EEEEEE"/>
                </a:highlight>
                <a:latin typeface="Consolas"/>
                <a:ea typeface="Consolas"/>
                <a:cs typeface="Consolas"/>
                <a:sym typeface="Consolas"/>
              </a:rPr>
              <a:t>&lt;/beans&gt;</a:t>
            </a:r>
          </a:p>
        </p:txBody>
      </p:sp>
      <p:sp>
        <p:nvSpPr>
          <p:cNvPr id="243" name="Shape 243"/>
          <p:cNvSpPr txBox="1"/>
          <p:nvPr/>
        </p:nvSpPr>
        <p:spPr>
          <a:xfrm>
            <a:off x="534402" y="70977"/>
            <a:ext cx="86097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What is DI? </a:t>
            </a:r>
            <a:r>
              <a:rPr b="1" lang="en" sz="2800">
                <a:solidFill>
                  <a:srgbClr val="666666"/>
                </a:solidFill>
                <a:latin typeface="Roboto Condensed"/>
                <a:ea typeface="Roboto Condensed"/>
                <a:cs typeface="Roboto Condensed"/>
                <a:sym typeface="Roboto Condensed"/>
              </a:rPr>
              <a:t>Setter injection</a:t>
            </a:r>
          </a:p>
        </p:txBody>
      </p:sp>
      <p:pic>
        <p:nvPicPr>
          <p:cNvPr id="244" name="Shape 244"/>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50" name="Shape 25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251" name="Shape 251"/>
          <p:cNvSpPr txBox="1"/>
          <p:nvPr/>
        </p:nvSpPr>
        <p:spPr>
          <a:xfrm>
            <a:off x="598350" y="863550"/>
            <a:ext cx="5013300" cy="3619800"/>
          </a:xfrm>
          <a:prstGeom prst="rect">
            <a:avLst/>
          </a:prstGeom>
          <a:noFill/>
          <a:ln>
            <a:noFill/>
          </a:ln>
        </p:spPr>
        <p:txBody>
          <a:bodyPr anchorCtr="0" anchor="ctr" bIns="91425" lIns="91425" rIns="91425" tIns="91425">
            <a:noAutofit/>
          </a:bodyPr>
          <a:lstStyle/>
          <a:p>
            <a:pPr lvl="0" rtl="0">
              <a:lnSpc>
                <a:spcPct val="109090"/>
              </a:lnSpc>
              <a:spcBef>
                <a:spcPts val="0"/>
              </a:spcBef>
              <a:spcAft>
                <a:spcPts val="800"/>
              </a:spcAft>
              <a:buNone/>
            </a:pPr>
            <a:r>
              <a:rPr lang="en" sz="1000">
                <a:solidFill>
                  <a:srgbClr val="000088"/>
                </a:solidFill>
                <a:highlight>
                  <a:srgbClr val="EEEEEE"/>
                </a:highlight>
                <a:latin typeface="Consolas"/>
                <a:ea typeface="Consolas"/>
                <a:cs typeface="Consolas"/>
                <a:sym typeface="Consolas"/>
              </a:rPr>
              <a:t>public</a:t>
            </a: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class</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TextEditor</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private</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SpellChecker</a:t>
            </a:r>
            <a:r>
              <a:rPr lang="en" sz="1000">
                <a:solidFill>
                  <a:srgbClr val="313131"/>
                </a:solidFill>
                <a:highlight>
                  <a:srgbClr val="EEEEEE"/>
                </a:highlight>
                <a:latin typeface="Consolas"/>
                <a:ea typeface="Consolas"/>
                <a:cs typeface="Consolas"/>
                <a:sym typeface="Consolas"/>
              </a:rPr>
              <a:t> spellChecker</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public</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TextEditor</a:t>
            </a:r>
            <a:r>
              <a:rPr lang="en" sz="1000">
                <a:solidFill>
                  <a:srgbClr val="666600"/>
                </a:solidFill>
                <a:highlight>
                  <a:srgbClr val="EEEEEE"/>
                </a:highlight>
                <a:latin typeface="Consolas"/>
                <a:ea typeface="Consolas"/>
                <a:cs typeface="Consolas"/>
                <a:sym typeface="Consolas"/>
              </a:rPr>
              <a:t>(</a:t>
            </a:r>
            <a:r>
              <a:rPr lang="en" sz="1000">
                <a:solidFill>
                  <a:srgbClr val="7F0055"/>
                </a:solidFill>
                <a:highlight>
                  <a:srgbClr val="EEEEEE"/>
                </a:highlight>
                <a:latin typeface="Consolas"/>
                <a:ea typeface="Consolas"/>
                <a:cs typeface="Consolas"/>
                <a:sym typeface="Consolas"/>
              </a:rPr>
              <a:t>SpellChecker</a:t>
            </a:r>
            <a:r>
              <a:rPr lang="en" sz="1000">
                <a:solidFill>
                  <a:srgbClr val="313131"/>
                </a:solidFill>
                <a:highlight>
                  <a:srgbClr val="EEEEEE"/>
                </a:highlight>
                <a:latin typeface="Consolas"/>
                <a:ea typeface="Consolas"/>
                <a:cs typeface="Consolas"/>
                <a:sym typeface="Consolas"/>
              </a:rPr>
              <a:t> spellChecker</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this</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spellChecker </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spellChecker</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666600"/>
                </a:solidFill>
                <a:highlight>
                  <a:srgbClr val="EEEEEE"/>
                </a:highlight>
                <a:latin typeface="Consolas"/>
                <a:ea typeface="Consolas"/>
                <a:cs typeface="Consolas"/>
                <a:sym typeface="Consolas"/>
              </a:rPr>
              <a:t>}</a:t>
            </a:r>
          </a:p>
        </p:txBody>
      </p:sp>
      <p:sp>
        <p:nvSpPr>
          <p:cNvPr id="252" name="Shape 252"/>
          <p:cNvSpPr txBox="1"/>
          <p:nvPr/>
        </p:nvSpPr>
        <p:spPr>
          <a:xfrm>
            <a:off x="534402" y="70977"/>
            <a:ext cx="86097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What is DI? </a:t>
            </a:r>
            <a:r>
              <a:rPr b="1" lang="en" sz="2800">
                <a:solidFill>
                  <a:srgbClr val="666666"/>
                </a:solidFill>
                <a:latin typeface="Roboto Condensed"/>
                <a:ea typeface="Roboto Condensed"/>
                <a:cs typeface="Roboto Condensed"/>
                <a:sym typeface="Roboto Condensed"/>
              </a:rPr>
              <a:t>Constructor </a:t>
            </a:r>
            <a:r>
              <a:rPr b="1" lang="en" sz="2800">
                <a:solidFill>
                  <a:srgbClr val="666666"/>
                </a:solidFill>
                <a:latin typeface="Roboto Condensed"/>
                <a:ea typeface="Roboto Condensed"/>
                <a:cs typeface="Roboto Condensed"/>
                <a:sym typeface="Roboto Condensed"/>
              </a:rPr>
              <a:t>injection</a:t>
            </a:r>
          </a:p>
        </p:txBody>
      </p:sp>
      <p:pic>
        <p:nvPicPr>
          <p:cNvPr id="253" name="Shape 253"/>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59" name="Shape 25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260" name="Shape 260"/>
          <p:cNvSpPr txBox="1"/>
          <p:nvPr/>
        </p:nvSpPr>
        <p:spPr>
          <a:xfrm>
            <a:off x="534402" y="70977"/>
            <a:ext cx="86097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What is DI? Advantages</a:t>
            </a:r>
          </a:p>
        </p:txBody>
      </p:sp>
      <p:pic>
        <p:nvPicPr>
          <p:cNvPr id="261" name="Shape 261"/>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262" name="Shape 262"/>
          <p:cNvSpPr/>
          <p:nvPr/>
        </p:nvSpPr>
        <p:spPr>
          <a:xfrm>
            <a:off x="161475" y="745683"/>
            <a:ext cx="8708700" cy="3939600"/>
          </a:xfrm>
          <a:prstGeom prst="rect">
            <a:avLst/>
          </a:prstGeom>
          <a:noFill/>
          <a:ln>
            <a:noFill/>
          </a:ln>
        </p:spPr>
        <p:txBody>
          <a:bodyPr anchorCtr="0" anchor="t" bIns="45700" lIns="91425" rIns="91425" tIns="45700">
            <a:noAutofit/>
          </a:bodyPr>
          <a:lstStyle/>
          <a:p>
            <a:pPr indent="-381000" lvl="0" marL="457200" marR="9525" rtl="0" algn="just">
              <a:lnSpc>
                <a:spcPct val="100000"/>
              </a:lnSpc>
              <a:spcBef>
                <a:spcPts val="0"/>
              </a:spcBef>
              <a:spcAft>
                <a:spcPts val="0"/>
              </a:spcAft>
              <a:buClr>
                <a:srgbClr val="C00000"/>
              </a:buClr>
              <a:buSzPct val="100000"/>
              <a:buFont typeface="Roboto Condensed"/>
              <a:buChar char="-"/>
            </a:pPr>
            <a:r>
              <a:rPr lang="en" sz="2400">
                <a:solidFill>
                  <a:srgbClr val="28555D"/>
                </a:solidFill>
                <a:latin typeface="Roboto Condensed"/>
                <a:ea typeface="Roboto Condensed"/>
                <a:cs typeface="Roboto Condensed"/>
                <a:sym typeface="Roboto Condensed"/>
              </a:rPr>
              <a:t>Reduced dependencies: eliminate/reduce unnecessary dependencies</a:t>
            </a:r>
          </a:p>
          <a:p>
            <a:pPr indent="-381000" lvl="0" marL="457200" marR="9525" rtl="0" algn="just">
              <a:lnSpc>
                <a:spcPct val="100000"/>
              </a:lnSpc>
              <a:spcBef>
                <a:spcPts val="0"/>
              </a:spcBef>
              <a:spcAft>
                <a:spcPts val="0"/>
              </a:spcAft>
              <a:buClr>
                <a:srgbClr val="28555D"/>
              </a:buClr>
              <a:buSzPct val="100000"/>
              <a:buFont typeface="Roboto Condensed"/>
              <a:buChar char="-"/>
            </a:pPr>
            <a:r>
              <a:rPr lang="en" sz="2400">
                <a:solidFill>
                  <a:srgbClr val="28555D"/>
                </a:solidFill>
                <a:latin typeface="Roboto Condensed"/>
                <a:ea typeface="Roboto Condensed"/>
                <a:cs typeface="Roboto Condensed"/>
                <a:sym typeface="Roboto Condensed"/>
              </a:rPr>
              <a:t>More reusable code in different context</a:t>
            </a:r>
          </a:p>
          <a:p>
            <a:pPr indent="-381000" lvl="0" marL="457200" marR="9525" rtl="0" algn="just">
              <a:lnSpc>
                <a:spcPct val="100000"/>
              </a:lnSpc>
              <a:spcBef>
                <a:spcPts val="0"/>
              </a:spcBef>
              <a:spcAft>
                <a:spcPts val="0"/>
              </a:spcAft>
              <a:buClr>
                <a:srgbClr val="28555D"/>
              </a:buClr>
              <a:buSzPct val="100000"/>
              <a:buFont typeface="Roboto Condensed"/>
              <a:buChar char="-"/>
            </a:pPr>
            <a:r>
              <a:rPr lang="en" sz="2400">
                <a:solidFill>
                  <a:srgbClr val="28555D"/>
                </a:solidFill>
                <a:latin typeface="Roboto Condensed"/>
                <a:ea typeface="Roboto Condensed"/>
                <a:cs typeface="Roboto Condensed"/>
                <a:sym typeface="Roboto Condensed"/>
              </a:rPr>
              <a:t>More testable code: mock injection</a:t>
            </a:r>
          </a:p>
          <a:p>
            <a:pPr indent="-381000" lvl="0" marL="457200" marR="9525" rtl="0" algn="just">
              <a:lnSpc>
                <a:spcPct val="100000"/>
              </a:lnSpc>
              <a:spcBef>
                <a:spcPts val="0"/>
              </a:spcBef>
              <a:spcAft>
                <a:spcPts val="0"/>
              </a:spcAft>
              <a:buClr>
                <a:srgbClr val="28555D"/>
              </a:buClr>
              <a:buSzPct val="100000"/>
              <a:buFont typeface="Roboto Condensed"/>
              <a:buChar char="-"/>
            </a:pPr>
            <a:r>
              <a:rPr lang="en" sz="2400">
                <a:solidFill>
                  <a:srgbClr val="28555D"/>
                </a:solidFill>
                <a:latin typeface="Roboto Condensed"/>
                <a:ea typeface="Roboto Condensed"/>
                <a:cs typeface="Roboto Condensed"/>
                <a:sym typeface="Roboto Condensed"/>
              </a:rPr>
              <a:t>More readable code: move dependencies to the interface of components: centralized</a:t>
            </a:r>
          </a:p>
          <a:p>
            <a:pPr indent="-381000" lvl="0" marL="457200" marR="9525" rtl="0" algn="just">
              <a:lnSpc>
                <a:spcPct val="100000"/>
              </a:lnSpc>
              <a:spcBef>
                <a:spcPts val="0"/>
              </a:spcBef>
              <a:spcAft>
                <a:spcPts val="0"/>
              </a:spcAft>
              <a:buClr>
                <a:srgbClr val="28555D"/>
              </a:buClr>
              <a:buSzPct val="100000"/>
              <a:buFont typeface="Roboto Condensed"/>
              <a:buChar char="-"/>
            </a:pPr>
            <a:r>
              <a:rPr lang="en" sz="2400">
                <a:solidFill>
                  <a:srgbClr val="28555D"/>
                </a:solidFill>
                <a:latin typeface="Roboto Condensed"/>
                <a:ea typeface="Roboto Condensed"/>
                <a:cs typeface="Roboto Condensed"/>
                <a:sym typeface="Roboto Condensed"/>
              </a:rPr>
              <a:t>Reduced dependency carrying: parameters not needed</a:t>
            </a:r>
          </a:p>
          <a:p>
            <a:pPr indent="-466248" lvl="0" marL="466248" marR="0" rtl="0" algn="just">
              <a:lnSpc>
                <a:spcPct val="100000"/>
              </a:lnSpc>
              <a:spcBef>
                <a:spcPts val="1200"/>
              </a:spcBef>
              <a:spcAft>
                <a:spcPts val="0"/>
              </a:spcAft>
              <a:buClr>
                <a:srgbClr val="70685A"/>
              </a:buClr>
              <a:buFont typeface="Arial"/>
              <a:buNone/>
            </a:pPr>
            <a:r>
              <a:t/>
            </a:r>
            <a:endParaRPr b="0" i="0" sz="2000" u="none" cap="none" strike="noStrike">
              <a:solidFill>
                <a:srgbClr val="1C405D"/>
              </a:solidFill>
              <a:latin typeface="Roboto Condensed"/>
              <a:ea typeface="Roboto Condensed"/>
              <a:cs typeface="Roboto Condensed"/>
              <a:sym typeface="Roboto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68" name="Shape 268"/>
          <p:cNvSpPr txBox="1"/>
          <p:nvPr>
            <p:ph idx="1" type="body"/>
          </p:nvPr>
        </p:nvSpPr>
        <p:spPr>
          <a:xfrm>
            <a:off x="257100" y="74842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269" name="Shape 269"/>
          <p:cNvSpPr txBox="1"/>
          <p:nvPr/>
        </p:nvSpPr>
        <p:spPr>
          <a:xfrm>
            <a:off x="589725" y="873650"/>
            <a:ext cx="4735500" cy="41109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100"/>
              </a:spcAft>
              <a:buNone/>
            </a:pPr>
            <a:r>
              <a:rPr lang="en" sz="1000">
                <a:solidFill>
                  <a:srgbClr val="7D2727"/>
                </a:solidFill>
                <a:highlight>
                  <a:srgbClr val="EFF0F1"/>
                </a:highlight>
                <a:latin typeface="Consolas"/>
                <a:ea typeface="Consolas"/>
                <a:cs typeface="Consolas"/>
                <a:sym typeface="Consolas"/>
              </a:rPr>
              <a:t>@RestController</a:t>
            </a:r>
            <a:r>
              <a:rPr lang="en" sz="1000">
                <a:solidFill>
                  <a:srgbClr val="303336"/>
                </a:solidFill>
                <a:highlight>
                  <a:srgbClr val="EFF0F1"/>
                </a:highlight>
                <a:latin typeface="Consolas"/>
                <a:ea typeface="Consolas"/>
                <a:cs typeface="Consolas"/>
                <a:sym typeface="Consolas"/>
              </a:rPr>
              <a:t> </a:t>
            </a:r>
          </a:p>
          <a:p>
            <a:pPr indent="0" lvl="0" marL="0" rtl="0">
              <a:lnSpc>
                <a:spcPct val="115000"/>
              </a:lnSpc>
              <a:spcBef>
                <a:spcPts val="0"/>
              </a:spcBef>
              <a:spcAft>
                <a:spcPts val="1500"/>
              </a:spcAft>
              <a:buNone/>
            </a:pPr>
            <a:r>
              <a:rPr lang="en" sz="1050">
                <a:solidFill>
                  <a:srgbClr val="006666"/>
                </a:solidFill>
                <a:highlight>
                  <a:srgbClr val="F5F5F5"/>
                </a:highlight>
                <a:latin typeface="Consolas"/>
                <a:ea typeface="Consolas"/>
                <a:cs typeface="Consolas"/>
                <a:sym typeface="Consolas"/>
              </a:rPr>
              <a:t>@RequestMapping</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"/product"</a:t>
            </a:r>
            <a:r>
              <a:rPr lang="en" sz="1050">
                <a:solidFill>
                  <a:srgbClr val="666600"/>
                </a:solidFill>
                <a:highlight>
                  <a:srgbClr val="F5F5F5"/>
                </a:highlight>
                <a:latin typeface="Consolas"/>
                <a:ea typeface="Consolas"/>
                <a:cs typeface="Consolas"/>
                <a:sym typeface="Consolas"/>
              </a:rPr>
              <a:t>)</a:t>
            </a:r>
          </a:p>
          <a:p>
            <a:pPr lvl="0" rtl="0">
              <a:lnSpc>
                <a:spcPct val="115000"/>
              </a:lnSpc>
              <a:spcBef>
                <a:spcPts val="0"/>
              </a:spcBef>
              <a:spcAft>
                <a:spcPts val="1100"/>
              </a:spcAft>
              <a:buNone/>
            </a:pPr>
            <a:r>
              <a:rPr lang="en" sz="1000">
                <a:solidFill>
                  <a:srgbClr val="101094"/>
                </a:solidFill>
                <a:highlight>
                  <a:srgbClr val="EFF0F1"/>
                </a:highlight>
                <a:latin typeface="Consolas"/>
                <a:ea typeface="Consolas"/>
                <a:cs typeface="Consolas"/>
                <a:sym typeface="Consolas"/>
              </a:rPr>
              <a:t>public</a:t>
            </a:r>
            <a:r>
              <a:rPr lang="en" sz="1000">
                <a:solidFill>
                  <a:srgbClr val="303336"/>
                </a:solidFill>
                <a:highlight>
                  <a:srgbClr val="EFF0F1"/>
                </a:highlight>
                <a:latin typeface="Consolas"/>
                <a:ea typeface="Consolas"/>
                <a:cs typeface="Consolas"/>
                <a:sym typeface="Consolas"/>
              </a:rPr>
              <a:t> </a:t>
            </a:r>
            <a:r>
              <a:rPr lang="en" sz="1000">
                <a:solidFill>
                  <a:srgbClr val="101094"/>
                </a:solidFill>
                <a:highlight>
                  <a:srgbClr val="EFF0F1"/>
                </a:highlight>
                <a:latin typeface="Consolas"/>
                <a:ea typeface="Consolas"/>
                <a:cs typeface="Consolas"/>
                <a:sym typeface="Consolas"/>
              </a:rPr>
              <a:t>class</a:t>
            </a:r>
            <a:r>
              <a:rPr lang="en" sz="1000">
                <a:solidFill>
                  <a:srgbClr val="303336"/>
                </a:solidFill>
                <a:highlight>
                  <a:srgbClr val="EFF0F1"/>
                </a:highlight>
                <a:latin typeface="Consolas"/>
                <a:ea typeface="Consolas"/>
                <a:cs typeface="Consolas"/>
                <a:sym typeface="Consolas"/>
              </a:rPr>
              <a:t> </a:t>
            </a:r>
            <a:r>
              <a:rPr lang="en" sz="1000">
                <a:solidFill>
                  <a:srgbClr val="2B91AF"/>
                </a:solidFill>
                <a:highlight>
                  <a:srgbClr val="EFF0F1"/>
                </a:highlight>
                <a:latin typeface="Consolas"/>
                <a:ea typeface="Consolas"/>
                <a:cs typeface="Consolas"/>
                <a:sym typeface="Consolas"/>
              </a:rPr>
              <a:t>ProductRESTService </a:t>
            </a:r>
            <a:r>
              <a:rPr lang="en" sz="1000">
                <a:solidFill>
                  <a:srgbClr val="303336"/>
                </a:solidFill>
                <a:highlight>
                  <a:srgbClr val="EFF0F1"/>
                </a:highlight>
                <a:latin typeface="Consolas"/>
                <a:ea typeface="Consolas"/>
                <a:cs typeface="Consolas"/>
                <a:sym typeface="Consolas"/>
              </a:rPr>
              <a:t>{ </a:t>
            </a:r>
          </a:p>
          <a:p>
            <a:pPr indent="457200" lvl="0" rtl="0">
              <a:lnSpc>
                <a:spcPct val="115000"/>
              </a:lnSpc>
              <a:spcBef>
                <a:spcPts val="0"/>
              </a:spcBef>
              <a:spcAft>
                <a:spcPts val="1100"/>
              </a:spcAft>
              <a:buNone/>
            </a:pPr>
            <a:r>
              <a:rPr lang="en" sz="1000">
                <a:solidFill>
                  <a:srgbClr val="7D2727"/>
                </a:solidFill>
                <a:highlight>
                  <a:srgbClr val="EFF0F1"/>
                </a:highlight>
                <a:latin typeface="Consolas"/>
                <a:ea typeface="Consolas"/>
                <a:cs typeface="Consolas"/>
                <a:sym typeface="Consolas"/>
              </a:rPr>
              <a:t>@Autowired</a:t>
            </a:r>
          </a:p>
          <a:p>
            <a:pPr indent="457200" lvl="0" rtl="0">
              <a:lnSpc>
                <a:spcPct val="115000"/>
              </a:lnSpc>
              <a:spcBef>
                <a:spcPts val="0"/>
              </a:spcBef>
              <a:spcAft>
                <a:spcPts val="1100"/>
              </a:spcAft>
              <a:buNone/>
            </a:pPr>
            <a:r>
              <a:rPr lang="en" sz="1000">
                <a:solidFill>
                  <a:srgbClr val="303336"/>
                </a:solidFill>
                <a:highlight>
                  <a:srgbClr val="EFF0F1"/>
                </a:highlight>
                <a:latin typeface="Consolas"/>
                <a:ea typeface="Consolas"/>
                <a:cs typeface="Consolas"/>
                <a:sym typeface="Consolas"/>
              </a:rPr>
              <a:t>private ProductService productService;</a:t>
            </a:r>
            <a:r>
              <a:rPr lang="en" sz="1000">
                <a:solidFill>
                  <a:srgbClr val="303336"/>
                </a:solidFill>
                <a:highlight>
                  <a:srgbClr val="EFF0F1"/>
                </a:highlight>
                <a:latin typeface="Consolas"/>
                <a:ea typeface="Consolas"/>
                <a:cs typeface="Consolas"/>
                <a:sym typeface="Consolas"/>
              </a:rPr>
              <a:t> </a:t>
            </a:r>
          </a:p>
          <a:p>
            <a:pPr indent="0" lvl="0" marL="0" rtl="0">
              <a:lnSpc>
                <a:spcPct val="115000"/>
              </a:lnSpc>
              <a:spcBef>
                <a:spcPts val="0"/>
              </a:spcBef>
              <a:spcAft>
                <a:spcPts val="1500"/>
              </a:spcAft>
              <a:buNone/>
            </a:pPr>
            <a:r>
              <a:t/>
            </a:r>
            <a:endParaRPr sz="1000">
              <a:solidFill>
                <a:srgbClr val="303336"/>
              </a:solidFill>
              <a:highlight>
                <a:srgbClr val="EFF0F1"/>
              </a:highlight>
              <a:latin typeface="Consolas"/>
              <a:ea typeface="Consolas"/>
              <a:cs typeface="Consolas"/>
              <a:sym typeface="Consolas"/>
            </a:endParaRPr>
          </a:p>
          <a:p>
            <a:pPr indent="457200" lvl="0" rtl="0">
              <a:lnSpc>
                <a:spcPct val="115000"/>
              </a:lnSpc>
              <a:spcBef>
                <a:spcPts val="0"/>
              </a:spcBef>
              <a:spcAft>
                <a:spcPts val="1100"/>
              </a:spcAft>
              <a:buNone/>
            </a:pPr>
            <a:r>
              <a:rPr lang="en" sz="1000">
                <a:solidFill>
                  <a:srgbClr val="101094"/>
                </a:solidFill>
                <a:highlight>
                  <a:srgbClr val="EFF0F1"/>
                </a:highlight>
                <a:latin typeface="Consolas"/>
                <a:ea typeface="Consolas"/>
                <a:cs typeface="Consolas"/>
                <a:sym typeface="Consolas"/>
              </a:rPr>
              <a:t>public</a:t>
            </a:r>
            <a:r>
              <a:rPr lang="en" sz="1000">
                <a:solidFill>
                  <a:srgbClr val="303336"/>
                </a:solidFill>
                <a:highlight>
                  <a:srgbClr val="EFF0F1"/>
                </a:highlight>
                <a:latin typeface="Consolas"/>
                <a:ea typeface="Consolas"/>
                <a:cs typeface="Consolas"/>
                <a:sym typeface="Consolas"/>
              </a:rPr>
              <a:t> </a:t>
            </a:r>
            <a:r>
              <a:rPr lang="en" sz="1000">
                <a:solidFill>
                  <a:srgbClr val="101094"/>
                </a:solidFill>
                <a:highlight>
                  <a:srgbClr val="EFF0F1"/>
                </a:highlight>
                <a:latin typeface="Consolas"/>
                <a:ea typeface="Consolas"/>
                <a:cs typeface="Consolas"/>
                <a:sym typeface="Consolas"/>
              </a:rPr>
              <a:t>void</a:t>
            </a:r>
            <a:r>
              <a:rPr lang="en" sz="1000">
                <a:solidFill>
                  <a:srgbClr val="303336"/>
                </a:solidFill>
                <a:highlight>
                  <a:srgbClr val="EFF0F1"/>
                </a:highlight>
                <a:latin typeface="Consolas"/>
                <a:ea typeface="Consolas"/>
                <a:cs typeface="Consolas"/>
                <a:sym typeface="Consolas"/>
              </a:rPr>
              <a:t> createProduct(ProductDTO product) {</a:t>
            </a:r>
          </a:p>
          <a:p>
            <a:pPr indent="457200" lvl="0" marL="457200" rtl="0">
              <a:lnSpc>
                <a:spcPct val="115000"/>
              </a:lnSpc>
              <a:spcBef>
                <a:spcPts val="0"/>
              </a:spcBef>
              <a:spcAft>
                <a:spcPts val="1100"/>
              </a:spcAft>
              <a:buNone/>
            </a:pPr>
            <a:r>
              <a:rPr lang="en" sz="1000">
                <a:solidFill>
                  <a:srgbClr val="303336"/>
                </a:solidFill>
                <a:highlight>
                  <a:srgbClr val="EFF0F1"/>
                </a:highlight>
                <a:latin typeface="Consolas"/>
                <a:ea typeface="Consolas"/>
                <a:cs typeface="Consolas"/>
                <a:sym typeface="Consolas"/>
              </a:rPr>
              <a:t>…</a:t>
            </a:r>
          </a:p>
          <a:p>
            <a:pPr indent="457200" lvl="0" marL="457200" rtl="0">
              <a:lnSpc>
                <a:spcPct val="115000"/>
              </a:lnSpc>
              <a:spcBef>
                <a:spcPts val="0"/>
              </a:spcBef>
              <a:spcAft>
                <a:spcPts val="1100"/>
              </a:spcAft>
              <a:buNone/>
            </a:pPr>
            <a:r>
              <a:rPr lang="en" sz="1000">
                <a:solidFill>
                  <a:srgbClr val="303336"/>
                </a:solidFill>
                <a:highlight>
                  <a:srgbClr val="EFF0F1"/>
                </a:highlight>
                <a:latin typeface="Consolas"/>
                <a:ea typeface="Consolas"/>
                <a:cs typeface="Consolas"/>
                <a:sym typeface="Consolas"/>
              </a:rPr>
              <a:t>productService.persist(product);</a:t>
            </a:r>
          </a:p>
          <a:p>
            <a:pPr indent="457200" lvl="0" marL="457200" rtl="0">
              <a:lnSpc>
                <a:spcPct val="115000"/>
              </a:lnSpc>
              <a:spcBef>
                <a:spcPts val="0"/>
              </a:spcBef>
              <a:spcAft>
                <a:spcPts val="1100"/>
              </a:spcAft>
              <a:buNone/>
            </a:pPr>
            <a:r>
              <a:rPr lang="en" sz="1000">
                <a:solidFill>
                  <a:srgbClr val="303336"/>
                </a:solidFill>
                <a:highlight>
                  <a:srgbClr val="EFF0F1"/>
                </a:highlight>
                <a:latin typeface="Consolas"/>
                <a:ea typeface="Consolas"/>
                <a:cs typeface="Consolas"/>
                <a:sym typeface="Consolas"/>
              </a:rPr>
              <a:t>...</a:t>
            </a:r>
          </a:p>
          <a:p>
            <a:pPr indent="0" lvl="0" marL="457200" rtl="0">
              <a:lnSpc>
                <a:spcPct val="115000"/>
              </a:lnSpc>
              <a:spcBef>
                <a:spcPts val="0"/>
              </a:spcBef>
              <a:spcAft>
                <a:spcPts val="1100"/>
              </a:spcAft>
              <a:buNone/>
            </a:pPr>
            <a:r>
              <a:rPr lang="en" sz="1000">
                <a:solidFill>
                  <a:srgbClr val="303336"/>
                </a:solidFill>
                <a:highlight>
                  <a:srgbClr val="EFF0F1"/>
                </a:highlight>
                <a:latin typeface="Consolas"/>
                <a:ea typeface="Consolas"/>
                <a:cs typeface="Consolas"/>
                <a:sym typeface="Consolas"/>
              </a:rPr>
              <a:t> }</a:t>
            </a:r>
          </a:p>
        </p:txBody>
      </p:sp>
      <p:sp>
        <p:nvSpPr>
          <p:cNvPr id="270" name="Shape 270"/>
          <p:cNvSpPr txBox="1"/>
          <p:nvPr/>
        </p:nvSpPr>
        <p:spPr>
          <a:xfrm>
            <a:off x="534402" y="70977"/>
            <a:ext cx="86097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lang="en" sz="2800">
                <a:solidFill>
                  <a:srgbClr val="666666"/>
                </a:solidFill>
                <a:latin typeface="Roboto Condensed"/>
                <a:ea typeface="Roboto Condensed"/>
                <a:cs typeface="Roboto Condensed"/>
                <a:sym typeface="Roboto Condensed"/>
              </a:rPr>
              <a:t>DI with Spring Boot</a:t>
            </a:r>
          </a:p>
        </p:txBody>
      </p:sp>
      <p:pic>
        <p:nvPicPr>
          <p:cNvPr id="271" name="Shape 271"/>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77" name="Shape 27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278" name="Shape 278"/>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279" name="Shape 279"/>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IoC vs DI vs Factory</a:t>
            </a:r>
          </a:p>
        </p:txBody>
      </p:sp>
      <p:sp>
        <p:nvSpPr>
          <p:cNvPr id="280" name="Shape 280"/>
          <p:cNvSpPr/>
          <p:nvPr/>
        </p:nvSpPr>
        <p:spPr>
          <a:xfrm>
            <a:off x="161475" y="975890"/>
            <a:ext cx="8708700" cy="3000900"/>
          </a:xfrm>
          <a:prstGeom prst="rect">
            <a:avLst/>
          </a:prstGeom>
          <a:noFill/>
          <a:ln>
            <a:noFill/>
          </a:ln>
        </p:spPr>
        <p:txBody>
          <a:bodyPr anchorCtr="0" anchor="t" bIns="45700" lIns="91425" rIns="91425" tIns="45700">
            <a:noAutofit/>
          </a:bodyPr>
          <a:lstStyle/>
          <a:p>
            <a:pPr indent="-351948" lvl="0" marL="351948" marR="0" rtl="0" algn="just">
              <a:lnSpc>
                <a:spcPct val="100000"/>
              </a:lnSpc>
              <a:spcBef>
                <a:spcPts val="0"/>
              </a:spcBef>
              <a:spcAft>
                <a:spcPts val="0"/>
              </a:spcAft>
              <a:buClr>
                <a:srgbClr val="C00000"/>
              </a:buClr>
              <a:buSzPct val="100000"/>
              <a:buFont typeface="Roboto Condensed"/>
              <a:buChar char="•"/>
            </a:pPr>
            <a:r>
              <a:rPr b="1" i="0" lang="en" sz="2400" u="none" cap="none" strike="noStrike">
                <a:solidFill>
                  <a:srgbClr val="C00000"/>
                </a:solidFill>
                <a:latin typeface="Roboto Condensed"/>
                <a:ea typeface="Roboto Condensed"/>
                <a:cs typeface="Roboto Condensed"/>
                <a:sym typeface="Roboto Condensed"/>
              </a:rPr>
              <a:t>DI </a:t>
            </a:r>
            <a:r>
              <a:rPr b="0" i="0" lang="en" sz="2400" u="none" cap="none" strike="noStrike">
                <a:solidFill>
                  <a:srgbClr val="C00000"/>
                </a:solidFill>
                <a:latin typeface="Roboto Condensed"/>
                <a:ea typeface="Roboto Condensed"/>
                <a:cs typeface="Roboto Condensed"/>
                <a:sym typeface="Roboto Condensed"/>
              </a:rPr>
              <a:t>it is specific type of </a:t>
            </a:r>
            <a:r>
              <a:rPr b="1" i="0" lang="en" sz="2400" u="none" cap="none" strike="noStrike">
                <a:solidFill>
                  <a:srgbClr val="C00000"/>
                </a:solidFill>
                <a:latin typeface="Roboto Condensed"/>
                <a:ea typeface="Roboto Condensed"/>
                <a:cs typeface="Roboto Condensed"/>
                <a:sym typeface="Roboto Condensed"/>
              </a:rPr>
              <a:t>IoC</a:t>
            </a:r>
          </a:p>
          <a:p>
            <a:pPr indent="-351948" lvl="0" marL="351948" marR="0" rtl="0" algn="just">
              <a:lnSpc>
                <a:spcPct val="100000"/>
              </a:lnSpc>
              <a:spcBef>
                <a:spcPts val="1800"/>
              </a:spcBef>
              <a:spcAft>
                <a:spcPts val="0"/>
              </a:spcAft>
              <a:buClr>
                <a:srgbClr val="455520"/>
              </a:buClr>
              <a:buSzPct val="100000"/>
              <a:buFont typeface="Roboto Condensed"/>
              <a:buChar char="•"/>
            </a:pPr>
            <a:r>
              <a:rPr b="0" i="0" lang="en" sz="2400" u="none" cap="none" strike="noStrike">
                <a:solidFill>
                  <a:srgbClr val="455520"/>
                </a:solidFill>
                <a:latin typeface="Roboto Condensed"/>
                <a:ea typeface="Roboto Condensed"/>
                <a:cs typeface="Roboto Condensed"/>
                <a:sym typeface="Roboto Condensed"/>
              </a:rPr>
              <a:t>The </a:t>
            </a:r>
            <a:r>
              <a:rPr b="1" i="0" lang="en" sz="2400" u="none" cap="none" strike="noStrike">
                <a:solidFill>
                  <a:srgbClr val="455520"/>
                </a:solidFill>
                <a:latin typeface="Roboto Condensed"/>
                <a:ea typeface="Roboto Condensed"/>
                <a:cs typeface="Roboto Condensed"/>
                <a:sym typeface="Roboto Condensed"/>
              </a:rPr>
              <a:t>Factory </a:t>
            </a:r>
            <a:r>
              <a:rPr b="0" i="0" lang="en" sz="2400" u="none" cap="none" strike="noStrike">
                <a:solidFill>
                  <a:srgbClr val="455520"/>
                </a:solidFill>
                <a:latin typeface="Roboto Condensed"/>
                <a:ea typeface="Roboto Condensed"/>
                <a:cs typeface="Roboto Condensed"/>
                <a:sym typeface="Roboto Condensed"/>
              </a:rPr>
              <a:t>pattern’s main concerns is </a:t>
            </a:r>
            <a:r>
              <a:rPr b="1" i="0" lang="en" sz="2400" u="none" cap="none" strike="noStrike">
                <a:solidFill>
                  <a:srgbClr val="455520"/>
                </a:solidFill>
                <a:latin typeface="Roboto Condensed"/>
                <a:ea typeface="Roboto Condensed"/>
                <a:cs typeface="Roboto Condensed"/>
                <a:sym typeface="Roboto Condensed"/>
              </a:rPr>
              <a:t>creating</a:t>
            </a:r>
          </a:p>
          <a:p>
            <a:pPr indent="-351948" lvl="0" marL="351948" marR="0" rtl="0" algn="just">
              <a:lnSpc>
                <a:spcPct val="100000"/>
              </a:lnSpc>
              <a:spcBef>
                <a:spcPts val="1800"/>
              </a:spcBef>
              <a:spcAft>
                <a:spcPts val="0"/>
              </a:spcAft>
              <a:buClr>
                <a:srgbClr val="1C405D"/>
              </a:buClr>
              <a:buSzPct val="100000"/>
              <a:buFont typeface="Roboto Condensed"/>
              <a:buChar char="•"/>
            </a:pPr>
            <a:r>
              <a:rPr b="0" i="0" lang="en" sz="2400" u="none" cap="none" strike="noStrike">
                <a:solidFill>
                  <a:srgbClr val="1C405D"/>
                </a:solidFill>
                <a:latin typeface="Roboto Condensed"/>
                <a:ea typeface="Roboto Condensed"/>
                <a:cs typeface="Roboto Condensed"/>
                <a:sym typeface="Roboto Condensed"/>
              </a:rPr>
              <a:t>The </a:t>
            </a:r>
            <a:r>
              <a:rPr b="1" i="0" lang="en" sz="2400" u="none" cap="none" strike="noStrike">
                <a:solidFill>
                  <a:srgbClr val="1C405D"/>
                </a:solidFill>
                <a:latin typeface="Roboto Condensed"/>
                <a:ea typeface="Roboto Condensed"/>
                <a:cs typeface="Roboto Condensed"/>
                <a:sym typeface="Roboto Condensed"/>
              </a:rPr>
              <a:t>DI’s </a:t>
            </a:r>
            <a:r>
              <a:rPr b="0" i="0" lang="en" sz="2400" u="none" cap="none" strike="noStrike">
                <a:solidFill>
                  <a:srgbClr val="1C405D"/>
                </a:solidFill>
                <a:latin typeface="Roboto Condensed"/>
                <a:ea typeface="Roboto Condensed"/>
                <a:cs typeface="Roboto Condensed"/>
                <a:sym typeface="Roboto Condensed"/>
              </a:rPr>
              <a:t>main concern is how things are </a:t>
            </a:r>
            <a:r>
              <a:rPr b="1" i="0" lang="en" sz="2400" u="none" cap="none" strike="noStrike">
                <a:solidFill>
                  <a:srgbClr val="1C405D"/>
                </a:solidFill>
                <a:latin typeface="Roboto Condensed"/>
                <a:ea typeface="Roboto Condensed"/>
                <a:cs typeface="Roboto Condensed"/>
                <a:sym typeface="Roboto Condensed"/>
              </a:rPr>
              <a:t>connected together</a:t>
            </a:r>
          </a:p>
          <a:p>
            <a:pPr indent="-351948" lvl="0" marL="351948" marR="0" rtl="0" algn="just">
              <a:lnSpc>
                <a:spcPct val="100000"/>
              </a:lnSpc>
              <a:spcBef>
                <a:spcPts val="1800"/>
              </a:spcBef>
              <a:spcAft>
                <a:spcPts val="0"/>
              </a:spcAft>
              <a:buClr>
                <a:srgbClr val="362C7C"/>
              </a:buClr>
              <a:buSzPct val="100000"/>
              <a:buFont typeface="Roboto Condensed"/>
              <a:buChar char="•"/>
            </a:pPr>
            <a:r>
              <a:rPr b="1" i="0" lang="en" sz="2400" u="none" cap="none" strike="noStrike">
                <a:solidFill>
                  <a:srgbClr val="362C7C"/>
                </a:solidFill>
                <a:latin typeface="Roboto Condensed"/>
                <a:ea typeface="Roboto Condensed"/>
                <a:cs typeface="Roboto Condensed"/>
                <a:sym typeface="Roboto Condensed"/>
              </a:rPr>
              <a:t>DI </a:t>
            </a:r>
            <a:r>
              <a:rPr b="0" i="0" lang="en" sz="2400" u="none" cap="none" strike="noStrike">
                <a:solidFill>
                  <a:srgbClr val="362C7C"/>
                </a:solidFill>
                <a:latin typeface="Roboto Condensed"/>
                <a:ea typeface="Roboto Condensed"/>
                <a:cs typeface="Roboto Condensed"/>
                <a:sym typeface="Roboto Condensed"/>
              </a:rPr>
              <a:t>related to </a:t>
            </a:r>
            <a:r>
              <a:rPr b="1" i="0" lang="en" sz="2400" u="none" cap="none" strike="noStrike">
                <a:solidFill>
                  <a:srgbClr val="362C7C"/>
                </a:solidFill>
                <a:latin typeface="Roboto Condensed"/>
                <a:ea typeface="Roboto Condensed"/>
                <a:cs typeface="Roboto Condensed"/>
                <a:sym typeface="Roboto Condensed"/>
              </a:rPr>
              <a:t>Factory </a:t>
            </a:r>
            <a:r>
              <a:rPr b="0" i="0" lang="en" sz="2400" u="none" cap="none" strike="noStrike">
                <a:solidFill>
                  <a:srgbClr val="362C7C"/>
                </a:solidFill>
                <a:latin typeface="Roboto Condensed"/>
                <a:ea typeface="Roboto Condensed"/>
                <a:cs typeface="Roboto Condensed"/>
                <a:sym typeface="Roboto Condensed"/>
              </a:rPr>
              <a:t>and </a:t>
            </a:r>
            <a:r>
              <a:rPr b="1" i="0" lang="en" sz="2400" u="none" cap="none" strike="noStrike">
                <a:solidFill>
                  <a:srgbClr val="362C7C"/>
                </a:solidFill>
                <a:latin typeface="Roboto Condensed"/>
                <a:ea typeface="Roboto Condensed"/>
                <a:cs typeface="Roboto Condensed"/>
                <a:sym typeface="Roboto Condensed"/>
              </a:rPr>
              <a:t>Strategy </a:t>
            </a:r>
            <a:r>
              <a:rPr b="0" i="0" lang="en" sz="2400" u="none" cap="none" strike="noStrike">
                <a:solidFill>
                  <a:srgbClr val="362C7C"/>
                </a:solidFill>
                <a:latin typeface="Roboto Condensed"/>
                <a:ea typeface="Roboto Condensed"/>
                <a:cs typeface="Roboto Condensed"/>
                <a:sym typeface="Roboto Condensed"/>
              </a:rPr>
              <a:t>patterns, but mostly resembles to </a:t>
            </a:r>
            <a:r>
              <a:rPr b="1" i="0" lang="en" sz="2400" u="none" cap="none" strike="noStrike">
                <a:solidFill>
                  <a:srgbClr val="362C7C"/>
                </a:solidFill>
                <a:latin typeface="Roboto Condensed"/>
                <a:ea typeface="Roboto Condensed"/>
                <a:cs typeface="Roboto Condensed"/>
                <a:sym typeface="Roboto Condensed"/>
              </a:rPr>
              <a:t>Build Pattern</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86" name="Shape 2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400">
                <a:solidFill>
                  <a:srgbClr val="4B191A"/>
                </a:solidFill>
                <a:latin typeface="Roboto Condensed"/>
                <a:ea typeface="Roboto Condensed"/>
                <a:cs typeface="Roboto Condensed"/>
                <a:sym typeface="Roboto Condensed"/>
              </a:rPr>
              <a:t>The objects that form the backbone of your application and that are managed by the Spring IoC container are called beans. A bean is an object that is instantiated, assembled, and otherwise managed by a Spring IoC container. These beans are created with the configuration metadata that you supply to the container. For example, in the form of XML &lt;bean/&gt; definitions which you have already seen in the previous chapters.</a:t>
            </a:r>
          </a:p>
        </p:txBody>
      </p:sp>
      <p:pic>
        <p:nvPicPr>
          <p:cNvPr id="287" name="Shape 287"/>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288" name="Shape 288"/>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Spring Beans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94" name="Shape 2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295" name="Shape 295"/>
          <p:cNvSpPr txBox="1"/>
          <p:nvPr/>
        </p:nvSpPr>
        <p:spPr>
          <a:xfrm>
            <a:off x="311700" y="445025"/>
            <a:ext cx="8520600" cy="572700"/>
          </a:xfrm>
          <a:prstGeom prst="rect">
            <a:avLst/>
          </a:prstGeom>
          <a:noFill/>
          <a:ln>
            <a:noFill/>
          </a:ln>
        </p:spPr>
        <p:txBody>
          <a:bodyPr anchorCtr="0" anchor="t" bIns="91425" lIns="91425" rIns="91425" tIns="91425">
            <a:noAutofit/>
          </a:bodyPr>
          <a:lstStyle/>
          <a:p>
            <a:pPr lvl="0" rtl="0">
              <a:spcBef>
                <a:spcPts val="0"/>
              </a:spcBef>
              <a:buNone/>
            </a:pPr>
            <a:r>
              <a:rPr lang="en" sz="2800">
                <a:solidFill>
                  <a:srgbClr val="000000"/>
                </a:solidFill>
              </a:rPr>
              <a:t>Model</a:t>
            </a:r>
          </a:p>
          <a:p>
            <a:pPr lvl="0" rtl="0">
              <a:spcBef>
                <a:spcPts val="0"/>
              </a:spcBef>
              <a:buNone/>
            </a:pPr>
            <a:r>
              <a:t/>
            </a:r>
            <a:endParaRPr sz="2800">
              <a:solidFill>
                <a:srgbClr val="000000"/>
              </a:solidFill>
            </a:endParaRPr>
          </a:p>
        </p:txBody>
      </p:sp>
      <p:sp>
        <p:nvSpPr>
          <p:cNvPr id="296" name="Shape 296"/>
          <p:cNvSpPr txBox="1"/>
          <p:nvPr/>
        </p:nvSpPr>
        <p:spPr>
          <a:xfrm>
            <a:off x="660551" y="955000"/>
            <a:ext cx="3740700" cy="40737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101600" rtl="0">
              <a:lnSpc>
                <a:spcPct val="115000"/>
              </a:lnSpc>
              <a:spcBef>
                <a:spcPts val="0"/>
              </a:spcBef>
              <a:buNone/>
            </a:pPr>
            <a:r>
              <a:rPr b="1" lang="en" sz="1100">
                <a:solidFill>
                  <a:srgbClr val="7F0055"/>
                </a:solidFill>
                <a:highlight>
                  <a:srgbClr val="F5F5F5"/>
                </a:highlight>
              </a:rPr>
              <a:t>package</a:t>
            </a:r>
            <a:r>
              <a:rPr lang="en" sz="1100">
                <a:solidFill>
                  <a:srgbClr val="000000"/>
                </a:solidFill>
                <a:highlight>
                  <a:srgbClr val="F5F5F5"/>
                </a:highlight>
              </a:rPr>
              <a:t> writer;</a:t>
            </a:r>
            <a:br>
              <a:rPr lang="en" sz="1100">
                <a:solidFill>
                  <a:srgbClr val="000000"/>
                </a:solidFill>
                <a:highlight>
                  <a:srgbClr val="F5F5F5"/>
                </a:highlight>
              </a:rPr>
            </a:br>
            <a:br>
              <a:rPr lang="en" sz="1100">
                <a:solidFill>
                  <a:srgbClr val="000000"/>
                </a:solidFill>
                <a:highlight>
                  <a:srgbClr val="F5F5F5"/>
                </a:highlight>
              </a:rPr>
            </a:b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interface</a:t>
            </a:r>
            <a:r>
              <a:rPr lang="en" sz="1100">
                <a:solidFill>
                  <a:srgbClr val="000000"/>
                </a:solidFill>
                <a:highlight>
                  <a:srgbClr val="F5F5F5"/>
                </a:highlight>
              </a:rPr>
              <a:t> IWriter {</a:t>
            </a:r>
            <a:br>
              <a:rPr lang="en" sz="1100">
                <a:solidFill>
                  <a:srgbClr val="000000"/>
                </a:solidFill>
                <a:highlight>
                  <a:srgbClr val="F5F5F5"/>
                </a:highlight>
              </a:rPr>
            </a:br>
            <a:r>
              <a:rPr lang="en" sz="1100">
                <a:solidFill>
                  <a:srgbClr val="000000"/>
                </a:solidFill>
                <a:highlight>
                  <a:srgbClr val="F5F5F5"/>
                </a:highlight>
              </a:rPr>
              <a:t>  </a:t>
            </a: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void</a:t>
            </a:r>
            <a:r>
              <a:rPr lang="en" sz="1100">
                <a:solidFill>
                  <a:srgbClr val="000000"/>
                </a:solidFill>
                <a:highlight>
                  <a:srgbClr val="F5F5F5"/>
                </a:highlight>
              </a:rPr>
              <a:t> write(String message);</a:t>
            </a:r>
            <a:br>
              <a:rPr lang="en" sz="1100">
                <a:solidFill>
                  <a:srgbClr val="000000"/>
                </a:solidFill>
                <a:highlight>
                  <a:srgbClr val="F5F5F5"/>
                </a:highlight>
              </a:rPr>
            </a:br>
            <a:r>
              <a:rPr lang="en" sz="1100">
                <a:solidFill>
                  <a:srgbClr val="000000"/>
                </a:solidFill>
                <a:highlight>
                  <a:srgbClr val="F5F5F5"/>
                </a:highlight>
              </a:rPr>
              <a:t>}</a:t>
            </a:r>
          </a:p>
          <a:p>
            <a:pPr indent="0" lvl="0" marL="0" marR="101600" rtl="0">
              <a:lnSpc>
                <a:spcPct val="115000"/>
              </a:lnSpc>
              <a:spcBef>
                <a:spcPts val="0"/>
              </a:spcBef>
              <a:buNone/>
            </a:pPr>
            <a:r>
              <a:t/>
            </a:r>
            <a:endParaRPr sz="1100">
              <a:solidFill>
                <a:srgbClr val="000000"/>
              </a:solidFill>
              <a:highlight>
                <a:srgbClr val="F5F5F5"/>
              </a:highlight>
            </a:endParaRPr>
          </a:p>
          <a:p>
            <a:pPr indent="0" lvl="0" marL="0" marR="101600" rtl="0">
              <a:lnSpc>
                <a:spcPct val="115000"/>
              </a:lnSpc>
              <a:spcBef>
                <a:spcPts val="0"/>
              </a:spcBef>
              <a:buNone/>
            </a:pP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class</a:t>
            </a:r>
            <a:r>
              <a:rPr lang="en" sz="1100">
                <a:solidFill>
                  <a:srgbClr val="000000"/>
                </a:solidFill>
                <a:highlight>
                  <a:srgbClr val="F5F5F5"/>
                </a:highlight>
              </a:rPr>
              <a:t> SimpleWriter </a:t>
            </a:r>
            <a:r>
              <a:rPr b="1" lang="en" sz="1100">
                <a:solidFill>
                  <a:srgbClr val="7F0055"/>
                </a:solidFill>
                <a:highlight>
                  <a:srgbClr val="F5F5F5"/>
                </a:highlight>
              </a:rPr>
              <a:t>implements</a:t>
            </a:r>
            <a:r>
              <a:rPr lang="en" sz="1100">
                <a:solidFill>
                  <a:srgbClr val="000000"/>
                </a:solidFill>
                <a:highlight>
                  <a:srgbClr val="F5F5F5"/>
                </a:highlight>
              </a:rPr>
              <a:t> IWriter {</a:t>
            </a:r>
            <a:br>
              <a:rPr lang="en" sz="1100">
                <a:solidFill>
                  <a:srgbClr val="000000"/>
                </a:solidFill>
                <a:highlight>
                  <a:srgbClr val="F5F5F5"/>
                </a:highlight>
              </a:rPr>
            </a:br>
            <a:r>
              <a:rPr lang="en" sz="1100">
                <a:solidFill>
                  <a:srgbClr val="000000"/>
                </a:solidFill>
                <a:highlight>
                  <a:srgbClr val="F5F5F5"/>
                </a:highlight>
              </a:rPr>
              <a:t>  </a:t>
            </a: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void</a:t>
            </a:r>
            <a:r>
              <a:rPr lang="en" sz="1100">
                <a:solidFill>
                  <a:srgbClr val="000000"/>
                </a:solidFill>
                <a:highlight>
                  <a:srgbClr val="F5F5F5"/>
                </a:highlight>
              </a:rPr>
              <a:t> write(String message) {</a:t>
            </a:r>
            <a:br>
              <a:rPr lang="en" sz="1100">
                <a:solidFill>
                  <a:srgbClr val="000000"/>
                </a:solidFill>
                <a:highlight>
                  <a:srgbClr val="F5F5F5"/>
                </a:highlight>
              </a:rPr>
            </a:br>
            <a:r>
              <a:rPr lang="en" sz="1100">
                <a:solidFill>
                  <a:srgbClr val="000000"/>
                </a:solidFill>
                <a:highlight>
                  <a:srgbClr val="F5F5F5"/>
                </a:highlight>
              </a:rPr>
              <a:t>    System.out.println(message);</a:t>
            </a:r>
            <a:br>
              <a:rPr lang="en" sz="1100">
                <a:solidFill>
                  <a:srgbClr val="000000"/>
                </a:solidFill>
                <a:highlight>
                  <a:srgbClr val="F5F5F5"/>
                </a:highlight>
              </a:rPr>
            </a:br>
            <a:r>
              <a:rPr lang="en" sz="1100">
                <a:solidFill>
                  <a:srgbClr val="000000"/>
                </a:solidFill>
                <a:highlight>
                  <a:srgbClr val="F5F5F5"/>
                </a:highlight>
              </a:rPr>
              <a:t>  }</a:t>
            </a:r>
            <a:br>
              <a:rPr lang="en" sz="1100">
                <a:solidFill>
                  <a:srgbClr val="000000"/>
                </a:solidFill>
                <a:highlight>
                  <a:srgbClr val="F5F5F5"/>
                </a:highlight>
              </a:rPr>
            </a:br>
            <a:r>
              <a:rPr lang="en" sz="1100">
                <a:solidFill>
                  <a:srgbClr val="000000"/>
                </a:solidFill>
                <a:highlight>
                  <a:srgbClr val="F5F5F5"/>
                </a:highlight>
              </a:rPr>
              <a:t>}</a:t>
            </a:r>
          </a:p>
          <a:p>
            <a:pPr indent="0" lvl="0" marL="0" marR="101600" rtl="0">
              <a:lnSpc>
                <a:spcPct val="115000"/>
              </a:lnSpc>
              <a:spcBef>
                <a:spcPts val="0"/>
              </a:spcBef>
              <a:buNone/>
            </a:pPr>
            <a:r>
              <a:t/>
            </a:r>
            <a:endParaRPr sz="1100">
              <a:solidFill>
                <a:srgbClr val="000000"/>
              </a:solidFill>
              <a:highlight>
                <a:srgbClr val="F5F5F5"/>
              </a:highlight>
            </a:endParaRPr>
          </a:p>
          <a:p>
            <a:pPr indent="0" lvl="0" marL="0" marR="101600" rtl="0">
              <a:lnSpc>
                <a:spcPct val="115000"/>
              </a:lnSpc>
              <a:spcBef>
                <a:spcPts val="0"/>
              </a:spcBef>
              <a:buNone/>
            </a:pP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class</a:t>
            </a:r>
            <a:r>
              <a:rPr lang="en" sz="1100">
                <a:solidFill>
                  <a:srgbClr val="000000"/>
                </a:solidFill>
                <a:highlight>
                  <a:srgbClr val="F5F5F5"/>
                </a:highlight>
              </a:rPr>
              <a:t> NiceWriter </a:t>
            </a:r>
            <a:r>
              <a:rPr b="1" lang="en" sz="1100">
                <a:solidFill>
                  <a:srgbClr val="7F0055"/>
                </a:solidFill>
                <a:highlight>
                  <a:srgbClr val="F5F5F5"/>
                </a:highlight>
              </a:rPr>
              <a:t>implements</a:t>
            </a:r>
            <a:r>
              <a:rPr lang="en" sz="1100">
                <a:solidFill>
                  <a:srgbClr val="000000"/>
                </a:solidFill>
                <a:highlight>
                  <a:srgbClr val="F5F5F5"/>
                </a:highlight>
              </a:rPr>
              <a:t> IWriter {</a:t>
            </a:r>
            <a:br>
              <a:rPr lang="en" sz="1100">
                <a:solidFill>
                  <a:srgbClr val="000000"/>
                </a:solidFill>
                <a:highlight>
                  <a:srgbClr val="F5F5F5"/>
                </a:highlight>
              </a:rPr>
            </a:br>
            <a:r>
              <a:rPr lang="en" sz="1100">
                <a:solidFill>
                  <a:srgbClr val="000000"/>
                </a:solidFill>
                <a:highlight>
                  <a:srgbClr val="F5F5F5"/>
                </a:highlight>
              </a:rPr>
              <a:t>  </a:t>
            </a: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void</a:t>
            </a:r>
            <a:r>
              <a:rPr lang="en" sz="1100">
                <a:solidFill>
                  <a:srgbClr val="000000"/>
                </a:solidFill>
                <a:highlight>
                  <a:srgbClr val="F5F5F5"/>
                </a:highlight>
              </a:rPr>
              <a:t> write(String message) {</a:t>
            </a:r>
            <a:br>
              <a:rPr lang="en" sz="1100">
                <a:solidFill>
                  <a:srgbClr val="000000"/>
                </a:solidFill>
                <a:highlight>
                  <a:srgbClr val="F5F5F5"/>
                </a:highlight>
              </a:rPr>
            </a:br>
            <a:r>
              <a:rPr lang="en" sz="1100">
                <a:solidFill>
                  <a:srgbClr val="000000"/>
                </a:solidFill>
                <a:highlight>
                  <a:srgbClr val="F5F5F5"/>
                </a:highlight>
              </a:rPr>
              <a:t>    System.out.println(</a:t>
            </a:r>
            <a:r>
              <a:rPr lang="en" sz="1100">
                <a:solidFill>
                  <a:srgbClr val="0000FF"/>
                </a:solidFill>
                <a:highlight>
                  <a:srgbClr val="F5F5F5"/>
                </a:highlight>
              </a:rPr>
              <a:t>"The string is "</a:t>
            </a:r>
            <a:r>
              <a:rPr lang="en" sz="1100">
                <a:solidFill>
                  <a:srgbClr val="000000"/>
                </a:solidFill>
                <a:highlight>
                  <a:srgbClr val="F5F5F5"/>
                </a:highlight>
              </a:rPr>
              <a:t> + s);</a:t>
            </a:r>
            <a:br>
              <a:rPr lang="en" sz="1100">
                <a:solidFill>
                  <a:srgbClr val="000000"/>
                </a:solidFill>
                <a:highlight>
                  <a:srgbClr val="F5F5F5"/>
                </a:highlight>
              </a:rPr>
            </a:br>
            <a:r>
              <a:rPr lang="en" sz="1100">
                <a:solidFill>
                  <a:srgbClr val="000000"/>
                </a:solidFill>
                <a:highlight>
                  <a:srgbClr val="F5F5F5"/>
                </a:highlight>
              </a:rPr>
              <a:t>  }</a:t>
            </a:r>
            <a:br>
              <a:rPr lang="en" sz="1100">
                <a:solidFill>
                  <a:srgbClr val="000000"/>
                </a:solidFill>
                <a:highlight>
                  <a:srgbClr val="F5F5F5"/>
                </a:highlight>
              </a:rPr>
            </a:br>
            <a:r>
              <a:rPr lang="en" sz="1100">
                <a:solidFill>
                  <a:srgbClr val="000000"/>
                </a:solidFill>
                <a:highlight>
                  <a:srgbClr val="F5F5F5"/>
                </a:highlight>
              </a:rPr>
              <a:t>}</a:t>
            </a:r>
          </a:p>
        </p:txBody>
      </p:sp>
      <p:sp>
        <p:nvSpPr>
          <p:cNvPr id="297" name="Shape 297"/>
          <p:cNvSpPr txBox="1"/>
          <p:nvPr/>
        </p:nvSpPr>
        <p:spPr>
          <a:xfrm>
            <a:off x="4796051" y="955000"/>
            <a:ext cx="3740700" cy="40737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101600" marR="101600" rtl="0">
              <a:lnSpc>
                <a:spcPct val="115000"/>
              </a:lnSpc>
              <a:spcBef>
                <a:spcPts val="0"/>
              </a:spcBef>
              <a:buNone/>
            </a:pPr>
            <a:r>
              <a:rPr b="1" lang="en" sz="1100">
                <a:solidFill>
                  <a:srgbClr val="7F0055"/>
                </a:solidFill>
                <a:highlight>
                  <a:srgbClr val="F5F5F5"/>
                </a:highlight>
              </a:rPr>
              <a:t>package</a:t>
            </a:r>
            <a:r>
              <a:rPr lang="en" sz="1100">
                <a:solidFill>
                  <a:srgbClr val="000000"/>
                </a:solidFill>
                <a:highlight>
                  <a:srgbClr val="F5F5F5"/>
                </a:highlight>
              </a:rPr>
              <a:t> client;</a:t>
            </a:r>
            <a:br>
              <a:rPr lang="en" sz="1100">
                <a:solidFill>
                  <a:srgbClr val="000000"/>
                </a:solidFill>
                <a:highlight>
                  <a:srgbClr val="F5F5F5"/>
                </a:highlight>
              </a:rPr>
            </a:br>
            <a:br>
              <a:rPr lang="en" sz="1100">
                <a:solidFill>
                  <a:srgbClr val="000000"/>
                </a:solidFill>
                <a:highlight>
                  <a:srgbClr val="F5F5F5"/>
                </a:highlight>
              </a:rPr>
            </a:br>
            <a:r>
              <a:rPr b="1" lang="en" sz="1100">
                <a:solidFill>
                  <a:srgbClr val="7F0055"/>
                </a:solidFill>
                <a:highlight>
                  <a:srgbClr val="F5F5F5"/>
                </a:highlight>
              </a:rPr>
              <a:t>import</a:t>
            </a:r>
            <a:r>
              <a:rPr lang="en" sz="1100">
                <a:solidFill>
                  <a:srgbClr val="000000"/>
                </a:solidFill>
                <a:highlight>
                  <a:srgbClr val="F5F5F5"/>
                </a:highlight>
              </a:rPr>
              <a:t> writer.IWriter;</a:t>
            </a:r>
            <a:br>
              <a:rPr lang="en" sz="1100">
                <a:solidFill>
                  <a:srgbClr val="000000"/>
                </a:solidFill>
                <a:highlight>
                  <a:srgbClr val="F5F5F5"/>
                </a:highlight>
              </a:rPr>
            </a:br>
            <a:br>
              <a:rPr lang="en" sz="1100">
                <a:solidFill>
                  <a:srgbClr val="000000"/>
                </a:solidFill>
                <a:highlight>
                  <a:srgbClr val="F5F5F5"/>
                </a:highlight>
              </a:rPr>
            </a:b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class</a:t>
            </a:r>
            <a:r>
              <a:rPr lang="en" sz="1100">
                <a:solidFill>
                  <a:srgbClr val="000000"/>
                </a:solidFill>
                <a:highlight>
                  <a:srgbClr val="F5F5F5"/>
                </a:highlight>
              </a:rPr>
              <a:t> WriterClient {</a:t>
            </a:r>
            <a:br>
              <a:rPr lang="en" sz="1100">
                <a:solidFill>
                  <a:srgbClr val="000000"/>
                </a:solidFill>
                <a:highlight>
                  <a:srgbClr val="F5F5F5"/>
                </a:highlight>
              </a:rPr>
            </a:br>
            <a:r>
              <a:rPr lang="en" sz="1100">
                <a:solidFill>
                  <a:srgbClr val="000000"/>
                </a:solidFill>
                <a:highlight>
                  <a:srgbClr val="F5F5F5"/>
                </a:highlight>
              </a:rPr>
              <a:t>  </a:t>
            </a:r>
            <a:r>
              <a:rPr b="1" lang="en" sz="1100">
                <a:solidFill>
                  <a:srgbClr val="7F0055"/>
                </a:solidFill>
                <a:highlight>
                  <a:srgbClr val="F5F5F5"/>
                </a:highlight>
              </a:rPr>
              <a:t>private</a:t>
            </a:r>
            <a:r>
              <a:rPr lang="en" sz="1100">
                <a:solidFill>
                  <a:srgbClr val="000000"/>
                </a:solidFill>
                <a:highlight>
                  <a:srgbClr val="F5F5F5"/>
                </a:highlight>
              </a:rPr>
              <a:t> IWriter writer;</a:t>
            </a:r>
            <a:br>
              <a:rPr lang="en" sz="1100">
                <a:solidFill>
                  <a:srgbClr val="000000"/>
                </a:solidFill>
                <a:highlight>
                  <a:srgbClr val="F5F5F5"/>
                </a:highlight>
              </a:rPr>
            </a:br>
            <a:br>
              <a:rPr lang="en" sz="1100">
                <a:solidFill>
                  <a:srgbClr val="000000"/>
                </a:solidFill>
                <a:highlight>
                  <a:srgbClr val="F5F5F5"/>
                </a:highlight>
              </a:rPr>
            </a:br>
            <a:r>
              <a:rPr lang="en" sz="1100">
                <a:solidFill>
                  <a:srgbClr val="000000"/>
                </a:solidFill>
                <a:highlight>
                  <a:srgbClr val="F5F5F5"/>
                </a:highlight>
              </a:rPr>
              <a:t>  </a:t>
            </a: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void</a:t>
            </a:r>
            <a:r>
              <a:rPr lang="en" sz="1100">
                <a:solidFill>
                  <a:srgbClr val="000000"/>
                </a:solidFill>
                <a:highlight>
                  <a:srgbClr val="F5F5F5"/>
                </a:highlight>
              </a:rPr>
              <a:t> setWriter(IWriter writer) {</a:t>
            </a:r>
            <a:br>
              <a:rPr lang="en" sz="1100">
                <a:solidFill>
                  <a:srgbClr val="000000"/>
                </a:solidFill>
                <a:highlight>
                  <a:srgbClr val="F5F5F5"/>
                </a:highlight>
              </a:rPr>
            </a:br>
            <a:r>
              <a:rPr lang="en" sz="1100">
                <a:solidFill>
                  <a:srgbClr val="000000"/>
                </a:solidFill>
                <a:highlight>
                  <a:srgbClr val="F5F5F5"/>
                </a:highlight>
              </a:rPr>
              <a:t>    </a:t>
            </a:r>
            <a:r>
              <a:rPr b="1" lang="en" sz="1100">
                <a:solidFill>
                  <a:srgbClr val="7F0055"/>
                </a:solidFill>
                <a:highlight>
                  <a:srgbClr val="F5F5F5"/>
                </a:highlight>
              </a:rPr>
              <a:t>this</a:t>
            </a:r>
            <a:r>
              <a:rPr lang="en" sz="1100">
                <a:solidFill>
                  <a:srgbClr val="000000"/>
                </a:solidFill>
                <a:highlight>
                  <a:srgbClr val="F5F5F5"/>
                </a:highlight>
              </a:rPr>
              <a:t>.writer = writer;</a:t>
            </a:r>
            <a:br>
              <a:rPr lang="en" sz="1100">
                <a:solidFill>
                  <a:srgbClr val="000000"/>
                </a:solidFill>
                <a:highlight>
                  <a:srgbClr val="F5F5F5"/>
                </a:highlight>
              </a:rPr>
            </a:br>
            <a:r>
              <a:rPr lang="en" sz="1100">
                <a:solidFill>
                  <a:srgbClr val="000000"/>
                </a:solidFill>
                <a:highlight>
                  <a:srgbClr val="F5F5F5"/>
                </a:highlight>
              </a:rPr>
              <a:t>  }</a:t>
            </a:r>
            <a:br>
              <a:rPr lang="en" sz="1100">
                <a:solidFill>
                  <a:srgbClr val="000000"/>
                </a:solidFill>
                <a:highlight>
                  <a:srgbClr val="F5F5F5"/>
                </a:highlight>
              </a:rPr>
            </a:br>
            <a:br>
              <a:rPr lang="en" sz="1100">
                <a:solidFill>
                  <a:srgbClr val="000000"/>
                </a:solidFill>
                <a:highlight>
                  <a:srgbClr val="F5F5F5"/>
                </a:highlight>
              </a:rPr>
            </a:br>
            <a:r>
              <a:rPr lang="en" sz="1100">
                <a:solidFill>
                  <a:srgbClr val="000000"/>
                </a:solidFill>
                <a:highlight>
                  <a:srgbClr val="F5F5F5"/>
                </a:highlight>
              </a:rPr>
              <a:t>  </a:t>
            </a: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void</a:t>
            </a:r>
            <a:r>
              <a:rPr lang="en" sz="1100">
                <a:solidFill>
                  <a:srgbClr val="000000"/>
                </a:solidFill>
                <a:highlight>
                  <a:srgbClr val="F5F5F5"/>
                </a:highlight>
              </a:rPr>
              <a:t> run() {</a:t>
            </a:r>
            <a:br>
              <a:rPr lang="en" sz="1100">
                <a:solidFill>
                  <a:srgbClr val="000000"/>
                </a:solidFill>
                <a:highlight>
                  <a:srgbClr val="F5F5F5"/>
                </a:highlight>
              </a:rPr>
            </a:br>
            <a:r>
              <a:rPr lang="en" sz="1100">
                <a:solidFill>
                  <a:srgbClr val="000000"/>
                </a:solidFill>
                <a:highlight>
                  <a:srgbClr val="F5F5F5"/>
                </a:highlight>
              </a:rPr>
              <a:t>    writer.write(</a:t>
            </a:r>
            <a:r>
              <a:rPr lang="en" sz="1100">
                <a:solidFill>
                  <a:srgbClr val="0000FF"/>
                </a:solidFill>
                <a:highlight>
                  <a:srgbClr val="F5F5F5"/>
                </a:highlight>
              </a:rPr>
              <a:t>"This is my test"</a:t>
            </a:r>
            <a:r>
              <a:rPr lang="en" sz="1100">
                <a:solidFill>
                  <a:srgbClr val="000000"/>
                </a:solidFill>
                <a:highlight>
                  <a:srgbClr val="F5F5F5"/>
                </a:highlight>
              </a:rPr>
              <a:t>);</a:t>
            </a:r>
            <a:br>
              <a:rPr lang="en" sz="1100">
                <a:solidFill>
                  <a:srgbClr val="000000"/>
                </a:solidFill>
                <a:highlight>
                  <a:srgbClr val="F5F5F5"/>
                </a:highlight>
              </a:rPr>
            </a:br>
            <a:r>
              <a:rPr lang="en" sz="1100">
                <a:solidFill>
                  <a:srgbClr val="000000"/>
                </a:solidFill>
                <a:highlight>
                  <a:srgbClr val="F5F5F5"/>
                </a:highlight>
              </a:rPr>
              <a:t>  }</a:t>
            </a:r>
            <a:br>
              <a:rPr lang="en" sz="1100">
                <a:solidFill>
                  <a:srgbClr val="000000"/>
                </a:solidFill>
                <a:highlight>
                  <a:srgbClr val="F5F5F5"/>
                </a:highlight>
              </a:rPr>
            </a:br>
            <a:r>
              <a:rPr lang="en" sz="1100">
                <a:solidFill>
                  <a:srgbClr val="000000"/>
                </a:solidFill>
                <a:highlight>
                  <a:srgbClr val="F5F5F5"/>
                </a:highlight>
              </a:rPr>
              <a:t>}</a:t>
            </a:r>
          </a:p>
          <a:p>
            <a:pPr indent="0" lvl="0" marL="0" marR="101600" rtl="0">
              <a:lnSpc>
                <a:spcPct val="115000"/>
              </a:lnSpc>
              <a:spcBef>
                <a:spcPts val="0"/>
              </a:spcBef>
              <a:buNone/>
            </a:pPr>
            <a:r>
              <a:t/>
            </a:r>
            <a:endParaRPr b="1" sz="1100">
              <a:solidFill>
                <a:srgbClr val="7F0055"/>
              </a:solidFill>
              <a:highlight>
                <a:srgbClr val="F5F5F5"/>
              </a:highlight>
            </a:endParaRPr>
          </a:p>
        </p:txBody>
      </p:sp>
      <p:pic>
        <p:nvPicPr>
          <p:cNvPr id="298" name="Shape 298"/>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299" name="Shape 299"/>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Spring Beans - XML co</a:t>
            </a:r>
            <a:r>
              <a:rPr b="1" lang="en" sz="2800">
                <a:solidFill>
                  <a:srgbClr val="666666"/>
                </a:solidFill>
                <a:latin typeface="Roboto Condensed"/>
                <a:ea typeface="Roboto Condensed"/>
                <a:cs typeface="Roboto Condensed"/>
                <a:sym typeface="Roboto Condensed"/>
              </a:rPr>
              <a:t>nfiguration</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305" name="Shape 3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306" name="Shape 306"/>
          <p:cNvSpPr txBox="1"/>
          <p:nvPr/>
        </p:nvSpPr>
        <p:spPr>
          <a:xfrm>
            <a:off x="311700" y="445025"/>
            <a:ext cx="8520600" cy="572700"/>
          </a:xfrm>
          <a:prstGeom prst="rect">
            <a:avLst/>
          </a:prstGeom>
          <a:noFill/>
          <a:ln>
            <a:noFill/>
          </a:ln>
        </p:spPr>
        <p:txBody>
          <a:bodyPr anchorCtr="0" anchor="t" bIns="91425" lIns="91425" rIns="91425" tIns="91425">
            <a:noAutofit/>
          </a:bodyPr>
          <a:lstStyle/>
          <a:p>
            <a:pPr lvl="0" rtl="0">
              <a:spcBef>
                <a:spcPts val="0"/>
              </a:spcBef>
              <a:buNone/>
            </a:pPr>
            <a:r>
              <a:rPr lang="en" sz="2800">
                <a:solidFill>
                  <a:srgbClr val="000000"/>
                </a:solidFill>
              </a:rPr>
              <a:t>Configuration</a:t>
            </a:r>
          </a:p>
        </p:txBody>
      </p:sp>
      <p:sp>
        <p:nvSpPr>
          <p:cNvPr id="307" name="Shape 307"/>
          <p:cNvSpPr txBox="1"/>
          <p:nvPr/>
        </p:nvSpPr>
        <p:spPr>
          <a:xfrm>
            <a:off x="311700" y="1162925"/>
            <a:ext cx="8520600" cy="3876000"/>
          </a:xfrm>
          <a:prstGeom prst="rect">
            <a:avLst/>
          </a:prstGeom>
          <a:noFill/>
          <a:ln>
            <a:noFill/>
          </a:ln>
        </p:spPr>
        <p:txBody>
          <a:bodyPr anchorCtr="0" anchor="t" bIns="91425" lIns="91425" rIns="91425" tIns="91425">
            <a:noAutofit/>
          </a:bodyPr>
          <a:lstStyle/>
          <a:p>
            <a:pPr indent="0" lvl="0" marL="101600" marR="101600" rtl="0">
              <a:lnSpc>
                <a:spcPct val="115000"/>
              </a:lnSpc>
              <a:spcBef>
                <a:spcPts val="0"/>
              </a:spcBef>
              <a:buNone/>
            </a:pPr>
            <a:r>
              <a:rPr lang="en" sz="1100">
                <a:solidFill>
                  <a:srgbClr val="000000"/>
                </a:solidFill>
                <a:highlight>
                  <a:srgbClr val="F5F5F5"/>
                </a:highlight>
              </a:rPr>
              <a:t>&lt;beans xmlns=</a:t>
            </a:r>
            <a:r>
              <a:rPr lang="en" sz="1100">
                <a:solidFill>
                  <a:srgbClr val="0000FF"/>
                </a:solidFill>
                <a:highlight>
                  <a:srgbClr val="F5F5F5"/>
                </a:highlight>
              </a:rPr>
              <a:t>"http://www.springframework.org/schema/beans"</a:t>
            </a:r>
            <a:br>
              <a:rPr lang="en" sz="1100">
                <a:solidFill>
                  <a:srgbClr val="000000"/>
                </a:solidFill>
                <a:highlight>
                  <a:srgbClr val="F5F5F5"/>
                </a:highlight>
              </a:rPr>
            </a:br>
            <a:r>
              <a:rPr lang="en" sz="1100">
                <a:solidFill>
                  <a:srgbClr val="000000"/>
                </a:solidFill>
                <a:highlight>
                  <a:srgbClr val="F5F5F5"/>
                </a:highlight>
              </a:rPr>
              <a:t>  xmlns:xsi=</a:t>
            </a:r>
            <a:r>
              <a:rPr lang="en" sz="1100">
                <a:solidFill>
                  <a:srgbClr val="0000FF"/>
                </a:solidFill>
                <a:highlight>
                  <a:srgbClr val="F5F5F5"/>
                </a:highlight>
              </a:rPr>
              <a:t>"http://www.w3.org/2001/XMLSchema-instance"</a:t>
            </a:r>
            <a:br>
              <a:rPr lang="en" sz="1100">
                <a:solidFill>
                  <a:srgbClr val="000000"/>
                </a:solidFill>
                <a:highlight>
                  <a:srgbClr val="F5F5F5"/>
                </a:highlight>
              </a:rPr>
            </a:br>
            <a:r>
              <a:rPr lang="en" sz="1100">
                <a:solidFill>
                  <a:srgbClr val="000000"/>
                </a:solidFill>
                <a:highlight>
                  <a:srgbClr val="F5F5F5"/>
                </a:highlight>
              </a:rPr>
              <a:t>  xmlns:aop=</a:t>
            </a:r>
            <a:r>
              <a:rPr lang="en" sz="1100">
                <a:solidFill>
                  <a:srgbClr val="0000FF"/>
                </a:solidFill>
                <a:highlight>
                  <a:srgbClr val="F5F5F5"/>
                </a:highlight>
              </a:rPr>
              <a:t>"http://www.springframework.org/schema/aop"</a:t>
            </a:r>
            <a:br>
              <a:rPr lang="en" sz="1100">
                <a:solidFill>
                  <a:srgbClr val="000000"/>
                </a:solidFill>
                <a:highlight>
                  <a:srgbClr val="F5F5F5"/>
                </a:highlight>
              </a:rPr>
            </a:br>
            <a:r>
              <a:rPr lang="en" sz="1100">
                <a:solidFill>
                  <a:srgbClr val="000000"/>
                </a:solidFill>
                <a:highlight>
                  <a:srgbClr val="F5F5F5"/>
                </a:highlight>
              </a:rPr>
              <a:t>  xmlns:context=</a:t>
            </a:r>
            <a:r>
              <a:rPr lang="en" sz="1100">
                <a:solidFill>
                  <a:srgbClr val="0000FF"/>
                </a:solidFill>
                <a:highlight>
                  <a:srgbClr val="F5F5F5"/>
                </a:highlight>
              </a:rPr>
              <a:t>"http://www.springframework.org/schema/context"</a:t>
            </a:r>
            <a:br>
              <a:rPr lang="en" sz="1100">
                <a:solidFill>
                  <a:srgbClr val="000000"/>
                </a:solidFill>
                <a:highlight>
                  <a:srgbClr val="F5F5F5"/>
                </a:highlight>
              </a:rPr>
            </a:br>
            <a:r>
              <a:rPr lang="en" sz="1100">
                <a:solidFill>
                  <a:srgbClr val="000000"/>
                </a:solidFill>
                <a:highlight>
                  <a:srgbClr val="F5F5F5"/>
                </a:highlight>
              </a:rPr>
              <a:t>  xsi:schemaLocation=</a:t>
            </a:r>
            <a:r>
              <a:rPr lang="en" sz="1100">
                <a:solidFill>
                  <a:srgbClr val="0000FF"/>
                </a:solidFill>
                <a:highlight>
                  <a:srgbClr val="F5F5F5"/>
                </a:highlight>
              </a:rPr>
              <a:t>"http://www.springframework.org/schema/beans</a:t>
            </a:r>
            <a:br>
              <a:rPr lang="en" sz="1100">
                <a:solidFill>
                  <a:srgbClr val="0000FF"/>
                </a:solidFill>
                <a:highlight>
                  <a:srgbClr val="F5F5F5"/>
                </a:highlight>
              </a:rPr>
            </a:br>
            <a:r>
              <a:rPr lang="en" sz="1100">
                <a:solidFill>
                  <a:srgbClr val="000000"/>
                </a:solidFill>
                <a:highlight>
                  <a:srgbClr val="F5F5F5"/>
                </a:highlight>
              </a:rPr>
              <a:t>           http:</a:t>
            </a:r>
            <a:r>
              <a:rPr i="1" lang="en" sz="1100">
                <a:solidFill>
                  <a:srgbClr val="008800"/>
                </a:solidFill>
                <a:highlight>
                  <a:srgbClr val="F5F5F5"/>
                </a:highlight>
              </a:rPr>
              <a:t>//www.springframework.org/schema/beans/spring-beans-2.5.xsd</a:t>
            </a:r>
            <a:br>
              <a:rPr lang="en" sz="1100">
                <a:solidFill>
                  <a:srgbClr val="000000"/>
                </a:solidFill>
                <a:highlight>
                  <a:srgbClr val="F5F5F5"/>
                </a:highlight>
              </a:rPr>
            </a:br>
            <a:r>
              <a:rPr lang="en" sz="1100">
                <a:solidFill>
                  <a:srgbClr val="000000"/>
                </a:solidFill>
                <a:highlight>
                  <a:srgbClr val="F5F5F5"/>
                </a:highlight>
              </a:rPr>
              <a:t>           http:</a:t>
            </a:r>
            <a:r>
              <a:rPr i="1" lang="en" sz="1100">
                <a:solidFill>
                  <a:srgbClr val="008800"/>
                </a:solidFill>
                <a:highlight>
                  <a:srgbClr val="F5F5F5"/>
                </a:highlight>
              </a:rPr>
              <a:t>//www.springframework.org/schema/aop</a:t>
            </a:r>
            <a:br>
              <a:rPr lang="en" sz="1100">
                <a:solidFill>
                  <a:srgbClr val="000000"/>
                </a:solidFill>
                <a:highlight>
                  <a:srgbClr val="F5F5F5"/>
                </a:highlight>
              </a:rPr>
            </a:br>
            <a:r>
              <a:rPr lang="en" sz="1100">
                <a:solidFill>
                  <a:srgbClr val="000000"/>
                </a:solidFill>
                <a:highlight>
                  <a:srgbClr val="F5F5F5"/>
                </a:highlight>
              </a:rPr>
              <a:t>           http:</a:t>
            </a:r>
            <a:r>
              <a:rPr i="1" lang="en" sz="1100">
                <a:solidFill>
                  <a:srgbClr val="008800"/>
                </a:solidFill>
                <a:highlight>
                  <a:srgbClr val="F5F5F5"/>
                </a:highlight>
              </a:rPr>
              <a:t>//www.springframework.org/schema/aop/spring-aop-2.5.xsd</a:t>
            </a:r>
            <a:br>
              <a:rPr lang="en" sz="1100">
                <a:solidFill>
                  <a:srgbClr val="000000"/>
                </a:solidFill>
                <a:highlight>
                  <a:srgbClr val="F5F5F5"/>
                </a:highlight>
              </a:rPr>
            </a:br>
            <a:r>
              <a:rPr lang="en" sz="1100">
                <a:solidFill>
                  <a:srgbClr val="000000"/>
                </a:solidFill>
                <a:highlight>
                  <a:srgbClr val="F5F5F5"/>
                </a:highlight>
              </a:rPr>
              <a:t>           http:</a:t>
            </a:r>
            <a:r>
              <a:rPr i="1" lang="en" sz="1100">
                <a:solidFill>
                  <a:srgbClr val="008800"/>
                </a:solidFill>
                <a:highlight>
                  <a:srgbClr val="F5F5F5"/>
                </a:highlight>
              </a:rPr>
              <a:t>//www.springframework.org/schema/context</a:t>
            </a:r>
            <a:br>
              <a:rPr lang="en" sz="1100">
                <a:solidFill>
                  <a:srgbClr val="000000"/>
                </a:solidFill>
                <a:highlight>
                  <a:srgbClr val="F5F5F5"/>
                </a:highlight>
              </a:rPr>
            </a:br>
            <a:r>
              <a:rPr lang="en" sz="1100">
                <a:solidFill>
                  <a:srgbClr val="000000"/>
                </a:solidFill>
                <a:highlight>
                  <a:srgbClr val="F5F5F5"/>
                </a:highlight>
              </a:rPr>
              <a:t>           http:</a:t>
            </a:r>
            <a:r>
              <a:rPr i="1" lang="en" sz="1100">
                <a:solidFill>
                  <a:srgbClr val="008800"/>
                </a:solidFill>
                <a:highlight>
                  <a:srgbClr val="F5F5F5"/>
                </a:highlight>
              </a:rPr>
              <a:t>//www.springframework.org/schema/context/spring-context-2.5.xsd"&gt;</a:t>
            </a:r>
            <a:br>
              <a:rPr lang="en" sz="1100">
                <a:solidFill>
                  <a:srgbClr val="000000"/>
                </a:solidFill>
                <a:highlight>
                  <a:srgbClr val="F5F5F5"/>
                </a:highlight>
              </a:rPr>
            </a:br>
            <a:br>
              <a:rPr lang="en" sz="1100">
                <a:solidFill>
                  <a:srgbClr val="000000"/>
                </a:solidFill>
                <a:highlight>
                  <a:srgbClr val="F5F5F5"/>
                </a:highlight>
              </a:rPr>
            </a:br>
            <a:br>
              <a:rPr lang="en" sz="1100">
                <a:solidFill>
                  <a:srgbClr val="000000"/>
                </a:solidFill>
                <a:highlight>
                  <a:srgbClr val="F5F5F5"/>
                </a:highlight>
              </a:rPr>
            </a:br>
            <a:r>
              <a:rPr lang="en" sz="1100">
                <a:solidFill>
                  <a:srgbClr val="000000"/>
                </a:solidFill>
                <a:highlight>
                  <a:srgbClr val="F5F5F5"/>
                </a:highlight>
              </a:rPr>
              <a:t>	&lt;bean id=</a:t>
            </a:r>
            <a:r>
              <a:rPr lang="en" sz="1100">
                <a:solidFill>
                  <a:srgbClr val="0000FF"/>
                </a:solidFill>
                <a:highlight>
                  <a:srgbClr val="F5F5F5"/>
                </a:highlight>
              </a:rPr>
              <a:t>"writer"</a:t>
            </a:r>
            <a:r>
              <a:rPr lang="en" sz="1100">
                <a:solidFill>
                  <a:srgbClr val="000000"/>
                </a:solidFill>
                <a:highlight>
                  <a:srgbClr val="F5F5F5"/>
                </a:highlight>
              </a:rPr>
              <a:t> </a:t>
            </a:r>
            <a:r>
              <a:rPr b="1" lang="en" sz="1100">
                <a:solidFill>
                  <a:srgbClr val="7F0055"/>
                </a:solidFill>
                <a:highlight>
                  <a:srgbClr val="F5F5F5"/>
                </a:highlight>
              </a:rPr>
              <a:t>class</a:t>
            </a:r>
            <a:r>
              <a:rPr lang="en" sz="1100">
                <a:solidFill>
                  <a:srgbClr val="000000"/>
                </a:solidFill>
                <a:highlight>
                  <a:srgbClr val="F5F5F5"/>
                </a:highlight>
              </a:rPr>
              <a:t>=</a:t>
            </a:r>
            <a:r>
              <a:rPr lang="en" sz="1100">
                <a:solidFill>
                  <a:srgbClr val="0000FF"/>
                </a:solidFill>
                <a:highlight>
                  <a:srgbClr val="F5F5F5"/>
                </a:highlight>
              </a:rPr>
              <a:t>"writer.NiceWriter"</a:t>
            </a:r>
            <a:r>
              <a:rPr lang="en" sz="1100">
                <a:solidFill>
                  <a:srgbClr val="000000"/>
                </a:solidFill>
                <a:highlight>
                  <a:srgbClr val="F5F5F5"/>
                </a:highlight>
              </a:rPr>
              <a:t> /&gt;</a:t>
            </a:r>
            <a:br>
              <a:rPr lang="en" sz="1100">
                <a:solidFill>
                  <a:srgbClr val="000000"/>
                </a:solidFill>
                <a:highlight>
                  <a:srgbClr val="F5F5F5"/>
                </a:highlight>
              </a:rPr>
            </a:br>
            <a:br>
              <a:rPr lang="en" sz="1100">
                <a:solidFill>
                  <a:srgbClr val="000000"/>
                </a:solidFill>
                <a:highlight>
                  <a:srgbClr val="F5F5F5"/>
                </a:highlight>
              </a:rPr>
            </a:br>
            <a:r>
              <a:rPr lang="en" sz="1100">
                <a:solidFill>
                  <a:srgbClr val="000000"/>
                </a:solidFill>
                <a:highlight>
                  <a:srgbClr val="F5F5F5"/>
                </a:highlight>
              </a:rPr>
              <a:t>	&lt;bean id=</a:t>
            </a:r>
            <a:r>
              <a:rPr lang="en" sz="1100">
                <a:solidFill>
                  <a:srgbClr val="0000FF"/>
                </a:solidFill>
                <a:highlight>
                  <a:srgbClr val="F5F5F5"/>
                </a:highlight>
              </a:rPr>
              <a:t>"writerClient"</a:t>
            </a:r>
            <a:r>
              <a:rPr lang="en" sz="1100">
                <a:solidFill>
                  <a:srgbClr val="000000"/>
                </a:solidFill>
                <a:highlight>
                  <a:srgbClr val="F5F5F5"/>
                </a:highlight>
              </a:rPr>
              <a:t> </a:t>
            </a:r>
            <a:r>
              <a:rPr b="1" lang="en" sz="1100">
                <a:solidFill>
                  <a:srgbClr val="7F0055"/>
                </a:solidFill>
                <a:highlight>
                  <a:srgbClr val="F5F5F5"/>
                </a:highlight>
              </a:rPr>
              <a:t>class</a:t>
            </a:r>
            <a:r>
              <a:rPr lang="en" sz="1100">
                <a:solidFill>
                  <a:srgbClr val="000000"/>
                </a:solidFill>
                <a:highlight>
                  <a:srgbClr val="F5F5F5"/>
                </a:highlight>
              </a:rPr>
              <a:t>=</a:t>
            </a:r>
            <a:r>
              <a:rPr lang="en" sz="1100">
                <a:solidFill>
                  <a:srgbClr val="0000FF"/>
                </a:solidFill>
                <a:highlight>
                  <a:srgbClr val="F5F5F5"/>
                </a:highlight>
              </a:rPr>
              <a:t>"client.WriterClient"</a:t>
            </a:r>
            <a:r>
              <a:rPr lang="en" sz="1100">
                <a:solidFill>
                  <a:srgbClr val="000000"/>
                </a:solidFill>
                <a:highlight>
                  <a:srgbClr val="F5F5F5"/>
                </a:highlight>
              </a:rPr>
              <a:t>&gt;</a:t>
            </a:r>
            <a:br>
              <a:rPr lang="en" sz="1100">
                <a:solidFill>
                  <a:srgbClr val="000000"/>
                </a:solidFill>
                <a:highlight>
                  <a:srgbClr val="F5F5F5"/>
                </a:highlight>
              </a:rPr>
            </a:br>
            <a:r>
              <a:rPr lang="en" sz="1100">
                <a:solidFill>
                  <a:srgbClr val="000000"/>
                </a:solidFill>
                <a:highlight>
                  <a:srgbClr val="F5F5F5"/>
                </a:highlight>
              </a:rPr>
              <a:t>		&lt;property name=</a:t>
            </a:r>
            <a:r>
              <a:rPr lang="en" sz="1100">
                <a:solidFill>
                  <a:srgbClr val="0000FF"/>
                </a:solidFill>
                <a:highlight>
                  <a:srgbClr val="F5F5F5"/>
                </a:highlight>
              </a:rPr>
              <a:t>"writer"</a:t>
            </a:r>
            <a:r>
              <a:rPr lang="en" sz="1100">
                <a:solidFill>
                  <a:srgbClr val="000000"/>
                </a:solidFill>
                <a:highlight>
                  <a:srgbClr val="F5F5F5"/>
                </a:highlight>
              </a:rPr>
              <a:t> ref=</a:t>
            </a:r>
            <a:r>
              <a:rPr lang="en" sz="1100">
                <a:solidFill>
                  <a:srgbClr val="0000FF"/>
                </a:solidFill>
                <a:highlight>
                  <a:srgbClr val="F5F5F5"/>
                </a:highlight>
              </a:rPr>
              <a:t>"writer"</a:t>
            </a:r>
            <a:r>
              <a:rPr lang="en" sz="1100">
                <a:solidFill>
                  <a:srgbClr val="000000"/>
                </a:solidFill>
                <a:highlight>
                  <a:srgbClr val="F5F5F5"/>
                </a:highlight>
              </a:rPr>
              <a:t> /&gt;</a:t>
            </a:r>
            <a:br>
              <a:rPr lang="en" sz="1100">
                <a:solidFill>
                  <a:srgbClr val="000000"/>
                </a:solidFill>
                <a:highlight>
                  <a:srgbClr val="F5F5F5"/>
                </a:highlight>
              </a:rPr>
            </a:br>
            <a:r>
              <a:rPr lang="en" sz="1100">
                <a:solidFill>
                  <a:srgbClr val="000000"/>
                </a:solidFill>
                <a:highlight>
                  <a:srgbClr val="F5F5F5"/>
                </a:highlight>
              </a:rPr>
              <a:t>	&lt;/bean&gt;</a:t>
            </a:r>
            <a:br>
              <a:rPr lang="en" sz="1100">
                <a:solidFill>
                  <a:srgbClr val="000000"/>
                </a:solidFill>
                <a:highlight>
                  <a:srgbClr val="F5F5F5"/>
                </a:highlight>
              </a:rPr>
            </a:br>
            <a:br>
              <a:rPr lang="en" sz="1100">
                <a:solidFill>
                  <a:srgbClr val="000000"/>
                </a:solidFill>
                <a:highlight>
                  <a:srgbClr val="F5F5F5"/>
                </a:highlight>
              </a:rPr>
            </a:br>
            <a:r>
              <a:rPr lang="en" sz="1100">
                <a:solidFill>
                  <a:srgbClr val="000000"/>
                </a:solidFill>
                <a:highlight>
                  <a:srgbClr val="F5F5F5"/>
                </a:highlight>
              </a:rPr>
              <a:t>&lt;/beans&gt;</a:t>
            </a:r>
          </a:p>
          <a:p>
            <a:pPr lvl="0" rtl="0">
              <a:lnSpc>
                <a:spcPct val="115000"/>
              </a:lnSpc>
              <a:spcBef>
                <a:spcPts val="0"/>
              </a:spcBef>
              <a:spcAft>
                <a:spcPts val="1600"/>
              </a:spcAft>
              <a:buNone/>
            </a:pPr>
            <a:r>
              <a:t/>
            </a:r>
            <a:endParaRPr sz="1800">
              <a:solidFill>
                <a:srgbClr val="595959"/>
              </a:solidFill>
            </a:endParaRPr>
          </a:p>
        </p:txBody>
      </p:sp>
      <p:pic>
        <p:nvPicPr>
          <p:cNvPr id="308" name="Shape 308"/>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309" name="Shape 309"/>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Spring Beans</a:t>
            </a:r>
            <a:r>
              <a:rPr b="1" lang="en" sz="2800">
                <a:solidFill>
                  <a:srgbClr val="666666"/>
                </a:solidFill>
                <a:latin typeface="Roboto Condensed"/>
                <a:ea typeface="Roboto Condensed"/>
                <a:cs typeface="Roboto Condensed"/>
                <a:sym typeface="Roboto Condensed"/>
              </a:rPr>
              <a:t> - XML configuration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70" name="Shape 70"/>
          <p:cNvPicPr preferRelativeResize="0"/>
          <p:nvPr/>
        </p:nvPicPr>
        <p:blipFill rotWithShape="1">
          <a:blip r:embed="rId3">
            <a:alphaModFix/>
          </a:blip>
          <a:srcRect b="0" l="0" r="0" t="0"/>
          <a:stretch/>
        </p:blipFill>
        <p:spPr>
          <a:xfrm>
            <a:off x="2506131" y="410987"/>
            <a:ext cx="4392300" cy="4321500"/>
          </a:xfrm>
          <a:prstGeom prst="rect">
            <a:avLst/>
          </a:prstGeom>
          <a:noFill/>
          <a:ln>
            <a:noFill/>
          </a:ln>
        </p:spPr>
      </p:pic>
      <p:sp>
        <p:nvSpPr>
          <p:cNvPr id="71" name="Shape 71"/>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The Spring Framework</a:t>
            </a:r>
          </a:p>
        </p:txBody>
      </p:sp>
      <p:pic>
        <p:nvPicPr>
          <p:cNvPr id="72" name="Shape 72"/>
          <p:cNvPicPr preferRelativeResize="0"/>
          <p:nvPr/>
        </p:nvPicPr>
        <p:blipFill rotWithShape="1">
          <a:blip r:embed="rId4">
            <a:alphaModFix/>
          </a:blip>
          <a:srcRect b="0" l="0" r="0" t="0"/>
          <a:stretch/>
        </p:blipFill>
        <p:spPr>
          <a:xfrm>
            <a:off x="57747" y="5290"/>
            <a:ext cx="540600" cy="550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315" name="Shape 3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316" name="Shape 316"/>
          <p:cNvSpPr txBox="1"/>
          <p:nvPr/>
        </p:nvSpPr>
        <p:spPr>
          <a:xfrm>
            <a:off x="311700" y="445025"/>
            <a:ext cx="8520600" cy="572700"/>
          </a:xfrm>
          <a:prstGeom prst="rect">
            <a:avLst/>
          </a:prstGeom>
          <a:noFill/>
          <a:ln>
            <a:noFill/>
          </a:ln>
        </p:spPr>
        <p:txBody>
          <a:bodyPr anchorCtr="0" anchor="t" bIns="91425" lIns="91425" rIns="91425" tIns="91425">
            <a:noAutofit/>
          </a:bodyPr>
          <a:lstStyle/>
          <a:p>
            <a:pPr lvl="0" rtl="0">
              <a:spcBef>
                <a:spcPts val="0"/>
              </a:spcBef>
              <a:buNone/>
            </a:pPr>
            <a:r>
              <a:rPr lang="en" sz="2800">
                <a:solidFill>
                  <a:srgbClr val="000000"/>
                </a:solidFill>
              </a:rPr>
              <a:t>Main</a:t>
            </a:r>
          </a:p>
        </p:txBody>
      </p:sp>
      <p:sp>
        <p:nvSpPr>
          <p:cNvPr id="317" name="Shape 317"/>
          <p:cNvSpPr txBox="1"/>
          <p:nvPr/>
        </p:nvSpPr>
        <p:spPr>
          <a:xfrm>
            <a:off x="311700" y="1162925"/>
            <a:ext cx="8520600" cy="3876000"/>
          </a:xfrm>
          <a:prstGeom prst="rect">
            <a:avLst/>
          </a:prstGeom>
          <a:noFill/>
          <a:ln>
            <a:noFill/>
          </a:ln>
        </p:spPr>
        <p:txBody>
          <a:bodyPr anchorCtr="0" anchor="t" bIns="91425" lIns="91425" rIns="91425" tIns="91425">
            <a:noAutofit/>
          </a:bodyPr>
          <a:lstStyle/>
          <a:p>
            <a:pPr indent="0" lvl="0" marL="101600" marR="101600" rtl="0">
              <a:lnSpc>
                <a:spcPct val="163636"/>
              </a:lnSpc>
              <a:spcBef>
                <a:spcPts val="0"/>
              </a:spcBef>
              <a:buNone/>
            </a:pPr>
            <a:r>
              <a:rPr b="1" lang="en" sz="1100">
                <a:solidFill>
                  <a:srgbClr val="7F0055"/>
                </a:solidFill>
                <a:highlight>
                  <a:srgbClr val="F5F5F5"/>
                </a:highlight>
                <a:latin typeface="Droid Sans"/>
                <a:ea typeface="Droid Sans"/>
                <a:cs typeface="Droid Sans"/>
                <a:sym typeface="Droid Sans"/>
              </a:rPr>
              <a:t>public</a:t>
            </a:r>
            <a:r>
              <a:rPr lang="en" sz="1100">
                <a:solidFill>
                  <a:srgbClr val="000000"/>
                </a:solidFill>
                <a:highlight>
                  <a:srgbClr val="F5F5F5"/>
                </a:highlight>
                <a:latin typeface="Droid Sans"/>
                <a:ea typeface="Droid Sans"/>
                <a:cs typeface="Droid Sans"/>
                <a:sym typeface="Droid Sans"/>
              </a:rPr>
              <a:t> </a:t>
            </a:r>
            <a:r>
              <a:rPr b="1" lang="en" sz="1100">
                <a:solidFill>
                  <a:srgbClr val="7F0055"/>
                </a:solidFill>
                <a:highlight>
                  <a:srgbClr val="F5F5F5"/>
                </a:highlight>
                <a:latin typeface="Droid Sans"/>
                <a:ea typeface="Droid Sans"/>
                <a:cs typeface="Droid Sans"/>
                <a:sym typeface="Droid Sans"/>
              </a:rPr>
              <a:t>class</a:t>
            </a:r>
            <a:r>
              <a:rPr lang="en" sz="1100">
                <a:solidFill>
                  <a:srgbClr val="000000"/>
                </a:solidFill>
                <a:highlight>
                  <a:srgbClr val="F5F5F5"/>
                </a:highlight>
                <a:latin typeface="Droid Sans"/>
                <a:ea typeface="Droid Sans"/>
                <a:cs typeface="Droid Sans"/>
                <a:sym typeface="Droid Sans"/>
              </a:rPr>
              <a:t> Main {</a:t>
            </a:r>
            <a:br>
              <a:rPr lang="en" sz="1100">
                <a:solidFill>
                  <a:srgbClr val="000000"/>
                </a:solidFill>
                <a:highlight>
                  <a:srgbClr val="F5F5F5"/>
                </a:highlight>
                <a:latin typeface="Droid Sans"/>
                <a:ea typeface="Droid Sans"/>
                <a:cs typeface="Droid Sans"/>
                <a:sym typeface="Droid Sans"/>
              </a:rPr>
            </a:br>
            <a:r>
              <a:rPr lang="en" sz="1100">
                <a:solidFill>
                  <a:srgbClr val="000000"/>
                </a:solidFill>
                <a:highlight>
                  <a:srgbClr val="F5F5F5"/>
                </a:highlight>
                <a:latin typeface="Droid Sans"/>
                <a:ea typeface="Droid Sans"/>
                <a:cs typeface="Droid Sans"/>
                <a:sym typeface="Droid Sans"/>
              </a:rPr>
              <a:t>  </a:t>
            </a:r>
            <a:r>
              <a:rPr b="1" lang="en" sz="1100">
                <a:solidFill>
                  <a:srgbClr val="7F0055"/>
                </a:solidFill>
                <a:highlight>
                  <a:srgbClr val="F5F5F5"/>
                </a:highlight>
                <a:latin typeface="Droid Sans"/>
                <a:ea typeface="Droid Sans"/>
                <a:cs typeface="Droid Sans"/>
                <a:sym typeface="Droid Sans"/>
              </a:rPr>
              <a:t>public</a:t>
            </a:r>
            <a:r>
              <a:rPr lang="en" sz="1100">
                <a:solidFill>
                  <a:srgbClr val="000000"/>
                </a:solidFill>
                <a:highlight>
                  <a:srgbClr val="F5F5F5"/>
                </a:highlight>
                <a:latin typeface="Droid Sans"/>
                <a:ea typeface="Droid Sans"/>
                <a:cs typeface="Droid Sans"/>
                <a:sym typeface="Droid Sans"/>
              </a:rPr>
              <a:t> </a:t>
            </a:r>
            <a:r>
              <a:rPr b="1" lang="en" sz="1100">
                <a:solidFill>
                  <a:srgbClr val="7F0055"/>
                </a:solidFill>
                <a:highlight>
                  <a:srgbClr val="F5F5F5"/>
                </a:highlight>
                <a:latin typeface="Droid Sans"/>
                <a:ea typeface="Droid Sans"/>
                <a:cs typeface="Droid Sans"/>
                <a:sym typeface="Droid Sans"/>
              </a:rPr>
              <a:t>static</a:t>
            </a:r>
            <a:r>
              <a:rPr lang="en" sz="1100">
                <a:solidFill>
                  <a:srgbClr val="000000"/>
                </a:solidFill>
                <a:highlight>
                  <a:srgbClr val="F5F5F5"/>
                </a:highlight>
                <a:latin typeface="Droid Sans"/>
                <a:ea typeface="Droid Sans"/>
                <a:cs typeface="Droid Sans"/>
                <a:sym typeface="Droid Sans"/>
              </a:rPr>
              <a:t> </a:t>
            </a:r>
            <a:r>
              <a:rPr b="1" lang="en" sz="1100">
                <a:solidFill>
                  <a:srgbClr val="7F0055"/>
                </a:solidFill>
                <a:highlight>
                  <a:srgbClr val="F5F5F5"/>
                </a:highlight>
                <a:latin typeface="Droid Sans"/>
                <a:ea typeface="Droid Sans"/>
                <a:cs typeface="Droid Sans"/>
                <a:sym typeface="Droid Sans"/>
              </a:rPr>
              <a:t>void</a:t>
            </a:r>
            <a:r>
              <a:rPr lang="en" sz="1100">
                <a:solidFill>
                  <a:srgbClr val="000000"/>
                </a:solidFill>
                <a:highlight>
                  <a:srgbClr val="F5F5F5"/>
                </a:highlight>
                <a:latin typeface="Droid Sans"/>
                <a:ea typeface="Droid Sans"/>
                <a:cs typeface="Droid Sans"/>
                <a:sym typeface="Droid Sans"/>
              </a:rPr>
              <a:t> main(String[] args) {</a:t>
            </a:r>
            <a:br>
              <a:rPr lang="en" sz="1100">
                <a:solidFill>
                  <a:srgbClr val="000000"/>
                </a:solidFill>
                <a:highlight>
                  <a:srgbClr val="F5F5F5"/>
                </a:highlight>
                <a:latin typeface="Droid Sans"/>
                <a:ea typeface="Droid Sans"/>
                <a:cs typeface="Droid Sans"/>
                <a:sym typeface="Droid Sans"/>
              </a:rPr>
            </a:br>
            <a:r>
              <a:rPr lang="en" sz="1100">
                <a:solidFill>
                  <a:srgbClr val="000000"/>
                </a:solidFill>
                <a:highlight>
                  <a:srgbClr val="F5F5F5"/>
                </a:highlight>
                <a:latin typeface="Droid Sans"/>
                <a:ea typeface="Droid Sans"/>
                <a:cs typeface="Droid Sans"/>
                <a:sym typeface="Droid Sans"/>
              </a:rPr>
              <a:t>    ApplicationContext context = </a:t>
            </a:r>
            <a:r>
              <a:rPr b="1" lang="en" sz="1100">
                <a:solidFill>
                  <a:srgbClr val="7F0055"/>
                </a:solidFill>
                <a:highlight>
                  <a:srgbClr val="F5F5F5"/>
                </a:highlight>
                <a:latin typeface="Droid Sans"/>
                <a:ea typeface="Droid Sans"/>
                <a:cs typeface="Droid Sans"/>
                <a:sym typeface="Droid Sans"/>
              </a:rPr>
              <a:t>new</a:t>
            </a:r>
            <a:r>
              <a:rPr lang="en" sz="1100">
                <a:solidFill>
                  <a:srgbClr val="000000"/>
                </a:solidFill>
                <a:highlight>
                  <a:srgbClr val="F5F5F5"/>
                </a:highlight>
                <a:latin typeface="Droid Sans"/>
                <a:ea typeface="Droid Sans"/>
                <a:cs typeface="Droid Sans"/>
                <a:sym typeface="Droid Sans"/>
              </a:rPr>
              <a:t> ClassPathXmlApplicationContext(</a:t>
            </a:r>
            <a:r>
              <a:rPr lang="en" sz="1100">
                <a:solidFill>
                  <a:srgbClr val="0000FF"/>
                </a:solidFill>
                <a:highlight>
                  <a:srgbClr val="F5F5F5"/>
                </a:highlight>
                <a:latin typeface="Droid Sans"/>
                <a:ea typeface="Droid Sans"/>
                <a:cs typeface="Droid Sans"/>
                <a:sym typeface="Droid Sans"/>
              </a:rPr>
              <a:t>"writer.xml"</a:t>
            </a:r>
            <a:r>
              <a:rPr lang="en" sz="1100">
                <a:solidFill>
                  <a:srgbClr val="000000"/>
                </a:solidFill>
                <a:highlight>
                  <a:srgbClr val="F5F5F5"/>
                </a:highlight>
                <a:latin typeface="Droid Sans"/>
                <a:ea typeface="Droid Sans"/>
                <a:cs typeface="Droid Sans"/>
                <a:sym typeface="Droid Sans"/>
              </a:rPr>
              <a:t>);</a:t>
            </a:r>
            <a:br>
              <a:rPr lang="en" sz="1100">
                <a:solidFill>
                  <a:srgbClr val="000000"/>
                </a:solidFill>
                <a:highlight>
                  <a:srgbClr val="F5F5F5"/>
                </a:highlight>
                <a:latin typeface="Droid Sans"/>
                <a:ea typeface="Droid Sans"/>
                <a:cs typeface="Droid Sans"/>
                <a:sym typeface="Droid Sans"/>
              </a:rPr>
            </a:br>
            <a:r>
              <a:rPr lang="en" sz="1100">
                <a:solidFill>
                  <a:srgbClr val="000000"/>
                </a:solidFill>
                <a:highlight>
                  <a:srgbClr val="F5F5F5"/>
                </a:highlight>
                <a:latin typeface="Droid Sans"/>
                <a:ea typeface="Droid Sans"/>
                <a:cs typeface="Droid Sans"/>
                <a:sym typeface="Droid Sans"/>
              </a:rPr>
              <a:t>    WriterClient writerClient = (WriterClient) context.getBean(</a:t>
            </a:r>
            <a:r>
              <a:rPr lang="en" sz="1100">
                <a:solidFill>
                  <a:srgbClr val="0000FF"/>
                </a:solidFill>
                <a:highlight>
                  <a:srgbClr val="F5F5F5"/>
                </a:highlight>
                <a:latin typeface="Droid Sans"/>
                <a:ea typeface="Droid Sans"/>
                <a:cs typeface="Droid Sans"/>
                <a:sym typeface="Droid Sans"/>
              </a:rPr>
              <a:t>"</a:t>
            </a:r>
            <a:r>
              <a:rPr lang="en" sz="1100">
                <a:solidFill>
                  <a:srgbClr val="0000FF"/>
                </a:solidFill>
                <a:highlight>
                  <a:srgbClr val="F5F5F5"/>
                </a:highlight>
              </a:rPr>
              <a:t>writerClient</a:t>
            </a:r>
            <a:r>
              <a:rPr lang="en" sz="1100">
                <a:solidFill>
                  <a:srgbClr val="0000FF"/>
                </a:solidFill>
                <a:highlight>
                  <a:srgbClr val="F5F5F5"/>
                </a:highlight>
                <a:latin typeface="Droid Sans"/>
                <a:ea typeface="Droid Sans"/>
                <a:cs typeface="Droid Sans"/>
                <a:sym typeface="Droid Sans"/>
              </a:rPr>
              <a:t>"</a:t>
            </a:r>
            <a:r>
              <a:rPr lang="en" sz="1100">
                <a:solidFill>
                  <a:srgbClr val="000000"/>
                </a:solidFill>
                <a:highlight>
                  <a:srgbClr val="F5F5F5"/>
                </a:highlight>
                <a:latin typeface="Droid Sans"/>
                <a:ea typeface="Droid Sans"/>
                <a:cs typeface="Droid Sans"/>
                <a:sym typeface="Droid Sans"/>
              </a:rPr>
              <a:t>);</a:t>
            </a:r>
            <a:br>
              <a:rPr lang="en" sz="1100">
                <a:solidFill>
                  <a:srgbClr val="000000"/>
                </a:solidFill>
                <a:highlight>
                  <a:srgbClr val="F5F5F5"/>
                </a:highlight>
                <a:latin typeface="Droid Sans"/>
                <a:ea typeface="Droid Sans"/>
                <a:cs typeface="Droid Sans"/>
                <a:sym typeface="Droid Sans"/>
              </a:rPr>
            </a:br>
            <a:r>
              <a:rPr lang="en" sz="1100">
                <a:solidFill>
                  <a:srgbClr val="000000"/>
                </a:solidFill>
                <a:highlight>
                  <a:srgbClr val="F5F5F5"/>
                </a:highlight>
                <a:latin typeface="Droid Sans"/>
                <a:ea typeface="Droid Sans"/>
                <a:cs typeface="Droid Sans"/>
                <a:sym typeface="Droid Sans"/>
              </a:rPr>
              <a:t>    writerClient.run();</a:t>
            </a:r>
            <a:br>
              <a:rPr lang="en" sz="1100">
                <a:solidFill>
                  <a:srgbClr val="000000"/>
                </a:solidFill>
                <a:highlight>
                  <a:srgbClr val="F5F5F5"/>
                </a:highlight>
                <a:latin typeface="Droid Sans"/>
                <a:ea typeface="Droid Sans"/>
                <a:cs typeface="Droid Sans"/>
                <a:sym typeface="Droid Sans"/>
              </a:rPr>
            </a:br>
            <a:r>
              <a:rPr lang="en" sz="1100">
                <a:solidFill>
                  <a:srgbClr val="000000"/>
                </a:solidFill>
                <a:highlight>
                  <a:srgbClr val="F5F5F5"/>
                </a:highlight>
                <a:latin typeface="Droid Sans"/>
                <a:ea typeface="Droid Sans"/>
                <a:cs typeface="Droid Sans"/>
                <a:sym typeface="Droid Sans"/>
              </a:rPr>
              <a:t>  }</a:t>
            </a:r>
            <a:br>
              <a:rPr lang="en" sz="1100">
                <a:solidFill>
                  <a:srgbClr val="000000"/>
                </a:solidFill>
                <a:highlight>
                  <a:srgbClr val="F5F5F5"/>
                </a:highlight>
                <a:latin typeface="Droid Sans"/>
                <a:ea typeface="Droid Sans"/>
                <a:cs typeface="Droid Sans"/>
                <a:sym typeface="Droid Sans"/>
              </a:rPr>
            </a:br>
            <a:r>
              <a:rPr lang="en" sz="1100">
                <a:solidFill>
                  <a:srgbClr val="000000"/>
                </a:solidFill>
                <a:highlight>
                  <a:srgbClr val="F5F5F5"/>
                </a:highlight>
                <a:latin typeface="Droid Sans"/>
                <a:ea typeface="Droid Sans"/>
                <a:cs typeface="Droid Sans"/>
                <a:sym typeface="Droid Sans"/>
              </a:rPr>
              <a:t>}</a:t>
            </a:r>
          </a:p>
          <a:p>
            <a:pPr lvl="0" rtl="0">
              <a:lnSpc>
                <a:spcPct val="115000"/>
              </a:lnSpc>
              <a:spcBef>
                <a:spcPts val="0"/>
              </a:spcBef>
              <a:spcAft>
                <a:spcPts val="1600"/>
              </a:spcAft>
              <a:buNone/>
            </a:pPr>
            <a:r>
              <a:t/>
            </a:r>
            <a:endParaRPr sz="1800">
              <a:solidFill>
                <a:srgbClr val="595959"/>
              </a:solidFill>
            </a:endParaRPr>
          </a:p>
        </p:txBody>
      </p:sp>
      <p:pic>
        <p:nvPicPr>
          <p:cNvPr id="318" name="Shape 318"/>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319" name="Shape 319"/>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Spring Beans </a:t>
            </a:r>
            <a:r>
              <a:rPr b="1" lang="en" sz="2800">
                <a:solidFill>
                  <a:srgbClr val="666666"/>
                </a:solidFill>
                <a:latin typeface="Roboto Condensed"/>
                <a:ea typeface="Roboto Condensed"/>
                <a:cs typeface="Roboto Condensed"/>
                <a:sym typeface="Roboto Condensed"/>
              </a:rPr>
              <a:t>- XML configuration</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325" name="Shape 32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326" name="Shape 326"/>
          <p:cNvSpPr txBox="1"/>
          <p:nvPr/>
        </p:nvSpPr>
        <p:spPr>
          <a:xfrm>
            <a:off x="311700" y="445025"/>
            <a:ext cx="8520600" cy="572700"/>
          </a:xfrm>
          <a:prstGeom prst="rect">
            <a:avLst/>
          </a:prstGeom>
          <a:noFill/>
          <a:ln>
            <a:noFill/>
          </a:ln>
        </p:spPr>
        <p:txBody>
          <a:bodyPr anchorCtr="0" anchor="t" bIns="91425" lIns="91425" rIns="91425" tIns="91425">
            <a:noAutofit/>
          </a:bodyPr>
          <a:lstStyle/>
          <a:p>
            <a:pPr lvl="0" rtl="0">
              <a:spcBef>
                <a:spcPts val="0"/>
              </a:spcBef>
              <a:buNone/>
            </a:pPr>
            <a:r>
              <a:rPr lang="en" sz="2800">
                <a:solidFill>
                  <a:srgbClr val="000000"/>
                </a:solidFill>
              </a:rPr>
              <a:t>Model</a:t>
            </a:r>
          </a:p>
          <a:p>
            <a:pPr lvl="0" rtl="0">
              <a:spcBef>
                <a:spcPts val="0"/>
              </a:spcBef>
              <a:buNone/>
            </a:pPr>
            <a:r>
              <a:t/>
            </a:r>
            <a:endParaRPr sz="2800">
              <a:solidFill>
                <a:srgbClr val="000000"/>
              </a:solidFill>
            </a:endParaRPr>
          </a:p>
        </p:txBody>
      </p:sp>
      <p:sp>
        <p:nvSpPr>
          <p:cNvPr id="327" name="Shape 327"/>
          <p:cNvSpPr txBox="1"/>
          <p:nvPr/>
        </p:nvSpPr>
        <p:spPr>
          <a:xfrm>
            <a:off x="660551" y="955000"/>
            <a:ext cx="3740700" cy="40737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101600" rtl="0">
              <a:lnSpc>
                <a:spcPct val="115000"/>
              </a:lnSpc>
              <a:spcBef>
                <a:spcPts val="0"/>
              </a:spcBef>
              <a:buNone/>
            </a:pPr>
            <a:r>
              <a:rPr b="1" lang="en" sz="1100">
                <a:solidFill>
                  <a:srgbClr val="7F0055"/>
                </a:solidFill>
                <a:highlight>
                  <a:srgbClr val="F5F5F5"/>
                </a:highlight>
              </a:rPr>
              <a:t>package</a:t>
            </a:r>
            <a:r>
              <a:rPr lang="en" sz="1100">
                <a:solidFill>
                  <a:srgbClr val="000000"/>
                </a:solidFill>
                <a:highlight>
                  <a:srgbClr val="F5F5F5"/>
                </a:highlight>
              </a:rPr>
              <a:t> writer;</a:t>
            </a:r>
            <a:br>
              <a:rPr lang="en" sz="1100">
                <a:solidFill>
                  <a:srgbClr val="000000"/>
                </a:solidFill>
                <a:highlight>
                  <a:srgbClr val="F5F5F5"/>
                </a:highlight>
              </a:rPr>
            </a:br>
            <a:br>
              <a:rPr lang="en" sz="1100">
                <a:solidFill>
                  <a:srgbClr val="000000"/>
                </a:solidFill>
                <a:highlight>
                  <a:srgbClr val="F5F5F5"/>
                </a:highlight>
              </a:rPr>
            </a:b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interface</a:t>
            </a:r>
            <a:r>
              <a:rPr lang="en" sz="1100">
                <a:solidFill>
                  <a:srgbClr val="000000"/>
                </a:solidFill>
                <a:highlight>
                  <a:srgbClr val="F5F5F5"/>
                </a:highlight>
              </a:rPr>
              <a:t> IWriter {</a:t>
            </a:r>
            <a:br>
              <a:rPr lang="en" sz="1100">
                <a:solidFill>
                  <a:srgbClr val="000000"/>
                </a:solidFill>
                <a:highlight>
                  <a:srgbClr val="F5F5F5"/>
                </a:highlight>
              </a:rPr>
            </a:br>
            <a:r>
              <a:rPr lang="en" sz="1100">
                <a:solidFill>
                  <a:srgbClr val="000000"/>
                </a:solidFill>
                <a:highlight>
                  <a:srgbClr val="F5F5F5"/>
                </a:highlight>
              </a:rPr>
              <a:t>  </a:t>
            </a: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void</a:t>
            </a:r>
            <a:r>
              <a:rPr lang="en" sz="1100">
                <a:solidFill>
                  <a:srgbClr val="000000"/>
                </a:solidFill>
                <a:highlight>
                  <a:srgbClr val="F5F5F5"/>
                </a:highlight>
              </a:rPr>
              <a:t> write(String message);</a:t>
            </a:r>
            <a:br>
              <a:rPr lang="en" sz="1100">
                <a:solidFill>
                  <a:srgbClr val="000000"/>
                </a:solidFill>
                <a:highlight>
                  <a:srgbClr val="F5F5F5"/>
                </a:highlight>
              </a:rPr>
            </a:br>
            <a:r>
              <a:rPr lang="en" sz="1100">
                <a:solidFill>
                  <a:srgbClr val="000000"/>
                </a:solidFill>
                <a:highlight>
                  <a:srgbClr val="F5F5F5"/>
                </a:highlight>
              </a:rPr>
              <a:t>}</a:t>
            </a:r>
          </a:p>
          <a:p>
            <a:pPr indent="0" lvl="0" marL="0" marR="101600" rtl="0">
              <a:lnSpc>
                <a:spcPct val="115000"/>
              </a:lnSpc>
              <a:spcBef>
                <a:spcPts val="0"/>
              </a:spcBef>
              <a:buNone/>
            </a:pPr>
            <a:r>
              <a:t/>
            </a:r>
            <a:endParaRPr sz="1100">
              <a:solidFill>
                <a:srgbClr val="000000"/>
              </a:solidFill>
              <a:highlight>
                <a:srgbClr val="F5F5F5"/>
              </a:highlight>
            </a:endParaRPr>
          </a:p>
          <a:p>
            <a:pPr indent="0" lvl="0" marL="0" marR="101600" rtl="0">
              <a:lnSpc>
                <a:spcPct val="115000"/>
              </a:lnSpc>
              <a:spcBef>
                <a:spcPts val="0"/>
              </a:spcBef>
              <a:buNone/>
            </a:pP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class</a:t>
            </a:r>
            <a:r>
              <a:rPr lang="en" sz="1100">
                <a:solidFill>
                  <a:srgbClr val="000000"/>
                </a:solidFill>
                <a:highlight>
                  <a:srgbClr val="F5F5F5"/>
                </a:highlight>
              </a:rPr>
              <a:t> SimpleWriter </a:t>
            </a:r>
            <a:r>
              <a:rPr b="1" lang="en" sz="1100">
                <a:solidFill>
                  <a:srgbClr val="7F0055"/>
                </a:solidFill>
                <a:highlight>
                  <a:srgbClr val="F5F5F5"/>
                </a:highlight>
              </a:rPr>
              <a:t>implements</a:t>
            </a:r>
            <a:r>
              <a:rPr lang="en" sz="1100">
                <a:solidFill>
                  <a:srgbClr val="000000"/>
                </a:solidFill>
                <a:highlight>
                  <a:srgbClr val="F5F5F5"/>
                </a:highlight>
              </a:rPr>
              <a:t> IWriter {</a:t>
            </a:r>
            <a:br>
              <a:rPr lang="en" sz="1100">
                <a:solidFill>
                  <a:srgbClr val="000000"/>
                </a:solidFill>
                <a:highlight>
                  <a:srgbClr val="F5F5F5"/>
                </a:highlight>
              </a:rPr>
            </a:br>
            <a:r>
              <a:rPr lang="en" sz="1100">
                <a:solidFill>
                  <a:srgbClr val="000000"/>
                </a:solidFill>
                <a:highlight>
                  <a:srgbClr val="F5F5F5"/>
                </a:highlight>
              </a:rPr>
              <a:t>  </a:t>
            </a: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void</a:t>
            </a:r>
            <a:r>
              <a:rPr lang="en" sz="1100">
                <a:solidFill>
                  <a:srgbClr val="000000"/>
                </a:solidFill>
                <a:highlight>
                  <a:srgbClr val="F5F5F5"/>
                </a:highlight>
              </a:rPr>
              <a:t> write(String message) {</a:t>
            </a:r>
            <a:br>
              <a:rPr lang="en" sz="1100">
                <a:solidFill>
                  <a:srgbClr val="000000"/>
                </a:solidFill>
                <a:highlight>
                  <a:srgbClr val="F5F5F5"/>
                </a:highlight>
              </a:rPr>
            </a:br>
            <a:r>
              <a:rPr lang="en" sz="1100">
                <a:solidFill>
                  <a:srgbClr val="000000"/>
                </a:solidFill>
                <a:highlight>
                  <a:srgbClr val="F5F5F5"/>
                </a:highlight>
              </a:rPr>
              <a:t>    System.out.println(message);</a:t>
            </a:r>
            <a:br>
              <a:rPr lang="en" sz="1100">
                <a:solidFill>
                  <a:srgbClr val="000000"/>
                </a:solidFill>
                <a:highlight>
                  <a:srgbClr val="F5F5F5"/>
                </a:highlight>
              </a:rPr>
            </a:br>
            <a:r>
              <a:rPr lang="en" sz="1100">
                <a:solidFill>
                  <a:srgbClr val="000000"/>
                </a:solidFill>
                <a:highlight>
                  <a:srgbClr val="F5F5F5"/>
                </a:highlight>
              </a:rPr>
              <a:t>  }</a:t>
            </a:r>
            <a:br>
              <a:rPr lang="en" sz="1100">
                <a:solidFill>
                  <a:srgbClr val="000000"/>
                </a:solidFill>
                <a:highlight>
                  <a:srgbClr val="F5F5F5"/>
                </a:highlight>
              </a:rPr>
            </a:br>
            <a:r>
              <a:rPr lang="en" sz="1100">
                <a:solidFill>
                  <a:srgbClr val="000000"/>
                </a:solidFill>
                <a:highlight>
                  <a:srgbClr val="F5F5F5"/>
                </a:highlight>
              </a:rPr>
              <a:t>}</a:t>
            </a:r>
          </a:p>
          <a:p>
            <a:pPr indent="0" lvl="0" marL="0" marR="101600" rtl="0">
              <a:lnSpc>
                <a:spcPct val="115000"/>
              </a:lnSpc>
              <a:spcBef>
                <a:spcPts val="0"/>
              </a:spcBef>
              <a:buNone/>
            </a:pPr>
            <a:r>
              <a:t/>
            </a:r>
            <a:endParaRPr sz="1100">
              <a:solidFill>
                <a:srgbClr val="000000"/>
              </a:solidFill>
              <a:highlight>
                <a:srgbClr val="F5F5F5"/>
              </a:highlight>
            </a:endParaRPr>
          </a:p>
          <a:p>
            <a:pPr indent="0" lvl="0" marL="0" marR="101600" rtl="0">
              <a:lnSpc>
                <a:spcPct val="115000"/>
              </a:lnSpc>
              <a:spcBef>
                <a:spcPts val="0"/>
              </a:spcBef>
              <a:buNone/>
            </a:pPr>
            <a:r>
              <a:rPr i="1" lang="en" sz="1100">
                <a:solidFill>
                  <a:srgbClr val="808080"/>
                </a:solidFill>
                <a:highlight>
                  <a:srgbClr val="F5F5F5"/>
                </a:highlight>
              </a:rPr>
              <a:t>@Service</a:t>
            </a:r>
          </a:p>
          <a:p>
            <a:pPr indent="0" lvl="0" marL="0" marR="101600" rtl="0">
              <a:lnSpc>
                <a:spcPct val="115000"/>
              </a:lnSpc>
              <a:spcBef>
                <a:spcPts val="0"/>
              </a:spcBef>
              <a:buNone/>
            </a:pP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class</a:t>
            </a:r>
            <a:r>
              <a:rPr lang="en" sz="1100">
                <a:solidFill>
                  <a:srgbClr val="000000"/>
                </a:solidFill>
                <a:highlight>
                  <a:srgbClr val="F5F5F5"/>
                </a:highlight>
              </a:rPr>
              <a:t> NiceWriter </a:t>
            </a:r>
            <a:r>
              <a:rPr b="1" lang="en" sz="1100">
                <a:solidFill>
                  <a:srgbClr val="7F0055"/>
                </a:solidFill>
                <a:highlight>
                  <a:srgbClr val="F5F5F5"/>
                </a:highlight>
              </a:rPr>
              <a:t>implements</a:t>
            </a:r>
            <a:r>
              <a:rPr lang="en" sz="1100">
                <a:solidFill>
                  <a:srgbClr val="000000"/>
                </a:solidFill>
                <a:highlight>
                  <a:srgbClr val="F5F5F5"/>
                </a:highlight>
              </a:rPr>
              <a:t> IWriter {</a:t>
            </a:r>
            <a:br>
              <a:rPr lang="en" sz="1100">
                <a:solidFill>
                  <a:srgbClr val="000000"/>
                </a:solidFill>
                <a:highlight>
                  <a:srgbClr val="F5F5F5"/>
                </a:highlight>
              </a:rPr>
            </a:br>
            <a:r>
              <a:rPr lang="en" sz="1100">
                <a:solidFill>
                  <a:srgbClr val="000000"/>
                </a:solidFill>
                <a:highlight>
                  <a:srgbClr val="F5F5F5"/>
                </a:highlight>
              </a:rPr>
              <a:t>  </a:t>
            </a: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void</a:t>
            </a:r>
            <a:r>
              <a:rPr lang="en" sz="1100">
                <a:solidFill>
                  <a:srgbClr val="000000"/>
                </a:solidFill>
                <a:highlight>
                  <a:srgbClr val="F5F5F5"/>
                </a:highlight>
              </a:rPr>
              <a:t> write(String message) {</a:t>
            </a:r>
            <a:br>
              <a:rPr lang="en" sz="1100">
                <a:solidFill>
                  <a:srgbClr val="000000"/>
                </a:solidFill>
                <a:highlight>
                  <a:srgbClr val="F5F5F5"/>
                </a:highlight>
              </a:rPr>
            </a:br>
            <a:r>
              <a:rPr lang="en" sz="1100">
                <a:solidFill>
                  <a:srgbClr val="000000"/>
                </a:solidFill>
                <a:highlight>
                  <a:srgbClr val="F5F5F5"/>
                </a:highlight>
              </a:rPr>
              <a:t>    System.out.println(</a:t>
            </a:r>
            <a:r>
              <a:rPr lang="en" sz="1100">
                <a:solidFill>
                  <a:srgbClr val="0000FF"/>
                </a:solidFill>
                <a:highlight>
                  <a:srgbClr val="F5F5F5"/>
                </a:highlight>
              </a:rPr>
              <a:t>"The string is "</a:t>
            </a:r>
            <a:r>
              <a:rPr lang="en" sz="1100">
                <a:solidFill>
                  <a:srgbClr val="000000"/>
                </a:solidFill>
                <a:highlight>
                  <a:srgbClr val="F5F5F5"/>
                </a:highlight>
              </a:rPr>
              <a:t> + s);</a:t>
            </a:r>
            <a:br>
              <a:rPr lang="en" sz="1100">
                <a:solidFill>
                  <a:srgbClr val="000000"/>
                </a:solidFill>
                <a:highlight>
                  <a:srgbClr val="F5F5F5"/>
                </a:highlight>
              </a:rPr>
            </a:br>
            <a:r>
              <a:rPr lang="en" sz="1100">
                <a:solidFill>
                  <a:srgbClr val="000000"/>
                </a:solidFill>
                <a:highlight>
                  <a:srgbClr val="F5F5F5"/>
                </a:highlight>
              </a:rPr>
              <a:t>  }</a:t>
            </a:r>
            <a:br>
              <a:rPr lang="en" sz="1100">
                <a:solidFill>
                  <a:srgbClr val="000000"/>
                </a:solidFill>
                <a:highlight>
                  <a:srgbClr val="F5F5F5"/>
                </a:highlight>
              </a:rPr>
            </a:br>
            <a:r>
              <a:rPr lang="en" sz="1100">
                <a:solidFill>
                  <a:srgbClr val="000000"/>
                </a:solidFill>
                <a:highlight>
                  <a:srgbClr val="F5F5F5"/>
                </a:highlight>
              </a:rPr>
              <a:t>}</a:t>
            </a:r>
          </a:p>
        </p:txBody>
      </p:sp>
      <p:sp>
        <p:nvSpPr>
          <p:cNvPr id="328" name="Shape 328"/>
          <p:cNvSpPr txBox="1"/>
          <p:nvPr/>
        </p:nvSpPr>
        <p:spPr>
          <a:xfrm>
            <a:off x="4796051" y="955000"/>
            <a:ext cx="3740700" cy="40737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101600" marR="101600" rtl="0">
              <a:lnSpc>
                <a:spcPct val="115000"/>
              </a:lnSpc>
              <a:spcBef>
                <a:spcPts val="0"/>
              </a:spcBef>
              <a:buNone/>
            </a:pPr>
            <a:r>
              <a:rPr b="1" lang="en" sz="1100">
                <a:solidFill>
                  <a:srgbClr val="7F0055"/>
                </a:solidFill>
                <a:highlight>
                  <a:srgbClr val="F5F5F5"/>
                </a:highlight>
              </a:rPr>
              <a:t>package</a:t>
            </a:r>
            <a:r>
              <a:rPr lang="en" sz="1100">
                <a:solidFill>
                  <a:srgbClr val="000000"/>
                </a:solidFill>
                <a:highlight>
                  <a:srgbClr val="F5F5F5"/>
                </a:highlight>
              </a:rPr>
              <a:t> client;</a:t>
            </a:r>
            <a:br>
              <a:rPr lang="en" sz="1100">
                <a:solidFill>
                  <a:srgbClr val="000000"/>
                </a:solidFill>
                <a:highlight>
                  <a:srgbClr val="F5F5F5"/>
                </a:highlight>
              </a:rPr>
            </a:br>
            <a:br>
              <a:rPr lang="en" sz="1100">
                <a:solidFill>
                  <a:srgbClr val="000000"/>
                </a:solidFill>
                <a:highlight>
                  <a:srgbClr val="F5F5F5"/>
                </a:highlight>
              </a:rPr>
            </a:br>
            <a:r>
              <a:rPr b="1" lang="en" sz="1100">
                <a:solidFill>
                  <a:srgbClr val="7F0055"/>
                </a:solidFill>
                <a:highlight>
                  <a:srgbClr val="F5F5F5"/>
                </a:highlight>
              </a:rPr>
              <a:t>import</a:t>
            </a:r>
            <a:r>
              <a:rPr lang="en" sz="1100">
                <a:solidFill>
                  <a:srgbClr val="000000"/>
                </a:solidFill>
                <a:highlight>
                  <a:srgbClr val="F5F5F5"/>
                </a:highlight>
              </a:rPr>
              <a:t> writer.IWriter;</a:t>
            </a:r>
            <a:br>
              <a:rPr lang="en" sz="1100">
                <a:solidFill>
                  <a:srgbClr val="000000"/>
                </a:solidFill>
                <a:highlight>
                  <a:srgbClr val="F5F5F5"/>
                </a:highlight>
              </a:rPr>
            </a:br>
            <a:br>
              <a:rPr lang="en" sz="1100">
                <a:solidFill>
                  <a:srgbClr val="000000"/>
                </a:solidFill>
                <a:highlight>
                  <a:srgbClr val="F5F5F5"/>
                </a:highlight>
              </a:rPr>
            </a:br>
            <a:r>
              <a:rPr i="1" lang="en" sz="1100">
                <a:solidFill>
                  <a:srgbClr val="808080"/>
                </a:solidFill>
                <a:highlight>
                  <a:srgbClr val="F5F5F5"/>
                </a:highlight>
              </a:rPr>
              <a:t>@Service</a:t>
            </a:r>
          </a:p>
          <a:p>
            <a:pPr indent="0" lvl="0" marL="101600" marR="101600" rtl="0">
              <a:lnSpc>
                <a:spcPct val="115000"/>
              </a:lnSpc>
              <a:spcBef>
                <a:spcPts val="0"/>
              </a:spcBef>
              <a:buNone/>
            </a:pP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class</a:t>
            </a:r>
            <a:r>
              <a:rPr lang="en" sz="1100">
                <a:solidFill>
                  <a:srgbClr val="000000"/>
                </a:solidFill>
                <a:highlight>
                  <a:srgbClr val="F5F5F5"/>
                </a:highlight>
              </a:rPr>
              <a:t> WriterClient {</a:t>
            </a:r>
            <a:br>
              <a:rPr lang="en" sz="1100">
                <a:solidFill>
                  <a:srgbClr val="000000"/>
                </a:solidFill>
                <a:highlight>
                  <a:srgbClr val="F5F5F5"/>
                </a:highlight>
              </a:rPr>
            </a:br>
            <a:r>
              <a:rPr lang="en" sz="1100">
                <a:solidFill>
                  <a:srgbClr val="000000"/>
                </a:solidFill>
                <a:highlight>
                  <a:srgbClr val="F5F5F5"/>
                </a:highlight>
              </a:rPr>
              <a:t>  </a:t>
            </a:r>
            <a:r>
              <a:rPr b="1" lang="en" sz="1100">
                <a:solidFill>
                  <a:srgbClr val="7F0055"/>
                </a:solidFill>
                <a:highlight>
                  <a:srgbClr val="F5F5F5"/>
                </a:highlight>
              </a:rPr>
              <a:t>private</a:t>
            </a:r>
            <a:r>
              <a:rPr lang="en" sz="1100">
                <a:solidFill>
                  <a:srgbClr val="000000"/>
                </a:solidFill>
                <a:highlight>
                  <a:srgbClr val="F5F5F5"/>
                </a:highlight>
              </a:rPr>
              <a:t> IWriter writer;</a:t>
            </a:r>
            <a:br>
              <a:rPr lang="en" sz="1100">
                <a:solidFill>
                  <a:srgbClr val="000000"/>
                </a:solidFill>
                <a:highlight>
                  <a:srgbClr val="F5F5F5"/>
                </a:highlight>
              </a:rPr>
            </a:br>
          </a:p>
          <a:p>
            <a:pPr indent="0" lvl="0" marL="101600" marR="101600" rtl="0">
              <a:lnSpc>
                <a:spcPct val="115000"/>
              </a:lnSpc>
              <a:spcBef>
                <a:spcPts val="0"/>
              </a:spcBef>
              <a:buNone/>
            </a:pPr>
            <a:r>
              <a:rPr i="1" lang="en" sz="1100">
                <a:solidFill>
                  <a:srgbClr val="808080"/>
                </a:solidFill>
                <a:highlight>
                  <a:srgbClr val="F5F5F5"/>
                </a:highlight>
              </a:rPr>
              <a:t>  @Autowired</a:t>
            </a:r>
            <a:br>
              <a:rPr lang="en" sz="1100">
                <a:solidFill>
                  <a:srgbClr val="000000"/>
                </a:solidFill>
                <a:highlight>
                  <a:srgbClr val="F5F5F5"/>
                </a:highlight>
              </a:rPr>
            </a:br>
            <a:r>
              <a:rPr lang="en" sz="1100">
                <a:solidFill>
                  <a:srgbClr val="000000"/>
                </a:solidFill>
                <a:highlight>
                  <a:srgbClr val="F5F5F5"/>
                </a:highlight>
              </a:rPr>
              <a:t>  </a:t>
            </a: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void</a:t>
            </a:r>
            <a:r>
              <a:rPr lang="en" sz="1100">
                <a:solidFill>
                  <a:srgbClr val="000000"/>
                </a:solidFill>
                <a:highlight>
                  <a:srgbClr val="F5F5F5"/>
                </a:highlight>
              </a:rPr>
              <a:t> setWriter(IWriter writer) {</a:t>
            </a:r>
            <a:br>
              <a:rPr lang="en" sz="1100">
                <a:solidFill>
                  <a:srgbClr val="000000"/>
                </a:solidFill>
                <a:highlight>
                  <a:srgbClr val="F5F5F5"/>
                </a:highlight>
              </a:rPr>
            </a:br>
            <a:r>
              <a:rPr lang="en" sz="1100">
                <a:solidFill>
                  <a:srgbClr val="000000"/>
                </a:solidFill>
                <a:highlight>
                  <a:srgbClr val="F5F5F5"/>
                </a:highlight>
              </a:rPr>
              <a:t>    </a:t>
            </a:r>
            <a:r>
              <a:rPr b="1" lang="en" sz="1100">
                <a:solidFill>
                  <a:srgbClr val="7F0055"/>
                </a:solidFill>
                <a:highlight>
                  <a:srgbClr val="F5F5F5"/>
                </a:highlight>
              </a:rPr>
              <a:t>this</a:t>
            </a:r>
            <a:r>
              <a:rPr lang="en" sz="1100">
                <a:solidFill>
                  <a:srgbClr val="000000"/>
                </a:solidFill>
                <a:highlight>
                  <a:srgbClr val="F5F5F5"/>
                </a:highlight>
              </a:rPr>
              <a:t>.writer = writer;</a:t>
            </a:r>
            <a:br>
              <a:rPr lang="en" sz="1100">
                <a:solidFill>
                  <a:srgbClr val="000000"/>
                </a:solidFill>
                <a:highlight>
                  <a:srgbClr val="F5F5F5"/>
                </a:highlight>
              </a:rPr>
            </a:br>
            <a:r>
              <a:rPr lang="en" sz="1100">
                <a:solidFill>
                  <a:srgbClr val="000000"/>
                </a:solidFill>
                <a:highlight>
                  <a:srgbClr val="F5F5F5"/>
                </a:highlight>
              </a:rPr>
              <a:t>  }</a:t>
            </a:r>
            <a:br>
              <a:rPr lang="en" sz="1100">
                <a:solidFill>
                  <a:srgbClr val="000000"/>
                </a:solidFill>
                <a:highlight>
                  <a:srgbClr val="F5F5F5"/>
                </a:highlight>
              </a:rPr>
            </a:br>
            <a:br>
              <a:rPr lang="en" sz="1100">
                <a:solidFill>
                  <a:srgbClr val="000000"/>
                </a:solidFill>
                <a:highlight>
                  <a:srgbClr val="F5F5F5"/>
                </a:highlight>
              </a:rPr>
            </a:br>
            <a:r>
              <a:rPr lang="en" sz="1100">
                <a:solidFill>
                  <a:srgbClr val="000000"/>
                </a:solidFill>
                <a:highlight>
                  <a:srgbClr val="F5F5F5"/>
                </a:highlight>
              </a:rPr>
              <a:t>  </a:t>
            </a:r>
            <a:r>
              <a:rPr b="1" lang="en" sz="1100">
                <a:solidFill>
                  <a:srgbClr val="7F0055"/>
                </a:solidFill>
                <a:highlight>
                  <a:srgbClr val="F5F5F5"/>
                </a:highlight>
              </a:rPr>
              <a:t>public</a:t>
            </a:r>
            <a:r>
              <a:rPr lang="en" sz="1100">
                <a:solidFill>
                  <a:srgbClr val="000000"/>
                </a:solidFill>
                <a:highlight>
                  <a:srgbClr val="F5F5F5"/>
                </a:highlight>
              </a:rPr>
              <a:t> </a:t>
            </a:r>
            <a:r>
              <a:rPr b="1" lang="en" sz="1100">
                <a:solidFill>
                  <a:srgbClr val="7F0055"/>
                </a:solidFill>
                <a:highlight>
                  <a:srgbClr val="F5F5F5"/>
                </a:highlight>
              </a:rPr>
              <a:t>void</a:t>
            </a:r>
            <a:r>
              <a:rPr lang="en" sz="1100">
                <a:solidFill>
                  <a:srgbClr val="000000"/>
                </a:solidFill>
                <a:highlight>
                  <a:srgbClr val="F5F5F5"/>
                </a:highlight>
              </a:rPr>
              <a:t> run() {</a:t>
            </a:r>
            <a:br>
              <a:rPr lang="en" sz="1100">
                <a:solidFill>
                  <a:srgbClr val="000000"/>
                </a:solidFill>
                <a:highlight>
                  <a:srgbClr val="F5F5F5"/>
                </a:highlight>
              </a:rPr>
            </a:br>
            <a:r>
              <a:rPr lang="en" sz="1100">
                <a:solidFill>
                  <a:srgbClr val="000000"/>
                </a:solidFill>
                <a:highlight>
                  <a:srgbClr val="F5F5F5"/>
                </a:highlight>
              </a:rPr>
              <a:t>    writer.write(</a:t>
            </a:r>
            <a:r>
              <a:rPr lang="en" sz="1100">
                <a:solidFill>
                  <a:srgbClr val="0000FF"/>
                </a:solidFill>
                <a:highlight>
                  <a:srgbClr val="F5F5F5"/>
                </a:highlight>
              </a:rPr>
              <a:t>"This is my test"</a:t>
            </a:r>
            <a:r>
              <a:rPr lang="en" sz="1100">
                <a:solidFill>
                  <a:srgbClr val="000000"/>
                </a:solidFill>
                <a:highlight>
                  <a:srgbClr val="F5F5F5"/>
                </a:highlight>
              </a:rPr>
              <a:t>);</a:t>
            </a:r>
            <a:br>
              <a:rPr lang="en" sz="1100">
                <a:solidFill>
                  <a:srgbClr val="000000"/>
                </a:solidFill>
                <a:highlight>
                  <a:srgbClr val="F5F5F5"/>
                </a:highlight>
              </a:rPr>
            </a:br>
            <a:r>
              <a:rPr lang="en" sz="1100">
                <a:solidFill>
                  <a:srgbClr val="000000"/>
                </a:solidFill>
                <a:highlight>
                  <a:srgbClr val="F5F5F5"/>
                </a:highlight>
              </a:rPr>
              <a:t>  }</a:t>
            </a:r>
            <a:br>
              <a:rPr lang="en" sz="1100">
                <a:solidFill>
                  <a:srgbClr val="000000"/>
                </a:solidFill>
                <a:highlight>
                  <a:srgbClr val="F5F5F5"/>
                </a:highlight>
              </a:rPr>
            </a:br>
            <a:r>
              <a:rPr lang="en" sz="1100">
                <a:solidFill>
                  <a:srgbClr val="000000"/>
                </a:solidFill>
                <a:highlight>
                  <a:srgbClr val="F5F5F5"/>
                </a:highlight>
              </a:rPr>
              <a:t>}</a:t>
            </a:r>
          </a:p>
          <a:p>
            <a:pPr indent="0" lvl="0" marL="0" marR="101600" rtl="0">
              <a:lnSpc>
                <a:spcPct val="115000"/>
              </a:lnSpc>
              <a:spcBef>
                <a:spcPts val="0"/>
              </a:spcBef>
              <a:buNone/>
            </a:pPr>
            <a:r>
              <a:t/>
            </a:r>
            <a:endParaRPr b="1" sz="1100">
              <a:solidFill>
                <a:srgbClr val="7F0055"/>
              </a:solidFill>
              <a:highlight>
                <a:srgbClr val="F5F5F5"/>
              </a:highlight>
            </a:endParaRPr>
          </a:p>
        </p:txBody>
      </p:sp>
      <p:pic>
        <p:nvPicPr>
          <p:cNvPr id="329" name="Shape 329"/>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330" name="Shape 330"/>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Spring Beans </a:t>
            </a:r>
            <a:r>
              <a:rPr b="1" lang="en" sz="2800">
                <a:solidFill>
                  <a:srgbClr val="666666"/>
                </a:solidFill>
                <a:latin typeface="Roboto Condensed"/>
                <a:ea typeface="Roboto Condensed"/>
                <a:cs typeface="Roboto Condensed"/>
                <a:sym typeface="Roboto Condensed"/>
              </a:rPr>
              <a:t>- Annotations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336" name="Shape 33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337" name="Shape 337"/>
          <p:cNvSpPr txBox="1"/>
          <p:nvPr/>
        </p:nvSpPr>
        <p:spPr>
          <a:xfrm>
            <a:off x="311700" y="445025"/>
            <a:ext cx="8520600" cy="572700"/>
          </a:xfrm>
          <a:prstGeom prst="rect">
            <a:avLst/>
          </a:prstGeom>
          <a:noFill/>
          <a:ln>
            <a:noFill/>
          </a:ln>
        </p:spPr>
        <p:txBody>
          <a:bodyPr anchorCtr="0" anchor="t" bIns="91425" lIns="91425" rIns="91425" tIns="91425">
            <a:noAutofit/>
          </a:bodyPr>
          <a:lstStyle/>
          <a:p>
            <a:pPr lvl="0" rtl="0">
              <a:spcBef>
                <a:spcPts val="0"/>
              </a:spcBef>
              <a:buNone/>
            </a:pPr>
            <a:r>
              <a:rPr lang="en" sz="2800">
                <a:solidFill>
                  <a:srgbClr val="000000"/>
                </a:solidFill>
              </a:rPr>
              <a:t>Main</a:t>
            </a:r>
          </a:p>
        </p:txBody>
      </p:sp>
      <p:sp>
        <p:nvSpPr>
          <p:cNvPr id="338" name="Shape 338"/>
          <p:cNvSpPr txBox="1"/>
          <p:nvPr/>
        </p:nvSpPr>
        <p:spPr>
          <a:xfrm>
            <a:off x="311700" y="1152475"/>
            <a:ext cx="8520600" cy="3416400"/>
          </a:xfrm>
          <a:prstGeom prst="rect">
            <a:avLst/>
          </a:prstGeom>
          <a:noFill/>
          <a:ln>
            <a:noFill/>
          </a:ln>
        </p:spPr>
        <p:txBody>
          <a:bodyPr anchorCtr="0" anchor="t" bIns="91425" lIns="91425" rIns="91425" tIns="91425">
            <a:noAutofit/>
          </a:bodyPr>
          <a:lstStyle/>
          <a:p>
            <a:pPr indent="0" lvl="0" marL="101600" marR="101600" rtl="0">
              <a:lnSpc>
                <a:spcPct val="163636"/>
              </a:lnSpc>
              <a:spcBef>
                <a:spcPts val="0"/>
              </a:spcBef>
              <a:buNone/>
            </a:pPr>
            <a:r>
              <a:rPr b="1" lang="en" sz="1100">
                <a:solidFill>
                  <a:srgbClr val="7F0055"/>
                </a:solidFill>
                <a:highlight>
                  <a:srgbClr val="F5F5F5"/>
                </a:highlight>
                <a:latin typeface="Droid Sans"/>
                <a:ea typeface="Droid Sans"/>
                <a:cs typeface="Droid Sans"/>
                <a:sym typeface="Droid Sans"/>
              </a:rPr>
              <a:t>public</a:t>
            </a:r>
            <a:r>
              <a:rPr lang="en" sz="1100">
                <a:solidFill>
                  <a:srgbClr val="000000"/>
                </a:solidFill>
                <a:highlight>
                  <a:srgbClr val="F5F5F5"/>
                </a:highlight>
                <a:latin typeface="Droid Sans"/>
                <a:ea typeface="Droid Sans"/>
                <a:cs typeface="Droid Sans"/>
                <a:sym typeface="Droid Sans"/>
              </a:rPr>
              <a:t> </a:t>
            </a:r>
            <a:r>
              <a:rPr b="1" lang="en" sz="1100">
                <a:solidFill>
                  <a:srgbClr val="7F0055"/>
                </a:solidFill>
                <a:highlight>
                  <a:srgbClr val="F5F5F5"/>
                </a:highlight>
                <a:latin typeface="Droid Sans"/>
                <a:ea typeface="Droid Sans"/>
                <a:cs typeface="Droid Sans"/>
                <a:sym typeface="Droid Sans"/>
              </a:rPr>
              <a:t>class</a:t>
            </a:r>
            <a:r>
              <a:rPr lang="en" sz="1100">
                <a:solidFill>
                  <a:srgbClr val="000000"/>
                </a:solidFill>
                <a:highlight>
                  <a:srgbClr val="F5F5F5"/>
                </a:highlight>
                <a:latin typeface="Droid Sans"/>
                <a:ea typeface="Droid Sans"/>
                <a:cs typeface="Droid Sans"/>
                <a:sym typeface="Droid Sans"/>
              </a:rPr>
              <a:t> Main {</a:t>
            </a:r>
            <a:br>
              <a:rPr lang="en" sz="1100">
                <a:solidFill>
                  <a:srgbClr val="000000"/>
                </a:solidFill>
                <a:highlight>
                  <a:srgbClr val="F5F5F5"/>
                </a:highlight>
                <a:latin typeface="Droid Sans"/>
                <a:ea typeface="Droid Sans"/>
                <a:cs typeface="Droid Sans"/>
                <a:sym typeface="Droid Sans"/>
              </a:rPr>
            </a:br>
            <a:r>
              <a:rPr lang="en" sz="1100">
                <a:solidFill>
                  <a:srgbClr val="000000"/>
                </a:solidFill>
                <a:highlight>
                  <a:srgbClr val="F5F5F5"/>
                </a:highlight>
                <a:latin typeface="Droid Sans"/>
                <a:ea typeface="Droid Sans"/>
                <a:cs typeface="Droid Sans"/>
                <a:sym typeface="Droid Sans"/>
              </a:rPr>
              <a:t>  </a:t>
            </a:r>
            <a:r>
              <a:rPr b="1" lang="en" sz="1100">
                <a:solidFill>
                  <a:srgbClr val="7F0055"/>
                </a:solidFill>
                <a:highlight>
                  <a:srgbClr val="F5F5F5"/>
                </a:highlight>
                <a:latin typeface="Droid Sans"/>
                <a:ea typeface="Droid Sans"/>
                <a:cs typeface="Droid Sans"/>
                <a:sym typeface="Droid Sans"/>
              </a:rPr>
              <a:t>public</a:t>
            </a:r>
            <a:r>
              <a:rPr lang="en" sz="1100">
                <a:solidFill>
                  <a:srgbClr val="000000"/>
                </a:solidFill>
                <a:highlight>
                  <a:srgbClr val="F5F5F5"/>
                </a:highlight>
                <a:latin typeface="Droid Sans"/>
                <a:ea typeface="Droid Sans"/>
                <a:cs typeface="Droid Sans"/>
                <a:sym typeface="Droid Sans"/>
              </a:rPr>
              <a:t> </a:t>
            </a:r>
            <a:r>
              <a:rPr b="1" lang="en" sz="1100">
                <a:solidFill>
                  <a:srgbClr val="7F0055"/>
                </a:solidFill>
                <a:highlight>
                  <a:srgbClr val="F5F5F5"/>
                </a:highlight>
                <a:latin typeface="Droid Sans"/>
                <a:ea typeface="Droid Sans"/>
                <a:cs typeface="Droid Sans"/>
                <a:sym typeface="Droid Sans"/>
              </a:rPr>
              <a:t>static</a:t>
            </a:r>
            <a:r>
              <a:rPr lang="en" sz="1100">
                <a:solidFill>
                  <a:srgbClr val="000000"/>
                </a:solidFill>
                <a:highlight>
                  <a:srgbClr val="F5F5F5"/>
                </a:highlight>
                <a:latin typeface="Droid Sans"/>
                <a:ea typeface="Droid Sans"/>
                <a:cs typeface="Droid Sans"/>
                <a:sym typeface="Droid Sans"/>
              </a:rPr>
              <a:t> </a:t>
            </a:r>
            <a:r>
              <a:rPr b="1" lang="en" sz="1100">
                <a:solidFill>
                  <a:srgbClr val="7F0055"/>
                </a:solidFill>
                <a:highlight>
                  <a:srgbClr val="F5F5F5"/>
                </a:highlight>
                <a:latin typeface="Droid Sans"/>
                <a:ea typeface="Droid Sans"/>
                <a:cs typeface="Droid Sans"/>
                <a:sym typeface="Droid Sans"/>
              </a:rPr>
              <a:t>void</a:t>
            </a:r>
            <a:r>
              <a:rPr lang="en" sz="1100">
                <a:solidFill>
                  <a:srgbClr val="000000"/>
                </a:solidFill>
                <a:highlight>
                  <a:srgbClr val="F5F5F5"/>
                </a:highlight>
                <a:latin typeface="Droid Sans"/>
                <a:ea typeface="Droid Sans"/>
                <a:cs typeface="Droid Sans"/>
                <a:sym typeface="Droid Sans"/>
              </a:rPr>
              <a:t> main(String[] args) {</a:t>
            </a:r>
            <a:br>
              <a:rPr lang="en" sz="1100">
                <a:solidFill>
                  <a:srgbClr val="000000"/>
                </a:solidFill>
                <a:highlight>
                  <a:srgbClr val="F5F5F5"/>
                </a:highlight>
                <a:latin typeface="Droid Sans"/>
                <a:ea typeface="Droid Sans"/>
                <a:cs typeface="Droid Sans"/>
                <a:sym typeface="Droid Sans"/>
              </a:rPr>
            </a:br>
            <a:r>
              <a:rPr lang="en" sz="1100">
                <a:solidFill>
                  <a:srgbClr val="000000"/>
                </a:solidFill>
                <a:highlight>
                  <a:srgbClr val="F5F5F5"/>
                </a:highlight>
                <a:latin typeface="Droid Sans"/>
                <a:ea typeface="Droid Sans"/>
                <a:cs typeface="Droid Sans"/>
                <a:sym typeface="Droid Sans"/>
              </a:rPr>
              <a:t>    ApplicationContext context = </a:t>
            </a:r>
            <a:r>
              <a:rPr b="1" lang="en" sz="1100">
                <a:solidFill>
                  <a:srgbClr val="7F0055"/>
                </a:solidFill>
                <a:highlight>
                  <a:srgbClr val="F5F5F5"/>
                </a:highlight>
                <a:latin typeface="Droid Sans"/>
                <a:ea typeface="Droid Sans"/>
                <a:cs typeface="Droid Sans"/>
                <a:sym typeface="Droid Sans"/>
              </a:rPr>
              <a:t>new</a:t>
            </a:r>
            <a:r>
              <a:rPr lang="en" sz="1100">
                <a:solidFill>
                  <a:srgbClr val="000000"/>
                </a:solidFill>
                <a:highlight>
                  <a:srgbClr val="F5F5F5"/>
                </a:highlight>
                <a:latin typeface="Droid Sans"/>
                <a:ea typeface="Droid Sans"/>
                <a:cs typeface="Droid Sans"/>
                <a:sym typeface="Droid Sans"/>
              </a:rPr>
              <a:t> ClassPathXmlApplicationContext(</a:t>
            </a:r>
            <a:r>
              <a:rPr lang="en" sz="1100">
                <a:solidFill>
                  <a:srgbClr val="0000FF"/>
                </a:solidFill>
                <a:highlight>
                  <a:srgbClr val="F5F5F5"/>
                </a:highlight>
                <a:latin typeface="Droid Sans"/>
                <a:ea typeface="Droid Sans"/>
                <a:cs typeface="Droid Sans"/>
                <a:sym typeface="Droid Sans"/>
              </a:rPr>
              <a:t>"writer.xml"</a:t>
            </a:r>
            <a:r>
              <a:rPr lang="en" sz="1100">
                <a:solidFill>
                  <a:srgbClr val="000000"/>
                </a:solidFill>
                <a:highlight>
                  <a:srgbClr val="F5F5F5"/>
                </a:highlight>
                <a:latin typeface="Droid Sans"/>
                <a:ea typeface="Droid Sans"/>
                <a:cs typeface="Droid Sans"/>
                <a:sym typeface="Droid Sans"/>
              </a:rPr>
              <a:t>);</a:t>
            </a:r>
            <a:br>
              <a:rPr lang="en" sz="1100">
                <a:solidFill>
                  <a:srgbClr val="000000"/>
                </a:solidFill>
                <a:highlight>
                  <a:srgbClr val="F5F5F5"/>
                </a:highlight>
                <a:latin typeface="Droid Sans"/>
                <a:ea typeface="Droid Sans"/>
                <a:cs typeface="Droid Sans"/>
                <a:sym typeface="Droid Sans"/>
              </a:rPr>
            </a:br>
            <a:r>
              <a:rPr lang="en" sz="1100">
                <a:solidFill>
                  <a:srgbClr val="000000"/>
                </a:solidFill>
                <a:highlight>
                  <a:srgbClr val="F5F5F5"/>
                </a:highlight>
                <a:latin typeface="Droid Sans"/>
                <a:ea typeface="Droid Sans"/>
                <a:cs typeface="Droid Sans"/>
                <a:sym typeface="Droid Sans"/>
              </a:rPr>
              <a:t>    WriterClient writerClient = (WriterClient) context.getBean(</a:t>
            </a:r>
            <a:r>
              <a:rPr lang="en" sz="1100">
                <a:solidFill>
                  <a:srgbClr val="0000FF"/>
                </a:solidFill>
                <a:highlight>
                  <a:srgbClr val="F5F5F5"/>
                </a:highlight>
                <a:latin typeface="Droid Sans"/>
                <a:ea typeface="Droid Sans"/>
                <a:cs typeface="Droid Sans"/>
                <a:sym typeface="Droid Sans"/>
              </a:rPr>
              <a:t>"</a:t>
            </a:r>
            <a:r>
              <a:rPr lang="en" sz="1100">
                <a:solidFill>
                  <a:srgbClr val="0000FF"/>
                </a:solidFill>
                <a:highlight>
                  <a:srgbClr val="F5F5F5"/>
                </a:highlight>
              </a:rPr>
              <a:t>writerClient</a:t>
            </a:r>
            <a:r>
              <a:rPr lang="en" sz="1100">
                <a:solidFill>
                  <a:srgbClr val="0000FF"/>
                </a:solidFill>
                <a:highlight>
                  <a:srgbClr val="F5F5F5"/>
                </a:highlight>
                <a:latin typeface="Droid Sans"/>
                <a:ea typeface="Droid Sans"/>
                <a:cs typeface="Droid Sans"/>
                <a:sym typeface="Droid Sans"/>
              </a:rPr>
              <a:t>"</a:t>
            </a:r>
            <a:r>
              <a:rPr lang="en" sz="1100">
                <a:solidFill>
                  <a:srgbClr val="000000"/>
                </a:solidFill>
                <a:highlight>
                  <a:srgbClr val="F5F5F5"/>
                </a:highlight>
                <a:latin typeface="Droid Sans"/>
                <a:ea typeface="Droid Sans"/>
                <a:cs typeface="Droid Sans"/>
                <a:sym typeface="Droid Sans"/>
              </a:rPr>
              <a:t>);</a:t>
            </a:r>
            <a:br>
              <a:rPr lang="en" sz="1100">
                <a:solidFill>
                  <a:srgbClr val="000000"/>
                </a:solidFill>
                <a:highlight>
                  <a:srgbClr val="F5F5F5"/>
                </a:highlight>
                <a:latin typeface="Droid Sans"/>
                <a:ea typeface="Droid Sans"/>
                <a:cs typeface="Droid Sans"/>
                <a:sym typeface="Droid Sans"/>
              </a:rPr>
            </a:br>
            <a:r>
              <a:rPr lang="en" sz="1100">
                <a:solidFill>
                  <a:srgbClr val="000000"/>
                </a:solidFill>
                <a:highlight>
                  <a:srgbClr val="F5F5F5"/>
                </a:highlight>
                <a:latin typeface="Droid Sans"/>
                <a:ea typeface="Droid Sans"/>
                <a:cs typeface="Droid Sans"/>
                <a:sym typeface="Droid Sans"/>
              </a:rPr>
              <a:t>    writerClient.run();</a:t>
            </a:r>
            <a:br>
              <a:rPr lang="en" sz="1100">
                <a:solidFill>
                  <a:srgbClr val="000000"/>
                </a:solidFill>
                <a:highlight>
                  <a:srgbClr val="F5F5F5"/>
                </a:highlight>
                <a:latin typeface="Droid Sans"/>
                <a:ea typeface="Droid Sans"/>
                <a:cs typeface="Droid Sans"/>
                <a:sym typeface="Droid Sans"/>
              </a:rPr>
            </a:br>
            <a:r>
              <a:rPr lang="en" sz="1100">
                <a:solidFill>
                  <a:srgbClr val="000000"/>
                </a:solidFill>
                <a:highlight>
                  <a:srgbClr val="F5F5F5"/>
                </a:highlight>
                <a:latin typeface="Droid Sans"/>
                <a:ea typeface="Droid Sans"/>
                <a:cs typeface="Droid Sans"/>
                <a:sym typeface="Droid Sans"/>
              </a:rPr>
              <a:t>  }</a:t>
            </a:r>
            <a:br>
              <a:rPr lang="en" sz="1100">
                <a:solidFill>
                  <a:srgbClr val="000000"/>
                </a:solidFill>
                <a:highlight>
                  <a:srgbClr val="F5F5F5"/>
                </a:highlight>
                <a:latin typeface="Droid Sans"/>
                <a:ea typeface="Droid Sans"/>
                <a:cs typeface="Droid Sans"/>
                <a:sym typeface="Droid Sans"/>
              </a:rPr>
            </a:br>
            <a:r>
              <a:rPr lang="en" sz="1100">
                <a:solidFill>
                  <a:srgbClr val="000000"/>
                </a:solidFill>
                <a:highlight>
                  <a:srgbClr val="F5F5F5"/>
                </a:highlight>
                <a:latin typeface="Droid Sans"/>
                <a:ea typeface="Droid Sans"/>
                <a:cs typeface="Droid Sans"/>
                <a:sym typeface="Droid Sans"/>
              </a:rPr>
              <a:t>}</a:t>
            </a:r>
          </a:p>
          <a:p>
            <a:pPr lvl="0" rtl="0">
              <a:lnSpc>
                <a:spcPct val="115000"/>
              </a:lnSpc>
              <a:spcBef>
                <a:spcPts val="0"/>
              </a:spcBef>
              <a:spcAft>
                <a:spcPts val="1600"/>
              </a:spcAft>
              <a:buNone/>
            </a:pPr>
            <a:r>
              <a:t/>
            </a:r>
            <a:endParaRPr sz="1800">
              <a:solidFill>
                <a:srgbClr val="595959"/>
              </a:solidFill>
            </a:endParaRPr>
          </a:p>
        </p:txBody>
      </p:sp>
      <p:pic>
        <p:nvPicPr>
          <p:cNvPr id="339" name="Shape 339"/>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340" name="Shape 340"/>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Spring Beans </a:t>
            </a:r>
            <a:r>
              <a:rPr b="1" lang="en" sz="2800">
                <a:solidFill>
                  <a:srgbClr val="666666"/>
                </a:solidFill>
                <a:latin typeface="Roboto Condensed"/>
                <a:ea typeface="Roboto Condensed"/>
                <a:cs typeface="Roboto Condensed"/>
                <a:sym typeface="Roboto Condensed"/>
              </a:rPr>
              <a:t>- Annotations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346" name="Shape 34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347" name="Shape 347"/>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348" name="Shape 348"/>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Spring Beans – Scopes</a:t>
            </a:r>
          </a:p>
        </p:txBody>
      </p:sp>
      <p:sp>
        <p:nvSpPr>
          <p:cNvPr id="349" name="Shape 349"/>
          <p:cNvSpPr/>
          <p:nvPr/>
        </p:nvSpPr>
        <p:spPr>
          <a:xfrm>
            <a:off x="161476" y="867437"/>
            <a:ext cx="8708700" cy="3855000"/>
          </a:xfrm>
          <a:prstGeom prst="rect">
            <a:avLst/>
          </a:prstGeom>
          <a:noFill/>
          <a:ln>
            <a:noFill/>
          </a:ln>
        </p:spPr>
        <p:txBody>
          <a:bodyPr anchorCtr="0" anchor="t" bIns="45700" lIns="91425" rIns="91425" tIns="45700">
            <a:noAutofit/>
          </a:bodyPr>
          <a:lstStyle/>
          <a:p>
            <a:pPr indent="-351948" lvl="0" marL="351948" marR="0" rtl="0" algn="l">
              <a:lnSpc>
                <a:spcPct val="100000"/>
              </a:lnSpc>
              <a:spcBef>
                <a:spcPts val="0"/>
              </a:spcBef>
              <a:spcAft>
                <a:spcPts val="0"/>
              </a:spcAft>
              <a:buClr>
                <a:srgbClr val="4B191A"/>
              </a:buClr>
              <a:buSzPct val="100000"/>
              <a:buFont typeface="Roboto Condensed"/>
              <a:buChar char="•"/>
            </a:pPr>
            <a:r>
              <a:rPr b="1" i="0" lang="en" sz="2400" u="none" cap="none" strike="noStrike">
                <a:solidFill>
                  <a:srgbClr val="4B191A"/>
                </a:solidFill>
                <a:latin typeface="Roboto Condensed"/>
                <a:ea typeface="Roboto Condensed"/>
                <a:cs typeface="Roboto Condensed"/>
                <a:sym typeface="Roboto Condensed"/>
              </a:rPr>
              <a:t>simple</a:t>
            </a:r>
          </a:p>
          <a:p>
            <a:pPr indent="-210184" lvl="1" marL="489585" marR="0" rtl="0" algn="l">
              <a:lnSpc>
                <a:spcPct val="100000"/>
              </a:lnSpc>
              <a:spcBef>
                <a:spcPts val="251"/>
              </a:spcBef>
              <a:spcAft>
                <a:spcPts val="0"/>
              </a:spcAft>
              <a:buClr>
                <a:srgbClr val="93C500"/>
              </a:buClr>
              <a:buSzPct val="68750"/>
              <a:buFont typeface="Roboto Condensed"/>
              <a:buChar char="➢"/>
            </a:pPr>
            <a:r>
              <a:rPr b="0" i="0" lang="en" sz="2000" u="none" cap="none" strike="noStrike">
                <a:solidFill>
                  <a:srgbClr val="4B191A"/>
                </a:solidFill>
                <a:latin typeface="Roboto Condensed"/>
                <a:ea typeface="Roboto Condensed"/>
                <a:cs typeface="Roboto Condensed"/>
                <a:sym typeface="Roboto Condensed"/>
              </a:rPr>
              <a:t>singleton</a:t>
            </a:r>
          </a:p>
          <a:p>
            <a:pPr indent="-210184" lvl="1" marL="489585" marR="0" rtl="0" algn="l">
              <a:lnSpc>
                <a:spcPct val="100000"/>
              </a:lnSpc>
              <a:spcBef>
                <a:spcPts val="233"/>
              </a:spcBef>
              <a:spcAft>
                <a:spcPts val="0"/>
              </a:spcAft>
              <a:buClr>
                <a:srgbClr val="93C500"/>
              </a:buClr>
              <a:buSzPct val="68750"/>
              <a:buFont typeface="Roboto Condensed"/>
              <a:buChar char="➢"/>
            </a:pPr>
            <a:r>
              <a:rPr b="0" i="0" lang="en" sz="2000" u="none" cap="none" strike="noStrike">
                <a:solidFill>
                  <a:srgbClr val="4B191A"/>
                </a:solidFill>
                <a:latin typeface="Roboto Condensed"/>
                <a:ea typeface="Roboto Condensed"/>
                <a:cs typeface="Roboto Condensed"/>
                <a:sym typeface="Roboto Condensed"/>
              </a:rPr>
              <a:t>prototype</a:t>
            </a:r>
          </a:p>
          <a:p>
            <a:pPr indent="-351948" lvl="0" marL="351948" marR="0" rtl="0" algn="l">
              <a:lnSpc>
                <a:spcPct val="100000"/>
              </a:lnSpc>
              <a:spcBef>
                <a:spcPts val="1200"/>
              </a:spcBef>
              <a:spcAft>
                <a:spcPts val="0"/>
              </a:spcAft>
              <a:buClr>
                <a:srgbClr val="28555D"/>
              </a:buClr>
              <a:buSzPct val="100000"/>
              <a:buFont typeface="Roboto Condensed"/>
              <a:buChar char="•"/>
            </a:pPr>
            <a:r>
              <a:rPr b="1" i="0" lang="en" sz="2400" u="none" cap="none" strike="noStrike">
                <a:solidFill>
                  <a:srgbClr val="28555D"/>
                </a:solidFill>
                <a:latin typeface="Roboto Condensed"/>
                <a:ea typeface="Roboto Condensed"/>
                <a:cs typeface="Roboto Condensed"/>
                <a:sym typeface="Roboto Condensed"/>
              </a:rPr>
              <a:t>runtime</a:t>
            </a:r>
          </a:p>
          <a:p>
            <a:pPr indent="-210184" lvl="1" marL="489585" marR="0" rtl="0" algn="l">
              <a:lnSpc>
                <a:spcPct val="100000"/>
              </a:lnSpc>
              <a:spcBef>
                <a:spcPts val="244"/>
              </a:spcBef>
              <a:spcAft>
                <a:spcPts val="0"/>
              </a:spcAft>
              <a:buClr>
                <a:srgbClr val="93C500"/>
              </a:buClr>
              <a:buSzPct val="68750"/>
              <a:buFont typeface="Roboto Condensed"/>
              <a:buChar char="➢"/>
            </a:pPr>
            <a:r>
              <a:rPr b="0" i="0" lang="en" sz="2000" u="none" cap="none" strike="noStrike">
                <a:solidFill>
                  <a:srgbClr val="28555D"/>
                </a:solidFill>
                <a:latin typeface="Roboto Condensed"/>
                <a:ea typeface="Roboto Condensed"/>
                <a:cs typeface="Roboto Condensed"/>
                <a:sym typeface="Roboto Condensed"/>
              </a:rPr>
              <a:t>thread</a:t>
            </a:r>
          </a:p>
          <a:p>
            <a:pPr indent="-210184" lvl="1" marL="489585" marR="0" rtl="0" algn="l">
              <a:lnSpc>
                <a:spcPct val="100000"/>
              </a:lnSpc>
              <a:spcBef>
                <a:spcPts val="233"/>
              </a:spcBef>
              <a:spcAft>
                <a:spcPts val="0"/>
              </a:spcAft>
              <a:buClr>
                <a:srgbClr val="93C500"/>
              </a:buClr>
              <a:buSzPct val="68750"/>
              <a:buFont typeface="Roboto Condensed"/>
              <a:buChar char="➢"/>
            </a:pPr>
            <a:r>
              <a:rPr b="0" i="0" lang="en" sz="2000" u="none" cap="none" strike="noStrike">
                <a:solidFill>
                  <a:srgbClr val="28555D"/>
                </a:solidFill>
                <a:latin typeface="Roboto Condensed"/>
                <a:ea typeface="Roboto Condensed"/>
                <a:cs typeface="Roboto Condensed"/>
                <a:sym typeface="Roboto Condensed"/>
              </a:rPr>
              <a:t>custom implementation</a:t>
            </a:r>
          </a:p>
          <a:p>
            <a:pPr indent="-351948" lvl="0" marL="351948" marR="0" rtl="0" algn="l">
              <a:lnSpc>
                <a:spcPct val="100000"/>
              </a:lnSpc>
              <a:spcBef>
                <a:spcPts val="1200"/>
              </a:spcBef>
              <a:spcAft>
                <a:spcPts val="0"/>
              </a:spcAft>
              <a:buClr>
                <a:srgbClr val="A50021"/>
              </a:buClr>
              <a:buSzPct val="100000"/>
              <a:buFont typeface="Roboto Condensed"/>
              <a:buChar char="•"/>
            </a:pPr>
            <a:r>
              <a:rPr b="1" i="0" lang="en" sz="2400" u="none" cap="none" strike="noStrike">
                <a:solidFill>
                  <a:srgbClr val="A50021"/>
                </a:solidFill>
                <a:latin typeface="Roboto Condensed"/>
                <a:ea typeface="Roboto Condensed"/>
                <a:cs typeface="Roboto Condensed"/>
                <a:sym typeface="Roboto Condensed"/>
              </a:rPr>
              <a:t>web-aware scopes</a:t>
            </a:r>
            <a:r>
              <a:rPr b="1" i="0" lang="en" sz="2000" u="none" cap="none" strike="noStrike">
                <a:solidFill>
                  <a:srgbClr val="A50021"/>
                </a:solidFill>
                <a:latin typeface="Roboto Condensed"/>
                <a:ea typeface="Roboto Condensed"/>
                <a:cs typeface="Roboto Condensed"/>
                <a:sym typeface="Roboto Condensed"/>
              </a:rPr>
              <a:t> </a:t>
            </a:r>
            <a:r>
              <a:rPr b="1" i="0" lang="en" sz="1800" u="none" cap="none" strike="noStrike">
                <a:solidFill>
                  <a:srgbClr val="000000"/>
                </a:solidFill>
                <a:latin typeface="Roboto Condensed"/>
                <a:ea typeface="Roboto Condensed"/>
                <a:cs typeface="Roboto Condensed"/>
                <a:sym typeface="Roboto Condensed"/>
              </a:rPr>
              <a:t>(</a:t>
            </a:r>
            <a:r>
              <a:rPr b="1" i="0" lang="en" sz="1800" u="none" cap="none" strike="noStrike">
                <a:solidFill>
                  <a:srgbClr val="BE4D00"/>
                </a:solidFill>
                <a:latin typeface="Roboto Condensed"/>
                <a:ea typeface="Roboto Condensed"/>
                <a:cs typeface="Roboto Condensed"/>
                <a:sym typeface="Roboto Condensed"/>
              </a:rPr>
              <a:t>available only for web-aware ApplicationContext</a:t>
            </a:r>
            <a:r>
              <a:rPr b="1" i="0" lang="en" sz="1800" u="none" cap="none" strike="noStrike">
                <a:solidFill>
                  <a:srgbClr val="000000"/>
                </a:solidFill>
                <a:latin typeface="Roboto Condensed"/>
                <a:ea typeface="Roboto Condensed"/>
                <a:cs typeface="Roboto Condensed"/>
                <a:sym typeface="Roboto Condensed"/>
              </a:rPr>
              <a:t>)</a:t>
            </a:r>
          </a:p>
          <a:p>
            <a:pPr indent="-210184" lvl="1" marL="489585" marR="0" rtl="0" algn="l">
              <a:lnSpc>
                <a:spcPct val="100000"/>
              </a:lnSpc>
              <a:spcBef>
                <a:spcPts val="240"/>
              </a:spcBef>
              <a:spcAft>
                <a:spcPts val="0"/>
              </a:spcAft>
              <a:buClr>
                <a:srgbClr val="93C500"/>
              </a:buClr>
              <a:buSzPct val="68750"/>
              <a:buFont typeface="Roboto Condensed"/>
              <a:buChar char="➢"/>
            </a:pPr>
            <a:r>
              <a:rPr b="0" i="0" lang="en" sz="2000" u="none" cap="none" strike="noStrike">
                <a:solidFill>
                  <a:srgbClr val="A50021"/>
                </a:solidFill>
                <a:latin typeface="Roboto Condensed"/>
                <a:ea typeface="Roboto Condensed"/>
                <a:cs typeface="Roboto Condensed"/>
                <a:sym typeface="Roboto Condensed"/>
              </a:rPr>
              <a:t>request</a:t>
            </a:r>
          </a:p>
          <a:p>
            <a:pPr indent="-210184" lvl="1" marL="489585" marR="0" rtl="0" algn="l">
              <a:lnSpc>
                <a:spcPct val="100000"/>
              </a:lnSpc>
              <a:spcBef>
                <a:spcPts val="236"/>
              </a:spcBef>
              <a:spcAft>
                <a:spcPts val="0"/>
              </a:spcAft>
              <a:buClr>
                <a:srgbClr val="93C500"/>
              </a:buClr>
              <a:buSzPct val="68750"/>
              <a:buFont typeface="Roboto Condensed"/>
              <a:buChar char="➢"/>
            </a:pPr>
            <a:r>
              <a:rPr b="0" i="0" lang="en" sz="2000" u="none" cap="none" strike="noStrike">
                <a:solidFill>
                  <a:srgbClr val="A50021"/>
                </a:solidFill>
                <a:latin typeface="Roboto Condensed"/>
                <a:ea typeface="Roboto Condensed"/>
                <a:cs typeface="Roboto Condensed"/>
                <a:sym typeface="Roboto Condensed"/>
              </a:rPr>
              <a:t>session</a:t>
            </a:r>
          </a:p>
          <a:p>
            <a:pPr indent="-210184" lvl="1" marL="489585" marR="0" rtl="0" algn="l">
              <a:lnSpc>
                <a:spcPct val="100000"/>
              </a:lnSpc>
              <a:spcBef>
                <a:spcPts val="233"/>
              </a:spcBef>
              <a:spcAft>
                <a:spcPts val="0"/>
              </a:spcAft>
              <a:buClr>
                <a:srgbClr val="93C500"/>
              </a:buClr>
              <a:buSzPct val="68750"/>
              <a:buFont typeface="Roboto Condensed"/>
              <a:buChar char="➢"/>
            </a:pPr>
            <a:r>
              <a:rPr b="0" i="0" lang="en" sz="2000" u="none" cap="none" strike="noStrike">
                <a:solidFill>
                  <a:srgbClr val="A50021"/>
                </a:solidFill>
                <a:latin typeface="Roboto Condensed"/>
                <a:ea typeface="Roboto Condensed"/>
                <a:cs typeface="Roboto Condensed"/>
                <a:sym typeface="Roboto Condensed"/>
              </a:rPr>
              <a:t>global session</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355" name="Shape 35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356" name="Shape 356"/>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357" name="Shape 357"/>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Spring Beans – The Singleton scope</a:t>
            </a:r>
          </a:p>
        </p:txBody>
      </p:sp>
      <p:sp>
        <p:nvSpPr>
          <p:cNvPr id="358" name="Shape 358"/>
          <p:cNvSpPr/>
          <p:nvPr/>
        </p:nvSpPr>
        <p:spPr>
          <a:xfrm>
            <a:off x="1380744" y="1044874"/>
            <a:ext cx="6510600" cy="3616500"/>
          </a:xfrm>
          <a:prstGeom prst="rect">
            <a:avLst/>
          </a:prstGeom>
          <a:blipFill rotWithShape="1">
            <a:blip r:embed="rId4">
              <a:alphaModFix/>
            </a:blip>
            <a:stretch>
              <a:fillRect b="0" l="0" r="0" t="0"/>
            </a:stretch>
          </a:blip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364" name="Shape 36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365" name="Shape 365"/>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366" name="Shape 366"/>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Spring Beans – The Prototype scope</a:t>
            </a:r>
          </a:p>
        </p:txBody>
      </p:sp>
      <p:sp>
        <p:nvSpPr>
          <p:cNvPr id="367" name="Shape 367"/>
          <p:cNvSpPr/>
          <p:nvPr/>
        </p:nvSpPr>
        <p:spPr>
          <a:xfrm>
            <a:off x="808004" y="1014983"/>
            <a:ext cx="6754500" cy="3606300"/>
          </a:xfrm>
          <a:prstGeom prst="rect">
            <a:avLst/>
          </a:prstGeom>
          <a:blipFill rotWithShape="1">
            <a:blip r:embed="rId4">
              <a:alphaModFix/>
            </a:blip>
            <a:stretch>
              <a:fillRect b="0" l="0" r="0" t="0"/>
            </a:stretch>
          </a:blip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Font typeface="Arial"/>
              <a:buNone/>
            </a:pPr>
            <a:r>
              <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373" name="Shape 3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374" name="Shape 374"/>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375" name="Shape 375"/>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Constructor-based DI</a:t>
            </a:r>
          </a:p>
        </p:txBody>
      </p:sp>
      <p:sp>
        <p:nvSpPr>
          <p:cNvPr id="376" name="Shape 376"/>
          <p:cNvSpPr txBox="1"/>
          <p:nvPr/>
        </p:nvSpPr>
        <p:spPr>
          <a:xfrm>
            <a:off x="161476" y="1017841"/>
            <a:ext cx="8708700" cy="2987100"/>
          </a:xfrm>
          <a:prstGeom prst="rect">
            <a:avLst/>
          </a:prstGeom>
          <a:noFill/>
          <a:ln>
            <a:noFill/>
          </a:ln>
        </p:spPr>
        <p:txBody>
          <a:bodyPr anchorCtr="0" anchor="t" bIns="0" lIns="0" rIns="0" tIns="0">
            <a:noAutofit/>
          </a:bodyPr>
          <a:lstStyle/>
          <a:p>
            <a:pPr indent="-351948" lvl="0" marL="351948" marR="654843" rtl="0" algn="l">
              <a:lnSpc>
                <a:spcPct val="100000"/>
              </a:lnSpc>
              <a:spcBef>
                <a:spcPts val="0"/>
              </a:spcBef>
              <a:spcAft>
                <a:spcPts val="0"/>
              </a:spcAft>
              <a:buClr>
                <a:srgbClr val="70685A"/>
              </a:buClr>
              <a:buSzPct val="60344"/>
              <a:buFont typeface="Roboto Condensed"/>
              <a:buChar char="•"/>
            </a:pPr>
            <a:r>
              <a:rPr b="0" i="0" lang="en" sz="2400" u="none" cap="none" strike="noStrike">
                <a:solidFill>
                  <a:srgbClr val="28555D"/>
                </a:solidFill>
                <a:latin typeface="Roboto Condensed"/>
                <a:ea typeface="Roboto Condensed"/>
                <a:cs typeface="Roboto Condensed"/>
                <a:sym typeface="Roboto Condensed"/>
              </a:rPr>
              <a:t>Is accomplished by the container invoking a </a:t>
            </a:r>
            <a:r>
              <a:rPr b="1" i="0" lang="en" sz="2400" u="none" cap="none" strike="noStrike">
                <a:solidFill>
                  <a:srgbClr val="28555D"/>
                </a:solidFill>
                <a:latin typeface="Roboto Condensed"/>
                <a:ea typeface="Roboto Condensed"/>
                <a:cs typeface="Roboto Condensed"/>
                <a:sym typeface="Roboto Condensed"/>
              </a:rPr>
              <a:t>constructor </a:t>
            </a:r>
            <a:r>
              <a:rPr b="0" i="0" lang="en" sz="2400" u="none" cap="none" strike="noStrike">
                <a:solidFill>
                  <a:srgbClr val="28555D"/>
                </a:solidFill>
                <a:latin typeface="Roboto Condensed"/>
                <a:ea typeface="Roboto Condensed"/>
                <a:cs typeface="Roboto Condensed"/>
                <a:sym typeface="Roboto Condensed"/>
              </a:rPr>
              <a:t>with a number of arguments, each representing a dependency</a:t>
            </a:r>
          </a:p>
          <a:p>
            <a:pPr indent="0" lvl="0" marL="0" marR="0" rtl="0" algn="l">
              <a:lnSpc>
                <a:spcPct val="75000"/>
              </a:lnSpc>
              <a:spcBef>
                <a:spcPts val="1200"/>
              </a:spcBef>
              <a:spcAft>
                <a:spcPts val="0"/>
              </a:spcAft>
              <a:buClr>
                <a:srgbClr val="70685A"/>
              </a:buClr>
              <a:buFont typeface="Arial"/>
              <a:buNone/>
            </a:pPr>
            <a:r>
              <a:t/>
            </a:r>
            <a:endParaRPr b="0" i="0" sz="2400" u="none" cap="none" strike="noStrike">
              <a:solidFill>
                <a:srgbClr val="28555D"/>
              </a:solidFill>
              <a:latin typeface="Roboto Condensed"/>
              <a:ea typeface="Roboto Condensed"/>
              <a:cs typeface="Roboto Condensed"/>
              <a:sym typeface="Roboto Condensed"/>
            </a:endParaRPr>
          </a:p>
          <a:p>
            <a:pPr indent="-351948" lvl="0" marL="351948" marR="0" rtl="0" algn="l">
              <a:lnSpc>
                <a:spcPct val="100000"/>
              </a:lnSpc>
              <a:spcBef>
                <a:spcPts val="1200"/>
              </a:spcBef>
              <a:spcAft>
                <a:spcPts val="0"/>
              </a:spcAft>
              <a:buClr>
                <a:srgbClr val="70685A"/>
              </a:buClr>
              <a:buSzPct val="60344"/>
              <a:buFont typeface="Roboto Condensed"/>
              <a:buChar char="•"/>
            </a:pPr>
            <a:r>
              <a:rPr b="0" i="0" lang="en" sz="2400" u="none" cap="none" strike="noStrike">
                <a:solidFill>
                  <a:srgbClr val="28555D"/>
                </a:solidFill>
                <a:latin typeface="Roboto Condensed"/>
                <a:ea typeface="Roboto Condensed"/>
                <a:cs typeface="Roboto Condensed"/>
                <a:sym typeface="Roboto Condensed"/>
              </a:rPr>
              <a:t>Calling a static factory </a:t>
            </a:r>
            <a:r>
              <a:rPr b="1" i="0" lang="en" sz="2400" u="none" cap="none" strike="noStrike">
                <a:solidFill>
                  <a:srgbClr val="28555D"/>
                </a:solidFill>
                <a:latin typeface="Roboto Condensed"/>
                <a:ea typeface="Roboto Condensed"/>
                <a:cs typeface="Roboto Condensed"/>
                <a:sym typeface="Roboto Condensed"/>
              </a:rPr>
              <a:t>method </a:t>
            </a:r>
            <a:r>
              <a:rPr b="0" i="0" lang="en" sz="2400" u="none" cap="none" strike="noStrike">
                <a:solidFill>
                  <a:srgbClr val="28555D"/>
                </a:solidFill>
                <a:latin typeface="Roboto Condensed"/>
                <a:ea typeface="Roboto Condensed"/>
                <a:cs typeface="Roboto Condensed"/>
                <a:sym typeface="Roboto Condensed"/>
              </a:rPr>
              <a:t>with specific arguments to construct the bean is nearly equivalent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382" name="Shape 3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383" name="Shape 383"/>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384" name="Shape 384"/>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Constructor argument resolution</a:t>
            </a:r>
          </a:p>
        </p:txBody>
      </p:sp>
      <p:sp>
        <p:nvSpPr>
          <p:cNvPr id="385" name="Shape 385"/>
          <p:cNvSpPr txBox="1"/>
          <p:nvPr/>
        </p:nvSpPr>
        <p:spPr>
          <a:xfrm>
            <a:off x="1652085" y="773572"/>
            <a:ext cx="6531900" cy="3404100"/>
          </a:xfrm>
          <a:prstGeom prst="rect">
            <a:avLst/>
          </a:prstGeom>
          <a:noFill/>
          <a:ln>
            <a:noFill/>
          </a:ln>
        </p:spPr>
        <p:txBody>
          <a:bodyPr anchorCtr="0" anchor="t" bIns="0" lIns="0" rIns="0" tIns="0">
            <a:noAutofit/>
          </a:bodyPr>
          <a:lstStyle/>
          <a:p>
            <a:pPr indent="-9048" lvl="0" marL="9048" marR="0" rtl="0" algn="l">
              <a:lnSpc>
                <a:spcPct val="100000"/>
              </a:lnSpc>
              <a:spcBef>
                <a:spcPts val="0"/>
              </a:spcBef>
              <a:spcAft>
                <a:spcPts val="0"/>
              </a:spcAft>
              <a:buClr>
                <a:srgbClr val="70685A"/>
              </a:buClr>
              <a:buSzPct val="25000"/>
              <a:buFont typeface="Arial"/>
              <a:buNone/>
            </a:pPr>
            <a:r>
              <a:rPr b="0" i="0" lang="en" sz="2025" u="none" cap="none" strike="noStrike">
                <a:solidFill>
                  <a:srgbClr val="000000"/>
                </a:solidFill>
                <a:latin typeface="Roboto Condensed"/>
                <a:ea typeface="Roboto Condensed"/>
                <a:cs typeface="Roboto Condensed"/>
                <a:sym typeface="Roboto Condensed"/>
              </a:rPr>
              <a:t>argument resolution</a:t>
            </a:r>
          </a:p>
          <a:p>
            <a:pPr indent="-9525" lvl="0" marL="9525" marR="0" rtl="0" algn="l">
              <a:lnSpc>
                <a:spcPct val="100000"/>
              </a:lnSpc>
              <a:spcBef>
                <a:spcPts val="278"/>
              </a:spcBef>
              <a:spcAft>
                <a:spcPts val="0"/>
              </a:spcAft>
              <a:buClr>
                <a:srgbClr val="008080"/>
              </a:buClr>
              <a:buSzPct val="25000"/>
              <a:buFont typeface="Courier New"/>
              <a:buNone/>
            </a:pPr>
            <a:r>
              <a:rPr b="0" i="0" lang="en" sz="1125" u="none" cap="none" strike="noStrike">
                <a:solidFill>
                  <a:srgbClr val="008080"/>
                </a:solidFill>
                <a:latin typeface="Courier New"/>
                <a:ea typeface="Courier New"/>
                <a:cs typeface="Courier New"/>
                <a:sym typeface="Courier New"/>
              </a:rPr>
              <a:t>&lt;</a:t>
            </a:r>
            <a:r>
              <a:rPr b="0" i="0" lang="en" sz="1125" u="none" cap="none" strike="noStrike">
                <a:solidFill>
                  <a:srgbClr val="3E7E7E"/>
                </a:solidFill>
                <a:latin typeface="Courier New"/>
                <a:ea typeface="Courier New"/>
                <a:cs typeface="Courier New"/>
                <a:sym typeface="Courier New"/>
              </a:rPr>
              <a:t>bean </a:t>
            </a:r>
            <a:r>
              <a:rPr b="0" i="0" lang="en" sz="1125" u="none" cap="none" strike="noStrike">
                <a:solidFill>
                  <a:srgbClr val="7E007E"/>
                </a:solidFill>
                <a:latin typeface="Courier New"/>
                <a:ea typeface="Courier New"/>
                <a:cs typeface="Courier New"/>
                <a:sym typeface="Courier New"/>
              </a:rPr>
              <a:t>id</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"b1" </a:t>
            </a:r>
            <a:r>
              <a:rPr b="0" i="0" lang="en" sz="1125" u="none" cap="none" strike="noStrike">
                <a:solidFill>
                  <a:srgbClr val="7E007E"/>
                </a:solidFill>
                <a:latin typeface="Courier New"/>
                <a:ea typeface="Courier New"/>
                <a:cs typeface="Courier New"/>
                <a:sym typeface="Courier New"/>
              </a:rPr>
              <a:t>class</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"org.examples.ClientServiceBean"</a:t>
            </a:r>
            <a:r>
              <a:rPr b="0" i="0" lang="en" sz="1125" u="none" cap="none" strike="noStrike">
                <a:solidFill>
                  <a:srgbClr val="008080"/>
                </a:solidFill>
                <a:latin typeface="Courier New"/>
                <a:ea typeface="Courier New"/>
                <a:cs typeface="Courier New"/>
                <a:sym typeface="Courier New"/>
              </a:rPr>
              <a:t>&gt;</a:t>
            </a:r>
          </a:p>
          <a:p>
            <a:pPr indent="-3175" lvl="0" marL="180975" marR="0" rtl="0" algn="l">
              <a:lnSpc>
                <a:spcPct val="100000"/>
              </a:lnSpc>
              <a:spcBef>
                <a:spcPts val="255"/>
              </a:spcBef>
              <a:spcAft>
                <a:spcPts val="0"/>
              </a:spcAft>
              <a:buClr>
                <a:srgbClr val="008080"/>
              </a:buClr>
              <a:buSzPct val="25000"/>
              <a:buFont typeface="Courier New"/>
              <a:buNone/>
            </a:pPr>
            <a:r>
              <a:rPr b="0" i="0" lang="en" sz="1125" u="none" cap="none" strike="noStrike">
                <a:solidFill>
                  <a:srgbClr val="008080"/>
                </a:solidFill>
                <a:latin typeface="Courier New"/>
                <a:ea typeface="Courier New"/>
                <a:cs typeface="Courier New"/>
                <a:sym typeface="Courier New"/>
              </a:rPr>
              <a:t>&lt;</a:t>
            </a:r>
            <a:r>
              <a:rPr b="0" i="0" lang="en" sz="1125" u="none" cap="none" strike="noStrike">
                <a:solidFill>
                  <a:srgbClr val="3E7E7E"/>
                </a:solidFill>
                <a:latin typeface="Courier New"/>
                <a:ea typeface="Courier New"/>
                <a:cs typeface="Courier New"/>
                <a:sym typeface="Courier New"/>
              </a:rPr>
              <a:t>constructor-arg </a:t>
            </a:r>
            <a:r>
              <a:rPr b="0" i="0" lang="en" sz="1125" u="none" cap="none" strike="noStrike">
                <a:solidFill>
                  <a:srgbClr val="7E007E"/>
                </a:solidFill>
                <a:latin typeface="Courier New"/>
                <a:ea typeface="Courier New"/>
                <a:cs typeface="Courier New"/>
                <a:sym typeface="Courier New"/>
              </a:rPr>
              <a:t>ref</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"b2"</a:t>
            </a:r>
            <a:r>
              <a:rPr b="0" i="0" lang="en" sz="1125" u="none" cap="none" strike="noStrike">
                <a:solidFill>
                  <a:srgbClr val="008080"/>
                </a:solidFill>
                <a:latin typeface="Courier New"/>
                <a:ea typeface="Courier New"/>
                <a:cs typeface="Courier New"/>
                <a:sym typeface="Courier New"/>
              </a:rPr>
              <a:t>/&gt;</a:t>
            </a:r>
          </a:p>
          <a:p>
            <a:pPr indent="-3175" lvl="0" marL="180975" marR="0" rtl="0" algn="l">
              <a:lnSpc>
                <a:spcPct val="100000"/>
              </a:lnSpc>
              <a:spcBef>
                <a:spcPts val="259"/>
              </a:spcBef>
              <a:spcAft>
                <a:spcPts val="0"/>
              </a:spcAft>
              <a:buClr>
                <a:srgbClr val="008080"/>
              </a:buClr>
              <a:buSzPct val="25000"/>
              <a:buFont typeface="Courier New"/>
              <a:buNone/>
            </a:pPr>
            <a:r>
              <a:rPr b="0" i="0" lang="en" sz="1125" u="none" cap="none" strike="noStrike">
                <a:solidFill>
                  <a:srgbClr val="008080"/>
                </a:solidFill>
                <a:latin typeface="Courier New"/>
                <a:ea typeface="Courier New"/>
                <a:cs typeface="Courier New"/>
                <a:sym typeface="Courier New"/>
              </a:rPr>
              <a:t>&lt;</a:t>
            </a:r>
            <a:r>
              <a:rPr b="0" i="0" lang="en" sz="1125" u="none" cap="none" strike="noStrike">
                <a:solidFill>
                  <a:srgbClr val="3E7E7E"/>
                </a:solidFill>
                <a:latin typeface="Courier New"/>
                <a:ea typeface="Courier New"/>
                <a:cs typeface="Courier New"/>
                <a:sym typeface="Courier New"/>
              </a:rPr>
              <a:t>constructor-arg </a:t>
            </a:r>
            <a:r>
              <a:rPr b="0" i="0" lang="en" sz="1125" u="none" cap="none" strike="noStrike">
                <a:solidFill>
                  <a:srgbClr val="7E007E"/>
                </a:solidFill>
                <a:latin typeface="Courier New"/>
                <a:ea typeface="Courier New"/>
                <a:cs typeface="Courier New"/>
                <a:sym typeface="Courier New"/>
              </a:rPr>
              <a:t>ref</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"b3"</a:t>
            </a:r>
            <a:r>
              <a:rPr b="0" i="0" lang="en" sz="1125" u="none" cap="none" strike="noStrike">
                <a:solidFill>
                  <a:srgbClr val="008080"/>
                </a:solidFill>
                <a:latin typeface="Courier New"/>
                <a:ea typeface="Courier New"/>
                <a:cs typeface="Courier New"/>
                <a:sym typeface="Courier New"/>
              </a:rPr>
              <a:t>/&gt;</a:t>
            </a:r>
          </a:p>
          <a:p>
            <a:pPr indent="-9525" lvl="0" marL="9525" marR="0" rtl="0" algn="l">
              <a:lnSpc>
                <a:spcPct val="100000"/>
              </a:lnSpc>
              <a:spcBef>
                <a:spcPts val="251"/>
              </a:spcBef>
              <a:spcAft>
                <a:spcPts val="0"/>
              </a:spcAft>
              <a:buClr>
                <a:srgbClr val="008080"/>
              </a:buClr>
              <a:buSzPct val="25000"/>
              <a:buFont typeface="Courier New"/>
              <a:buNone/>
            </a:pPr>
            <a:r>
              <a:rPr b="0" i="0" lang="en" sz="1125" u="none" cap="none" strike="noStrike">
                <a:solidFill>
                  <a:srgbClr val="008080"/>
                </a:solidFill>
                <a:latin typeface="Courier New"/>
                <a:ea typeface="Courier New"/>
                <a:cs typeface="Courier New"/>
                <a:sym typeface="Courier New"/>
              </a:rPr>
              <a:t>&lt;/</a:t>
            </a:r>
            <a:r>
              <a:rPr b="0" i="0" lang="en" sz="1125" u="none" cap="none" strike="noStrike">
                <a:solidFill>
                  <a:srgbClr val="3E7E7E"/>
                </a:solidFill>
                <a:latin typeface="Courier New"/>
                <a:ea typeface="Courier New"/>
                <a:cs typeface="Courier New"/>
                <a:sym typeface="Courier New"/>
              </a:rPr>
              <a:t>bean</a:t>
            </a:r>
            <a:r>
              <a:rPr b="0" i="0" lang="en" sz="1125" u="none" cap="none" strike="noStrike">
                <a:solidFill>
                  <a:srgbClr val="008080"/>
                </a:solidFill>
                <a:latin typeface="Courier New"/>
                <a:ea typeface="Courier New"/>
                <a:cs typeface="Courier New"/>
                <a:sym typeface="Courier New"/>
              </a:rPr>
              <a:t>&gt;</a:t>
            </a:r>
          </a:p>
          <a:p>
            <a:pPr indent="-9048" lvl="0" marL="9048" marR="0" rtl="0" algn="l">
              <a:lnSpc>
                <a:spcPct val="100000"/>
              </a:lnSpc>
              <a:spcBef>
                <a:spcPts val="1200"/>
              </a:spcBef>
              <a:spcAft>
                <a:spcPts val="0"/>
              </a:spcAft>
              <a:buClr>
                <a:srgbClr val="70685A"/>
              </a:buClr>
              <a:buSzPct val="25000"/>
              <a:buFont typeface="Arial"/>
              <a:buNone/>
            </a:pPr>
            <a:r>
              <a:rPr b="0" i="0" lang="en" sz="2025" u="none" cap="none" strike="noStrike">
                <a:solidFill>
                  <a:srgbClr val="000000"/>
                </a:solidFill>
                <a:latin typeface="Roboto Condensed"/>
                <a:ea typeface="Roboto Condensed"/>
                <a:cs typeface="Roboto Condensed"/>
                <a:sym typeface="Roboto Condensed"/>
              </a:rPr>
              <a:t>argument type matching</a:t>
            </a:r>
          </a:p>
          <a:p>
            <a:pPr indent="-9525" lvl="0" marL="9525" marR="0" rtl="0" algn="l">
              <a:lnSpc>
                <a:spcPct val="100000"/>
              </a:lnSpc>
              <a:spcBef>
                <a:spcPts val="278"/>
              </a:spcBef>
              <a:spcAft>
                <a:spcPts val="0"/>
              </a:spcAft>
              <a:buClr>
                <a:srgbClr val="008080"/>
              </a:buClr>
              <a:buSzPct val="25000"/>
              <a:buFont typeface="Courier New"/>
              <a:buNone/>
            </a:pPr>
            <a:r>
              <a:rPr b="0" i="0" lang="en" sz="1125" u="none" cap="none" strike="noStrike">
                <a:solidFill>
                  <a:srgbClr val="008080"/>
                </a:solidFill>
                <a:latin typeface="Courier New"/>
                <a:ea typeface="Courier New"/>
                <a:cs typeface="Courier New"/>
                <a:sym typeface="Courier New"/>
              </a:rPr>
              <a:t>&lt;</a:t>
            </a:r>
            <a:r>
              <a:rPr b="0" i="0" lang="en" sz="1125" u="none" cap="none" strike="noStrike">
                <a:solidFill>
                  <a:srgbClr val="3E7E7E"/>
                </a:solidFill>
                <a:latin typeface="Courier New"/>
                <a:ea typeface="Courier New"/>
                <a:cs typeface="Courier New"/>
                <a:sym typeface="Courier New"/>
              </a:rPr>
              <a:t>bean </a:t>
            </a:r>
            <a:r>
              <a:rPr b="0" i="0" lang="en" sz="1125" u="none" cap="none" strike="noStrike">
                <a:solidFill>
                  <a:srgbClr val="7E007E"/>
                </a:solidFill>
                <a:latin typeface="Courier New"/>
                <a:ea typeface="Courier New"/>
                <a:cs typeface="Courier New"/>
                <a:sym typeface="Courier New"/>
              </a:rPr>
              <a:t>id</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"b2" </a:t>
            </a:r>
            <a:r>
              <a:rPr b="0" i="0" lang="en" sz="1125" u="none" cap="none" strike="noStrike">
                <a:solidFill>
                  <a:srgbClr val="7E007E"/>
                </a:solidFill>
                <a:latin typeface="Courier New"/>
                <a:ea typeface="Courier New"/>
                <a:cs typeface="Courier New"/>
                <a:sym typeface="Courier New"/>
              </a:rPr>
              <a:t>class</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"ClientService" </a:t>
            </a:r>
            <a:r>
              <a:rPr b="0" i="0" lang="en" sz="1125" u="none" cap="none" strike="noStrike">
                <a:solidFill>
                  <a:srgbClr val="7E007E"/>
                </a:solidFill>
                <a:latin typeface="Courier New"/>
                <a:ea typeface="Courier New"/>
                <a:cs typeface="Courier New"/>
                <a:sym typeface="Courier New"/>
              </a:rPr>
              <a:t>factory-method</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"getInstance"</a:t>
            </a:r>
            <a:r>
              <a:rPr b="0" i="0" lang="en" sz="1125" u="none" cap="none" strike="noStrike">
                <a:solidFill>
                  <a:srgbClr val="008080"/>
                </a:solidFill>
                <a:latin typeface="Courier New"/>
                <a:ea typeface="Courier New"/>
                <a:cs typeface="Courier New"/>
                <a:sym typeface="Courier New"/>
              </a:rPr>
              <a:t>&gt;</a:t>
            </a:r>
          </a:p>
          <a:p>
            <a:pPr indent="-3175" lvl="0" marL="180975" marR="0" rtl="0" algn="l">
              <a:lnSpc>
                <a:spcPct val="100000"/>
              </a:lnSpc>
              <a:spcBef>
                <a:spcPts val="251"/>
              </a:spcBef>
              <a:spcAft>
                <a:spcPts val="0"/>
              </a:spcAft>
              <a:buClr>
                <a:srgbClr val="008080"/>
              </a:buClr>
              <a:buSzPct val="25000"/>
              <a:buFont typeface="Courier New"/>
              <a:buNone/>
            </a:pPr>
            <a:r>
              <a:rPr b="0" i="0" lang="en" sz="1125" u="none" cap="none" strike="noStrike">
                <a:solidFill>
                  <a:srgbClr val="008080"/>
                </a:solidFill>
                <a:latin typeface="Courier New"/>
                <a:ea typeface="Courier New"/>
                <a:cs typeface="Courier New"/>
                <a:sym typeface="Courier New"/>
              </a:rPr>
              <a:t>&lt;</a:t>
            </a:r>
            <a:r>
              <a:rPr b="0" i="0" lang="en" sz="1125" u="none" cap="none" strike="noStrike">
                <a:solidFill>
                  <a:srgbClr val="3E7E7E"/>
                </a:solidFill>
                <a:latin typeface="Courier New"/>
                <a:ea typeface="Courier New"/>
                <a:cs typeface="Courier New"/>
                <a:sym typeface="Courier New"/>
              </a:rPr>
              <a:t>constructor-arg </a:t>
            </a:r>
            <a:r>
              <a:rPr b="1" i="0" lang="en" sz="1125" u="none" cap="none" strike="noStrike">
                <a:solidFill>
                  <a:srgbClr val="7E007E"/>
                </a:solidFill>
                <a:latin typeface="Courier New"/>
                <a:ea typeface="Courier New"/>
                <a:cs typeface="Courier New"/>
                <a:sym typeface="Courier New"/>
              </a:rPr>
              <a:t>type</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"int" </a:t>
            </a:r>
            <a:r>
              <a:rPr b="0" i="0" lang="en" sz="1125" u="none" cap="none" strike="noStrike">
                <a:solidFill>
                  <a:srgbClr val="7E007E"/>
                </a:solidFill>
                <a:latin typeface="Courier New"/>
                <a:ea typeface="Courier New"/>
                <a:cs typeface="Courier New"/>
                <a:sym typeface="Courier New"/>
              </a:rPr>
              <a:t>value</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"7500000"</a:t>
            </a:r>
            <a:r>
              <a:rPr b="0" i="0" lang="en" sz="1125" u="none" cap="none" strike="noStrike">
                <a:solidFill>
                  <a:srgbClr val="008080"/>
                </a:solidFill>
                <a:latin typeface="Courier New"/>
                <a:ea typeface="Courier New"/>
                <a:cs typeface="Courier New"/>
                <a:sym typeface="Courier New"/>
              </a:rPr>
              <a:t>/&gt;</a:t>
            </a:r>
          </a:p>
          <a:p>
            <a:pPr indent="-3175" lvl="0" marL="180975" marR="0" rtl="0" algn="l">
              <a:lnSpc>
                <a:spcPct val="100000"/>
              </a:lnSpc>
              <a:spcBef>
                <a:spcPts val="251"/>
              </a:spcBef>
              <a:spcAft>
                <a:spcPts val="0"/>
              </a:spcAft>
              <a:buClr>
                <a:srgbClr val="008080"/>
              </a:buClr>
              <a:buSzPct val="25000"/>
              <a:buFont typeface="Courier New"/>
              <a:buNone/>
            </a:pPr>
            <a:r>
              <a:rPr b="0" i="0" lang="en" sz="1125" u="none" cap="none" strike="noStrike">
                <a:solidFill>
                  <a:srgbClr val="008080"/>
                </a:solidFill>
                <a:latin typeface="Courier New"/>
                <a:ea typeface="Courier New"/>
                <a:cs typeface="Courier New"/>
                <a:sym typeface="Courier New"/>
              </a:rPr>
              <a:t>&lt;</a:t>
            </a:r>
            <a:r>
              <a:rPr b="0" i="0" lang="en" sz="1125" u="none" cap="none" strike="noStrike">
                <a:solidFill>
                  <a:srgbClr val="3E7E7E"/>
                </a:solidFill>
                <a:latin typeface="Courier New"/>
                <a:ea typeface="Courier New"/>
                <a:cs typeface="Courier New"/>
                <a:sym typeface="Courier New"/>
              </a:rPr>
              <a:t>constructor-arg </a:t>
            </a:r>
            <a:r>
              <a:rPr b="1" i="0" lang="en" sz="1125" u="none" cap="none" strike="noStrike">
                <a:solidFill>
                  <a:srgbClr val="7E007E"/>
                </a:solidFill>
                <a:latin typeface="Courier New"/>
                <a:ea typeface="Courier New"/>
                <a:cs typeface="Courier New"/>
                <a:sym typeface="Courier New"/>
              </a:rPr>
              <a:t>type</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"java.lang.String" </a:t>
            </a:r>
            <a:r>
              <a:rPr b="0" i="0" lang="en" sz="1125" u="none" cap="none" strike="noStrike">
                <a:solidFill>
                  <a:srgbClr val="7E007E"/>
                </a:solidFill>
                <a:latin typeface="Courier New"/>
                <a:ea typeface="Courier New"/>
                <a:cs typeface="Courier New"/>
                <a:sym typeface="Courier New"/>
              </a:rPr>
              <a:t>value</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"42"</a:t>
            </a:r>
            <a:r>
              <a:rPr b="0" i="0" lang="en" sz="1125" u="none" cap="none" strike="noStrike">
                <a:solidFill>
                  <a:srgbClr val="008080"/>
                </a:solidFill>
                <a:latin typeface="Courier New"/>
                <a:ea typeface="Courier New"/>
                <a:cs typeface="Courier New"/>
                <a:sym typeface="Courier New"/>
              </a:rPr>
              <a:t>/&gt;</a:t>
            </a:r>
          </a:p>
          <a:p>
            <a:pPr indent="-9525" lvl="0" marL="9525" marR="0" rtl="0" algn="l">
              <a:lnSpc>
                <a:spcPct val="100000"/>
              </a:lnSpc>
              <a:spcBef>
                <a:spcPts val="259"/>
              </a:spcBef>
              <a:spcAft>
                <a:spcPts val="0"/>
              </a:spcAft>
              <a:buClr>
                <a:srgbClr val="008080"/>
              </a:buClr>
              <a:buSzPct val="25000"/>
              <a:buFont typeface="Courier New"/>
              <a:buNone/>
            </a:pPr>
            <a:r>
              <a:rPr b="0" i="0" lang="en" sz="1125" u="none" cap="none" strike="noStrike">
                <a:solidFill>
                  <a:srgbClr val="008080"/>
                </a:solidFill>
                <a:latin typeface="Courier New"/>
                <a:ea typeface="Courier New"/>
                <a:cs typeface="Courier New"/>
                <a:sym typeface="Courier New"/>
              </a:rPr>
              <a:t>&lt;/</a:t>
            </a:r>
            <a:r>
              <a:rPr b="0" i="0" lang="en" sz="1125" u="none" cap="none" strike="noStrike">
                <a:solidFill>
                  <a:srgbClr val="3E7E7E"/>
                </a:solidFill>
                <a:latin typeface="Courier New"/>
                <a:ea typeface="Courier New"/>
                <a:cs typeface="Courier New"/>
                <a:sym typeface="Courier New"/>
              </a:rPr>
              <a:t>bean</a:t>
            </a:r>
            <a:r>
              <a:rPr b="0" i="0" lang="en" sz="1125" u="none" cap="none" strike="noStrike">
                <a:solidFill>
                  <a:srgbClr val="008080"/>
                </a:solidFill>
                <a:latin typeface="Courier New"/>
                <a:ea typeface="Courier New"/>
                <a:cs typeface="Courier New"/>
                <a:sym typeface="Courier New"/>
              </a:rPr>
              <a:t>&gt;</a:t>
            </a:r>
          </a:p>
          <a:p>
            <a:pPr indent="-9048" lvl="0" marL="9048" marR="0" rtl="0" algn="l">
              <a:lnSpc>
                <a:spcPct val="100000"/>
              </a:lnSpc>
              <a:spcBef>
                <a:spcPts val="1200"/>
              </a:spcBef>
              <a:spcAft>
                <a:spcPts val="0"/>
              </a:spcAft>
              <a:buClr>
                <a:srgbClr val="70685A"/>
              </a:buClr>
              <a:buSzPct val="25000"/>
              <a:buFont typeface="Arial"/>
              <a:buNone/>
            </a:pPr>
            <a:r>
              <a:rPr b="0" i="0" lang="en" sz="2025" u="none" cap="none" strike="noStrike">
                <a:solidFill>
                  <a:srgbClr val="000000"/>
                </a:solidFill>
                <a:latin typeface="Roboto Condensed"/>
                <a:ea typeface="Roboto Condensed"/>
                <a:cs typeface="Roboto Condensed"/>
                <a:sym typeface="Roboto Condensed"/>
              </a:rPr>
              <a:t>argument index</a:t>
            </a:r>
          </a:p>
          <a:p>
            <a:pPr indent="-9525" lvl="0" marL="9525" marR="0" rtl="0" algn="l">
              <a:lnSpc>
                <a:spcPct val="100000"/>
              </a:lnSpc>
              <a:spcBef>
                <a:spcPts val="270"/>
              </a:spcBef>
              <a:spcAft>
                <a:spcPts val="0"/>
              </a:spcAft>
              <a:buClr>
                <a:srgbClr val="008080"/>
              </a:buClr>
              <a:buSzPct val="25000"/>
              <a:buFont typeface="Courier New"/>
              <a:buNone/>
            </a:pPr>
            <a:r>
              <a:rPr b="0" i="0" lang="en" sz="1125" u="none" cap="none" strike="noStrike">
                <a:solidFill>
                  <a:srgbClr val="008080"/>
                </a:solidFill>
                <a:latin typeface="Courier New"/>
                <a:ea typeface="Courier New"/>
                <a:cs typeface="Courier New"/>
                <a:sym typeface="Courier New"/>
              </a:rPr>
              <a:t>&lt;</a:t>
            </a:r>
            <a:r>
              <a:rPr b="0" i="0" lang="en" sz="1125" u="none" cap="none" strike="noStrike">
                <a:solidFill>
                  <a:srgbClr val="3E7E7E"/>
                </a:solidFill>
                <a:latin typeface="Courier New"/>
                <a:ea typeface="Courier New"/>
                <a:cs typeface="Courier New"/>
                <a:sym typeface="Courier New"/>
              </a:rPr>
              <a:t>bean </a:t>
            </a:r>
            <a:r>
              <a:rPr b="0" i="0" lang="en" sz="1125" u="none" cap="none" strike="noStrike">
                <a:solidFill>
                  <a:srgbClr val="7E007E"/>
                </a:solidFill>
                <a:latin typeface="Courier New"/>
                <a:ea typeface="Courier New"/>
                <a:cs typeface="Courier New"/>
                <a:sym typeface="Courier New"/>
              </a:rPr>
              <a:t>id</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"b3" </a:t>
            </a:r>
            <a:r>
              <a:rPr b="0" i="0" lang="en" sz="1125" u="none" cap="none" strike="noStrike">
                <a:solidFill>
                  <a:srgbClr val="7E007E"/>
                </a:solidFill>
                <a:latin typeface="Courier New"/>
                <a:ea typeface="Courier New"/>
                <a:cs typeface="Courier New"/>
                <a:sym typeface="Courier New"/>
              </a:rPr>
              <a:t>factory-bean</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"factory" </a:t>
            </a:r>
            <a:r>
              <a:rPr b="0" i="0" lang="en" sz="1125" u="none" cap="none" strike="noStrike">
                <a:solidFill>
                  <a:srgbClr val="7E007E"/>
                </a:solidFill>
                <a:latin typeface="Courier New"/>
                <a:ea typeface="Courier New"/>
                <a:cs typeface="Courier New"/>
                <a:sym typeface="Courier New"/>
              </a:rPr>
              <a:t>factory-method</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"getInstance"</a:t>
            </a:r>
            <a:r>
              <a:rPr b="0" i="0" lang="en" sz="1125" u="none" cap="none" strike="noStrike">
                <a:solidFill>
                  <a:srgbClr val="008080"/>
                </a:solidFill>
                <a:latin typeface="Courier New"/>
                <a:ea typeface="Courier New"/>
                <a:cs typeface="Courier New"/>
                <a:sym typeface="Courier New"/>
              </a:rPr>
              <a:t>/&gt;</a:t>
            </a:r>
          </a:p>
          <a:p>
            <a:pPr indent="-3175" lvl="0" marL="180975" marR="0" rtl="0" algn="l">
              <a:lnSpc>
                <a:spcPct val="100000"/>
              </a:lnSpc>
              <a:spcBef>
                <a:spcPts val="259"/>
              </a:spcBef>
              <a:spcAft>
                <a:spcPts val="0"/>
              </a:spcAft>
              <a:buClr>
                <a:srgbClr val="008080"/>
              </a:buClr>
              <a:buSzPct val="25000"/>
              <a:buFont typeface="Courier New"/>
              <a:buNone/>
            </a:pPr>
            <a:r>
              <a:rPr b="0" i="0" lang="en" sz="1125" u="none" cap="none" strike="noStrike">
                <a:solidFill>
                  <a:srgbClr val="008080"/>
                </a:solidFill>
                <a:latin typeface="Courier New"/>
                <a:ea typeface="Courier New"/>
                <a:cs typeface="Courier New"/>
                <a:sym typeface="Courier New"/>
              </a:rPr>
              <a:t>&lt;</a:t>
            </a:r>
            <a:r>
              <a:rPr b="0" i="0" lang="en" sz="1125" u="none" cap="none" strike="noStrike">
                <a:solidFill>
                  <a:srgbClr val="3E7E7E"/>
                </a:solidFill>
                <a:latin typeface="Courier New"/>
                <a:ea typeface="Courier New"/>
                <a:cs typeface="Courier New"/>
                <a:sym typeface="Courier New"/>
              </a:rPr>
              <a:t>constructor-arg </a:t>
            </a:r>
            <a:r>
              <a:rPr b="1" i="0" lang="en" sz="1125" u="none" cap="none" strike="noStrike">
                <a:solidFill>
                  <a:srgbClr val="7E007E"/>
                </a:solidFill>
                <a:latin typeface="Courier New"/>
                <a:ea typeface="Courier New"/>
                <a:cs typeface="Courier New"/>
                <a:sym typeface="Courier New"/>
              </a:rPr>
              <a:t>index</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"0" </a:t>
            </a:r>
            <a:r>
              <a:rPr b="0" i="0" lang="en" sz="1125" u="none" cap="none" strike="noStrike">
                <a:solidFill>
                  <a:srgbClr val="7E007E"/>
                </a:solidFill>
                <a:latin typeface="Courier New"/>
                <a:ea typeface="Courier New"/>
                <a:cs typeface="Courier New"/>
                <a:sym typeface="Courier New"/>
              </a:rPr>
              <a:t>value</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"75"</a:t>
            </a:r>
            <a:r>
              <a:rPr b="0" i="0" lang="en" sz="1125" u="none" cap="none" strike="noStrike">
                <a:solidFill>
                  <a:srgbClr val="008080"/>
                </a:solidFill>
                <a:latin typeface="Courier New"/>
                <a:ea typeface="Courier New"/>
                <a:cs typeface="Courier New"/>
                <a:sym typeface="Courier New"/>
              </a:rPr>
              <a:t>/&gt;</a:t>
            </a:r>
          </a:p>
          <a:p>
            <a:pPr indent="-3175" lvl="0" marL="180975" marR="0" rtl="0" algn="l">
              <a:lnSpc>
                <a:spcPct val="100000"/>
              </a:lnSpc>
              <a:spcBef>
                <a:spcPts val="251"/>
              </a:spcBef>
              <a:spcAft>
                <a:spcPts val="0"/>
              </a:spcAft>
              <a:buClr>
                <a:srgbClr val="008080"/>
              </a:buClr>
              <a:buSzPct val="25000"/>
              <a:buFont typeface="Courier New"/>
              <a:buNone/>
            </a:pPr>
            <a:r>
              <a:rPr b="0" i="0" lang="en" sz="1125" u="none" cap="none" strike="noStrike">
                <a:solidFill>
                  <a:srgbClr val="008080"/>
                </a:solidFill>
                <a:latin typeface="Courier New"/>
                <a:ea typeface="Courier New"/>
                <a:cs typeface="Courier New"/>
                <a:sym typeface="Courier New"/>
              </a:rPr>
              <a:t>&lt;</a:t>
            </a:r>
            <a:r>
              <a:rPr b="0" i="0" lang="en" sz="1125" u="none" cap="none" strike="noStrike">
                <a:solidFill>
                  <a:srgbClr val="3E7E7E"/>
                </a:solidFill>
                <a:latin typeface="Courier New"/>
                <a:ea typeface="Courier New"/>
                <a:cs typeface="Courier New"/>
                <a:sym typeface="Courier New"/>
              </a:rPr>
              <a:t>constructor-arg </a:t>
            </a:r>
            <a:r>
              <a:rPr b="1" i="0" lang="en" sz="1125" u="none" cap="none" strike="noStrike">
                <a:solidFill>
                  <a:srgbClr val="7E007E"/>
                </a:solidFill>
                <a:latin typeface="Courier New"/>
                <a:ea typeface="Courier New"/>
                <a:cs typeface="Courier New"/>
                <a:sym typeface="Courier New"/>
              </a:rPr>
              <a:t>index</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"1" </a:t>
            </a:r>
            <a:r>
              <a:rPr b="0" i="0" lang="en" sz="1125" u="none" cap="none" strike="noStrike">
                <a:solidFill>
                  <a:srgbClr val="7E007E"/>
                </a:solidFill>
                <a:latin typeface="Courier New"/>
                <a:ea typeface="Courier New"/>
                <a:cs typeface="Courier New"/>
                <a:sym typeface="Courier New"/>
              </a:rPr>
              <a:t>value</a:t>
            </a:r>
            <a:r>
              <a:rPr b="0" i="0" lang="en" sz="1125" u="none" cap="none" strike="noStrike">
                <a:solidFill>
                  <a:srgbClr val="000000"/>
                </a:solidFill>
                <a:latin typeface="Courier New"/>
                <a:ea typeface="Courier New"/>
                <a:cs typeface="Courier New"/>
                <a:sym typeface="Courier New"/>
              </a:rPr>
              <a:t>=</a:t>
            </a:r>
            <a:r>
              <a:rPr b="0" i="0" lang="en" sz="1125" u="none" cap="none" strike="noStrike">
                <a:solidFill>
                  <a:srgbClr val="2A00FF"/>
                </a:solidFill>
                <a:latin typeface="Courier New"/>
                <a:ea typeface="Courier New"/>
                <a:cs typeface="Courier New"/>
                <a:sym typeface="Courier New"/>
              </a:rPr>
              <a:t>"42"</a:t>
            </a:r>
            <a:r>
              <a:rPr b="0" i="0" lang="en" sz="1125" u="none" cap="none" strike="noStrike">
                <a:solidFill>
                  <a:srgbClr val="008080"/>
                </a:solidFill>
                <a:latin typeface="Courier New"/>
                <a:ea typeface="Courier New"/>
                <a:cs typeface="Courier New"/>
                <a:sym typeface="Courier New"/>
              </a:rPr>
              <a:t>/&gt;</a:t>
            </a:r>
          </a:p>
          <a:p>
            <a:pPr indent="-9525" lvl="0" marL="9525" marR="0" rtl="0" algn="l">
              <a:lnSpc>
                <a:spcPct val="100000"/>
              </a:lnSpc>
              <a:spcBef>
                <a:spcPts val="251"/>
              </a:spcBef>
              <a:spcAft>
                <a:spcPts val="0"/>
              </a:spcAft>
              <a:buClr>
                <a:srgbClr val="008080"/>
              </a:buClr>
              <a:buSzPct val="25000"/>
              <a:buFont typeface="Courier New"/>
              <a:buNone/>
            </a:pPr>
            <a:r>
              <a:rPr b="0" i="0" lang="en" sz="1125" u="none" cap="none" strike="noStrike">
                <a:solidFill>
                  <a:srgbClr val="008080"/>
                </a:solidFill>
                <a:latin typeface="Courier New"/>
                <a:ea typeface="Courier New"/>
                <a:cs typeface="Courier New"/>
                <a:sym typeface="Courier New"/>
              </a:rPr>
              <a:t>&lt;/</a:t>
            </a:r>
            <a:r>
              <a:rPr b="0" i="0" lang="en" sz="1125" u="none" cap="none" strike="noStrike">
                <a:solidFill>
                  <a:srgbClr val="3E7E7E"/>
                </a:solidFill>
                <a:latin typeface="Courier New"/>
                <a:ea typeface="Courier New"/>
                <a:cs typeface="Courier New"/>
                <a:sym typeface="Courier New"/>
              </a:rPr>
              <a:t>bean</a:t>
            </a:r>
            <a:r>
              <a:rPr b="0" i="0" lang="en" sz="1125" u="none" cap="none" strike="noStrike">
                <a:solidFill>
                  <a:srgbClr val="008080"/>
                </a:solidFill>
                <a:latin typeface="Courier New"/>
                <a:ea typeface="Courier New"/>
                <a:cs typeface="Courier New"/>
                <a:sym typeface="Courier New"/>
              </a:rPr>
              <a:t>&gt;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391" name="Shape 3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392" name="Shape 392"/>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393" name="Shape 393"/>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Setter-based DI</a:t>
            </a:r>
          </a:p>
        </p:txBody>
      </p:sp>
      <p:sp>
        <p:nvSpPr>
          <p:cNvPr id="394" name="Shape 394"/>
          <p:cNvSpPr txBox="1"/>
          <p:nvPr/>
        </p:nvSpPr>
        <p:spPr>
          <a:xfrm>
            <a:off x="347938" y="801004"/>
            <a:ext cx="8708700" cy="3404100"/>
          </a:xfrm>
          <a:prstGeom prst="rect">
            <a:avLst/>
          </a:prstGeom>
          <a:noFill/>
          <a:ln>
            <a:noFill/>
          </a:ln>
        </p:spPr>
        <p:txBody>
          <a:bodyPr anchorCtr="0" anchor="t" bIns="0" lIns="0" rIns="0" tIns="0">
            <a:noAutofit/>
          </a:bodyPr>
          <a:lstStyle/>
          <a:p>
            <a:pPr indent="-9048" lvl="0" marL="9048" marR="9525" rtl="0" algn="l">
              <a:lnSpc>
                <a:spcPct val="100000"/>
              </a:lnSpc>
              <a:spcBef>
                <a:spcPts val="0"/>
              </a:spcBef>
              <a:spcAft>
                <a:spcPts val="0"/>
              </a:spcAft>
              <a:buClr>
                <a:srgbClr val="70685A"/>
              </a:buClr>
              <a:buSzPct val="25000"/>
              <a:buFont typeface="Arial"/>
              <a:buNone/>
            </a:pPr>
            <a:r>
              <a:rPr b="0" i="0" lang="en" sz="2400" u="none" cap="none" strike="noStrike">
                <a:solidFill>
                  <a:srgbClr val="725116"/>
                </a:solidFill>
                <a:latin typeface="Roboto Condensed"/>
                <a:ea typeface="Roboto Condensed"/>
                <a:cs typeface="Roboto Condensed"/>
                <a:sym typeface="Roboto Condensed"/>
              </a:rPr>
              <a:t>Is accomplished by the container calling </a:t>
            </a:r>
            <a:r>
              <a:rPr b="1" i="0" lang="en" sz="2400" u="none" cap="none" strike="noStrike">
                <a:solidFill>
                  <a:srgbClr val="725116"/>
                </a:solidFill>
                <a:latin typeface="Roboto Condensed"/>
                <a:ea typeface="Roboto Condensed"/>
                <a:cs typeface="Roboto Condensed"/>
                <a:sym typeface="Roboto Condensed"/>
              </a:rPr>
              <a:t>setter methods </a:t>
            </a:r>
            <a:r>
              <a:rPr b="0" i="0" lang="en" sz="2400" u="none" cap="none" strike="noStrike">
                <a:solidFill>
                  <a:srgbClr val="725116"/>
                </a:solidFill>
                <a:latin typeface="Roboto Condensed"/>
                <a:ea typeface="Roboto Condensed"/>
                <a:cs typeface="Roboto Condensed"/>
                <a:sym typeface="Roboto Condensed"/>
              </a:rPr>
              <a:t>on your beans after invoking a no- argument constructor or no-argument static factory method to instantiate bean</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400" name="Shape 4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401" name="Shape 401"/>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402" name="Shape 402"/>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Constructor vs Setter</a:t>
            </a:r>
          </a:p>
        </p:txBody>
      </p:sp>
      <p:sp>
        <p:nvSpPr>
          <p:cNvPr id="403" name="Shape 403"/>
          <p:cNvSpPr txBox="1"/>
          <p:nvPr/>
        </p:nvSpPr>
        <p:spPr>
          <a:xfrm>
            <a:off x="1360483" y="863066"/>
            <a:ext cx="7057200" cy="2517000"/>
          </a:xfrm>
          <a:prstGeom prst="rect">
            <a:avLst/>
          </a:prstGeom>
          <a:noFill/>
          <a:ln>
            <a:noFill/>
          </a:ln>
        </p:spPr>
        <p:txBody>
          <a:bodyPr anchorCtr="0" anchor="t" bIns="0" lIns="0" rIns="0" tIns="0">
            <a:noAutofit/>
          </a:bodyPr>
          <a:lstStyle/>
          <a:p>
            <a:pPr indent="-9048" lvl="0" marL="9048" marR="0" rtl="0" algn="l">
              <a:lnSpc>
                <a:spcPct val="100000"/>
              </a:lnSpc>
              <a:spcBef>
                <a:spcPts val="0"/>
              </a:spcBef>
              <a:spcAft>
                <a:spcPts val="0"/>
              </a:spcAft>
              <a:buClr>
                <a:srgbClr val="70685A"/>
              </a:buClr>
              <a:buSzPct val="25000"/>
              <a:buFont typeface="Arial"/>
              <a:buNone/>
            </a:pPr>
            <a:r>
              <a:rPr b="0" i="0" lang="en" sz="2400" u="none" cap="none" strike="noStrike">
                <a:solidFill>
                  <a:srgbClr val="C00000"/>
                </a:solidFill>
                <a:latin typeface="Roboto Condensed"/>
                <a:ea typeface="Roboto Condensed"/>
                <a:cs typeface="Roboto Condensed"/>
                <a:sym typeface="Roboto Condensed"/>
              </a:rPr>
              <a:t>constructor</a:t>
            </a:r>
          </a:p>
          <a:p>
            <a:pPr indent="-210184" lvl="1" marL="489585" marR="0" rtl="0" algn="l">
              <a:lnSpc>
                <a:spcPct val="100000"/>
              </a:lnSpc>
              <a:spcBef>
                <a:spcPts val="0"/>
              </a:spcBef>
              <a:spcAft>
                <a:spcPts val="0"/>
              </a:spcAft>
              <a:buClr>
                <a:srgbClr val="93C500"/>
              </a:buClr>
              <a:buSzPct val="69230"/>
              <a:buFont typeface="Roboto Condensed"/>
              <a:buChar char="➢"/>
            </a:pPr>
            <a:r>
              <a:rPr b="0" i="0" lang="en" sz="2400" u="none" cap="none" strike="noStrike">
                <a:solidFill>
                  <a:srgbClr val="000000"/>
                </a:solidFill>
                <a:latin typeface="Roboto Condensed"/>
                <a:ea typeface="Roboto Condensed"/>
                <a:cs typeface="Roboto Condensed"/>
                <a:sym typeface="Roboto Condensed"/>
              </a:rPr>
              <a:t>mandatory dependencies</a:t>
            </a:r>
          </a:p>
          <a:p>
            <a:pPr indent="-210184" lvl="1" marL="489585" marR="0" rtl="0" algn="l">
              <a:lnSpc>
                <a:spcPct val="100000"/>
              </a:lnSpc>
              <a:spcBef>
                <a:spcPts val="0"/>
              </a:spcBef>
              <a:spcAft>
                <a:spcPts val="0"/>
              </a:spcAft>
              <a:buClr>
                <a:srgbClr val="93C500"/>
              </a:buClr>
              <a:buSzPct val="69230"/>
              <a:buFont typeface="Roboto Condensed"/>
              <a:buChar char="➢"/>
            </a:pPr>
            <a:r>
              <a:rPr b="0" i="0" lang="en" sz="2400" u="none" cap="none" strike="noStrike">
                <a:solidFill>
                  <a:srgbClr val="000000"/>
                </a:solidFill>
                <a:latin typeface="Roboto Condensed"/>
                <a:ea typeface="Roboto Condensed"/>
                <a:cs typeface="Roboto Condensed"/>
                <a:sym typeface="Roboto Condensed"/>
              </a:rPr>
              <a:t>immutability</a:t>
            </a:r>
          </a:p>
          <a:p>
            <a:pPr indent="0" lvl="1" marL="0" marR="0" rtl="0" algn="l">
              <a:lnSpc>
                <a:spcPct val="75000"/>
              </a:lnSpc>
              <a:spcBef>
                <a:spcPts val="26"/>
              </a:spcBef>
              <a:spcAft>
                <a:spcPts val="0"/>
              </a:spcAft>
              <a:buClr>
                <a:srgbClr val="93C500"/>
              </a:buClr>
              <a:buFont typeface="Noto Symbol"/>
              <a:buNone/>
            </a:pPr>
            <a:r>
              <a:t/>
            </a:r>
            <a:endParaRPr b="0" i="0" sz="2400" u="none" cap="none" strike="noStrike">
              <a:solidFill>
                <a:srgbClr val="000000"/>
              </a:solidFill>
              <a:latin typeface="Roboto Condensed"/>
              <a:ea typeface="Roboto Condensed"/>
              <a:cs typeface="Roboto Condensed"/>
              <a:sym typeface="Roboto Condensed"/>
            </a:endParaRPr>
          </a:p>
          <a:p>
            <a:pPr indent="-9048" lvl="0" marL="9048" marR="0" rtl="0" algn="l">
              <a:lnSpc>
                <a:spcPct val="100000"/>
              </a:lnSpc>
              <a:spcBef>
                <a:spcPts val="1800"/>
              </a:spcBef>
              <a:spcAft>
                <a:spcPts val="0"/>
              </a:spcAft>
              <a:buClr>
                <a:srgbClr val="70685A"/>
              </a:buClr>
              <a:buSzPct val="25000"/>
              <a:buFont typeface="Arial"/>
              <a:buNone/>
            </a:pPr>
            <a:r>
              <a:rPr b="0" i="0" lang="en" sz="2400" u="none" cap="none" strike="noStrike">
                <a:solidFill>
                  <a:srgbClr val="455520"/>
                </a:solidFill>
                <a:latin typeface="Roboto Condensed"/>
                <a:ea typeface="Roboto Condensed"/>
                <a:cs typeface="Roboto Condensed"/>
                <a:sym typeface="Roboto Condensed"/>
              </a:rPr>
              <a:t>setter</a:t>
            </a:r>
          </a:p>
          <a:p>
            <a:pPr indent="-210184" lvl="1" marL="489585" marR="0" rtl="0" algn="l">
              <a:lnSpc>
                <a:spcPct val="100000"/>
              </a:lnSpc>
              <a:spcBef>
                <a:spcPts val="0"/>
              </a:spcBef>
              <a:spcAft>
                <a:spcPts val="0"/>
              </a:spcAft>
              <a:buClr>
                <a:srgbClr val="93C500"/>
              </a:buClr>
              <a:buSzPct val="69230"/>
              <a:buFont typeface="Roboto Condensed"/>
              <a:buChar char="➢"/>
            </a:pPr>
            <a:r>
              <a:rPr b="0" i="0" lang="en" sz="2400" u="none" cap="none" strike="noStrike">
                <a:solidFill>
                  <a:srgbClr val="000000"/>
                </a:solidFill>
                <a:latin typeface="Roboto Condensed"/>
                <a:ea typeface="Roboto Condensed"/>
                <a:cs typeface="Roboto Condensed"/>
                <a:sym typeface="Roboto Condensed"/>
              </a:rPr>
              <a:t>optional dependencies and default values</a:t>
            </a:r>
          </a:p>
          <a:p>
            <a:pPr indent="-210184" lvl="1" marL="489585" marR="0" rtl="0" algn="l">
              <a:lnSpc>
                <a:spcPct val="100000"/>
              </a:lnSpc>
              <a:spcBef>
                <a:spcPts val="0"/>
              </a:spcBef>
              <a:spcAft>
                <a:spcPts val="0"/>
              </a:spcAft>
              <a:buClr>
                <a:srgbClr val="93C500"/>
              </a:buClr>
              <a:buSzPct val="69230"/>
              <a:buFont typeface="Roboto Condensed"/>
              <a:buChar char="➢"/>
            </a:pPr>
            <a:r>
              <a:rPr b="0" i="0" lang="en" sz="2400" u="none" cap="none" strike="noStrike">
                <a:solidFill>
                  <a:srgbClr val="000000"/>
                </a:solidFill>
                <a:latin typeface="Roboto Condensed"/>
                <a:ea typeface="Roboto Condensed"/>
                <a:cs typeface="Roboto Condensed"/>
                <a:sym typeface="Roboto Condensed"/>
              </a:rPr>
              <a:t>obvious names</a:t>
            </a:r>
          </a:p>
          <a:p>
            <a:pPr indent="-210184" lvl="1" marL="489585" marR="0" rtl="0" algn="l">
              <a:lnSpc>
                <a:spcPct val="100000"/>
              </a:lnSpc>
              <a:spcBef>
                <a:spcPts val="0"/>
              </a:spcBef>
              <a:spcAft>
                <a:spcPts val="0"/>
              </a:spcAft>
              <a:buClr>
                <a:srgbClr val="93C500"/>
              </a:buClr>
              <a:buSzPct val="69230"/>
              <a:buFont typeface="Roboto Condensed"/>
              <a:buChar char="➢"/>
            </a:pPr>
            <a:r>
              <a:rPr b="0" i="0" lang="en" sz="2400" u="none" cap="none" strike="noStrike">
                <a:solidFill>
                  <a:srgbClr val="000000"/>
                </a:solidFill>
                <a:latin typeface="Roboto Condensed"/>
                <a:ea typeface="Roboto Condensed"/>
                <a:cs typeface="Roboto Condensed"/>
                <a:sym typeface="Roboto Condensed"/>
              </a:rPr>
              <a:t>auto inheritance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79" name="Shape 79"/>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The Spring Framework - Goals</a:t>
            </a:r>
          </a:p>
        </p:txBody>
      </p:sp>
      <p:pic>
        <p:nvPicPr>
          <p:cNvPr id="80" name="Shape 80"/>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81" name="Shape 81"/>
          <p:cNvSpPr/>
          <p:nvPr/>
        </p:nvSpPr>
        <p:spPr>
          <a:xfrm>
            <a:off x="161475" y="1231674"/>
            <a:ext cx="8708700" cy="1508100"/>
          </a:xfrm>
          <a:prstGeom prst="rect">
            <a:avLst/>
          </a:prstGeom>
          <a:noFill/>
          <a:ln>
            <a:noFill/>
          </a:ln>
        </p:spPr>
        <p:txBody>
          <a:bodyPr anchorCtr="0" anchor="t" bIns="45700" lIns="91425" rIns="91425" tIns="45700">
            <a:noAutofit/>
          </a:bodyPr>
          <a:lstStyle/>
          <a:p>
            <a:pPr indent="-354965" lvl="0" marL="354965" marR="0" rtl="0" algn="l">
              <a:lnSpc>
                <a:spcPct val="100000"/>
              </a:lnSpc>
              <a:spcBef>
                <a:spcPts val="0"/>
              </a:spcBef>
              <a:spcAft>
                <a:spcPts val="0"/>
              </a:spcAft>
              <a:buClr>
                <a:srgbClr val="70685A"/>
              </a:buClr>
              <a:buSzPct val="60344"/>
              <a:buFont typeface="Roboto Condensed"/>
              <a:buChar char="•"/>
            </a:pPr>
            <a:r>
              <a:rPr b="0" i="0" lang="en" sz="2400" u="none" cap="none" strike="noStrike">
                <a:solidFill>
                  <a:srgbClr val="4B191A"/>
                </a:solidFill>
                <a:latin typeface="Roboto Condensed"/>
                <a:ea typeface="Roboto Condensed"/>
                <a:cs typeface="Roboto Condensed"/>
                <a:sym typeface="Roboto Condensed"/>
              </a:rPr>
              <a:t>make the </a:t>
            </a:r>
            <a:r>
              <a:rPr b="1" i="0" lang="en" sz="2400" u="none" cap="none" strike="noStrike">
                <a:solidFill>
                  <a:srgbClr val="4B191A"/>
                </a:solidFill>
                <a:latin typeface="Roboto Condensed"/>
                <a:ea typeface="Roboto Condensed"/>
                <a:cs typeface="Roboto Condensed"/>
                <a:sym typeface="Roboto Condensed"/>
              </a:rPr>
              <a:t>common </a:t>
            </a:r>
            <a:r>
              <a:rPr b="0" i="0" lang="en" sz="2400" u="none" cap="none" strike="noStrike">
                <a:solidFill>
                  <a:srgbClr val="4B191A"/>
                </a:solidFill>
                <a:latin typeface="Roboto Condensed"/>
                <a:ea typeface="Roboto Condensed"/>
                <a:cs typeface="Roboto Condensed"/>
                <a:sym typeface="Roboto Condensed"/>
              </a:rPr>
              <a:t>tasks easier</a:t>
            </a:r>
          </a:p>
          <a:p>
            <a:pPr indent="-354965" lvl="0" marL="354965" marR="0" rtl="0" algn="l">
              <a:lnSpc>
                <a:spcPct val="100000"/>
              </a:lnSpc>
              <a:spcBef>
                <a:spcPts val="1200"/>
              </a:spcBef>
              <a:spcAft>
                <a:spcPts val="0"/>
              </a:spcAft>
              <a:buClr>
                <a:srgbClr val="70685A"/>
              </a:buClr>
              <a:buSzPct val="60344"/>
              <a:buFont typeface="Roboto Condensed"/>
              <a:buChar char="•"/>
            </a:pPr>
            <a:r>
              <a:rPr b="0" i="0" lang="en" sz="2400" u="none" cap="none" strike="noStrike">
                <a:solidFill>
                  <a:srgbClr val="4B191A"/>
                </a:solidFill>
                <a:latin typeface="Roboto Condensed"/>
                <a:ea typeface="Roboto Condensed"/>
                <a:cs typeface="Roboto Condensed"/>
                <a:sym typeface="Roboto Condensed"/>
              </a:rPr>
              <a:t>promote good programming </a:t>
            </a:r>
            <a:r>
              <a:rPr b="1" i="0" lang="en" sz="2400" u="none" cap="none" strike="noStrike">
                <a:solidFill>
                  <a:srgbClr val="4B191A"/>
                </a:solidFill>
                <a:latin typeface="Roboto Condensed"/>
                <a:ea typeface="Roboto Condensed"/>
                <a:cs typeface="Roboto Condensed"/>
                <a:sym typeface="Roboto Condensed"/>
              </a:rPr>
              <a:t>practice</a:t>
            </a:r>
          </a:p>
          <a:p>
            <a:pPr indent="-351948" lvl="0" marL="351948" marR="0" rtl="0" algn="l">
              <a:lnSpc>
                <a:spcPct val="100000"/>
              </a:lnSpc>
              <a:spcBef>
                <a:spcPts val="1200"/>
              </a:spcBef>
              <a:spcAft>
                <a:spcPts val="0"/>
              </a:spcAft>
              <a:buClr>
                <a:srgbClr val="70685A"/>
              </a:buClr>
              <a:buSzPct val="60344"/>
              <a:buFont typeface="Roboto Condensed"/>
              <a:buChar char="•"/>
            </a:pPr>
            <a:r>
              <a:rPr b="0" i="0" lang="en" sz="2400" u="none" cap="none" strike="noStrike">
                <a:solidFill>
                  <a:srgbClr val="4B191A"/>
                </a:solidFill>
                <a:latin typeface="Roboto Condensed"/>
                <a:ea typeface="Roboto Condensed"/>
                <a:cs typeface="Roboto Condensed"/>
                <a:sym typeface="Roboto Condensed"/>
              </a:rPr>
              <a:t>you can focus on the </a:t>
            </a:r>
            <a:r>
              <a:rPr b="1" i="0" lang="en" sz="2400" u="none" cap="none" strike="noStrike">
                <a:solidFill>
                  <a:srgbClr val="4B191A"/>
                </a:solidFill>
                <a:latin typeface="Roboto Condensed"/>
                <a:ea typeface="Roboto Condensed"/>
                <a:cs typeface="Roboto Condensed"/>
                <a:sym typeface="Roboto Condensed"/>
              </a:rPr>
              <a:t>domain </a:t>
            </a:r>
            <a:r>
              <a:rPr b="0" i="0" lang="en" sz="2400" u="none" cap="none" strike="noStrike">
                <a:solidFill>
                  <a:srgbClr val="4B191A"/>
                </a:solidFill>
                <a:latin typeface="Roboto Condensed"/>
                <a:ea typeface="Roboto Condensed"/>
                <a:cs typeface="Roboto Condensed"/>
                <a:sym typeface="Roboto Condensed"/>
              </a:rPr>
              <a:t>problems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409" name="Shape 4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410" name="Shape 410"/>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411" name="Shape 411"/>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Null and empty values</a:t>
            </a:r>
          </a:p>
        </p:txBody>
      </p:sp>
      <p:sp>
        <p:nvSpPr>
          <p:cNvPr id="412" name="Shape 412"/>
          <p:cNvSpPr txBox="1"/>
          <p:nvPr/>
        </p:nvSpPr>
        <p:spPr>
          <a:xfrm>
            <a:off x="1661540" y="1217104"/>
            <a:ext cx="3226200" cy="951600"/>
          </a:xfrm>
          <a:prstGeom prst="rect">
            <a:avLst/>
          </a:prstGeom>
          <a:noFill/>
          <a:ln>
            <a:noFill/>
          </a:ln>
        </p:spPr>
        <p:txBody>
          <a:bodyPr anchorCtr="0" anchor="t" bIns="0" lIns="0" rIns="0" tIns="0">
            <a:noAutofit/>
          </a:bodyPr>
          <a:lstStyle/>
          <a:p>
            <a:pPr indent="-9525" lvl="0" marL="9525" marR="0" rtl="0" algn="l">
              <a:lnSpc>
                <a:spcPct val="100000"/>
              </a:lnSpc>
              <a:spcBef>
                <a:spcPts val="0"/>
              </a:spcBef>
              <a:spcAft>
                <a:spcPts val="0"/>
              </a:spcAft>
              <a:buClr>
                <a:srgbClr val="3E5FBE"/>
              </a:buClr>
              <a:buSzPct val="25000"/>
              <a:buFont typeface="Courier New"/>
              <a:buNone/>
            </a:pPr>
            <a:r>
              <a:rPr b="0" i="0" lang="en" sz="1200" u="none" cap="none" strike="noStrike">
                <a:solidFill>
                  <a:srgbClr val="3E5FBE"/>
                </a:solidFill>
                <a:latin typeface="Courier New"/>
                <a:ea typeface="Courier New"/>
                <a:cs typeface="Courier New"/>
                <a:sym typeface="Courier New"/>
              </a:rPr>
              <a:t>&lt;!-- is equivalent to the following</a:t>
            </a:r>
          </a:p>
          <a:p>
            <a:pPr indent="0" lvl="0" marL="0" marR="0" rtl="0" algn="l">
              <a:lnSpc>
                <a:spcPct val="100000"/>
              </a:lnSpc>
              <a:spcBef>
                <a:spcPts val="35"/>
              </a:spcBef>
              <a:spcAft>
                <a:spcPts val="0"/>
              </a:spcAft>
              <a:buClr>
                <a:srgbClr val="000000"/>
              </a:buClr>
              <a:buFont typeface="Arial"/>
              <a:buNone/>
            </a:pPr>
            <a:r>
              <a:t/>
            </a:r>
            <a:endParaRPr b="0" i="0" sz="488" u="none" cap="none" strike="noStrike">
              <a:solidFill>
                <a:srgbClr val="000000"/>
              </a:solidFill>
              <a:latin typeface="Arial"/>
              <a:ea typeface="Arial"/>
              <a:cs typeface="Arial"/>
              <a:sym typeface="Arial"/>
            </a:endParaRPr>
          </a:p>
          <a:p>
            <a:pPr indent="-9525" lvl="0" marL="9525" marR="0" rtl="0" algn="l">
              <a:lnSpc>
                <a:spcPct val="100000"/>
              </a:lnSpc>
              <a:spcBef>
                <a:spcPts val="0"/>
              </a:spcBef>
              <a:spcAft>
                <a:spcPts val="0"/>
              </a:spcAft>
              <a:buClr>
                <a:srgbClr val="008080"/>
              </a:buClr>
              <a:buSzPct val="25000"/>
              <a:buFont typeface="Courier New"/>
              <a:buNone/>
            </a:pPr>
            <a:r>
              <a:rPr b="0" i="0" lang="en" sz="1200" u="none" cap="none" strike="noStrike">
                <a:solidFill>
                  <a:srgbClr val="008080"/>
                </a:solidFill>
                <a:latin typeface="Courier New"/>
                <a:ea typeface="Courier New"/>
                <a:cs typeface="Courier New"/>
                <a:sym typeface="Courier New"/>
              </a:rPr>
              <a:t>&lt;</a:t>
            </a:r>
            <a:r>
              <a:rPr b="0" i="0" lang="en" sz="1200" u="none" cap="none" strike="noStrike">
                <a:solidFill>
                  <a:srgbClr val="3E7E7E"/>
                </a:solidFill>
                <a:latin typeface="Courier New"/>
                <a:ea typeface="Courier New"/>
                <a:cs typeface="Courier New"/>
                <a:sym typeface="Courier New"/>
              </a:rPr>
              <a:t>bean </a:t>
            </a:r>
            <a:r>
              <a:rPr b="0" i="0" lang="en" sz="1200" u="none" cap="none" strike="noStrike">
                <a:solidFill>
                  <a:srgbClr val="7E007E"/>
                </a:solidFill>
                <a:latin typeface="Courier New"/>
                <a:ea typeface="Courier New"/>
                <a:cs typeface="Courier New"/>
                <a:sym typeface="Courier New"/>
              </a:rPr>
              <a:t>class</a:t>
            </a:r>
            <a:r>
              <a:rPr b="0" i="0" lang="en" sz="1200" u="none" cap="none" strike="noStrike">
                <a:solidFill>
                  <a:srgbClr val="000000"/>
                </a:solidFill>
                <a:latin typeface="Courier New"/>
                <a:ea typeface="Courier New"/>
                <a:cs typeface="Courier New"/>
                <a:sym typeface="Courier New"/>
              </a:rPr>
              <a:t>=</a:t>
            </a:r>
            <a:r>
              <a:rPr b="0" i="0" lang="en" sz="1200" u="none" cap="none" strike="noStrike">
                <a:solidFill>
                  <a:srgbClr val="2A00FF"/>
                </a:solidFill>
                <a:latin typeface="Courier New"/>
                <a:ea typeface="Courier New"/>
                <a:cs typeface="Courier New"/>
                <a:sym typeface="Courier New"/>
              </a:rPr>
              <a:t>"Bean"</a:t>
            </a:r>
            <a:r>
              <a:rPr b="0" i="0" lang="en" sz="1200" u="none" cap="none" strike="noStrike">
                <a:solidFill>
                  <a:srgbClr val="008080"/>
                </a:solidFill>
                <a:latin typeface="Courier New"/>
                <a:ea typeface="Courier New"/>
                <a:cs typeface="Courier New"/>
                <a:sym typeface="Courier New"/>
              </a:rPr>
              <a:t>&gt;</a:t>
            </a:r>
          </a:p>
          <a:p>
            <a:pPr indent="0" lvl="0" marL="0" marR="0" rtl="0" algn="l">
              <a:lnSpc>
                <a:spcPct val="100000"/>
              </a:lnSpc>
              <a:spcBef>
                <a:spcPts val="37"/>
              </a:spcBef>
              <a:spcAft>
                <a:spcPts val="0"/>
              </a:spcAft>
              <a:buClr>
                <a:srgbClr val="000000"/>
              </a:buClr>
              <a:buFont typeface="Arial"/>
              <a:buNone/>
            </a:pPr>
            <a:r>
              <a:t/>
            </a:r>
            <a:endParaRPr b="0" i="0" sz="488" u="none" cap="none" strike="noStrike">
              <a:solidFill>
                <a:srgbClr val="000000"/>
              </a:solidFill>
              <a:latin typeface="Arial"/>
              <a:ea typeface="Arial"/>
              <a:cs typeface="Arial"/>
              <a:sym typeface="Arial"/>
            </a:endParaRPr>
          </a:p>
          <a:p>
            <a:pPr indent="-1904" lvl="0" marL="192405" marR="0" rtl="0" algn="l">
              <a:lnSpc>
                <a:spcPct val="100000"/>
              </a:lnSpc>
              <a:spcBef>
                <a:spcPts val="0"/>
              </a:spcBef>
              <a:spcAft>
                <a:spcPts val="0"/>
              </a:spcAft>
              <a:buClr>
                <a:srgbClr val="008080"/>
              </a:buClr>
              <a:buSzPct val="25000"/>
              <a:buFont typeface="Courier New"/>
              <a:buNone/>
            </a:pPr>
            <a:r>
              <a:rPr b="0" i="0" lang="en" sz="1200" u="none" cap="none" strike="noStrike">
                <a:solidFill>
                  <a:srgbClr val="008080"/>
                </a:solidFill>
                <a:latin typeface="Courier New"/>
                <a:ea typeface="Courier New"/>
                <a:cs typeface="Courier New"/>
                <a:sym typeface="Courier New"/>
              </a:rPr>
              <a:t>&lt;</a:t>
            </a:r>
            <a:r>
              <a:rPr b="0" i="0" lang="en" sz="1200" u="none" cap="none" strike="noStrike">
                <a:solidFill>
                  <a:srgbClr val="3E7E7E"/>
                </a:solidFill>
                <a:latin typeface="Courier New"/>
                <a:ea typeface="Courier New"/>
                <a:cs typeface="Courier New"/>
                <a:sym typeface="Courier New"/>
              </a:rPr>
              <a:t>property </a:t>
            </a:r>
            <a:r>
              <a:rPr b="0" i="0" lang="en" sz="1200" u="none" cap="none" strike="noStrike">
                <a:solidFill>
                  <a:srgbClr val="7E007E"/>
                </a:solidFill>
                <a:latin typeface="Courier New"/>
                <a:ea typeface="Courier New"/>
                <a:cs typeface="Courier New"/>
                <a:sym typeface="Courier New"/>
              </a:rPr>
              <a:t>name</a:t>
            </a:r>
            <a:r>
              <a:rPr b="0" i="0" lang="en" sz="1200" u="none" cap="none" strike="noStrike">
                <a:solidFill>
                  <a:srgbClr val="000000"/>
                </a:solidFill>
                <a:latin typeface="Courier New"/>
                <a:ea typeface="Courier New"/>
                <a:cs typeface="Courier New"/>
                <a:sym typeface="Courier New"/>
              </a:rPr>
              <a:t>=</a:t>
            </a:r>
            <a:r>
              <a:rPr b="0" i="0" lang="en" sz="1200" u="none" cap="none" strike="noStrike">
                <a:solidFill>
                  <a:srgbClr val="2A00FF"/>
                </a:solidFill>
                <a:latin typeface="Courier New"/>
                <a:ea typeface="Courier New"/>
                <a:cs typeface="Courier New"/>
                <a:sym typeface="Courier New"/>
              </a:rPr>
              <a:t>"email" </a:t>
            </a:r>
            <a:r>
              <a:rPr b="0" i="0" lang="en" sz="1200" u="none" cap="none" strike="noStrike">
                <a:solidFill>
                  <a:srgbClr val="7E007E"/>
                </a:solidFill>
                <a:latin typeface="Courier New"/>
                <a:ea typeface="Courier New"/>
                <a:cs typeface="Courier New"/>
                <a:sym typeface="Courier New"/>
              </a:rPr>
              <a:t>value</a:t>
            </a:r>
            <a:r>
              <a:rPr b="0" i="0" lang="en" sz="1200" u="none" cap="none" strike="noStrike">
                <a:solidFill>
                  <a:srgbClr val="000000"/>
                </a:solidFill>
                <a:latin typeface="Courier New"/>
                <a:ea typeface="Courier New"/>
                <a:cs typeface="Courier New"/>
                <a:sym typeface="Courier New"/>
              </a:rPr>
              <a:t>=</a:t>
            </a:r>
            <a:r>
              <a:rPr b="0" i="0" lang="en" sz="1200" u="none" cap="none" strike="noStrike">
                <a:solidFill>
                  <a:srgbClr val="2A00FF"/>
                </a:solidFill>
                <a:latin typeface="Courier New"/>
                <a:ea typeface="Courier New"/>
                <a:cs typeface="Courier New"/>
                <a:sym typeface="Courier New"/>
              </a:rPr>
              <a:t>""</a:t>
            </a:r>
            <a:r>
              <a:rPr b="0" i="0" lang="en" sz="1200" u="none" cap="none" strike="noStrike">
                <a:solidFill>
                  <a:srgbClr val="008080"/>
                </a:solidFill>
                <a:latin typeface="Courier New"/>
                <a:ea typeface="Courier New"/>
                <a:cs typeface="Courier New"/>
                <a:sym typeface="Courier New"/>
              </a:rPr>
              <a:t>/&gt;</a:t>
            </a:r>
          </a:p>
          <a:p>
            <a:pPr indent="0" lvl="0" marL="0" marR="0" rtl="0" algn="l">
              <a:lnSpc>
                <a:spcPct val="100000"/>
              </a:lnSpc>
              <a:spcBef>
                <a:spcPts val="5"/>
              </a:spcBef>
              <a:spcAft>
                <a:spcPts val="0"/>
              </a:spcAft>
              <a:buClr>
                <a:srgbClr val="000000"/>
              </a:buClr>
              <a:buFont typeface="Arial"/>
              <a:buNone/>
            </a:pPr>
            <a:r>
              <a:t/>
            </a:r>
            <a:endParaRPr b="0" i="0" sz="525" u="none" cap="none" strike="noStrike">
              <a:solidFill>
                <a:srgbClr val="000000"/>
              </a:solidFill>
              <a:latin typeface="Arial"/>
              <a:ea typeface="Arial"/>
              <a:cs typeface="Arial"/>
              <a:sym typeface="Arial"/>
            </a:endParaRPr>
          </a:p>
          <a:p>
            <a:pPr indent="-9525" lvl="0" marL="9525" marR="0" rtl="0" algn="l">
              <a:lnSpc>
                <a:spcPct val="100000"/>
              </a:lnSpc>
              <a:spcBef>
                <a:spcPts val="0"/>
              </a:spcBef>
              <a:spcAft>
                <a:spcPts val="0"/>
              </a:spcAft>
              <a:buClr>
                <a:srgbClr val="008080"/>
              </a:buClr>
              <a:buSzPct val="25000"/>
              <a:buFont typeface="Courier New"/>
              <a:buNone/>
            </a:pPr>
            <a:r>
              <a:rPr b="0" i="0" lang="en" sz="1200" u="none" cap="none" strike="noStrike">
                <a:solidFill>
                  <a:srgbClr val="008080"/>
                </a:solidFill>
                <a:latin typeface="Courier New"/>
                <a:ea typeface="Courier New"/>
                <a:cs typeface="Courier New"/>
                <a:sym typeface="Courier New"/>
              </a:rPr>
              <a:t>&lt;/</a:t>
            </a:r>
            <a:r>
              <a:rPr b="0" i="0" lang="en" sz="1200" u="none" cap="none" strike="noStrike">
                <a:solidFill>
                  <a:srgbClr val="3E7E7E"/>
                </a:solidFill>
                <a:latin typeface="Courier New"/>
                <a:ea typeface="Courier New"/>
                <a:cs typeface="Courier New"/>
                <a:sym typeface="Courier New"/>
              </a:rPr>
              <a:t>bean</a:t>
            </a:r>
            <a:r>
              <a:rPr b="0" i="0" lang="en" sz="1200" u="none" cap="none" strike="noStrike">
                <a:solidFill>
                  <a:srgbClr val="008080"/>
                </a:solidFill>
                <a:latin typeface="Courier New"/>
                <a:ea typeface="Courier New"/>
                <a:cs typeface="Courier New"/>
                <a:sym typeface="Courier New"/>
              </a:rPr>
              <a:t>&gt;</a:t>
            </a:r>
          </a:p>
        </p:txBody>
      </p:sp>
      <p:sp>
        <p:nvSpPr>
          <p:cNvPr id="413" name="Shape 413"/>
          <p:cNvSpPr txBox="1"/>
          <p:nvPr/>
        </p:nvSpPr>
        <p:spPr>
          <a:xfrm>
            <a:off x="4960905" y="1217104"/>
            <a:ext cx="476100" cy="202500"/>
          </a:xfrm>
          <a:prstGeom prst="rect">
            <a:avLst/>
          </a:prstGeom>
          <a:noFill/>
          <a:ln>
            <a:noFill/>
          </a:ln>
        </p:spPr>
        <p:txBody>
          <a:bodyPr anchorCtr="0" anchor="t" bIns="0" lIns="0" rIns="0" tIns="0">
            <a:noAutofit/>
          </a:bodyPr>
          <a:lstStyle/>
          <a:p>
            <a:pPr indent="-9525" lvl="0" marL="9525" marR="0" rtl="0" algn="l">
              <a:lnSpc>
                <a:spcPct val="100000"/>
              </a:lnSpc>
              <a:spcBef>
                <a:spcPts val="0"/>
              </a:spcBef>
              <a:spcAft>
                <a:spcPts val="0"/>
              </a:spcAft>
              <a:buClr>
                <a:srgbClr val="3E5FBE"/>
              </a:buClr>
              <a:buSzPct val="25000"/>
              <a:buFont typeface="Courier New"/>
              <a:buNone/>
            </a:pPr>
            <a:r>
              <a:rPr b="0" i="0" lang="en" sz="1200" u="none" cap="none" strike="noStrike">
                <a:solidFill>
                  <a:srgbClr val="3E5FBE"/>
                </a:solidFill>
                <a:latin typeface="Courier New"/>
                <a:ea typeface="Courier New"/>
                <a:cs typeface="Courier New"/>
                <a:sym typeface="Courier New"/>
              </a:rPr>
              <a:t>code:</a:t>
            </a:r>
          </a:p>
        </p:txBody>
      </p:sp>
      <p:sp>
        <p:nvSpPr>
          <p:cNvPr id="414" name="Shape 414"/>
          <p:cNvSpPr txBox="1"/>
          <p:nvPr/>
        </p:nvSpPr>
        <p:spPr>
          <a:xfrm>
            <a:off x="5509544" y="1217104"/>
            <a:ext cx="1943999" cy="202500"/>
          </a:xfrm>
          <a:prstGeom prst="rect">
            <a:avLst/>
          </a:prstGeom>
          <a:noFill/>
          <a:ln>
            <a:noFill/>
          </a:ln>
        </p:spPr>
        <p:txBody>
          <a:bodyPr anchorCtr="0" anchor="t" bIns="0" lIns="0" rIns="0" tIns="0">
            <a:noAutofit/>
          </a:bodyPr>
          <a:lstStyle/>
          <a:p>
            <a:pPr indent="-9525" lvl="0" marL="9525" marR="0" rtl="0" algn="l">
              <a:lnSpc>
                <a:spcPct val="100000"/>
              </a:lnSpc>
              <a:spcBef>
                <a:spcPts val="0"/>
              </a:spcBef>
              <a:spcAft>
                <a:spcPts val="0"/>
              </a:spcAft>
              <a:buClr>
                <a:srgbClr val="3E5FBE"/>
              </a:buClr>
              <a:buSzPct val="25000"/>
              <a:buFont typeface="Courier New"/>
              <a:buNone/>
            </a:pPr>
            <a:r>
              <a:rPr b="0" i="0" lang="en" sz="1200" u="none" cap="none" strike="noStrike">
                <a:solidFill>
                  <a:srgbClr val="3E5FBE"/>
                </a:solidFill>
                <a:latin typeface="Courier New"/>
                <a:ea typeface="Courier New"/>
                <a:cs typeface="Courier New"/>
                <a:sym typeface="Courier New"/>
              </a:rPr>
              <a:t>bean.setEmail(</a:t>
            </a:r>
            <a:r>
              <a:rPr b="1" i="0" lang="en" sz="1200" u="none" cap="none" strike="noStrike">
                <a:solidFill>
                  <a:srgbClr val="3E5FBE"/>
                </a:solidFill>
                <a:latin typeface="Courier New"/>
                <a:ea typeface="Courier New"/>
                <a:cs typeface="Courier New"/>
                <a:sym typeface="Courier New"/>
              </a:rPr>
              <a:t>""</a:t>
            </a:r>
            <a:r>
              <a:rPr b="0" i="0" lang="en" sz="1200" u="none" cap="none" strike="noStrike">
                <a:solidFill>
                  <a:srgbClr val="3E5FBE"/>
                </a:solidFill>
                <a:latin typeface="Courier New"/>
                <a:ea typeface="Courier New"/>
                <a:cs typeface="Courier New"/>
                <a:sym typeface="Courier New"/>
              </a:rPr>
              <a:t>).--&gt;</a:t>
            </a:r>
          </a:p>
        </p:txBody>
      </p:sp>
      <p:sp>
        <p:nvSpPr>
          <p:cNvPr id="415" name="Shape 415"/>
          <p:cNvSpPr txBox="1"/>
          <p:nvPr/>
        </p:nvSpPr>
        <p:spPr>
          <a:xfrm>
            <a:off x="1661541" y="2964084"/>
            <a:ext cx="2216099" cy="451500"/>
          </a:xfrm>
          <a:prstGeom prst="rect">
            <a:avLst/>
          </a:prstGeom>
          <a:noFill/>
          <a:ln>
            <a:noFill/>
          </a:ln>
        </p:spPr>
        <p:txBody>
          <a:bodyPr anchorCtr="0" anchor="t" bIns="0" lIns="0" rIns="0" tIns="0">
            <a:noAutofit/>
          </a:bodyPr>
          <a:lstStyle/>
          <a:p>
            <a:pPr indent="-9525" lvl="0" marL="9525" marR="0" rtl="0" algn="l">
              <a:lnSpc>
                <a:spcPct val="100000"/>
              </a:lnSpc>
              <a:spcBef>
                <a:spcPts val="0"/>
              </a:spcBef>
              <a:spcAft>
                <a:spcPts val="0"/>
              </a:spcAft>
              <a:buClr>
                <a:srgbClr val="3E5FBE"/>
              </a:buClr>
              <a:buSzPct val="25000"/>
              <a:buFont typeface="Courier New"/>
              <a:buNone/>
            </a:pPr>
            <a:r>
              <a:rPr b="0" i="0" lang="en" sz="1200" u="none" cap="none" strike="noStrike">
                <a:solidFill>
                  <a:srgbClr val="3E5FBE"/>
                </a:solidFill>
                <a:latin typeface="Courier New"/>
                <a:ea typeface="Courier New"/>
                <a:cs typeface="Courier New"/>
                <a:sym typeface="Courier New"/>
              </a:rPr>
              <a:t>&lt;!-- The &lt;null/&gt; element</a:t>
            </a:r>
          </a:p>
          <a:p>
            <a:pPr indent="0" lvl="0" marL="0" marR="0" rtl="0" algn="l">
              <a:lnSpc>
                <a:spcPct val="100000"/>
              </a:lnSpc>
              <a:spcBef>
                <a:spcPts val="35"/>
              </a:spcBef>
              <a:spcAft>
                <a:spcPts val="0"/>
              </a:spcAft>
              <a:buClr>
                <a:srgbClr val="000000"/>
              </a:buClr>
              <a:buFont typeface="Arial"/>
              <a:buNone/>
            </a:pPr>
            <a:r>
              <a:t/>
            </a:r>
            <a:endParaRPr b="0" i="0" sz="488" u="none" cap="none" strike="noStrike">
              <a:solidFill>
                <a:srgbClr val="000000"/>
              </a:solidFill>
              <a:latin typeface="Arial"/>
              <a:ea typeface="Arial"/>
              <a:cs typeface="Arial"/>
              <a:sym typeface="Arial"/>
            </a:endParaRPr>
          </a:p>
          <a:p>
            <a:pPr indent="-9525" lvl="0" marL="9525" marR="0" rtl="0" algn="l">
              <a:lnSpc>
                <a:spcPct val="100000"/>
              </a:lnSpc>
              <a:spcBef>
                <a:spcPts val="0"/>
              </a:spcBef>
              <a:spcAft>
                <a:spcPts val="0"/>
              </a:spcAft>
              <a:buClr>
                <a:srgbClr val="008080"/>
              </a:buClr>
              <a:buSzPct val="25000"/>
              <a:buFont typeface="Courier New"/>
              <a:buNone/>
            </a:pPr>
            <a:r>
              <a:rPr b="0" i="0" lang="en" sz="1200" u="none" cap="none" strike="noStrike">
                <a:solidFill>
                  <a:srgbClr val="008080"/>
                </a:solidFill>
                <a:latin typeface="Courier New"/>
                <a:ea typeface="Courier New"/>
                <a:cs typeface="Courier New"/>
                <a:sym typeface="Courier New"/>
              </a:rPr>
              <a:t>&lt;</a:t>
            </a:r>
            <a:r>
              <a:rPr b="0" i="0" lang="en" sz="1200" u="none" cap="none" strike="noStrike">
                <a:solidFill>
                  <a:srgbClr val="3E7E7E"/>
                </a:solidFill>
                <a:latin typeface="Courier New"/>
                <a:ea typeface="Courier New"/>
                <a:cs typeface="Courier New"/>
                <a:sym typeface="Courier New"/>
              </a:rPr>
              <a:t>bean </a:t>
            </a:r>
            <a:r>
              <a:rPr b="0" i="0" lang="en" sz="1200" u="none" cap="none" strike="noStrike">
                <a:solidFill>
                  <a:srgbClr val="7E007E"/>
                </a:solidFill>
                <a:latin typeface="Courier New"/>
                <a:ea typeface="Courier New"/>
                <a:cs typeface="Courier New"/>
                <a:sym typeface="Courier New"/>
              </a:rPr>
              <a:t>class</a:t>
            </a:r>
            <a:r>
              <a:rPr b="0" i="0" lang="en" sz="1200" u="none" cap="none" strike="noStrike">
                <a:solidFill>
                  <a:srgbClr val="000000"/>
                </a:solidFill>
                <a:latin typeface="Courier New"/>
                <a:ea typeface="Courier New"/>
                <a:cs typeface="Courier New"/>
                <a:sym typeface="Courier New"/>
              </a:rPr>
              <a:t>=</a:t>
            </a:r>
            <a:r>
              <a:rPr b="0" i="0" lang="en" sz="1200" u="none" cap="none" strike="noStrike">
                <a:solidFill>
                  <a:srgbClr val="2A00FF"/>
                </a:solidFill>
                <a:latin typeface="Courier New"/>
                <a:ea typeface="Courier New"/>
                <a:cs typeface="Courier New"/>
                <a:sym typeface="Courier New"/>
              </a:rPr>
              <a:t>"Bean"</a:t>
            </a:r>
            <a:r>
              <a:rPr b="0" i="0" lang="en" sz="1200" u="none" cap="none" strike="noStrike">
                <a:solidFill>
                  <a:srgbClr val="008080"/>
                </a:solidFill>
                <a:latin typeface="Courier New"/>
                <a:ea typeface="Courier New"/>
                <a:cs typeface="Courier New"/>
                <a:sym typeface="Courier New"/>
              </a:rPr>
              <a:t>&gt;</a:t>
            </a:r>
          </a:p>
        </p:txBody>
      </p:sp>
      <p:sp>
        <p:nvSpPr>
          <p:cNvPr id="416" name="Shape 416"/>
          <p:cNvSpPr txBox="1"/>
          <p:nvPr/>
        </p:nvSpPr>
        <p:spPr>
          <a:xfrm>
            <a:off x="3950457" y="2964084"/>
            <a:ext cx="1120500" cy="202500"/>
          </a:xfrm>
          <a:prstGeom prst="rect">
            <a:avLst/>
          </a:prstGeom>
          <a:noFill/>
          <a:ln>
            <a:noFill/>
          </a:ln>
        </p:spPr>
        <p:txBody>
          <a:bodyPr anchorCtr="0" anchor="t" bIns="0" lIns="0" rIns="0" tIns="0">
            <a:noAutofit/>
          </a:bodyPr>
          <a:lstStyle/>
          <a:p>
            <a:pPr indent="-9525" lvl="0" marL="9525" marR="0" rtl="0" algn="l">
              <a:lnSpc>
                <a:spcPct val="100000"/>
              </a:lnSpc>
              <a:spcBef>
                <a:spcPts val="0"/>
              </a:spcBef>
              <a:spcAft>
                <a:spcPts val="0"/>
              </a:spcAft>
              <a:buClr>
                <a:srgbClr val="3E5FBE"/>
              </a:buClr>
              <a:buSzPct val="25000"/>
              <a:buFont typeface="Courier New"/>
              <a:buNone/>
            </a:pPr>
            <a:r>
              <a:rPr b="0" i="0" lang="en" sz="1200" u="none" cap="none" strike="noStrike">
                <a:solidFill>
                  <a:srgbClr val="3E5FBE"/>
                </a:solidFill>
                <a:latin typeface="Courier New"/>
                <a:ea typeface="Courier New"/>
                <a:cs typeface="Courier New"/>
                <a:sym typeface="Courier New"/>
              </a:rPr>
              <a:t>handles </a:t>
            </a:r>
            <a:r>
              <a:rPr b="1" i="0" lang="en" sz="1200" u="none" cap="none" strike="noStrike">
                <a:solidFill>
                  <a:srgbClr val="3E5FBE"/>
                </a:solidFill>
                <a:latin typeface="Courier New"/>
                <a:ea typeface="Courier New"/>
                <a:cs typeface="Courier New"/>
                <a:sym typeface="Courier New"/>
              </a:rPr>
              <a:t>null</a:t>
            </a:r>
          </a:p>
        </p:txBody>
      </p:sp>
      <p:sp>
        <p:nvSpPr>
          <p:cNvPr id="417" name="Shape 417"/>
          <p:cNvSpPr txBox="1"/>
          <p:nvPr/>
        </p:nvSpPr>
        <p:spPr>
          <a:xfrm>
            <a:off x="5143785" y="2964084"/>
            <a:ext cx="1027200" cy="202500"/>
          </a:xfrm>
          <a:prstGeom prst="rect">
            <a:avLst/>
          </a:prstGeom>
          <a:noFill/>
          <a:ln>
            <a:noFill/>
          </a:ln>
        </p:spPr>
        <p:txBody>
          <a:bodyPr anchorCtr="0" anchor="t" bIns="0" lIns="0" rIns="0" tIns="0">
            <a:noAutofit/>
          </a:bodyPr>
          <a:lstStyle/>
          <a:p>
            <a:pPr indent="-9525" lvl="0" marL="9525" marR="0" rtl="0" algn="l">
              <a:lnSpc>
                <a:spcPct val="100000"/>
              </a:lnSpc>
              <a:spcBef>
                <a:spcPts val="0"/>
              </a:spcBef>
              <a:spcAft>
                <a:spcPts val="0"/>
              </a:spcAft>
              <a:buClr>
                <a:srgbClr val="3E5FBE"/>
              </a:buClr>
              <a:buSzPct val="25000"/>
              <a:buFont typeface="Courier New"/>
              <a:buNone/>
            </a:pPr>
            <a:r>
              <a:rPr b="0" i="0" lang="en" sz="1200" u="none" cap="none" strike="noStrike">
                <a:solidFill>
                  <a:srgbClr val="3E5FBE"/>
                </a:solidFill>
                <a:latin typeface="Courier New"/>
                <a:ea typeface="Courier New"/>
                <a:cs typeface="Courier New"/>
                <a:sym typeface="Courier New"/>
              </a:rPr>
              <a:t>values. --&gt;</a:t>
            </a:r>
          </a:p>
        </p:txBody>
      </p:sp>
      <p:sp>
        <p:nvSpPr>
          <p:cNvPr id="418" name="Shape 418"/>
          <p:cNvSpPr txBox="1"/>
          <p:nvPr/>
        </p:nvSpPr>
        <p:spPr>
          <a:xfrm>
            <a:off x="1661540" y="3463576"/>
            <a:ext cx="3958500" cy="451500"/>
          </a:xfrm>
          <a:prstGeom prst="rect">
            <a:avLst/>
          </a:prstGeom>
          <a:noFill/>
          <a:ln>
            <a:noFill/>
          </a:ln>
        </p:spPr>
        <p:txBody>
          <a:bodyPr anchorCtr="0" anchor="t" bIns="0" lIns="0" rIns="0" tIns="0">
            <a:noAutofit/>
          </a:bodyPr>
          <a:lstStyle/>
          <a:p>
            <a:pPr indent="-1904" lvl="0" marL="192405" marR="0" rtl="0" algn="l">
              <a:lnSpc>
                <a:spcPct val="100000"/>
              </a:lnSpc>
              <a:spcBef>
                <a:spcPts val="0"/>
              </a:spcBef>
              <a:spcAft>
                <a:spcPts val="0"/>
              </a:spcAft>
              <a:buClr>
                <a:srgbClr val="008080"/>
              </a:buClr>
              <a:buSzPct val="25000"/>
              <a:buFont typeface="Courier New"/>
              <a:buNone/>
            </a:pPr>
            <a:r>
              <a:rPr b="0" i="0" lang="en" sz="1200" u="none" cap="none" strike="noStrike">
                <a:solidFill>
                  <a:srgbClr val="008080"/>
                </a:solidFill>
                <a:latin typeface="Courier New"/>
                <a:ea typeface="Courier New"/>
                <a:cs typeface="Courier New"/>
                <a:sym typeface="Courier New"/>
              </a:rPr>
              <a:t>&lt;</a:t>
            </a:r>
            <a:r>
              <a:rPr b="0" i="0" lang="en" sz="1200" u="none" cap="none" strike="noStrike">
                <a:solidFill>
                  <a:srgbClr val="3E7E7E"/>
                </a:solidFill>
                <a:latin typeface="Courier New"/>
                <a:ea typeface="Courier New"/>
                <a:cs typeface="Courier New"/>
                <a:sym typeface="Courier New"/>
              </a:rPr>
              <a:t>property </a:t>
            </a:r>
            <a:r>
              <a:rPr b="0" i="0" lang="en" sz="1200" u="none" cap="none" strike="noStrike">
                <a:solidFill>
                  <a:srgbClr val="7E007E"/>
                </a:solidFill>
                <a:latin typeface="Courier New"/>
                <a:ea typeface="Courier New"/>
                <a:cs typeface="Courier New"/>
                <a:sym typeface="Courier New"/>
              </a:rPr>
              <a:t>name</a:t>
            </a:r>
            <a:r>
              <a:rPr b="0" i="0" lang="en" sz="1200" u="none" cap="none" strike="noStrike">
                <a:solidFill>
                  <a:srgbClr val="000000"/>
                </a:solidFill>
                <a:latin typeface="Courier New"/>
                <a:ea typeface="Courier New"/>
                <a:cs typeface="Courier New"/>
                <a:sym typeface="Courier New"/>
              </a:rPr>
              <a:t>=</a:t>
            </a:r>
            <a:r>
              <a:rPr b="0" i="0" lang="en" sz="1200" u="none" cap="none" strike="noStrike">
                <a:solidFill>
                  <a:srgbClr val="2A00FF"/>
                </a:solidFill>
                <a:latin typeface="Courier New"/>
                <a:ea typeface="Courier New"/>
                <a:cs typeface="Courier New"/>
                <a:sym typeface="Courier New"/>
              </a:rPr>
              <a:t>"email"</a:t>
            </a:r>
            <a:r>
              <a:rPr b="0" i="0" lang="en" sz="1200" u="none" cap="none" strike="noStrike">
                <a:solidFill>
                  <a:srgbClr val="008080"/>
                </a:solidFill>
                <a:latin typeface="Courier New"/>
                <a:ea typeface="Courier New"/>
                <a:cs typeface="Courier New"/>
                <a:sym typeface="Courier New"/>
              </a:rPr>
              <a:t>&gt;&lt;</a:t>
            </a:r>
            <a:r>
              <a:rPr b="1" i="0" lang="en" sz="1200" u="none" cap="none" strike="noStrike">
                <a:solidFill>
                  <a:srgbClr val="3E7E7E"/>
                </a:solidFill>
                <a:latin typeface="Courier New"/>
                <a:ea typeface="Courier New"/>
                <a:cs typeface="Courier New"/>
                <a:sym typeface="Courier New"/>
              </a:rPr>
              <a:t>null</a:t>
            </a:r>
            <a:r>
              <a:rPr b="0" i="0" lang="en" sz="1200" u="none" cap="none" strike="noStrike">
                <a:solidFill>
                  <a:srgbClr val="008080"/>
                </a:solidFill>
                <a:latin typeface="Courier New"/>
                <a:ea typeface="Courier New"/>
                <a:cs typeface="Courier New"/>
                <a:sym typeface="Courier New"/>
              </a:rPr>
              <a:t>/&gt;&lt;/</a:t>
            </a:r>
            <a:r>
              <a:rPr b="0" i="0" lang="en" sz="1200" u="none" cap="none" strike="noStrike">
                <a:solidFill>
                  <a:srgbClr val="3E7E7E"/>
                </a:solidFill>
                <a:latin typeface="Courier New"/>
                <a:ea typeface="Courier New"/>
                <a:cs typeface="Courier New"/>
                <a:sym typeface="Courier New"/>
              </a:rPr>
              <a:t>property</a:t>
            </a:r>
            <a:r>
              <a:rPr b="0" i="0" lang="en" sz="1200" u="none" cap="none" strike="noStrike">
                <a:solidFill>
                  <a:srgbClr val="008080"/>
                </a:solidFill>
                <a:latin typeface="Courier New"/>
                <a:ea typeface="Courier New"/>
                <a:cs typeface="Courier New"/>
                <a:sym typeface="Courier New"/>
              </a:rPr>
              <a:t>&gt;</a:t>
            </a:r>
          </a:p>
          <a:p>
            <a:pPr indent="0" lvl="0" marL="0" marR="0" rtl="0" algn="l">
              <a:lnSpc>
                <a:spcPct val="100000"/>
              </a:lnSpc>
              <a:spcBef>
                <a:spcPts val="34"/>
              </a:spcBef>
              <a:spcAft>
                <a:spcPts val="0"/>
              </a:spcAft>
              <a:buClr>
                <a:srgbClr val="000000"/>
              </a:buClr>
              <a:buFont typeface="Arial"/>
              <a:buNone/>
            </a:pPr>
            <a:r>
              <a:t/>
            </a:r>
            <a:endParaRPr b="0" i="0" sz="488" u="none" cap="none" strike="noStrike">
              <a:solidFill>
                <a:srgbClr val="000000"/>
              </a:solidFill>
              <a:latin typeface="Arial"/>
              <a:ea typeface="Arial"/>
              <a:cs typeface="Arial"/>
              <a:sym typeface="Arial"/>
            </a:endParaRPr>
          </a:p>
          <a:p>
            <a:pPr indent="-9525" lvl="0" marL="9525" marR="0" rtl="0" algn="l">
              <a:lnSpc>
                <a:spcPct val="100000"/>
              </a:lnSpc>
              <a:spcBef>
                <a:spcPts val="0"/>
              </a:spcBef>
              <a:spcAft>
                <a:spcPts val="0"/>
              </a:spcAft>
              <a:buClr>
                <a:srgbClr val="008080"/>
              </a:buClr>
              <a:buSzPct val="25000"/>
              <a:buFont typeface="Courier New"/>
              <a:buNone/>
            </a:pPr>
            <a:r>
              <a:rPr b="0" i="0" lang="en" sz="1200" u="none" cap="none" strike="noStrike">
                <a:solidFill>
                  <a:srgbClr val="008080"/>
                </a:solidFill>
                <a:latin typeface="Courier New"/>
                <a:ea typeface="Courier New"/>
                <a:cs typeface="Courier New"/>
                <a:sym typeface="Courier New"/>
              </a:rPr>
              <a:t>&lt;/</a:t>
            </a:r>
            <a:r>
              <a:rPr b="0" i="0" lang="en" sz="1200" u="none" cap="none" strike="noStrike">
                <a:solidFill>
                  <a:srgbClr val="3E7E7E"/>
                </a:solidFill>
                <a:latin typeface="Courier New"/>
                <a:ea typeface="Courier New"/>
                <a:cs typeface="Courier New"/>
                <a:sym typeface="Courier New"/>
              </a:rPr>
              <a:t>bean</a:t>
            </a:r>
            <a:r>
              <a:rPr b="0" i="0" lang="en" sz="1200" u="none" cap="none" strike="noStrike">
                <a:solidFill>
                  <a:srgbClr val="008080"/>
                </a:solidFill>
                <a:latin typeface="Courier New"/>
                <a:ea typeface="Courier New"/>
                <a:cs typeface="Courier New"/>
                <a:sym typeface="Courier New"/>
              </a:rPr>
              <a:t>&gt;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424" name="Shape 42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425" name="Shape 425"/>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426" name="Shape 426"/>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lang="en" sz="2800">
                <a:solidFill>
                  <a:srgbClr val="666666"/>
                </a:solidFill>
                <a:latin typeface="Roboto Condensed"/>
                <a:ea typeface="Roboto Condensed"/>
                <a:cs typeface="Roboto Condensed"/>
                <a:sym typeface="Roboto Condensed"/>
              </a:rPr>
              <a:t>Spring Transaction</a:t>
            </a:r>
          </a:p>
        </p:txBody>
      </p:sp>
      <p:sp>
        <p:nvSpPr>
          <p:cNvPr id="427" name="Shape 427"/>
          <p:cNvSpPr txBox="1"/>
          <p:nvPr/>
        </p:nvSpPr>
        <p:spPr>
          <a:xfrm>
            <a:off x="311700" y="1152475"/>
            <a:ext cx="8520600" cy="34164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2400">
                <a:solidFill>
                  <a:srgbClr val="28555D"/>
                </a:solidFill>
                <a:latin typeface="Roboto Condensed"/>
                <a:ea typeface="Roboto Condensed"/>
                <a:cs typeface="Roboto Condensed"/>
                <a:sym typeface="Roboto Condensed"/>
              </a:rPr>
              <a:t>A transaction is a group of operations that executes as a unit of work, they execute all correctly or none of them.</a:t>
            </a:r>
          </a:p>
          <a:p>
            <a:pPr lvl="0" rtl="0" algn="ctr">
              <a:lnSpc>
                <a:spcPct val="115000"/>
              </a:lnSpc>
              <a:spcBef>
                <a:spcPts val="0"/>
              </a:spcBef>
              <a:spcAft>
                <a:spcPts val="1600"/>
              </a:spcAft>
              <a:buNone/>
            </a:pPr>
            <a:r>
              <a:t/>
            </a:r>
            <a:endParaRPr sz="2400">
              <a:solidFill>
                <a:srgbClr val="28555D"/>
              </a:solidFill>
              <a:latin typeface="Roboto Condensed"/>
              <a:ea typeface="Roboto Condensed"/>
              <a:cs typeface="Roboto Condensed"/>
              <a:sym typeface="Roboto Condensed"/>
            </a:endParaRPr>
          </a:p>
          <a:p>
            <a:pPr lvl="0" rtl="0" algn="ctr">
              <a:lnSpc>
                <a:spcPct val="115000"/>
              </a:lnSpc>
              <a:spcBef>
                <a:spcPts val="0"/>
              </a:spcBef>
              <a:spcAft>
                <a:spcPts val="1600"/>
              </a:spcAft>
              <a:buNone/>
            </a:pPr>
            <a:r>
              <a:rPr lang="en" sz="2400">
                <a:solidFill>
                  <a:srgbClr val="28555D"/>
                </a:solidFill>
                <a:latin typeface="Roboto Condensed"/>
                <a:ea typeface="Roboto Condensed"/>
                <a:cs typeface="Roboto Condensed"/>
                <a:sym typeface="Roboto Condensed"/>
              </a:rPr>
              <a:t>A transaction should have a well known set of properties defined by the acronym ACID (Atomicity, Consistency, Isolation, Durability).</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433" name="Shape 43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434" name="Shape 434"/>
          <p:cNvSpPr txBox="1"/>
          <p:nvPr/>
        </p:nvSpPr>
        <p:spPr>
          <a:xfrm>
            <a:off x="311700" y="1017725"/>
            <a:ext cx="8520600" cy="4125900"/>
          </a:xfrm>
          <a:prstGeom prst="rect">
            <a:avLst/>
          </a:prstGeom>
          <a:noFill/>
          <a:ln>
            <a:noFill/>
          </a:ln>
        </p:spPr>
        <p:txBody>
          <a:bodyPr anchorCtr="0" anchor="t" bIns="91425" lIns="91425" rIns="91425" tIns="91425">
            <a:noAutofit/>
          </a:bodyPr>
          <a:lstStyle/>
          <a:p>
            <a:pPr lvl="0" rtl="0">
              <a:lnSpc>
                <a:spcPct val="136363"/>
              </a:lnSpc>
              <a:spcBef>
                <a:spcPts val="0"/>
              </a:spcBef>
              <a:spcAft>
                <a:spcPts val="1500"/>
              </a:spcAft>
              <a:buNone/>
            </a:pPr>
            <a:r>
              <a:rPr lang="en" sz="900">
                <a:solidFill>
                  <a:srgbClr val="000088"/>
                </a:solidFill>
                <a:highlight>
                  <a:srgbClr val="F5F5F5"/>
                </a:highlight>
                <a:latin typeface="Consolas"/>
                <a:ea typeface="Consolas"/>
                <a:cs typeface="Consolas"/>
                <a:sym typeface="Consolas"/>
              </a:rPr>
              <a:t>public</a:t>
            </a:r>
            <a:r>
              <a:rPr lang="en" sz="900">
                <a:solidFill>
                  <a:srgbClr val="000000"/>
                </a:solidFill>
                <a:highlight>
                  <a:srgbClr val="F5F5F5"/>
                </a:highlight>
                <a:latin typeface="Consolas"/>
                <a:ea typeface="Consolas"/>
                <a:cs typeface="Consolas"/>
                <a:sym typeface="Consolas"/>
              </a:rPr>
              <a:t> </a:t>
            </a:r>
            <a:r>
              <a:rPr lang="en" sz="900">
                <a:solidFill>
                  <a:srgbClr val="000088"/>
                </a:solidFill>
                <a:highlight>
                  <a:srgbClr val="F5F5F5"/>
                </a:highlight>
                <a:latin typeface="Consolas"/>
                <a:ea typeface="Consolas"/>
                <a:cs typeface="Consolas"/>
                <a:sym typeface="Consolas"/>
              </a:rPr>
              <a:t>class</a:t>
            </a:r>
            <a:r>
              <a:rPr lang="en" sz="900">
                <a:solidFill>
                  <a:srgbClr val="000000"/>
                </a:solidFill>
                <a:highlight>
                  <a:srgbClr val="F5F5F5"/>
                </a:highlight>
                <a:latin typeface="Consolas"/>
                <a:ea typeface="Consolas"/>
                <a:cs typeface="Consolas"/>
                <a:sym typeface="Consolas"/>
              </a:rPr>
              <a:t> </a:t>
            </a:r>
            <a:r>
              <a:rPr lang="en" sz="900">
                <a:solidFill>
                  <a:srgbClr val="660066"/>
                </a:solidFill>
                <a:highlight>
                  <a:srgbClr val="F5F5F5"/>
                </a:highlight>
                <a:latin typeface="Consolas"/>
                <a:ea typeface="Consolas"/>
                <a:cs typeface="Consolas"/>
                <a:sym typeface="Consolas"/>
              </a:rPr>
              <a:t>BookingService</a:t>
            </a:r>
            <a:r>
              <a:rPr lang="en" sz="900">
                <a:solidFill>
                  <a:srgbClr val="000000"/>
                </a:solidFill>
                <a:highlight>
                  <a:srgbClr val="F5F5F5"/>
                </a:highlight>
                <a:latin typeface="Consolas"/>
                <a:ea typeface="Consolas"/>
                <a:cs typeface="Consolas"/>
                <a:sym typeface="Consolas"/>
              </a:rPr>
              <a:t> </a:t>
            </a:r>
            <a:r>
              <a:rPr lang="en" sz="900">
                <a:solidFill>
                  <a:srgbClr val="666600"/>
                </a:solidFill>
                <a:highlight>
                  <a:srgbClr val="F5F5F5"/>
                </a:highlight>
                <a:latin typeface="Consolas"/>
                <a:ea typeface="Consolas"/>
                <a:cs typeface="Consolas"/>
                <a:sym typeface="Consolas"/>
              </a:rPr>
              <a:t>{</a:t>
            </a:r>
            <a:br>
              <a:rPr lang="en" sz="900">
                <a:solidFill>
                  <a:srgbClr val="000000"/>
                </a:solidFill>
                <a:highlight>
                  <a:srgbClr val="F5F5F5"/>
                </a:highlight>
                <a:latin typeface="Consolas"/>
                <a:ea typeface="Consolas"/>
                <a:cs typeface="Consolas"/>
                <a:sym typeface="Consolas"/>
              </a:rPr>
            </a:br>
            <a:r>
              <a:rPr lang="en" sz="900">
                <a:solidFill>
                  <a:srgbClr val="000000"/>
                </a:solidFill>
                <a:highlight>
                  <a:srgbClr val="F5F5F5"/>
                </a:highlight>
                <a:latin typeface="Consolas"/>
                <a:ea typeface="Consolas"/>
                <a:cs typeface="Consolas"/>
                <a:sym typeface="Consolas"/>
              </a:rPr>
              <a:t>    </a:t>
            </a:r>
            <a:r>
              <a:rPr lang="en" sz="900">
                <a:solidFill>
                  <a:srgbClr val="006666"/>
                </a:solidFill>
                <a:highlight>
                  <a:srgbClr val="F5F5F5"/>
                </a:highlight>
                <a:latin typeface="Consolas"/>
                <a:ea typeface="Consolas"/>
                <a:cs typeface="Consolas"/>
                <a:sym typeface="Consolas"/>
              </a:rPr>
              <a:t>@Autowired</a:t>
            </a:r>
            <a:br>
              <a:rPr lang="en" sz="900">
                <a:solidFill>
                  <a:srgbClr val="000000"/>
                </a:solidFill>
                <a:highlight>
                  <a:srgbClr val="F5F5F5"/>
                </a:highlight>
                <a:latin typeface="Consolas"/>
                <a:ea typeface="Consolas"/>
                <a:cs typeface="Consolas"/>
                <a:sym typeface="Consolas"/>
              </a:rPr>
            </a:br>
            <a:r>
              <a:rPr lang="en" sz="900">
                <a:solidFill>
                  <a:srgbClr val="000000"/>
                </a:solidFill>
                <a:highlight>
                  <a:srgbClr val="F5F5F5"/>
                </a:highlight>
                <a:latin typeface="Consolas"/>
                <a:ea typeface="Consolas"/>
                <a:cs typeface="Consolas"/>
                <a:sym typeface="Consolas"/>
              </a:rPr>
              <a:t>    </a:t>
            </a:r>
            <a:r>
              <a:rPr lang="en" sz="900">
                <a:solidFill>
                  <a:srgbClr val="660066"/>
                </a:solidFill>
                <a:highlight>
                  <a:srgbClr val="F5F5F5"/>
                </a:highlight>
                <a:latin typeface="Consolas"/>
                <a:ea typeface="Consolas"/>
                <a:cs typeface="Consolas"/>
                <a:sym typeface="Consolas"/>
              </a:rPr>
              <a:t>JdbcTemplate</a:t>
            </a:r>
            <a:r>
              <a:rPr lang="en" sz="900">
                <a:solidFill>
                  <a:srgbClr val="000000"/>
                </a:solidFill>
                <a:highlight>
                  <a:srgbClr val="F5F5F5"/>
                </a:highlight>
                <a:latin typeface="Consolas"/>
                <a:ea typeface="Consolas"/>
                <a:cs typeface="Consolas"/>
                <a:sym typeface="Consolas"/>
              </a:rPr>
              <a:t> jdbcTemplate</a:t>
            </a:r>
            <a:r>
              <a:rPr lang="en" sz="900">
                <a:solidFill>
                  <a:srgbClr val="666600"/>
                </a:solidFill>
                <a:highlight>
                  <a:srgbClr val="F5F5F5"/>
                </a:highlight>
                <a:latin typeface="Consolas"/>
                <a:ea typeface="Consolas"/>
                <a:cs typeface="Consolas"/>
                <a:sym typeface="Consolas"/>
              </a:rPr>
              <a:t>;</a:t>
            </a:r>
            <a:br>
              <a:rPr lang="en" sz="900">
                <a:solidFill>
                  <a:srgbClr val="000000"/>
                </a:solidFill>
                <a:highlight>
                  <a:srgbClr val="F5F5F5"/>
                </a:highlight>
                <a:latin typeface="Consolas"/>
                <a:ea typeface="Consolas"/>
                <a:cs typeface="Consolas"/>
                <a:sym typeface="Consolas"/>
              </a:rPr>
            </a:br>
            <a:br>
              <a:rPr lang="en" sz="900">
                <a:solidFill>
                  <a:srgbClr val="000000"/>
                </a:solidFill>
                <a:highlight>
                  <a:srgbClr val="F5F5F5"/>
                </a:highlight>
                <a:latin typeface="Consolas"/>
                <a:ea typeface="Consolas"/>
                <a:cs typeface="Consolas"/>
                <a:sym typeface="Consolas"/>
              </a:rPr>
            </a:br>
            <a:r>
              <a:rPr lang="en" sz="900">
                <a:solidFill>
                  <a:srgbClr val="000000"/>
                </a:solidFill>
                <a:highlight>
                  <a:srgbClr val="F5F5F5"/>
                </a:highlight>
                <a:latin typeface="Consolas"/>
                <a:ea typeface="Consolas"/>
                <a:cs typeface="Consolas"/>
                <a:sym typeface="Consolas"/>
              </a:rPr>
              <a:t>    </a:t>
            </a:r>
            <a:r>
              <a:rPr lang="en" sz="900">
                <a:solidFill>
                  <a:srgbClr val="006666"/>
                </a:solidFill>
                <a:highlight>
                  <a:srgbClr val="F5F5F5"/>
                </a:highlight>
                <a:latin typeface="Consolas"/>
                <a:ea typeface="Consolas"/>
                <a:cs typeface="Consolas"/>
                <a:sym typeface="Consolas"/>
              </a:rPr>
              <a:t>@Transactional</a:t>
            </a:r>
            <a:br>
              <a:rPr lang="en" sz="900">
                <a:solidFill>
                  <a:srgbClr val="000000"/>
                </a:solidFill>
                <a:highlight>
                  <a:srgbClr val="F5F5F5"/>
                </a:highlight>
                <a:latin typeface="Consolas"/>
                <a:ea typeface="Consolas"/>
                <a:cs typeface="Consolas"/>
                <a:sym typeface="Consolas"/>
              </a:rPr>
            </a:br>
            <a:r>
              <a:rPr lang="en" sz="900">
                <a:solidFill>
                  <a:srgbClr val="000000"/>
                </a:solidFill>
                <a:highlight>
                  <a:srgbClr val="F5F5F5"/>
                </a:highlight>
                <a:latin typeface="Consolas"/>
                <a:ea typeface="Consolas"/>
                <a:cs typeface="Consolas"/>
                <a:sym typeface="Consolas"/>
              </a:rPr>
              <a:t>    </a:t>
            </a:r>
            <a:r>
              <a:rPr lang="en" sz="900">
                <a:solidFill>
                  <a:srgbClr val="000088"/>
                </a:solidFill>
                <a:highlight>
                  <a:srgbClr val="F5F5F5"/>
                </a:highlight>
                <a:latin typeface="Consolas"/>
                <a:ea typeface="Consolas"/>
                <a:cs typeface="Consolas"/>
                <a:sym typeface="Consolas"/>
              </a:rPr>
              <a:t>public</a:t>
            </a:r>
            <a:r>
              <a:rPr lang="en" sz="900">
                <a:solidFill>
                  <a:srgbClr val="000000"/>
                </a:solidFill>
                <a:highlight>
                  <a:srgbClr val="F5F5F5"/>
                </a:highlight>
                <a:latin typeface="Consolas"/>
                <a:ea typeface="Consolas"/>
                <a:cs typeface="Consolas"/>
                <a:sym typeface="Consolas"/>
              </a:rPr>
              <a:t> </a:t>
            </a:r>
            <a:r>
              <a:rPr lang="en" sz="900">
                <a:solidFill>
                  <a:srgbClr val="000088"/>
                </a:solidFill>
                <a:highlight>
                  <a:srgbClr val="F5F5F5"/>
                </a:highlight>
                <a:latin typeface="Consolas"/>
                <a:ea typeface="Consolas"/>
                <a:cs typeface="Consolas"/>
                <a:sym typeface="Consolas"/>
              </a:rPr>
              <a:t>void</a:t>
            </a:r>
            <a:r>
              <a:rPr lang="en" sz="900">
                <a:solidFill>
                  <a:srgbClr val="000000"/>
                </a:solidFill>
                <a:highlight>
                  <a:srgbClr val="F5F5F5"/>
                </a:highlight>
                <a:latin typeface="Consolas"/>
                <a:ea typeface="Consolas"/>
                <a:cs typeface="Consolas"/>
                <a:sym typeface="Consolas"/>
              </a:rPr>
              <a:t> book</a:t>
            </a:r>
            <a:r>
              <a:rPr lang="en" sz="900">
                <a:solidFill>
                  <a:srgbClr val="666600"/>
                </a:solidFill>
                <a:highlight>
                  <a:srgbClr val="F5F5F5"/>
                </a:highlight>
                <a:latin typeface="Consolas"/>
                <a:ea typeface="Consolas"/>
                <a:cs typeface="Consolas"/>
                <a:sym typeface="Consolas"/>
              </a:rPr>
              <a:t>(</a:t>
            </a:r>
            <a:r>
              <a:rPr lang="en" sz="900">
                <a:solidFill>
                  <a:srgbClr val="660066"/>
                </a:solidFill>
                <a:highlight>
                  <a:srgbClr val="F5F5F5"/>
                </a:highlight>
                <a:latin typeface="Consolas"/>
                <a:ea typeface="Consolas"/>
                <a:cs typeface="Consolas"/>
                <a:sym typeface="Consolas"/>
              </a:rPr>
              <a:t>String</a:t>
            </a:r>
            <a:r>
              <a:rPr lang="en" sz="900">
                <a:solidFill>
                  <a:srgbClr val="666600"/>
                </a:solidFill>
                <a:highlight>
                  <a:srgbClr val="F5F5F5"/>
                </a:highlight>
                <a:latin typeface="Consolas"/>
                <a:ea typeface="Consolas"/>
                <a:cs typeface="Consolas"/>
                <a:sym typeface="Consolas"/>
              </a:rPr>
              <a:t>...</a:t>
            </a:r>
            <a:r>
              <a:rPr lang="en" sz="900">
                <a:solidFill>
                  <a:srgbClr val="000000"/>
                </a:solidFill>
                <a:highlight>
                  <a:srgbClr val="F5F5F5"/>
                </a:highlight>
                <a:latin typeface="Consolas"/>
                <a:ea typeface="Consolas"/>
                <a:cs typeface="Consolas"/>
                <a:sym typeface="Consolas"/>
              </a:rPr>
              <a:t> persons</a:t>
            </a:r>
            <a:r>
              <a:rPr lang="en" sz="900">
                <a:solidFill>
                  <a:srgbClr val="666600"/>
                </a:solidFill>
                <a:highlight>
                  <a:srgbClr val="F5F5F5"/>
                </a:highlight>
                <a:latin typeface="Consolas"/>
                <a:ea typeface="Consolas"/>
                <a:cs typeface="Consolas"/>
                <a:sym typeface="Consolas"/>
              </a:rPr>
              <a:t>)</a:t>
            </a:r>
            <a:r>
              <a:rPr lang="en" sz="900">
                <a:solidFill>
                  <a:srgbClr val="000000"/>
                </a:solidFill>
                <a:highlight>
                  <a:srgbClr val="F5F5F5"/>
                </a:highlight>
                <a:latin typeface="Consolas"/>
                <a:ea typeface="Consolas"/>
                <a:cs typeface="Consolas"/>
                <a:sym typeface="Consolas"/>
              </a:rPr>
              <a:t> </a:t>
            </a:r>
            <a:r>
              <a:rPr lang="en" sz="900">
                <a:solidFill>
                  <a:srgbClr val="666600"/>
                </a:solidFill>
                <a:highlight>
                  <a:srgbClr val="F5F5F5"/>
                </a:highlight>
                <a:latin typeface="Consolas"/>
                <a:ea typeface="Consolas"/>
                <a:cs typeface="Consolas"/>
                <a:sym typeface="Consolas"/>
              </a:rPr>
              <a:t>{</a:t>
            </a:r>
            <a:br>
              <a:rPr lang="en" sz="900">
                <a:solidFill>
                  <a:srgbClr val="000000"/>
                </a:solidFill>
                <a:highlight>
                  <a:srgbClr val="F5F5F5"/>
                </a:highlight>
                <a:latin typeface="Consolas"/>
                <a:ea typeface="Consolas"/>
                <a:cs typeface="Consolas"/>
                <a:sym typeface="Consolas"/>
              </a:rPr>
            </a:br>
            <a:r>
              <a:rPr lang="en" sz="900">
                <a:solidFill>
                  <a:srgbClr val="000000"/>
                </a:solidFill>
                <a:highlight>
                  <a:srgbClr val="F5F5F5"/>
                </a:highlight>
                <a:latin typeface="Consolas"/>
                <a:ea typeface="Consolas"/>
                <a:cs typeface="Consolas"/>
                <a:sym typeface="Consolas"/>
              </a:rPr>
              <a:t>        </a:t>
            </a:r>
            <a:r>
              <a:rPr lang="en" sz="900">
                <a:solidFill>
                  <a:srgbClr val="000088"/>
                </a:solidFill>
                <a:highlight>
                  <a:srgbClr val="F5F5F5"/>
                </a:highlight>
                <a:latin typeface="Consolas"/>
                <a:ea typeface="Consolas"/>
                <a:cs typeface="Consolas"/>
                <a:sym typeface="Consolas"/>
              </a:rPr>
              <a:t>for</a:t>
            </a:r>
            <a:r>
              <a:rPr lang="en" sz="900">
                <a:solidFill>
                  <a:srgbClr val="000000"/>
                </a:solidFill>
                <a:highlight>
                  <a:srgbClr val="F5F5F5"/>
                </a:highlight>
                <a:latin typeface="Consolas"/>
                <a:ea typeface="Consolas"/>
                <a:cs typeface="Consolas"/>
                <a:sym typeface="Consolas"/>
              </a:rPr>
              <a:t> </a:t>
            </a:r>
            <a:r>
              <a:rPr lang="en" sz="900">
                <a:solidFill>
                  <a:srgbClr val="666600"/>
                </a:solidFill>
                <a:highlight>
                  <a:srgbClr val="F5F5F5"/>
                </a:highlight>
                <a:latin typeface="Consolas"/>
                <a:ea typeface="Consolas"/>
                <a:cs typeface="Consolas"/>
                <a:sym typeface="Consolas"/>
              </a:rPr>
              <a:t>(</a:t>
            </a:r>
            <a:r>
              <a:rPr lang="en" sz="900">
                <a:solidFill>
                  <a:srgbClr val="660066"/>
                </a:solidFill>
                <a:highlight>
                  <a:srgbClr val="F5F5F5"/>
                </a:highlight>
                <a:latin typeface="Consolas"/>
                <a:ea typeface="Consolas"/>
                <a:cs typeface="Consolas"/>
                <a:sym typeface="Consolas"/>
              </a:rPr>
              <a:t>String</a:t>
            </a:r>
            <a:r>
              <a:rPr lang="en" sz="900">
                <a:solidFill>
                  <a:srgbClr val="000000"/>
                </a:solidFill>
                <a:highlight>
                  <a:srgbClr val="F5F5F5"/>
                </a:highlight>
                <a:latin typeface="Consolas"/>
                <a:ea typeface="Consolas"/>
                <a:cs typeface="Consolas"/>
                <a:sym typeface="Consolas"/>
              </a:rPr>
              <a:t> person </a:t>
            </a:r>
            <a:r>
              <a:rPr lang="en" sz="900">
                <a:solidFill>
                  <a:srgbClr val="666600"/>
                </a:solidFill>
                <a:highlight>
                  <a:srgbClr val="F5F5F5"/>
                </a:highlight>
                <a:latin typeface="Consolas"/>
                <a:ea typeface="Consolas"/>
                <a:cs typeface="Consolas"/>
                <a:sym typeface="Consolas"/>
              </a:rPr>
              <a:t>:</a:t>
            </a:r>
            <a:r>
              <a:rPr lang="en" sz="900">
                <a:solidFill>
                  <a:srgbClr val="000000"/>
                </a:solidFill>
                <a:highlight>
                  <a:srgbClr val="F5F5F5"/>
                </a:highlight>
                <a:latin typeface="Consolas"/>
                <a:ea typeface="Consolas"/>
                <a:cs typeface="Consolas"/>
                <a:sym typeface="Consolas"/>
              </a:rPr>
              <a:t> persons</a:t>
            </a:r>
            <a:r>
              <a:rPr lang="en" sz="900">
                <a:solidFill>
                  <a:srgbClr val="666600"/>
                </a:solidFill>
                <a:highlight>
                  <a:srgbClr val="F5F5F5"/>
                </a:highlight>
                <a:latin typeface="Consolas"/>
                <a:ea typeface="Consolas"/>
                <a:cs typeface="Consolas"/>
                <a:sym typeface="Consolas"/>
              </a:rPr>
              <a:t>)</a:t>
            </a:r>
            <a:r>
              <a:rPr lang="en" sz="900">
                <a:solidFill>
                  <a:srgbClr val="000000"/>
                </a:solidFill>
                <a:highlight>
                  <a:srgbClr val="F5F5F5"/>
                </a:highlight>
                <a:latin typeface="Consolas"/>
                <a:ea typeface="Consolas"/>
                <a:cs typeface="Consolas"/>
                <a:sym typeface="Consolas"/>
              </a:rPr>
              <a:t> </a:t>
            </a:r>
            <a:r>
              <a:rPr lang="en" sz="900">
                <a:solidFill>
                  <a:srgbClr val="666600"/>
                </a:solidFill>
                <a:highlight>
                  <a:srgbClr val="F5F5F5"/>
                </a:highlight>
                <a:latin typeface="Consolas"/>
                <a:ea typeface="Consolas"/>
                <a:cs typeface="Consolas"/>
                <a:sym typeface="Consolas"/>
              </a:rPr>
              <a:t>{</a:t>
            </a:r>
            <a:br>
              <a:rPr lang="en" sz="900">
                <a:solidFill>
                  <a:srgbClr val="000000"/>
                </a:solidFill>
                <a:highlight>
                  <a:srgbClr val="F5F5F5"/>
                </a:highlight>
                <a:latin typeface="Consolas"/>
                <a:ea typeface="Consolas"/>
                <a:cs typeface="Consolas"/>
                <a:sym typeface="Consolas"/>
              </a:rPr>
            </a:br>
            <a:r>
              <a:rPr lang="en" sz="900">
                <a:solidFill>
                  <a:srgbClr val="000000"/>
                </a:solidFill>
                <a:highlight>
                  <a:srgbClr val="F5F5F5"/>
                </a:highlight>
                <a:latin typeface="Consolas"/>
                <a:ea typeface="Consolas"/>
                <a:cs typeface="Consolas"/>
                <a:sym typeface="Consolas"/>
              </a:rPr>
              <a:t>            log</a:t>
            </a:r>
            <a:r>
              <a:rPr lang="en" sz="900">
                <a:solidFill>
                  <a:srgbClr val="666600"/>
                </a:solidFill>
                <a:highlight>
                  <a:srgbClr val="F5F5F5"/>
                </a:highlight>
                <a:latin typeface="Consolas"/>
                <a:ea typeface="Consolas"/>
                <a:cs typeface="Consolas"/>
                <a:sym typeface="Consolas"/>
              </a:rPr>
              <a:t>.</a:t>
            </a:r>
            <a:r>
              <a:rPr lang="en" sz="900">
                <a:solidFill>
                  <a:srgbClr val="000000"/>
                </a:solidFill>
                <a:highlight>
                  <a:srgbClr val="F5F5F5"/>
                </a:highlight>
                <a:latin typeface="Consolas"/>
                <a:ea typeface="Consolas"/>
                <a:cs typeface="Consolas"/>
                <a:sym typeface="Consolas"/>
              </a:rPr>
              <a:t>info</a:t>
            </a:r>
            <a:r>
              <a:rPr lang="en" sz="900">
                <a:solidFill>
                  <a:srgbClr val="666600"/>
                </a:solidFill>
                <a:highlight>
                  <a:srgbClr val="F5F5F5"/>
                </a:highlight>
                <a:latin typeface="Consolas"/>
                <a:ea typeface="Consolas"/>
                <a:cs typeface="Consolas"/>
                <a:sym typeface="Consolas"/>
              </a:rPr>
              <a:t>(</a:t>
            </a:r>
            <a:r>
              <a:rPr lang="en" sz="900">
                <a:solidFill>
                  <a:srgbClr val="008800"/>
                </a:solidFill>
                <a:highlight>
                  <a:srgbClr val="F5F5F5"/>
                </a:highlight>
                <a:latin typeface="Consolas"/>
                <a:ea typeface="Consolas"/>
                <a:cs typeface="Consolas"/>
                <a:sym typeface="Consolas"/>
              </a:rPr>
              <a:t>"Booking "</a:t>
            </a:r>
            <a:r>
              <a:rPr lang="en" sz="900">
                <a:solidFill>
                  <a:srgbClr val="000000"/>
                </a:solidFill>
                <a:highlight>
                  <a:srgbClr val="F5F5F5"/>
                </a:highlight>
                <a:latin typeface="Consolas"/>
                <a:ea typeface="Consolas"/>
                <a:cs typeface="Consolas"/>
                <a:sym typeface="Consolas"/>
              </a:rPr>
              <a:t> </a:t>
            </a:r>
            <a:r>
              <a:rPr lang="en" sz="900">
                <a:solidFill>
                  <a:srgbClr val="666600"/>
                </a:solidFill>
                <a:highlight>
                  <a:srgbClr val="F5F5F5"/>
                </a:highlight>
                <a:latin typeface="Consolas"/>
                <a:ea typeface="Consolas"/>
                <a:cs typeface="Consolas"/>
                <a:sym typeface="Consolas"/>
              </a:rPr>
              <a:t>+</a:t>
            </a:r>
            <a:r>
              <a:rPr lang="en" sz="900">
                <a:solidFill>
                  <a:srgbClr val="000000"/>
                </a:solidFill>
                <a:highlight>
                  <a:srgbClr val="F5F5F5"/>
                </a:highlight>
                <a:latin typeface="Consolas"/>
                <a:ea typeface="Consolas"/>
                <a:cs typeface="Consolas"/>
                <a:sym typeface="Consolas"/>
              </a:rPr>
              <a:t> person </a:t>
            </a:r>
            <a:r>
              <a:rPr lang="en" sz="900">
                <a:solidFill>
                  <a:srgbClr val="666600"/>
                </a:solidFill>
                <a:highlight>
                  <a:srgbClr val="F5F5F5"/>
                </a:highlight>
                <a:latin typeface="Consolas"/>
                <a:ea typeface="Consolas"/>
                <a:cs typeface="Consolas"/>
                <a:sym typeface="Consolas"/>
              </a:rPr>
              <a:t>+</a:t>
            </a:r>
            <a:r>
              <a:rPr lang="en" sz="900">
                <a:solidFill>
                  <a:srgbClr val="000000"/>
                </a:solidFill>
                <a:highlight>
                  <a:srgbClr val="F5F5F5"/>
                </a:highlight>
                <a:latin typeface="Consolas"/>
                <a:ea typeface="Consolas"/>
                <a:cs typeface="Consolas"/>
                <a:sym typeface="Consolas"/>
              </a:rPr>
              <a:t> </a:t>
            </a:r>
            <a:r>
              <a:rPr lang="en" sz="900">
                <a:solidFill>
                  <a:srgbClr val="008800"/>
                </a:solidFill>
                <a:highlight>
                  <a:srgbClr val="F5F5F5"/>
                </a:highlight>
                <a:latin typeface="Consolas"/>
                <a:ea typeface="Consolas"/>
                <a:cs typeface="Consolas"/>
                <a:sym typeface="Consolas"/>
              </a:rPr>
              <a:t>" in a seat..."</a:t>
            </a:r>
            <a:r>
              <a:rPr lang="en" sz="900">
                <a:solidFill>
                  <a:srgbClr val="666600"/>
                </a:solidFill>
                <a:highlight>
                  <a:srgbClr val="F5F5F5"/>
                </a:highlight>
                <a:latin typeface="Consolas"/>
                <a:ea typeface="Consolas"/>
                <a:cs typeface="Consolas"/>
                <a:sym typeface="Consolas"/>
              </a:rPr>
              <a:t>);</a:t>
            </a:r>
            <a:br>
              <a:rPr lang="en" sz="900">
                <a:solidFill>
                  <a:srgbClr val="000000"/>
                </a:solidFill>
                <a:highlight>
                  <a:srgbClr val="F5F5F5"/>
                </a:highlight>
                <a:latin typeface="Consolas"/>
                <a:ea typeface="Consolas"/>
                <a:cs typeface="Consolas"/>
                <a:sym typeface="Consolas"/>
              </a:rPr>
            </a:br>
            <a:r>
              <a:rPr lang="en" sz="900">
                <a:solidFill>
                  <a:srgbClr val="000000"/>
                </a:solidFill>
                <a:highlight>
                  <a:srgbClr val="F5F5F5"/>
                </a:highlight>
                <a:latin typeface="Consolas"/>
                <a:ea typeface="Consolas"/>
                <a:cs typeface="Consolas"/>
                <a:sym typeface="Consolas"/>
              </a:rPr>
              <a:t>            jdbcTemplate</a:t>
            </a:r>
            <a:r>
              <a:rPr lang="en" sz="900">
                <a:solidFill>
                  <a:srgbClr val="666600"/>
                </a:solidFill>
                <a:highlight>
                  <a:srgbClr val="F5F5F5"/>
                </a:highlight>
                <a:latin typeface="Consolas"/>
                <a:ea typeface="Consolas"/>
                <a:cs typeface="Consolas"/>
                <a:sym typeface="Consolas"/>
              </a:rPr>
              <a:t>.</a:t>
            </a:r>
            <a:r>
              <a:rPr lang="en" sz="900">
                <a:solidFill>
                  <a:srgbClr val="000000"/>
                </a:solidFill>
                <a:highlight>
                  <a:srgbClr val="F5F5F5"/>
                </a:highlight>
                <a:latin typeface="Consolas"/>
                <a:ea typeface="Consolas"/>
                <a:cs typeface="Consolas"/>
                <a:sym typeface="Consolas"/>
              </a:rPr>
              <a:t>update</a:t>
            </a:r>
            <a:r>
              <a:rPr lang="en" sz="900">
                <a:solidFill>
                  <a:srgbClr val="666600"/>
                </a:solidFill>
                <a:highlight>
                  <a:srgbClr val="F5F5F5"/>
                </a:highlight>
                <a:latin typeface="Consolas"/>
                <a:ea typeface="Consolas"/>
                <a:cs typeface="Consolas"/>
                <a:sym typeface="Consolas"/>
              </a:rPr>
              <a:t>(</a:t>
            </a:r>
            <a:r>
              <a:rPr lang="en" sz="900">
                <a:solidFill>
                  <a:srgbClr val="008800"/>
                </a:solidFill>
                <a:highlight>
                  <a:srgbClr val="F5F5F5"/>
                </a:highlight>
                <a:latin typeface="Consolas"/>
                <a:ea typeface="Consolas"/>
                <a:cs typeface="Consolas"/>
                <a:sym typeface="Consolas"/>
              </a:rPr>
              <a:t>"insert into BOOKINGS(FIRST_NAME) values (?)"</a:t>
            </a:r>
            <a:r>
              <a:rPr lang="en" sz="900">
                <a:solidFill>
                  <a:srgbClr val="666600"/>
                </a:solidFill>
                <a:highlight>
                  <a:srgbClr val="F5F5F5"/>
                </a:highlight>
                <a:latin typeface="Consolas"/>
                <a:ea typeface="Consolas"/>
                <a:cs typeface="Consolas"/>
                <a:sym typeface="Consolas"/>
              </a:rPr>
              <a:t>,</a:t>
            </a:r>
            <a:r>
              <a:rPr lang="en" sz="900">
                <a:solidFill>
                  <a:srgbClr val="000000"/>
                </a:solidFill>
                <a:highlight>
                  <a:srgbClr val="F5F5F5"/>
                </a:highlight>
                <a:latin typeface="Consolas"/>
                <a:ea typeface="Consolas"/>
                <a:cs typeface="Consolas"/>
                <a:sym typeface="Consolas"/>
              </a:rPr>
              <a:t> person</a:t>
            </a:r>
            <a:r>
              <a:rPr lang="en" sz="900">
                <a:solidFill>
                  <a:srgbClr val="666600"/>
                </a:solidFill>
                <a:highlight>
                  <a:srgbClr val="F5F5F5"/>
                </a:highlight>
                <a:latin typeface="Consolas"/>
                <a:ea typeface="Consolas"/>
                <a:cs typeface="Consolas"/>
                <a:sym typeface="Consolas"/>
              </a:rPr>
              <a:t>);</a:t>
            </a:r>
            <a:br>
              <a:rPr lang="en" sz="900">
                <a:solidFill>
                  <a:srgbClr val="000000"/>
                </a:solidFill>
                <a:highlight>
                  <a:srgbClr val="F5F5F5"/>
                </a:highlight>
                <a:latin typeface="Consolas"/>
                <a:ea typeface="Consolas"/>
                <a:cs typeface="Consolas"/>
                <a:sym typeface="Consolas"/>
              </a:rPr>
            </a:br>
            <a:r>
              <a:rPr lang="en" sz="900">
                <a:solidFill>
                  <a:srgbClr val="000000"/>
                </a:solidFill>
                <a:highlight>
                  <a:srgbClr val="F5F5F5"/>
                </a:highlight>
                <a:latin typeface="Consolas"/>
                <a:ea typeface="Consolas"/>
                <a:cs typeface="Consolas"/>
                <a:sym typeface="Consolas"/>
              </a:rPr>
              <a:t>        </a:t>
            </a:r>
            <a:r>
              <a:rPr lang="en" sz="900">
                <a:solidFill>
                  <a:srgbClr val="666600"/>
                </a:solidFill>
                <a:highlight>
                  <a:srgbClr val="F5F5F5"/>
                </a:highlight>
                <a:latin typeface="Consolas"/>
                <a:ea typeface="Consolas"/>
                <a:cs typeface="Consolas"/>
                <a:sym typeface="Consolas"/>
              </a:rPr>
              <a:t>}</a:t>
            </a:r>
            <a:br>
              <a:rPr lang="en" sz="900">
                <a:solidFill>
                  <a:srgbClr val="000000"/>
                </a:solidFill>
                <a:highlight>
                  <a:srgbClr val="F5F5F5"/>
                </a:highlight>
                <a:latin typeface="Consolas"/>
                <a:ea typeface="Consolas"/>
                <a:cs typeface="Consolas"/>
                <a:sym typeface="Consolas"/>
              </a:rPr>
            </a:br>
            <a:r>
              <a:rPr lang="en" sz="900">
                <a:solidFill>
                  <a:srgbClr val="000000"/>
                </a:solidFill>
                <a:highlight>
                  <a:srgbClr val="F5F5F5"/>
                </a:highlight>
                <a:latin typeface="Consolas"/>
                <a:ea typeface="Consolas"/>
                <a:cs typeface="Consolas"/>
                <a:sym typeface="Consolas"/>
              </a:rPr>
              <a:t>    </a:t>
            </a:r>
            <a:r>
              <a:rPr lang="en" sz="900">
                <a:solidFill>
                  <a:srgbClr val="666600"/>
                </a:solidFill>
                <a:highlight>
                  <a:srgbClr val="F5F5F5"/>
                </a:highlight>
                <a:latin typeface="Consolas"/>
                <a:ea typeface="Consolas"/>
                <a:cs typeface="Consolas"/>
                <a:sym typeface="Consolas"/>
              </a:rPr>
              <a:t>};</a:t>
            </a:r>
            <a:br>
              <a:rPr lang="en" sz="900">
                <a:solidFill>
                  <a:srgbClr val="000000"/>
                </a:solidFill>
                <a:highlight>
                  <a:srgbClr val="F5F5F5"/>
                </a:highlight>
                <a:latin typeface="Consolas"/>
                <a:ea typeface="Consolas"/>
                <a:cs typeface="Consolas"/>
                <a:sym typeface="Consolas"/>
              </a:rPr>
            </a:br>
            <a:br>
              <a:rPr lang="en" sz="900">
                <a:solidFill>
                  <a:srgbClr val="000000"/>
                </a:solidFill>
                <a:highlight>
                  <a:srgbClr val="F5F5F5"/>
                </a:highlight>
                <a:latin typeface="Consolas"/>
                <a:ea typeface="Consolas"/>
                <a:cs typeface="Consolas"/>
                <a:sym typeface="Consolas"/>
              </a:rPr>
            </a:br>
            <a:r>
              <a:rPr lang="en" sz="900">
                <a:solidFill>
                  <a:srgbClr val="000000"/>
                </a:solidFill>
                <a:highlight>
                  <a:srgbClr val="F5F5F5"/>
                </a:highlight>
                <a:latin typeface="Consolas"/>
                <a:ea typeface="Consolas"/>
                <a:cs typeface="Consolas"/>
                <a:sym typeface="Consolas"/>
              </a:rPr>
              <a:t>    </a:t>
            </a:r>
            <a:r>
              <a:rPr lang="en" sz="900">
                <a:solidFill>
                  <a:srgbClr val="000088"/>
                </a:solidFill>
                <a:highlight>
                  <a:srgbClr val="F5F5F5"/>
                </a:highlight>
                <a:latin typeface="Consolas"/>
                <a:ea typeface="Consolas"/>
                <a:cs typeface="Consolas"/>
                <a:sym typeface="Consolas"/>
              </a:rPr>
              <a:t>public</a:t>
            </a:r>
            <a:r>
              <a:rPr lang="en" sz="900">
                <a:solidFill>
                  <a:srgbClr val="000000"/>
                </a:solidFill>
                <a:highlight>
                  <a:srgbClr val="F5F5F5"/>
                </a:highlight>
                <a:latin typeface="Consolas"/>
                <a:ea typeface="Consolas"/>
                <a:cs typeface="Consolas"/>
                <a:sym typeface="Consolas"/>
              </a:rPr>
              <a:t> </a:t>
            </a:r>
            <a:r>
              <a:rPr lang="en" sz="900">
                <a:solidFill>
                  <a:srgbClr val="660066"/>
                </a:solidFill>
                <a:highlight>
                  <a:srgbClr val="F5F5F5"/>
                </a:highlight>
                <a:latin typeface="Consolas"/>
                <a:ea typeface="Consolas"/>
                <a:cs typeface="Consolas"/>
                <a:sym typeface="Consolas"/>
              </a:rPr>
              <a:t>List</a:t>
            </a:r>
            <a:r>
              <a:rPr lang="en" sz="900">
                <a:solidFill>
                  <a:srgbClr val="666600"/>
                </a:solidFill>
                <a:highlight>
                  <a:srgbClr val="F5F5F5"/>
                </a:highlight>
                <a:latin typeface="Consolas"/>
                <a:ea typeface="Consolas"/>
                <a:cs typeface="Consolas"/>
                <a:sym typeface="Consolas"/>
              </a:rPr>
              <a:t>&lt;</a:t>
            </a:r>
            <a:r>
              <a:rPr lang="en" sz="900">
                <a:solidFill>
                  <a:srgbClr val="660066"/>
                </a:solidFill>
                <a:highlight>
                  <a:srgbClr val="F5F5F5"/>
                </a:highlight>
                <a:latin typeface="Consolas"/>
                <a:ea typeface="Consolas"/>
                <a:cs typeface="Consolas"/>
                <a:sym typeface="Consolas"/>
              </a:rPr>
              <a:t>String</a:t>
            </a:r>
            <a:r>
              <a:rPr lang="en" sz="900">
                <a:solidFill>
                  <a:srgbClr val="666600"/>
                </a:solidFill>
                <a:highlight>
                  <a:srgbClr val="F5F5F5"/>
                </a:highlight>
                <a:latin typeface="Consolas"/>
                <a:ea typeface="Consolas"/>
                <a:cs typeface="Consolas"/>
                <a:sym typeface="Consolas"/>
              </a:rPr>
              <a:t>&gt;</a:t>
            </a:r>
            <a:r>
              <a:rPr lang="en" sz="900">
                <a:solidFill>
                  <a:srgbClr val="000000"/>
                </a:solidFill>
                <a:highlight>
                  <a:srgbClr val="F5F5F5"/>
                </a:highlight>
                <a:latin typeface="Consolas"/>
                <a:ea typeface="Consolas"/>
                <a:cs typeface="Consolas"/>
                <a:sym typeface="Consolas"/>
              </a:rPr>
              <a:t> findAllBookings</a:t>
            </a:r>
            <a:r>
              <a:rPr lang="en" sz="900">
                <a:solidFill>
                  <a:srgbClr val="666600"/>
                </a:solidFill>
                <a:highlight>
                  <a:srgbClr val="F5F5F5"/>
                </a:highlight>
                <a:latin typeface="Consolas"/>
                <a:ea typeface="Consolas"/>
                <a:cs typeface="Consolas"/>
                <a:sym typeface="Consolas"/>
              </a:rPr>
              <a:t>()</a:t>
            </a:r>
            <a:r>
              <a:rPr lang="en" sz="900">
                <a:solidFill>
                  <a:srgbClr val="000000"/>
                </a:solidFill>
                <a:highlight>
                  <a:srgbClr val="F5F5F5"/>
                </a:highlight>
                <a:latin typeface="Consolas"/>
                <a:ea typeface="Consolas"/>
                <a:cs typeface="Consolas"/>
                <a:sym typeface="Consolas"/>
              </a:rPr>
              <a:t> </a:t>
            </a:r>
            <a:r>
              <a:rPr lang="en" sz="900">
                <a:solidFill>
                  <a:srgbClr val="666600"/>
                </a:solidFill>
                <a:highlight>
                  <a:srgbClr val="F5F5F5"/>
                </a:highlight>
                <a:latin typeface="Consolas"/>
                <a:ea typeface="Consolas"/>
                <a:cs typeface="Consolas"/>
                <a:sym typeface="Consolas"/>
              </a:rPr>
              <a:t>{</a:t>
            </a:r>
            <a:br>
              <a:rPr lang="en" sz="900">
                <a:solidFill>
                  <a:srgbClr val="000000"/>
                </a:solidFill>
                <a:highlight>
                  <a:srgbClr val="F5F5F5"/>
                </a:highlight>
                <a:latin typeface="Consolas"/>
                <a:ea typeface="Consolas"/>
                <a:cs typeface="Consolas"/>
                <a:sym typeface="Consolas"/>
              </a:rPr>
            </a:br>
            <a:r>
              <a:rPr lang="en" sz="900">
                <a:solidFill>
                  <a:srgbClr val="000000"/>
                </a:solidFill>
                <a:highlight>
                  <a:srgbClr val="F5F5F5"/>
                </a:highlight>
                <a:latin typeface="Consolas"/>
                <a:ea typeface="Consolas"/>
                <a:cs typeface="Consolas"/>
                <a:sym typeface="Consolas"/>
              </a:rPr>
              <a:t>        </a:t>
            </a:r>
            <a:r>
              <a:rPr lang="en" sz="900">
                <a:solidFill>
                  <a:srgbClr val="000088"/>
                </a:solidFill>
                <a:highlight>
                  <a:srgbClr val="F5F5F5"/>
                </a:highlight>
                <a:latin typeface="Consolas"/>
                <a:ea typeface="Consolas"/>
                <a:cs typeface="Consolas"/>
                <a:sym typeface="Consolas"/>
              </a:rPr>
              <a:t>return</a:t>
            </a:r>
            <a:r>
              <a:rPr lang="en" sz="900">
                <a:solidFill>
                  <a:srgbClr val="000000"/>
                </a:solidFill>
                <a:highlight>
                  <a:srgbClr val="F5F5F5"/>
                </a:highlight>
                <a:latin typeface="Consolas"/>
                <a:ea typeface="Consolas"/>
                <a:cs typeface="Consolas"/>
                <a:sym typeface="Consolas"/>
              </a:rPr>
              <a:t> jdbcTemplate</a:t>
            </a:r>
            <a:r>
              <a:rPr lang="en" sz="900">
                <a:solidFill>
                  <a:srgbClr val="666600"/>
                </a:solidFill>
                <a:highlight>
                  <a:srgbClr val="F5F5F5"/>
                </a:highlight>
                <a:latin typeface="Consolas"/>
                <a:ea typeface="Consolas"/>
                <a:cs typeface="Consolas"/>
                <a:sym typeface="Consolas"/>
              </a:rPr>
              <a:t>.</a:t>
            </a:r>
            <a:r>
              <a:rPr lang="en" sz="900">
                <a:solidFill>
                  <a:srgbClr val="000000"/>
                </a:solidFill>
                <a:highlight>
                  <a:srgbClr val="F5F5F5"/>
                </a:highlight>
                <a:latin typeface="Consolas"/>
                <a:ea typeface="Consolas"/>
                <a:cs typeface="Consolas"/>
                <a:sym typeface="Consolas"/>
              </a:rPr>
              <a:t>query</a:t>
            </a:r>
            <a:r>
              <a:rPr lang="en" sz="900">
                <a:solidFill>
                  <a:srgbClr val="666600"/>
                </a:solidFill>
                <a:highlight>
                  <a:srgbClr val="F5F5F5"/>
                </a:highlight>
                <a:latin typeface="Consolas"/>
                <a:ea typeface="Consolas"/>
                <a:cs typeface="Consolas"/>
                <a:sym typeface="Consolas"/>
              </a:rPr>
              <a:t>(</a:t>
            </a:r>
            <a:r>
              <a:rPr lang="en" sz="900">
                <a:solidFill>
                  <a:srgbClr val="008800"/>
                </a:solidFill>
                <a:highlight>
                  <a:srgbClr val="F5F5F5"/>
                </a:highlight>
                <a:latin typeface="Consolas"/>
                <a:ea typeface="Consolas"/>
                <a:cs typeface="Consolas"/>
                <a:sym typeface="Consolas"/>
              </a:rPr>
              <a:t>"select FIRST_NAME from BOOKINGS"</a:t>
            </a:r>
            <a:r>
              <a:rPr lang="en" sz="900">
                <a:solidFill>
                  <a:srgbClr val="666600"/>
                </a:solidFill>
                <a:highlight>
                  <a:srgbClr val="F5F5F5"/>
                </a:highlight>
                <a:latin typeface="Consolas"/>
                <a:ea typeface="Consolas"/>
                <a:cs typeface="Consolas"/>
                <a:sym typeface="Consolas"/>
              </a:rPr>
              <a:t>,</a:t>
            </a:r>
            <a:r>
              <a:rPr lang="en" sz="900">
                <a:solidFill>
                  <a:srgbClr val="000000"/>
                </a:solidFill>
                <a:highlight>
                  <a:srgbClr val="F5F5F5"/>
                </a:highlight>
                <a:latin typeface="Consolas"/>
                <a:ea typeface="Consolas"/>
                <a:cs typeface="Consolas"/>
                <a:sym typeface="Consolas"/>
              </a:rPr>
              <a:t> </a:t>
            </a:r>
            <a:r>
              <a:rPr lang="en" sz="900">
                <a:solidFill>
                  <a:srgbClr val="000088"/>
                </a:solidFill>
                <a:highlight>
                  <a:srgbClr val="F5F5F5"/>
                </a:highlight>
                <a:latin typeface="Consolas"/>
                <a:ea typeface="Consolas"/>
                <a:cs typeface="Consolas"/>
                <a:sym typeface="Consolas"/>
              </a:rPr>
              <a:t>new</a:t>
            </a:r>
            <a:r>
              <a:rPr lang="en" sz="900">
                <a:solidFill>
                  <a:srgbClr val="000000"/>
                </a:solidFill>
                <a:highlight>
                  <a:srgbClr val="F5F5F5"/>
                </a:highlight>
                <a:latin typeface="Consolas"/>
                <a:ea typeface="Consolas"/>
                <a:cs typeface="Consolas"/>
                <a:sym typeface="Consolas"/>
              </a:rPr>
              <a:t> </a:t>
            </a:r>
            <a:r>
              <a:rPr lang="en" sz="900">
                <a:solidFill>
                  <a:srgbClr val="660066"/>
                </a:solidFill>
                <a:highlight>
                  <a:srgbClr val="F5F5F5"/>
                </a:highlight>
                <a:latin typeface="Consolas"/>
                <a:ea typeface="Consolas"/>
                <a:cs typeface="Consolas"/>
                <a:sym typeface="Consolas"/>
              </a:rPr>
              <a:t>RowMapper</a:t>
            </a:r>
            <a:r>
              <a:rPr lang="en" sz="900">
                <a:solidFill>
                  <a:srgbClr val="666600"/>
                </a:solidFill>
                <a:highlight>
                  <a:srgbClr val="F5F5F5"/>
                </a:highlight>
                <a:latin typeface="Consolas"/>
                <a:ea typeface="Consolas"/>
                <a:cs typeface="Consolas"/>
                <a:sym typeface="Consolas"/>
              </a:rPr>
              <a:t>&lt;</a:t>
            </a:r>
            <a:r>
              <a:rPr lang="en" sz="900">
                <a:solidFill>
                  <a:srgbClr val="660066"/>
                </a:solidFill>
                <a:highlight>
                  <a:srgbClr val="F5F5F5"/>
                </a:highlight>
                <a:latin typeface="Consolas"/>
                <a:ea typeface="Consolas"/>
                <a:cs typeface="Consolas"/>
                <a:sym typeface="Consolas"/>
              </a:rPr>
              <a:t>String</a:t>
            </a:r>
            <a:r>
              <a:rPr lang="en" sz="900">
                <a:solidFill>
                  <a:srgbClr val="666600"/>
                </a:solidFill>
                <a:highlight>
                  <a:srgbClr val="F5F5F5"/>
                </a:highlight>
                <a:latin typeface="Consolas"/>
                <a:ea typeface="Consolas"/>
                <a:cs typeface="Consolas"/>
                <a:sym typeface="Consolas"/>
              </a:rPr>
              <a:t>&gt;()</a:t>
            </a:r>
            <a:r>
              <a:rPr lang="en" sz="900">
                <a:solidFill>
                  <a:srgbClr val="000000"/>
                </a:solidFill>
                <a:highlight>
                  <a:srgbClr val="F5F5F5"/>
                </a:highlight>
                <a:latin typeface="Consolas"/>
                <a:ea typeface="Consolas"/>
                <a:cs typeface="Consolas"/>
                <a:sym typeface="Consolas"/>
              </a:rPr>
              <a:t> </a:t>
            </a:r>
            <a:r>
              <a:rPr lang="en" sz="900">
                <a:solidFill>
                  <a:srgbClr val="666600"/>
                </a:solidFill>
                <a:highlight>
                  <a:srgbClr val="F5F5F5"/>
                </a:highlight>
                <a:latin typeface="Consolas"/>
                <a:ea typeface="Consolas"/>
                <a:cs typeface="Consolas"/>
                <a:sym typeface="Consolas"/>
              </a:rPr>
              <a:t>{</a:t>
            </a:r>
            <a:br>
              <a:rPr lang="en" sz="900">
                <a:solidFill>
                  <a:srgbClr val="000000"/>
                </a:solidFill>
                <a:highlight>
                  <a:srgbClr val="F5F5F5"/>
                </a:highlight>
                <a:latin typeface="Consolas"/>
                <a:ea typeface="Consolas"/>
                <a:cs typeface="Consolas"/>
                <a:sym typeface="Consolas"/>
              </a:rPr>
            </a:br>
            <a:r>
              <a:rPr lang="en" sz="900">
                <a:solidFill>
                  <a:srgbClr val="000000"/>
                </a:solidFill>
                <a:highlight>
                  <a:srgbClr val="F5F5F5"/>
                </a:highlight>
                <a:latin typeface="Consolas"/>
                <a:ea typeface="Consolas"/>
                <a:cs typeface="Consolas"/>
                <a:sym typeface="Consolas"/>
              </a:rPr>
              <a:t>            </a:t>
            </a:r>
            <a:r>
              <a:rPr lang="en" sz="900">
                <a:solidFill>
                  <a:srgbClr val="006666"/>
                </a:solidFill>
                <a:highlight>
                  <a:srgbClr val="F5F5F5"/>
                </a:highlight>
                <a:latin typeface="Consolas"/>
                <a:ea typeface="Consolas"/>
                <a:cs typeface="Consolas"/>
                <a:sym typeface="Consolas"/>
              </a:rPr>
              <a:t>@Override</a:t>
            </a:r>
            <a:br>
              <a:rPr lang="en" sz="900">
                <a:solidFill>
                  <a:srgbClr val="000000"/>
                </a:solidFill>
                <a:highlight>
                  <a:srgbClr val="F5F5F5"/>
                </a:highlight>
                <a:latin typeface="Consolas"/>
                <a:ea typeface="Consolas"/>
                <a:cs typeface="Consolas"/>
                <a:sym typeface="Consolas"/>
              </a:rPr>
            </a:br>
            <a:r>
              <a:rPr lang="en" sz="900">
                <a:solidFill>
                  <a:srgbClr val="000000"/>
                </a:solidFill>
                <a:highlight>
                  <a:srgbClr val="F5F5F5"/>
                </a:highlight>
                <a:latin typeface="Consolas"/>
                <a:ea typeface="Consolas"/>
                <a:cs typeface="Consolas"/>
                <a:sym typeface="Consolas"/>
              </a:rPr>
              <a:t>            </a:t>
            </a:r>
            <a:r>
              <a:rPr lang="en" sz="900">
                <a:solidFill>
                  <a:srgbClr val="000088"/>
                </a:solidFill>
                <a:highlight>
                  <a:srgbClr val="F5F5F5"/>
                </a:highlight>
                <a:latin typeface="Consolas"/>
                <a:ea typeface="Consolas"/>
                <a:cs typeface="Consolas"/>
                <a:sym typeface="Consolas"/>
              </a:rPr>
              <a:t>public</a:t>
            </a:r>
            <a:r>
              <a:rPr lang="en" sz="900">
                <a:solidFill>
                  <a:srgbClr val="000000"/>
                </a:solidFill>
                <a:highlight>
                  <a:srgbClr val="F5F5F5"/>
                </a:highlight>
                <a:latin typeface="Consolas"/>
                <a:ea typeface="Consolas"/>
                <a:cs typeface="Consolas"/>
                <a:sym typeface="Consolas"/>
              </a:rPr>
              <a:t> </a:t>
            </a:r>
            <a:r>
              <a:rPr lang="en" sz="900">
                <a:solidFill>
                  <a:srgbClr val="660066"/>
                </a:solidFill>
                <a:highlight>
                  <a:srgbClr val="F5F5F5"/>
                </a:highlight>
                <a:latin typeface="Consolas"/>
                <a:ea typeface="Consolas"/>
                <a:cs typeface="Consolas"/>
                <a:sym typeface="Consolas"/>
              </a:rPr>
              <a:t>String</a:t>
            </a:r>
            <a:r>
              <a:rPr lang="en" sz="900">
                <a:solidFill>
                  <a:srgbClr val="000000"/>
                </a:solidFill>
                <a:highlight>
                  <a:srgbClr val="F5F5F5"/>
                </a:highlight>
                <a:latin typeface="Consolas"/>
                <a:ea typeface="Consolas"/>
                <a:cs typeface="Consolas"/>
                <a:sym typeface="Consolas"/>
              </a:rPr>
              <a:t> mapRow</a:t>
            </a:r>
            <a:r>
              <a:rPr lang="en" sz="900">
                <a:solidFill>
                  <a:srgbClr val="666600"/>
                </a:solidFill>
                <a:highlight>
                  <a:srgbClr val="F5F5F5"/>
                </a:highlight>
                <a:latin typeface="Consolas"/>
                <a:ea typeface="Consolas"/>
                <a:cs typeface="Consolas"/>
                <a:sym typeface="Consolas"/>
              </a:rPr>
              <a:t>(</a:t>
            </a:r>
            <a:r>
              <a:rPr lang="en" sz="900">
                <a:solidFill>
                  <a:srgbClr val="660066"/>
                </a:solidFill>
                <a:highlight>
                  <a:srgbClr val="F5F5F5"/>
                </a:highlight>
                <a:latin typeface="Consolas"/>
                <a:ea typeface="Consolas"/>
                <a:cs typeface="Consolas"/>
                <a:sym typeface="Consolas"/>
              </a:rPr>
              <a:t>ResultSet</a:t>
            </a:r>
            <a:r>
              <a:rPr lang="en" sz="900">
                <a:solidFill>
                  <a:srgbClr val="000000"/>
                </a:solidFill>
                <a:highlight>
                  <a:srgbClr val="F5F5F5"/>
                </a:highlight>
                <a:latin typeface="Consolas"/>
                <a:ea typeface="Consolas"/>
                <a:cs typeface="Consolas"/>
                <a:sym typeface="Consolas"/>
              </a:rPr>
              <a:t> rs</a:t>
            </a:r>
            <a:r>
              <a:rPr lang="en" sz="900">
                <a:solidFill>
                  <a:srgbClr val="666600"/>
                </a:solidFill>
                <a:highlight>
                  <a:srgbClr val="F5F5F5"/>
                </a:highlight>
                <a:latin typeface="Consolas"/>
                <a:ea typeface="Consolas"/>
                <a:cs typeface="Consolas"/>
                <a:sym typeface="Consolas"/>
              </a:rPr>
              <a:t>,</a:t>
            </a:r>
            <a:r>
              <a:rPr lang="en" sz="900">
                <a:solidFill>
                  <a:srgbClr val="000000"/>
                </a:solidFill>
                <a:highlight>
                  <a:srgbClr val="F5F5F5"/>
                </a:highlight>
                <a:latin typeface="Consolas"/>
                <a:ea typeface="Consolas"/>
                <a:cs typeface="Consolas"/>
                <a:sym typeface="Consolas"/>
              </a:rPr>
              <a:t> </a:t>
            </a:r>
            <a:r>
              <a:rPr lang="en" sz="900">
                <a:solidFill>
                  <a:srgbClr val="000088"/>
                </a:solidFill>
                <a:highlight>
                  <a:srgbClr val="F5F5F5"/>
                </a:highlight>
                <a:latin typeface="Consolas"/>
                <a:ea typeface="Consolas"/>
                <a:cs typeface="Consolas"/>
                <a:sym typeface="Consolas"/>
              </a:rPr>
              <a:t>int</a:t>
            </a:r>
            <a:r>
              <a:rPr lang="en" sz="900">
                <a:solidFill>
                  <a:srgbClr val="000000"/>
                </a:solidFill>
                <a:highlight>
                  <a:srgbClr val="F5F5F5"/>
                </a:highlight>
                <a:latin typeface="Consolas"/>
                <a:ea typeface="Consolas"/>
                <a:cs typeface="Consolas"/>
                <a:sym typeface="Consolas"/>
              </a:rPr>
              <a:t> rowNum</a:t>
            </a:r>
            <a:r>
              <a:rPr lang="en" sz="900">
                <a:solidFill>
                  <a:srgbClr val="666600"/>
                </a:solidFill>
                <a:highlight>
                  <a:srgbClr val="F5F5F5"/>
                </a:highlight>
                <a:latin typeface="Consolas"/>
                <a:ea typeface="Consolas"/>
                <a:cs typeface="Consolas"/>
                <a:sym typeface="Consolas"/>
              </a:rPr>
              <a:t>)</a:t>
            </a:r>
            <a:r>
              <a:rPr lang="en" sz="900">
                <a:solidFill>
                  <a:srgbClr val="000000"/>
                </a:solidFill>
                <a:highlight>
                  <a:srgbClr val="F5F5F5"/>
                </a:highlight>
                <a:latin typeface="Consolas"/>
                <a:ea typeface="Consolas"/>
                <a:cs typeface="Consolas"/>
                <a:sym typeface="Consolas"/>
              </a:rPr>
              <a:t> </a:t>
            </a:r>
            <a:r>
              <a:rPr lang="en" sz="900">
                <a:solidFill>
                  <a:srgbClr val="000088"/>
                </a:solidFill>
                <a:highlight>
                  <a:srgbClr val="F5F5F5"/>
                </a:highlight>
                <a:latin typeface="Consolas"/>
                <a:ea typeface="Consolas"/>
                <a:cs typeface="Consolas"/>
                <a:sym typeface="Consolas"/>
              </a:rPr>
              <a:t>throws</a:t>
            </a:r>
            <a:r>
              <a:rPr lang="en" sz="900">
                <a:solidFill>
                  <a:srgbClr val="000000"/>
                </a:solidFill>
                <a:highlight>
                  <a:srgbClr val="F5F5F5"/>
                </a:highlight>
                <a:latin typeface="Consolas"/>
                <a:ea typeface="Consolas"/>
                <a:cs typeface="Consolas"/>
                <a:sym typeface="Consolas"/>
              </a:rPr>
              <a:t> </a:t>
            </a:r>
            <a:r>
              <a:rPr lang="en" sz="900">
                <a:solidFill>
                  <a:srgbClr val="660066"/>
                </a:solidFill>
                <a:highlight>
                  <a:srgbClr val="F5F5F5"/>
                </a:highlight>
                <a:latin typeface="Consolas"/>
                <a:ea typeface="Consolas"/>
                <a:cs typeface="Consolas"/>
                <a:sym typeface="Consolas"/>
              </a:rPr>
              <a:t>SQLException</a:t>
            </a:r>
            <a:r>
              <a:rPr lang="en" sz="900">
                <a:solidFill>
                  <a:srgbClr val="000000"/>
                </a:solidFill>
                <a:highlight>
                  <a:srgbClr val="F5F5F5"/>
                </a:highlight>
                <a:latin typeface="Consolas"/>
                <a:ea typeface="Consolas"/>
                <a:cs typeface="Consolas"/>
                <a:sym typeface="Consolas"/>
              </a:rPr>
              <a:t> </a:t>
            </a:r>
            <a:r>
              <a:rPr lang="en" sz="900">
                <a:solidFill>
                  <a:srgbClr val="666600"/>
                </a:solidFill>
                <a:highlight>
                  <a:srgbClr val="F5F5F5"/>
                </a:highlight>
                <a:latin typeface="Consolas"/>
                <a:ea typeface="Consolas"/>
                <a:cs typeface="Consolas"/>
                <a:sym typeface="Consolas"/>
              </a:rPr>
              <a:t>{</a:t>
            </a:r>
            <a:br>
              <a:rPr lang="en" sz="900">
                <a:solidFill>
                  <a:srgbClr val="000000"/>
                </a:solidFill>
                <a:highlight>
                  <a:srgbClr val="F5F5F5"/>
                </a:highlight>
                <a:latin typeface="Consolas"/>
                <a:ea typeface="Consolas"/>
                <a:cs typeface="Consolas"/>
                <a:sym typeface="Consolas"/>
              </a:rPr>
            </a:br>
            <a:r>
              <a:rPr lang="en" sz="900">
                <a:solidFill>
                  <a:srgbClr val="000000"/>
                </a:solidFill>
                <a:highlight>
                  <a:srgbClr val="F5F5F5"/>
                </a:highlight>
                <a:latin typeface="Consolas"/>
                <a:ea typeface="Consolas"/>
                <a:cs typeface="Consolas"/>
                <a:sym typeface="Consolas"/>
              </a:rPr>
              <a:t>                </a:t>
            </a:r>
            <a:r>
              <a:rPr lang="en" sz="900">
                <a:solidFill>
                  <a:srgbClr val="000088"/>
                </a:solidFill>
                <a:highlight>
                  <a:srgbClr val="F5F5F5"/>
                </a:highlight>
                <a:latin typeface="Consolas"/>
                <a:ea typeface="Consolas"/>
                <a:cs typeface="Consolas"/>
                <a:sym typeface="Consolas"/>
              </a:rPr>
              <a:t>return</a:t>
            </a:r>
            <a:r>
              <a:rPr lang="en" sz="900">
                <a:solidFill>
                  <a:srgbClr val="000000"/>
                </a:solidFill>
                <a:highlight>
                  <a:srgbClr val="F5F5F5"/>
                </a:highlight>
                <a:latin typeface="Consolas"/>
                <a:ea typeface="Consolas"/>
                <a:cs typeface="Consolas"/>
                <a:sym typeface="Consolas"/>
              </a:rPr>
              <a:t> rs</a:t>
            </a:r>
            <a:r>
              <a:rPr lang="en" sz="900">
                <a:solidFill>
                  <a:srgbClr val="666600"/>
                </a:solidFill>
                <a:highlight>
                  <a:srgbClr val="F5F5F5"/>
                </a:highlight>
                <a:latin typeface="Consolas"/>
                <a:ea typeface="Consolas"/>
                <a:cs typeface="Consolas"/>
                <a:sym typeface="Consolas"/>
              </a:rPr>
              <a:t>.</a:t>
            </a:r>
            <a:r>
              <a:rPr lang="en" sz="900">
                <a:solidFill>
                  <a:srgbClr val="000000"/>
                </a:solidFill>
                <a:highlight>
                  <a:srgbClr val="F5F5F5"/>
                </a:highlight>
                <a:latin typeface="Consolas"/>
                <a:ea typeface="Consolas"/>
                <a:cs typeface="Consolas"/>
                <a:sym typeface="Consolas"/>
              </a:rPr>
              <a:t>getString</a:t>
            </a:r>
            <a:r>
              <a:rPr lang="en" sz="900">
                <a:solidFill>
                  <a:srgbClr val="666600"/>
                </a:solidFill>
                <a:highlight>
                  <a:srgbClr val="F5F5F5"/>
                </a:highlight>
                <a:latin typeface="Consolas"/>
                <a:ea typeface="Consolas"/>
                <a:cs typeface="Consolas"/>
                <a:sym typeface="Consolas"/>
              </a:rPr>
              <a:t>(</a:t>
            </a:r>
            <a:r>
              <a:rPr lang="en" sz="900">
                <a:solidFill>
                  <a:srgbClr val="008800"/>
                </a:solidFill>
                <a:highlight>
                  <a:srgbClr val="F5F5F5"/>
                </a:highlight>
                <a:latin typeface="Consolas"/>
                <a:ea typeface="Consolas"/>
                <a:cs typeface="Consolas"/>
                <a:sym typeface="Consolas"/>
              </a:rPr>
              <a:t>"FIRST_NAME"</a:t>
            </a:r>
            <a:r>
              <a:rPr lang="en" sz="900">
                <a:solidFill>
                  <a:srgbClr val="666600"/>
                </a:solidFill>
                <a:highlight>
                  <a:srgbClr val="F5F5F5"/>
                </a:highlight>
                <a:latin typeface="Consolas"/>
                <a:ea typeface="Consolas"/>
                <a:cs typeface="Consolas"/>
                <a:sym typeface="Consolas"/>
              </a:rPr>
              <a:t>);</a:t>
            </a:r>
            <a:br>
              <a:rPr lang="en" sz="900">
                <a:solidFill>
                  <a:srgbClr val="000000"/>
                </a:solidFill>
                <a:highlight>
                  <a:srgbClr val="F5F5F5"/>
                </a:highlight>
                <a:latin typeface="Consolas"/>
                <a:ea typeface="Consolas"/>
                <a:cs typeface="Consolas"/>
                <a:sym typeface="Consolas"/>
              </a:rPr>
            </a:br>
            <a:r>
              <a:rPr lang="en" sz="900">
                <a:solidFill>
                  <a:srgbClr val="000000"/>
                </a:solidFill>
                <a:highlight>
                  <a:srgbClr val="F5F5F5"/>
                </a:highlight>
                <a:latin typeface="Consolas"/>
                <a:ea typeface="Consolas"/>
                <a:cs typeface="Consolas"/>
                <a:sym typeface="Consolas"/>
              </a:rPr>
              <a:t>            </a:t>
            </a:r>
            <a:r>
              <a:rPr lang="en" sz="900">
                <a:solidFill>
                  <a:srgbClr val="666600"/>
                </a:solidFill>
                <a:highlight>
                  <a:srgbClr val="F5F5F5"/>
                </a:highlight>
                <a:latin typeface="Consolas"/>
                <a:ea typeface="Consolas"/>
                <a:cs typeface="Consolas"/>
                <a:sym typeface="Consolas"/>
              </a:rPr>
              <a:t>}</a:t>
            </a:r>
            <a:br>
              <a:rPr lang="en" sz="900">
                <a:solidFill>
                  <a:srgbClr val="000000"/>
                </a:solidFill>
                <a:highlight>
                  <a:srgbClr val="F5F5F5"/>
                </a:highlight>
                <a:latin typeface="Consolas"/>
                <a:ea typeface="Consolas"/>
                <a:cs typeface="Consolas"/>
                <a:sym typeface="Consolas"/>
              </a:rPr>
            </a:br>
            <a:r>
              <a:rPr lang="en" sz="900">
                <a:solidFill>
                  <a:srgbClr val="000000"/>
                </a:solidFill>
                <a:highlight>
                  <a:srgbClr val="F5F5F5"/>
                </a:highlight>
                <a:latin typeface="Consolas"/>
                <a:ea typeface="Consolas"/>
                <a:cs typeface="Consolas"/>
                <a:sym typeface="Consolas"/>
              </a:rPr>
              <a:t>        </a:t>
            </a:r>
            <a:r>
              <a:rPr lang="en" sz="900">
                <a:solidFill>
                  <a:srgbClr val="666600"/>
                </a:solidFill>
                <a:highlight>
                  <a:srgbClr val="F5F5F5"/>
                </a:highlight>
                <a:latin typeface="Consolas"/>
                <a:ea typeface="Consolas"/>
                <a:cs typeface="Consolas"/>
                <a:sym typeface="Consolas"/>
              </a:rPr>
              <a:t>});</a:t>
            </a:r>
            <a:br>
              <a:rPr lang="en" sz="900">
                <a:solidFill>
                  <a:srgbClr val="000000"/>
                </a:solidFill>
                <a:highlight>
                  <a:srgbClr val="F5F5F5"/>
                </a:highlight>
                <a:latin typeface="Consolas"/>
                <a:ea typeface="Consolas"/>
                <a:cs typeface="Consolas"/>
                <a:sym typeface="Consolas"/>
              </a:rPr>
            </a:br>
            <a:r>
              <a:rPr lang="en" sz="900">
                <a:solidFill>
                  <a:srgbClr val="000000"/>
                </a:solidFill>
                <a:highlight>
                  <a:srgbClr val="F5F5F5"/>
                </a:highlight>
                <a:latin typeface="Consolas"/>
                <a:ea typeface="Consolas"/>
                <a:cs typeface="Consolas"/>
                <a:sym typeface="Consolas"/>
              </a:rPr>
              <a:t>    </a:t>
            </a:r>
            <a:r>
              <a:rPr lang="en" sz="900">
                <a:solidFill>
                  <a:srgbClr val="666600"/>
                </a:solidFill>
                <a:highlight>
                  <a:srgbClr val="F5F5F5"/>
                </a:highlight>
                <a:latin typeface="Consolas"/>
                <a:ea typeface="Consolas"/>
                <a:cs typeface="Consolas"/>
                <a:sym typeface="Consolas"/>
              </a:rPr>
              <a:t>}</a:t>
            </a:r>
            <a:br>
              <a:rPr lang="en" sz="900">
                <a:solidFill>
                  <a:srgbClr val="000000"/>
                </a:solidFill>
                <a:highlight>
                  <a:srgbClr val="F5F5F5"/>
                </a:highlight>
                <a:latin typeface="Consolas"/>
                <a:ea typeface="Consolas"/>
                <a:cs typeface="Consolas"/>
                <a:sym typeface="Consolas"/>
              </a:rPr>
            </a:br>
            <a:r>
              <a:rPr lang="en" sz="900">
                <a:solidFill>
                  <a:srgbClr val="666600"/>
                </a:solidFill>
                <a:highlight>
                  <a:srgbClr val="F5F5F5"/>
                </a:highlight>
                <a:latin typeface="Consolas"/>
                <a:ea typeface="Consolas"/>
                <a:cs typeface="Consolas"/>
                <a:sym typeface="Consolas"/>
              </a:rPr>
              <a:t>}</a:t>
            </a:r>
          </a:p>
        </p:txBody>
      </p:sp>
      <p:pic>
        <p:nvPicPr>
          <p:cNvPr id="435" name="Shape 435"/>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436" name="Shape 436"/>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lang="en" sz="2800">
                <a:solidFill>
                  <a:srgbClr val="666666"/>
                </a:solidFill>
                <a:latin typeface="Roboto Condensed"/>
                <a:ea typeface="Roboto Condensed"/>
                <a:cs typeface="Roboto Condensed"/>
                <a:sym typeface="Roboto Condensed"/>
              </a:rPr>
              <a:t>Spring Transaction</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442" name="Shape 4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443" name="Shape 443"/>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444" name="Shape 444"/>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lang="en" sz="2800">
                <a:solidFill>
                  <a:srgbClr val="666666"/>
                </a:solidFill>
                <a:latin typeface="Roboto Condensed"/>
                <a:ea typeface="Roboto Condensed"/>
                <a:cs typeface="Roboto Condensed"/>
                <a:sym typeface="Roboto Condensed"/>
              </a:rPr>
              <a:t>Spring Transaction</a:t>
            </a:r>
          </a:p>
        </p:txBody>
      </p:sp>
      <p:sp>
        <p:nvSpPr>
          <p:cNvPr id="445" name="Shape 445"/>
          <p:cNvSpPr txBox="1"/>
          <p:nvPr/>
        </p:nvSpPr>
        <p:spPr>
          <a:xfrm>
            <a:off x="311700" y="1017725"/>
            <a:ext cx="8520600" cy="4125900"/>
          </a:xfrm>
          <a:prstGeom prst="rect">
            <a:avLst/>
          </a:prstGeom>
          <a:noFill/>
          <a:ln>
            <a:noFill/>
          </a:ln>
        </p:spPr>
        <p:txBody>
          <a:bodyPr anchorCtr="0" anchor="t" bIns="91425" lIns="91425" rIns="91425" tIns="91425">
            <a:noAutofit/>
          </a:bodyPr>
          <a:lstStyle/>
          <a:p>
            <a:pPr lvl="0" rtl="0">
              <a:lnSpc>
                <a:spcPct val="136363"/>
              </a:lnSpc>
              <a:spcBef>
                <a:spcPts val="0"/>
              </a:spcBef>
              <a:spcAft>
                <a:spcPts val="1500"/>
              </a:spcAft>
              <a:buNone/>
            </a:pPr>
            <a:r>
              <a:rPr lang="en" sz="1050">
                <a:solidFill>
                  <a:srgbClr val="000088"/>
                </a:solidFill>
                <a:highlight>
                  <a:srgbClr val="F5F5F5"/>
                </a:highlight>
                <a:latin typeface="Consolas"/>
                <a:ea typeface="Consolas"/>
                <a:cs typeface="Consolas"/>
                <a:sym typeface="Consolas"/>
              </a:rPr>
              <a:t>public</a:t>
            </a: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static</a:t>
            </a: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void</a:t>
            </a:r>
            <a:r>
              <a:rPr lang="en" sz="1050">
                <a:solidFill>
                  <a:srgbClr val="000000"/>
                </a:solidFill>
                <a:highlight>
                  <a:srgbClr val="F5F5F5"/>
                </a:highlight>
                <a:latin typeface="Consolas"/>
                <a:ea typeface="Consolas"/>
                <a:cs typeface="Consolas"/>
                <a:sym typeface="Consolas"/>
              </a:rPr>
              <a:t> main</a:t>
            </a:r>
            <a:r>
              <a:rPr lang="en" sz="1050">
                <a:solidFill>
                  <a:srgbClr val="666600"/>
                </a:solidFill>
                <a:highlight>
                  <a:srgbClr val="F5F5F5"/>
                </a:highlight>
                <a:latin typeface="Consolas"/>
                <a:ea typeface="Consolas"/>
                <a:cs typeface="Consolas"/>
                <a:sym typeface="Consolas"/>
              </a:rPr>
              <a:t>(</a:t>
            </a:r>
            <a:r>
              <a:rPr lang="en" sz="1050">
                <a:solidFill>
                  <a:srgbClr val="660066"/>
                </a:solidFill>
                <a:highlight>
                  <a:srgbClr val="F5F5F5"/>
                </a:highlight>
                <a:latin typeface="Consolas"/>
                <a:ea typeface="Consolas"/>
                <a:cs typeface="Consolas"/>
                <a:sym typeface="Consolas"/>
              </a:rPr>
              <a:t>String</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args</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660066"/>
                </a:solidFill>
                <a:highlight>
                  <a:srgbClr val="F5F5F5"/>
                </a:highlight>
                <a:latin typeface="Consolas"/>
                <a:ea typeface="Consolas"/>
                <a:cs typeface="Consolas"/>
                <a:sym typeface="Consolas"/>
              </a:rPr>
              <a:t>ApplicationContext</a:t>
            </a:r>
            <a:r>
              <a:rPr lang="en" sz="1050">
                <a:solidFill>
                  <a:srgbClr val="000000"/>
                </a:solidFill>
                <a:highlight>
                  <a:srgbClr val="F5F5F5"/>
                </a:highlight>
                <a:latin typeface="Consolas"/>
                <a:ea typeface="Consolas"/>
                <a:cs typeface="Consolas"/>
                <a:sym typeface="Consolas"/>
              </a:rPr>
              <a:t> ctx </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660066"/>
                </a:solidFill>
                <a:highlight>
                  <a:srgbClr val="F5F5F5"/>
                </a:highlight>
                <a:latin typeface="Consolas"/>
                <a:ea typeface="Consolas"/>
                <a:cs typeface="Consolas"/>
                <a:sym typeface="Consolas"/>
              </a:rPr>
              <a:t>SpringApplication</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run</a:t>
            </a:r>
            <a:r>
              <a:rPr lang="en" sz="1050">
                <a:solidFill>
                  <a:srgbClr val="666600"/>
                </a:solidFill>
                <a:highlight>
                  <a:srgbClr val="F5F5F5"/>
                </a:highlight>
                <a:latin typeface="Consolas"/>
                <a:ea typeface="Consolas"/>
                <a:cs typeface="Consolas"/>
                <a:sym typeface="Consolas"/>
              </a:rPr>
              <a:t>(</a:t>
            </a:r>
            <a:r>
              <a:rPr lang="en" sz="1050">
                <a:solidFill>
                  <a:srgbClr val="660066"/>
                </a:solidFill>
                <a:highlight>
                  <a:srgbClr val="F5F5F5"/>
                </a:highlight>
                <a:latin typeface="Consolas"/>
                <a:ea typeface="Consolas"/>
                <a:cs typeface="Consolas"/>
                <a:sym typeface="Consolas"/>
              </a:rPr>
              <a:t>Application</a:t>
            </a:r>
            <a:r>
              <a:rPr lang="en" sz="1050">
                <a:solidFill>
                  <a:srgbClr val="666600"/>
                </a:solidFill>
                <a:highlight>
                  <a:srgbClr val="F5F5F5"/>
                </a:highlight>
                <a:latin typeface="Consolas"/>
                <a:ea typeface="Consolas"/>
                <a:cs typeface="Consolas"/>
                <a:sym typeface="Consolas"/>
              </a:rPr>
              <a:t>.</a:t>
            </a:r>
            <a:r>
              <a:rPr lang="en" sz="1050">
                <a:solidFill>
                  <a:srgbClr val="000088"/>
                </a:solidFill>
                <a:highlight>
                  <a:srgbClr val="F5F5F5"/>
                </a:highlight>
                <a:latin typeface="Consolas"/>
                <a:ea typeface="Consolas"/>
                <a:cs typeface="Consolas"/>
                <a:sym typeface="Consolas"/>
              </a:rPr>
              <a:t>class</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args</a:t>
            </a:r>
            <a:r>
              <a:rPr lang="en" sz="1050">
                <a:solidFill>
                  <a:srgbClr val="666600"/>
                </a:solidFill>
                <a:highlight>
                  <a:srgbClr val="F5F5F5"/>
                </a:highlight>
                <a:latin typeface="Consolas"/>
                <a:ea typeface="Consolas"/>
                <a:cs typeface="Consolas"/>
                <a:sym typeface="Consolas"/>
              </a:rPr>
              <a:t>);</a:t>
            </a:r>
          </a:p>
          <a:p>
            <a:pPr indent="457200" lvl="0" rtl="0">
              <a:lnSpc>
                <a:spcPct val="136363"/>
              </a:lnSpc>
              <a:spcBef>
                <a:spcPts val="0"/>
              </a:spcBef>
              <a:spcAft>
                <a:spcPts val="1500"/>
              </a:spcAft>
              <a:buNone/>
            </a:pPr>
            <a:r>
              <a:rPr lang="en" sz="1050">
                <a:solidFill>
                  <a:srgbClr val="660066"/>
                </a:solidFill>
                <a:highlight>
                  <a:srgbClr val="F5F5F5"/>
                </a:highlight>
                <a:latin typeface="Consolas"/>
                <a:ea typeface="Consolas"/>
                <a:cs typeface="Consolas"/>
                <a:sym typeface="Consolas"/>
              </a:rPr>
              <a:t>BookingService</a:t>
            </a:r>
            <a:r>
              <a:rPr lang="en" sz="1050">
                <a:solidFill>
                  <a:srgbClr val="000000"/>
                </a:solidFill>
                <a:highlight>
                  <a:srgbClr val="F5F5F5"/>
                </a:highlight>
                <a:latin typeface="Consolas"/>
                <a:ea typeface="Consolas"/>
                <a:cs typeface="Consolas"/>
                <a:sym typeface="Consolas"/>
              </a:rPr>
              <a:t> bookingService </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ctx</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getBean</a:t>
            </a:r>
            <a:r>
              <a:rPr lang="en" sz="1050">
                <a:solidFill>
                  <a:srgbClr val="666600"/>
                </a:solidFill>
                <a:highlight>
                  <a:srgbClr val="F5F5F5"/>
                </a:highlight>
                <a:latin typeface="Consolas"/>
                <a:ea typeface="Consolas"/>
                <a:cs typeface="Consolas"/>
                <a:sym typeface="Consolas"/>
              </a:rPr>
              <a:t>(</a:t>
            </a:r>
            <a:r>
              <a:rPr lang="en" sz="1050">
                <a:solidFill>
                  <a:srgbClr val="660066"/>
                </a:solidFill>
                <a:highlight>
                  <a:srgbClr val="F5F5F5"/>
                </a:highlight>
                <a:latin typeface="Consolas"/>
                <a:ea typeface="Consolas"/>
                <a:cs typeface="Consolas"/>
                <a:sym typeface="Consolas"/>
              </a:rPr>
              <a:t>BookingService</a:t>
            </a:r>
            <a:r>
              <a:rPr lang="en" sz="1050">
                <a:solidFill>
                  <a:srgbClr val="666600"/>
                </a:solidFill>
                <a:highlight>
                  <a:srgbClr val="F5F5F5"/>
                </a:highlight>
                <a:latin typeface="Consolas"/>
                <a:ea typeface="Consolas"/>
                <a:cs typeface="Consolas"/>
                <a:sym typeface="Consolas"/>
              </a:rPr>
              <a:t>.</a:t>
            </a:r>
            <a:r>
              <a:rPr lang="en" sz="1050">
                <a:solidFill>
                  <a:srgbClr val="000088"/>
                </a:solidFill>
                <a:highlight>
                  <a:srgbClr val="F5F5F5"/>
                </a:highlight>
                <a:latin typeface="Consolas"/>
                <a:ea typeface="Consolas"/>
                <a:cs typeface="Consolas"/>
                <a:sym typeface="Consolas"/>
              </a:rPr>
              <a:t>class</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bookingService</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book</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"Alice"</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008800"/>
                </a:solidFill>
                <a:highlight>
                  <a:srgbClr val="F5F5F5"/>
                </a:highlight>
                <a:latin typeface="Consolas"/>
                <a:ea typeface="Consolas"/>
                <a:cs typeface="Consolas"/>
                <a:sym typeface="Consolas"/>
              </a:rPr>
              <a:t>"Bob"</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008800"/>
                </a:solidFill>
                <a:highlight>
                  <a:srgbClr val="F5F5F5"/>
                </a:highlight>
                <a:latin typeface="Consolas"/>
                <a:ea typeface="Consolas"/>
                <a:cs typeface="Consolas"/>
                <a:sym typeface="Consolas"/>
              </a:rPr>
              <a:t>"Carol"</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660066"/>
                </a:solidFill>
                <a:highlight>
                  <a:srgbClr val="F5F5F5"/>
                </a:highlight>
                <a:latin typeface="Consolas"/>
                <a:ea typeface="Consolas"/>
                <a:cs typeface="Consolas"/>
                <a:sym typeface="Consolas"/>
              </a:rPr>
              <a:t>Assert</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assertEquals</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"First booking should work with no problem"</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006666"/>
                </a:solidFill>
                <a:highlight>
                  <a:srgbClr val="F5F5F5"/>
                </a:highlight>
                <a:latin typeface="Consolas"/>
                <a:ea typeface="Consolas"/>
                <a:cs typeface="Consolas"/>
                <a:sym typeface="Consolas"/>
              </a:rPr>
              <a:t>3</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bookingService</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findAllBookings</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size</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try</a:t>
            </a: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bookingService</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book</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"Chris"</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008800"/>
                </a:solidFill>
                <a:highlight>
                  <a:srgbClr val="F5F5F5"/>
                </a:highlight>
                <a:latin typeface="Consolas"/>
                <a:ea typeface="Consolas"/>
                <a:cs typeface="Consolas"/>
                <a:sym typeface="Consolas"/>
              </a:rPr>
              <a:t>"Samuel"</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catch</a:t>
            </a: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r>
              <a:rPr lang="en" sz="1050">
                <a:solidFill>
                  <a:srgbClr val="660066"/>
                </a:solidFill>
                <a:highlight>
                  <a:srgbClr val="F5F5F5"/>
                </a:highlight>
                <a:latin typeface="Consolas"/>
                <a:ea typeface="Consolas"/>
                <a:cs typeface="Consolas"/>
                <a:sym typeface="Consolas"/>
              </a:rPr>
              <a:t>RuntimeException</a:t>
            </a:r>
            <a:r>
              <a:rPr lang="en" sz="1050">
                <a:solidFill>
                  <a:srgbClr val="000000"/>
                </a:solidFill>
                <a:highlight>
                  <a:srgbClr val="F5F5F5"/>
                </a:highlight>
                <a:latin typeface="Consolas"/>
                <a:ea typeface="Consolas"/>
                <a:cs typeface="Consolas"/>
                <a:sym typeface="Consolas"/>
              </a:rPr>
              <a:t> e</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log</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info</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"v--- The following exception is expect because 'Samuel' is too big for the DB ---v"</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log</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error</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e</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getMessage</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	</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451" name="Shape 45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452" name="Shape 452"/>
          <p:cNvSpPr txBox="1"/>
          <p:nvPr/>
        </p:nvSpPr>
        <p:spPr>
          <a:xfrm>
            <a:off x="311700" y="1017725"/>
            <a:ext cx="8520600" cy="4125900"/>
          </a:xfrm>
          <a:prstGeom prst="rect">
            <a:avLst/>
          </a:prstGeom>
          <a:noFill/>
          <a:ln>
            <a:noFill/>
          </a:ln>
        </p:spPr>
        <p:txBody>
          <a:bodyPr anchorCtr="0" anchor="t" bIns="91425" lIns="91425" rIns="91425" tIns="91425">
            <a:noAutofit/>
          </a:bodyPr>
          <a:lstStyle/>
          <a:p>
            <a:pPr indent="457200" lvl="0" rtl="0">
              <a:lnSpc>
                <a:spcPct val="136363"/>
              </a:lnSpc>
              <a:spcBef>
                <a:spcPts val="0"/>
              </a:spcBef>
              <a:spcAft>
                <a:spcPts val="1500"/>
              </a:spcAft>
              <a:buNone/>
            </a:pPr>
            <a:r>
              <a:rPr lang="en" sz="1050">
                <a:solidFill>
                  <a:srgbClr val="000088"/>
                </a:solidFill>
                <a:highlight>
                  <a:srgbClr val="F5F5F5"/>
                </a:highlight>
                <a:latin typeface="Consolas"/>
                <a:ea typeface="Consolas"/>
                <a:cs typeface="Consolas"/>
                <a:sym typeface="Consolas"/>
              </a:rPr>
              <a:t>for</a:t>
            </a: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r>
              <a:rPr lang="en" sz="1050">
                <a:solidFill>
                  <a:srgbClr val="660066"/>
                </a:solidFill>
                <a:highlight>
                  <a:srgbClr val="F5F5F5"/>
                </a:highlight>
                <a:latin typeface="Consolas"/>
                <a:ea typeface="Consolas"/>
                <a:cs typeface="Consolas"/>
                <a:sym typeface="Consolas"/>
              </a:rPr>
              <a:t>String</a:t>
            </a:r>
            <a:r>
              <a:rPr lang="en" sz="1050">
                <a:solidFill>
                  <a:srgbClr val="000000"/>
                </a:solidFill>
                <a:highlight>
                  <a:srgbClr val="F5F5F5"/>
                </a:highlight>
                <a:latin typeface="Consolas"/>
                <a:ea typeface="Consolas"/>
                <a:cs typeface="Consolas"/>
                <a:sym typeface="Consolas"/>
              </a:rPr>
              <a:t> person </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bookingService</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findAllBookings</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log</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info</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"So far, "</a:t>
            </a: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person </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008800"/>
                </a:solidFill>
                <a:highlight>
                  <a:srgbClr val="F5F5F5"/>
                </a:highlight>
                <a:latin typeface="Consolas"/>
                <a:ea typeface="Consolas"/>
                <a:cs typeface="Consolas"/>
                <a:sym typeface="Consolas"/>
              </a:rPr>
              <a:t>" is booked."</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log</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info</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"You shouldn't see Chris or Samuel. Samuel violated DB constraints, and Chris was rolled back in the same TX"</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660066"/>
                </a:solidFill>
                <a:highlight>
                  <a:srgbClr val="F5F5F5"/>
                </a:highlight>
                <a:latin typeface="Consolas"/>
                <a:ea typeface="Consolas"/>
                <a:cs typeface="Consolas"/>
                <a:sym typeface="Consolas"/>
              </a:rPr>
              <a:t>Assert</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assertEquals</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"'Samuel' should have triggered a rollback"</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006666"/>
                </a:solidFill>
                <a:highlight>
                  <a:srgbClr val="F5F5F5"/>
                </a:highlight>
                <a:latin typeface="Consolas"/>
                <a:ea typeface="Consolas"/>
                <a:cs typeface="Consolas"/>
                <a:sym typeface="Consolas"/>
              </a:rPr>
              <a:t>3</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bookingService</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findAllBookings</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size</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a:t>
            </a:r>
          </a:p>
          <a:p>
            <a:pPr indent="457200" lvl="0" rtl="0">
              <a:lnSpc>
                <a:spcPct val="136363"/>
              </a:lnSpc>
              <a:spcBef>
                <a:spcPts val="0"/>
              </a:spcBef>
              <a:spcAft>
                <a:spcPts val="1500"/>
              </a:spcAft>
              <a:buNone/>
            </a:pPr>
            <a:r>
              <a:t/>
            </a:r>
            <a:endParaRPr sz="1050">
              <a:solidFill>
                <a:srgbClr val="000088"/>
              </a:solidFill>
              <a:highlight>
                <a:srgbClr val="F5F5F5"/>
              </a:highlight>
              <a:latin typeface="Consolas"/>
              <a:ea typeface="Consolas"/>
              <a:cs typeface="Consolas"/>
              <a:sym typeface="Consolas"/>
            </a:endParaRPr>
          </a:p>
        </p:txBody>
      </p:sp>
      <p:pic>
        <p:nvPicPr>
          <p:cNvPr id="453" name="Shape 453"/>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454" name="Shape 454"/>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lang="en" sz="2800">
                <a:solidFill>
                  <a:srgbClr val="666666"/>
                </a:solidFill>
                <a:latin typeface="Roboto Condensed"/>
                <a:ea typeface="Roboto Condensed"/>
                <a:cs typeface="Roboto Condensed"/>
                <a:sym typeface="Roboto Condensed"/>
              </a:rPr>
              <a:t>Spring Transaction</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460" name="Shape 46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461" name="Shape 461"/>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462" name="Shape 462"/>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lang="en" sz="2800">
                <a:solidFill>
                  <a:srgbClr val="666666"/>
                </a:solidFill>
                <a:latin typeface="Roboto Condensed"/>
                <a:ea typeface="Roboto Condensed"/>
                <a:cs typeface="Roboto Condensed"/>
                <a:sym typeface="Roboto Condensed"/>
              </a:rPr>
              <a:t>Spring Transaction</a:t>
            </a:r>
          </a:p>
        </p:txBody>
      </p:sp>
      <p:sp>
        <p:nvSpPr>
          <p:cNvPr id="463" name="Shape 463"/>
          <p:cNvSpPr txBox="1"/>
          <p:nvPr/>
        </p:nvSpPr>
        <p:spPr>
          <a:xfrm>
            <a:off x="311700" y="1017725"/>
            <a:ext cx="8520600" cy="4125900"/>
          </a:xfrm>
          <a:prstGeom prst="rect">
            <a:avLst/>
          </a:prstGeom>
          <a:noFill/>
          <a:ln>
            <a:noFill/>
          </a:ln>
        </p:spPr>
        <p:txBody>
          <a:bodyPr anchorCtr="0" anchor="t" bIns="91425" lIns="91425" rIns="91425" tIns="91425">
            <a:noAutofit/>
          </a:bodyPr>
          <a:lstStyle/>
          <a:p>
            <a:pPr indent="457200" lvl="0" rtl="0">
              <a:lnSpc>
                <a:spcPct val="136363"/>
              </a:lnSpc>
              <a:spcBef>
                <a:spcPts val="0"/>
              </a:spcBef>
              <a:spcAft>
                <a:spcPts val="1500"/>
              </a:spcAft>
              <a:buNone/>
            </a:pPr>
            <a:r>
              <a:rPr lang="en" sz="1050">
                <a:solidFill>
                  <a:srgbClr val="000088"/>
                </a:solidFill>
                <a:highlight>
                  <a:srgbClr val="F5F5F5"/>
                </a:highlight>
                <a:latin typeface="Consolas"/>
                <a:ea typeface="Consolas"/>
                <a:cs typeface="Consolas"/>
                <a:sym typeface="Consolas"/>
              </a:rPr>
              <a:t>try</a:t>
            </a: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bookingService</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book</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"Buddy"</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null</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catch</a:t>
            </a: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r>
              <a:rPr lang="en" sz="1050">
                <a:solidFill>
                  <a:srgbClr val="660066"/>
                </a:solidFill>
                <a:highlight>
                  <a:srgbClr val="F5F5F5"/>
                </a:highlight>
                <a:latin typeface="Consolas"/>
                <a:ea typeface="Consolas"/>
                <a:cs typeface="Consolas"/>
                <a:sym typeface="Consolas"/>
              </a:rPr>
              <a:t>RuntimeException</a:t>
            </a:r>
            <a:r>
              <a:rPr lang="en" sz="1050">
                <a:solidFill>
                  <a:srgbClr val="000000"/>
                </a:solidFill>
                <a:highlight>
                  <a:srgbClr val="F5F5F5"/>
                </a:highlight>
                <a:latin typeface="Consolas"/>
                <a:ea typeface="Consolas"/>
                <a:cs typeface="Consolas"/>
                <a:sym typeface="Consolas"/>
              </a:rPr>
              <a:t> e</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log</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info</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"v--- The following exception is expect because null is not valid for the DB ---v"</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log</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error</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e</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getMessage</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for</a:t>
            </a: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r>
              <a:rPr lang="en" sz="1050">
                <a:solidFill>
                  <a:srgbClr val="660066"/>
                </a:solidFill>
                <a:highlight>
                  <a:srgbClr val="F5F5F5"/>
                </a:highlight>
                <a:latin typeface="Consolas"/>
                <a:ea typeface="Consolas"/>
                <a:cs typeface="Consolas"/>
                <a:sym typeface="Consolas"/>
              </a:rPr>
              <a:t>String</a:t>
            </a:r>
            <a:r>
              <a:rPr lang="en" sz="1050">
                <a:solidFill>
                  <a:srgbClr val="000000"/>
                </a:solidFill>
                <a:highlight>
                  <a:srgbClr val="F5F5F5"/>
                </a:highlight>
                <a:latin typeface="Consolas"/>
                <a:ea typeface="Consolas"/>
                <a:cs typeface="Consolas"/>
                <a:sym typeface="Consolas"/>
              </a:rPr>
              <a:t> person </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bookingService</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findAllBookings</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log</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info</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"So far, "</a:t>
            </a: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person </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008800"/>
                </a:solidFill>
                <a:highlight>
                  <a:srgbClr val="F5F5F5"/>
                </a:highlight>
                <a:latin typeface="Consolas"/>
                <a:ea typeface="Consolas"/>
                <a:cs typeface="Consolas"/>
                <a:sym typeface="Consolas"/>
              </a:rPr>
              <a:t>" is booked."</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log</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info</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"You shouldn't see Buddy or null. null violated DB constraints, and Buddy was rolled back in the same TX"</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660066"/>
                </a:solidFill>
                <a:highlight>
                  <a:srgbClr val="F5F5F5"/>
                </a:highlight>
                <a:latin typeface="Consolas"/>
                <a:ea typeface="Consolas"/>
                <a:cs typeface="Consolas"/>
                <a:sym typeface="Consolas"/>
              </a:rPr>
              <a:t>Assert</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assertEquals</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"'null' should have triggered a rollback"</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006666"/>
                </a:solidFill>
                <a:highlight>
                  <a:srgbClr val="F5F5F5"/>
                </a:highlight>
                <a:latin typeface="Consolas"/>
                <a:ea typeface="Consolas"/>
                <a:cs typeface="Consolas"/>
                <a:sym typeface="Consolas"/>
              </a:rPr>
              <a:t>3</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bookingService</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findAllBookings</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size</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666600"/>
                </a:solidFill>
                <a:highlight>
                  <a:srgbClr val="F5F5F5"/>
                </a:highlight>
                <a:latin typeface="Consolas"/>
                <a:ea typeface="Consolas"/>
                <a:cs typeface="Consolas"/>
                <a:sym typeface="Consolas"/>
              </a:rPr>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469" name="Shape 4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470" name="Shape 470"/>
          <p:cNvSpPr txBox="1"/>
          <p:nvPr/>
        </p:nvSpPr>
        <p:spPr>
          <a:xfrm>
            <a:off x="246175" y="555500"/>
            <a:ext cx="8520600" cy="34164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2400">
                <a:solidFill>
                  <a:srgbClr val="28555D"/>
                </a:solidFill>
                <a:latin typeface="Roboto Condensed"/>
                <a:ea typeface="Roboto Condensed"/>
                <a:cs typeface="Roboto Condensed"/>
                <a:sym typeface="Roboto Condensed"/>
              </a:rPr>
              <a:t>MVC is a software architectural pattern specifically designed for implementing user interfaces on computers. It structures the presentation logic into three main parts: the model, the view and the controller.</a:t>
            </a:r>
          </a:p>
          <a:p>
            <a:pPr lvl="0" rtl="0">
              <a:lnSpc>
                <a:spcPct val="115000"/>
              </a:lnSpc>
              <a:spcBef>
                <a:spcPts val="0"/>
              </a:spcBef>
              <a:spcAft>
                <a:spcPts val="1600"/>
              </a:spcAft>
              <a:buNone/>
            </a:pPr>
            <a:r>
              <a:rPr lang="en" sz="2400">
                <a:solidFill>
                  <a:srgbClr val="28555D"/>
                </a:solidFill>
                <a:latin typeface="Roboto Condensed"/>
                <a:ea typeface="Roboto Condensed"/>
                <a:cs typeface="Roboto Condensed"/>
                <a:sym typeface="Roboto Condensed"/>
              </a:rPr>
              <a:t>Controller: Handles input and converts it to commands for the model or view.</a:t>
            </a:r>
          </a:p>
          <a:p>
            <a:pPr lvl="0" rtl="0">
              <a:lnSpc>
                <a:spcPct val="115000"/>
              </a:lnSpc>
              <a:spcBef>
                <a:spcPts val="0"/>
              </a:spcBef>
              <a:spcAft>
                <a:spcPts val="1600"/>
              </a:spcAft>
              <a:buNone/>
            </a:pPr>
            <a:r>
              <a:rPr lang="en" sz="2400">
                <a:solidFill>
                  <a:srgbClr val="28555D"/>
                </a:solidFill>
                <a:latin typeface="Roboto Condensed"/>
                <a:ea typeface="Roboto Condensed"/>
                <a:cs typeface="Roboto Condensed"/>
                <a:sym typeface="Roboto Condensed"/>
              </a:rPr>
              <a:t>Model: Manages the data, logic and rules of the application.</a:t>
            </a:r>
          </a:p>
          <a:p>
            <a:pPr lvl="0" rtl="0">
              <a:lnSpc>
                <a:spcPct val="115000"/>
              </a:lnSpc>
              <a:spcBef>
                <a:spcPts val="0"/>
              </a:spcBef>
              <a:spcAft>
                <a:spcPts val="1600"/>
              </a:spcAft>
              <a:buNone/>
            </a:pPr>
            <a:r>
              <a:rPr lang="en" sz="2400">
                <a:solidFill>
                  <a:srgbClr val="28555D"/>
                </a:solidFill>
                <a:latin typeface="Roboto Condensed"/>
                <a:ea typeface="Roboto Condensed"/>
                <a:cs typeface="Roboto Condensed"/>
                <a:sym typeface="Roboto Condensed"/>
              </a:rPr>
              <a:t>View: Represents the output of information, many views of the same information are possible.</a:t>
            </a:r>
          </a:p>
        </p:txBody>
      </p:sp>
      <p:pic>
        <p:nvPicPr>
          <p:cNvPr id="471" name="Shape 471"/>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472" name="Shape 472"/>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lang="en" sz="2800">
                <a:solidFill>
                  <a:srgbClr val="666666"/>
                </a:solidFill>
                <a:latin typeface="Roboto Condensed"/>
                <a:ea typeface="Roboto Condensed"/>
                <a:cs typeface="Roboto Condensed"/>
                <a:sym typeface="Roboto Condensed"/>
              </a:rPr>
              <a:t>Spring MVC</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478" name="Shape 4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479" name="Shape 479"/>
          <p:cNvPicPr preferRelativeResize="0"/>
          <p:nvPr/>
        </p:nvPicPr>
        <p:blipFill>
          <a:blip r:embed="rId3">
            <a:alphaModFix/>
          </a:blip>
          <a:stretch>
            <a:fillRect/>
          </a:stretch>
        </p:blipFill>
        <p:spPr>
          <a:xfrm>
            <a:off x="1097700" y="1017725"/>
            <a:ext cx="7088000" cy="3997175"/>
          </a:xfrm>
          <a:prstGeom prst="rect">
            <a:avLst/>
          </a:prstGeom>
          <a:noFill/>
          <a:ln>
            <a:noFill/>
          </a:ln>
        </p:spPr>
      </p:pic>
      <p:pic>
        <p:nvPicPr>
          <p:cNvPr id="480" name="Shape 480"/>
          <p:cNvPicPr preferRelativeResize="0"/>
          <p:nvPr/>
        </p:nvPicPr>
        <p:blipFill rotWithShape="1">
          <a:blip r:embed="rId4">
            <a:alphaModFix/>
          </a:blip>
          <a:srcRect b="0" l="0" r="0" t="0"/>
          <a:stretch/>
        </p:blipFill>
        <p:spPr>
          <a:xfrm>
            <a:off x="57747" y="5290"/>
            <a:ext cx="540600" cy="550200"/>
          </a:xfrm>
          <a:prstGeom prst="rect">
            <a:avLst/>
          </a:prstGeom>
          <a:noFill/>
          <a:ln>
            <a:noFill/>
          </a:ln>
        </p:spPr>
      </p:pic>
      <p:sp>
        <p:nvSpPr>
          <p:cNvPr id="481" name="Shape 481"/>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lang="en" sz="2800">
                <a:solidFill>
                  <a:srgbClr val="666666"/>
                </a:solidFill>
                <a:latin typeface="Roboto Condensed"/>
                <a:ea typeface="Roboto Condensed"/>
                <a:cs typeface="Roboto Condensed"/>
                <a:sym typeface="Roboto Condensed"/>
              </a:rPr>
              <a:t>Spring MVC</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487" name="Shape 4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488" name="Shape 488"/>
          <p:cNvSpPr txBox="1"/>
          <p:nvPr/>
        </p:nvSpPr>
        <p:spPr>
          <a:xfrm>
            <a:off x="311700" y="1152475"/>
            <a:ext cx="8520600" cy="3416400"/>
          </a:xfrm>
          <a:prstGeom prst="rect">
            <a:avLst/>
          </a:prstGeom>
          <a:noFill/>
          <a:ln>
            <a:noFill/>
          </a:ln>
        </p:spPr>
        <p:txBody>
          <a:bodyPr anchorCtr="0" anchor="t" bIns="91425" lIns="91425" rIns="91425" tIns="91425">
            <a:noAutofit/>
          </a:bodyPr>
          <a:lstStyle/>
          <a:p>
            <a:pPr lvl="0" rtl="0">
              <a:lnSpc>
                <a:spcPct val="136363"/>
              </a:lnSpc>
              <a:spcBef>
                <a:spcPts val="0"/>
              </a:spcBef>
              <a:spcAft>
                <a:spcPts val="1500"/>
              </a:spcAft>
              <a:buNone/>
            </a:pPr>
            <a:r>
              <a:rPr lang="en" sz="1050">
                <a:solidFill>
                  <a:srgbClr val="006666"/>
                </a:solidFill>
                <a:highlight>
                  <a:srgbClr val="F5F5F5"/>
                </a:highlight>
                <a:latin typeface="Consolas"/>
                <a:ea typeface="Consolas"/>
                <a:cs typeface="Consolas"/>
                <a:sym typeface="Consolas"/>
              </a:rPr>
              <a:t>@Controller</a:t>
            </a:r>
            <a:br>
              <a:rPr lang="en" sz="1050">
                <a:solidFill>
                  <a:srgbClr val="000000"/>
                </a:solidFill>
                <a:highlight>
                  <a:srgbClr val="F5F5F5"/>
                </a:highlight>
                <a:latin typeface="Consolas"/>
                <a:ea typeface="Consolas"/>
                <a:cs typeface="Consolas"/>
                <a:sym typeface="Consolas"/>
              </a:rPr>
            </a:br>
            <a:r>
              <a:rPr lang="en" sz="1050">
                <a:solidFill>
                  <a:srgbClr val="000088"/>
                </a:solidFill>
                <a:highlight>
                  <a:srgbClr val="F5F5F5"/>
                </a:highlight>
                <a:latin typeface="Consolas"/>
                <a:ea typeface="Consolas"/>
                <a:cs typeface="Consolas"/>
                <a:sym typeface="Consolas"/>
              </a:rPr>
              <a:t>public</a:t>
            </a: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class</a:t>
            </a:r>
            <a:r>
              <a:rPr lang="en" sz="1050">
                <a:solidFill>
                  <a:srgbClr val="000000"/>
                </a:solidFill>
                <a:highlight>
                  <a:srgbClr val="F5F5F5"/>
                </a:highlight>
                <a:latin typeface="Consolas"/>
                <a:ea typeface="Consolas"/>
                <a:cs typeface="Consolas"/>
                <a:sym typeface="Consolas"/>
              </a:rPr>
              <a:t> </a:t>
            </a:r>
            <a:r>
              <a:rPr lang="en" sz="1050">
                <a:solidFill>
                  <a:srgbClr val="660066"/>
                </a:solidFill>
                <a:highlight>
                  <a:srgbClr val="F5F5F5"/>
                </a:highlight>
                <a:latin typeface="Consolas"/>
                <a:ea typeface="Consolas"/>
                <a:cs typeface="Consolas"/>
                <a:sym typeface="Consolas"/>
              </a:rPr>
              <a:t>GreetingController</a:t>
            </a: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006666"/>
                </a:solidFill>
                <a:highlight>
                  <a:srgbClr val="F5F5F5"/>
                </a:highlight>
                <a:latin typeface="Consolas"/>
                <a:ea typeface="Consolas"/>
                <a:cs typeface="Consolas"/>
                <a:sym typeface="Consolas"/>
              </a:rPr>
              <a:t>@RequestMapping</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"/greeting"</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public</a:t>
            </a:r>
            <a:r>
              <a:rPr lang="en" sz="1050">
                <a:solidFill>
                  <a:srgbClr val="000000"/>
                </a:solidFill>
                <a:highlight>
                  <a:srgbClr val="F5F5F5"/>
                </a:highlight>
                <a:latin typeface="Consolas"/>
                <a:ea typeface="Consolas"/>
                <a:cs typeface="Consolas"/>
                <a:sym typeface="Consolas"/>
              </a:rPr>
              <a:t> </a:t>
            </a:r>
            <a:r>
              <a:rPr lang="en" sz="1050">
                <a:solidFill>
                  <a:srgbClr val="660066"/>
                </a:solidFill>
                <a:highlight>
                  <a:srgbClr val="F5F5F5"/>
                </a:highlight>
                <a:latin typeface="Consolas"/>
                <a:ea typeface="Consolas"/>
                <a:cs typeface="Consolas"/>
                <a:sym typeface="Consolas"/>
              </a:rPr>
              <a:t>String</a:t>
            </a:r>
            <a:r>
              <a:rPr lang="en" sz="1050">
                <a:solidFill>
                  <a:srgbClr val="000000"/>
                </a:solidFill>
                <a:highlight>
                  <a:srgbClr val="F5F5F5"/>
                </a:highlight>
                <a:latin typeface="Consolas"/>
                <a:ea typeface="Consolas"/>
                <a:cs typeface="Consolas"/>
                <a:sym typeface="Consolas"/>
              </a:rPr>
              <a:t> greeting</a:t>
            </a:r>
            <a:r>
              <a:rPr lang="en" sz="1050">
                <a:solidFill>
                  <a:srgbClr val="666600"/>
                </a:solidFill>
                <a:highlight>
                  <a:srgbClr val="F5F5F5"/>
                </a:highlight>
                <a:latin typeface="Consolas"/>
                <a:ea typeface="Consolas"/>
                <a:cs typeface="Consolas"/>
                <a:sym typeface="Consolas"/>
              </a:rPr>
              <a:t>(</a:t>
            </a:r>
            <a:r>
              <a:rPr lang="en" sz="1050">
                <a:solidFill>
                  <a:srgbClr val="006666"/>
                </a:solidFill>
                <a:highlight>
                  <a:srgbClr val="F5F5F5"/>
                </a:highlight>
                <a:latin typeface="Consolas"/>
                <a:ea typeface="Consolas"/>
                <a:cs typeface="Consolas"/>
                <a:sym typeface="Consolas"/>
              </a:rPr>
              <a:t>@RequestParam</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value</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"name"</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required</a:t>
            </a:r>
            <a:r>
              <a:rPr lang="en" sz="1050">
                <a:solidFill>
                  <a:srgbClr val="666600"/>
                </a:solidFill>
                <a:highlight>
                  <a:srgbClr val="F5F5F5"/>
                </a:highlight>
                <a:latin typeface="Consolas"/>
                <a:ea typeface="Consolas"/>
                <a:cs typeface="Consolas"/>
                <a:sym typeface="Consolas"/>
              </a:rPr>
              <a:t>=</a:t>
            </a:r>
            <a:r>
              <a:rPr lang="en" sz="1050">
                <a:solidFill>
                  <a:srgbClr val="000088"/>
                </a:solidFill>
                <a:highlight>
                  <a:srgbClr val="F5F5F5"/>
                </a:highlight>
                <a:latin typeface="Consolas"/>
                <a:ea typeface="Consolas"/>
                <a:cs typeface="Consolas"/>
                <a:sym typeface="Consolas"/>
              </a:rPr>
              <a:t>false</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defaultValue</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"World"</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660066"/>
                </a:solidFill>
                <a:highlight>
                  <a:srgbClr val="F5F5F5"/>
                </a:highlight>
                <a:latin typeface="Consolas"/>
                <a:ea typeface="Consolas"/>
                <a:cs typeface="Consolas"/>
                <a:sym typeface="Consolas"/>
              </a:rPr>
              <a:t>String</a:t>
            </a:r>
            <a:r>
              <a:rPr lang="en" sz="1050">
                <a:solidFill>
                  <a:srgbClr val="000000"/>
                </a:solidFill>
                <a:highlight>
                  <a:srgbClr val="F5F5F5"/>
                </a:highlight>
                <a:latin typeface="Consolas"/>
                <a:ea typeface="Consolas"/>
                <a:cs typeface="Consolas"/>
                <a:sym typeface="Consolas"/>
              </a:rPr>
              <a:t> name</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660066"/>
                </a:solidFill>
                <a:highlight>
                  <a:srgbClr val="F5F5F5"/>
                </a:highlight>
                <a:latin typeface="Consolas"/>
                <a:ea typeface="Consolas"/>
                <a:cs typeface="Consolas"/>
                <a:sym typeface="Consolas"/>
              </a:rPr>
              <a:t>Model</a:t>
            </a:r>
            <a:r>
              <a:rPr lang="en" sz="1050">
                <a:solidFill>
                  <a:srgbClr val="000000"/>
                </a:solidFill>
                <a:highlight>
                  <a:srgbClr val="F5F5F5"/>
                </a:highlight>
                <a:latin typeface="Consolas"/>
                <a:ea typeface="Consolas"/>
                <a:cs typeface="Consolas"/>
                <a:sym typeface="Consolas"/>
              </a:rPr>
              <a:t> model</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model</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addAttribute</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"name"</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name</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return</a:t>
            </a:r>
            <a:r>
              <a:rPr lang="en" sz="1050">
                <a:solidFill>
                  <a:srgbClr val="000000"/>
                </a:solidFill>
                <a:highlight>
                  <a:srgbClr val="F5F5F5"/>
                </a:highlight>
                <a:latin typeface="Consolas"/>
                <a:ea typeface="Consolas"/>
                <a:cs typeface="Consolas"/>
                <a:sym typeface="Consolas"/>
              </a:rPr>
              <a:t> </a:t>
            </a:r>
            <a:r>
              <a:rPr lang="en" sz="1050">
                <a:solidFill>
                  <a:srgbClr val="008800"/>
                </a:solidFill>
                <a:highlight>
                  <a:srgbClr val="F5F5F5"/>
                </a:highlight>
                <a:latin typeface="Consolas"/>
                <a:ea typeface="Consolas"/>
                <a:cs typeface="Consolas"/>
                <a:sym typeface="Consolas"/>
              </a:rPr>
              <a:t>"greeting"</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br>
              <a:rPr lang="en" sz="1050">
                <a:solidFill>
                  <a:srgbClr val="000000"/>
                </a:solidFill>
                <a:highlight>
                  <a:srgbClr val="F5F5F5"/>
                </a:highlight>
                <a:latin typeface="Consolas"/>
                <a:ea typeface="Consolas"/>
                <a:cs typeface="Consolas"/>
                <a:sym typeface="Consolas"/>
              </a:rPr>
            </a:br>
            <a:r>
              <a:rPr lang="en" sz="1050">
                <a:solidFill>
                  <a:srgbClr val="666600"/>
                </a:solidFill>
                <a:highlight>
                  <a:srgbClr val="F5F5F5"/>
                </a:highlight>
                <a:latin typeface="Consolas"/>
                <a:ea typeface="Consolas"/>
                <a:cs typeface="Consolas"/>
                <a:sym typeface="Consolas"/>
              </a:rPr>
              <a:t>}</a:t>
            </a:r>
          </a:p>
        </p:txBody>
      </p:sp>
      <p:pic>
        <p:nvPicPr>
          <p:cNvPr id="489" name="Shape 489"/>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490" name="Shape 490"/>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lang="en" sz="2800">
                <a:solidFill>
                  <a:srgbClr val="666666"/>
                </a:solidFill>
                <a:latin typeface="Roboto Condensed"/>
                <a:ea typeface="Roboto Condensed"/>
                <a:cs typeface="Roboto Condensed"/>
                <a:sym typeface="Roboto Condensed"/>
              </a:rPr>
              <a:t>Spring MVC</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496" name="Shape 4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497" name="Shape 497"/>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498" name="Shape 498"/>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lang="en" sz="2800">
                <a:solidFill>
                  <a:srgbClr val="666666"/>
                </a:solidFill>
                <a:latin typeface="Roboto Condensed"/>
                <a:ea typeface="Roboto Condensed"/>
                <a:cs typeface="Roboto Condensed"/>
                <a:sym typeface="Roboto Condensed"/>
              </a:rPr>
              <a:t>Spring MVC</a:t>
            </a:r>
          </a:p>
        </p:txBody>
      </p:sp>
      <p:sp>
        <p:nvSpPr>
          <p:cNvPr id="499" name="Shape 499"/>
          <p:cNvSpPr txBox="1"/>
          <p:nvPr/>
        </p:nvSpPr>
        <p:spPr>
          <a:xfrm>
            <a:off x="311700" y="1152475"/>
            <a:ext cx="8520600" cy="3416400"/>
          </a:xfrm>
          <a:prstGeom prst="rect">
            <a:avLst/>
          </a:prstGeom>
          <a:noFill/>
          <a:ln>
            <a:noFill/>
          </a:ln>
        </p:spPr>
        <p:txBody>
          <a:bodyPr anchorCtr="0" anchor="t" bIns="91425" lIns="91425" rIns="91425" tIns="91425">
            <a:noAutofit/>
          </a:bodyPr>
          <a:lstStyle/>
          <a:p>
            <a:pPr lvl="0" rtl="0">
              <a:lnSpc>
                <a:spcPct val="136363"/>
              </a:lnSpc>
              <a:spcBef>
                <a:spcPts val="0"/>
              </a:spcBef>
              <a:spcAft>
                <a:spcPts val="1500"/>
              </a:spcAft>
              <a:buNone/>
            </a:pPr>
            <a:r>
              <a:rPr lang="en" sz="1050">
                <a:solidFill>
                  <a:srgbClr val="660066"/>
                </a:solidFill>
                <a:highlight>
                  <a:srgbClr val="F5F5F5"/>
                </a:highlight>
                <a:latin typeface="Consolas"/>
                <a:ea typeface="Consolas"/>
                <a:cs typeface="Consolas"/>
                <a:sym typeface="Consolas"/>
              </a:rPr>
              <a:t>&lt;!DOCTYPE HTML&gt;</a:t>
            </a:r>
            <a:br>
              <a:rPr lang="en" sz="1050">
                <a:solidFill>
                  <a:srgbClr val="000000"/>
                </a:solidFill>
                <a:highlight>
                  <a:srgbClr val="F5F5F5"/>
                </a:highlight>
                <a:latin typeface="Consolas"/>
                <a:ea typeface="Consolas"/>
                <a:cs typeface="Consolas"/>
                <a:sym typeface="Consolas"/>
              </a:rPr>
            </a:br>
            <a:r>
              <a:rPr lang="en" sz="1050">
                <a:solidFill>
                  <a:srgbClr val="000088"/>
                </a:solidFill>
                <a:highlight>
                  <a:srgbClr val="F5F5F5"/>
                </a:highlight>
                <a:latin typeface="Consolas"/>
                <a:ea typeface="Consolas"/>
                <a:cs typeface="Consolas"/>
                <a:sym typeface="Consolas"/>
              </a:rPr>
              <a:t>&lt;html</a:t>
            </a:r>
            <a:r>
              <a:rPr lang="en" sz="1050">
                <a:solidFill>
                  <a:srgbClr val="000000"/>
                </a:solidFill>
                <a:highlight>
                  <a:srgbClr val="F5F5F5"/>
                </a:highlight>
                <a:latin typeface="Consolas"/>
                <a:ea typeface="Consolas"/>
                <a:cs typeface="Consolas"/>
                <a:sym typeface="Consolas"/>
              </a:rPr>
              <a:t> </a:t>
            </a:r>
            <a:r>
              <a:rPr lang="en" sz="1050">
                <a:solidFill>
                  <a:srgbClr val="660066"/>
                </a:solidFill>
                <a:highlight>
                  <a:srgbClr val="F5F5F5"/>
                </a:highlight>
                <a:latin typeface="Consolas"/>
                <a:ea typeface="Consolas"/>
                <a:cs typeface="Consolas"/>
                <a:sym typeface="Consolas"/>
              </a:rPr>
              <a:t>xmlns:th</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"http://www.thymeleaf.org"</a:t>
            </a:r>
            <a:r>
              <a:rPr lang="en" sz="1050">
                <a:solidFill>
                  <a:srgbClr val="000088"/>
                </a:solidFill>
                <a:highlight>
                  <a:srgbClr val="F5F5F5"/>
                </a:highlight>
                <a:latin typeface="Consolas"/>
                <a:ea typeface="Consolas"/>
                <a:cs typeface="Consolas"/>
                <a:sym typeface="Consolas"/>
              </a:rPr>
              <a:t>&gt;</a:t>
            </a:r>
            <a:br>
              <a:rPr lang="en" sz="1050">
                <a:solidFill>
                  <a:srgbClr val="000000"/>
                </a:solidFill>
                <a:highlight>
                  <a:srgbClr val="F5F5F5"/>
                </a:highlight>
                <a:latin typeface="Consolas"/>
                <a:ea typeface="Consolas"/>
                <a:cs typeface="Consolas"/>
                <a:sym typeface="Consolas"/>
              </a:rPr>
            </a:br>
            <a:r>
              <a:rPr lang="en" sz="1050">
                <a:solidFill>
                  <a:srgbClr val="000088"/>
                </a:solidFill>
                <a:highlight>
                  <a:srgbClr val="F5F5F5"/>
                </a:highlight>
                <a:latin typeface="Consolas"/>
                <a:ea typeface="Consolas"/>
                <a:cs typeface="Consolas"/>
                <a:sym typeface="Consolas"/>
              </a:rPr>
              <a:t>&lt;head&gt;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&lt;title&gt;</a:t>
            </a:r>
            <a:r>
              <a:rPr lang="en" sz="1050">
                <a:solidFill>
                  <a:srgbClr val="000000"/>
                </a:solidFill>
                <a:highlight>
                  <a:srgbClr val="F5F5F5"/>
                </a:highlight>
                <a:latin typeface="Consolas"/>
                <a:ea typeface="Consolas"/>
                <a:cs typeface="Consolas"/>
                <a:sym typeface="Consolas"/>
              </a:rPr>
              <a:t>Getting Started: Serving Web Content</a:t>
            </a:r>
            <a:r>
              <a:rPr lang="en" sz="1050">
                <a:solidFill>
                  <a:srgbClr val="000088"/>
                </a:solidFill>
                <a:highlight>
                  <a:srgbClr val="F5F5F5"/>
                </a:highlight>
                <a:latin typeface="Consolas"/>
                <a:ea typeface="Consolas"/>
                <a:cs typeface="Consolas"/>
                <a:sym typeface="Consolas"/>
              </a:rPr>
              <a:t>&lt;/title&gt;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&lt;meta</a:t>
            </a:r>
            <a:r>
              <a:rPr lang="en" sz="1050">
                <a:solidFill>
                  <a:srgbClr val="000000"/>
                </a:solidFill>
                <a:highlight>
                  <a:srgbClr val="F5F5F5"/>
                </a:highlight>
                <a:latin typeface="Consolas"/>
                <a:ea typeface="Consolas"/>
                <a:cs typeface="Consolas"/>
                <a:sym typeface="Consolas"/>
              </a:rPr>
              <a:t> </a:t>
            </a:r>
            <a:r>
              <a:rPr lang="en" sz="1050">
                <a:solidFill>
                  <a:srgbClr val="660066"/>
                </a:solidFill>
                <a:highlight>
                  <a:srgbClr val="F5F5F5"/>
                </a:highlight>
                <a:latin typeface="Consolas"/>
                <a:ea typeface="Consolas"/>
                <a:cs typeface="Consolas"/>
                <a:sym typeface="Consolas"/>
              </a:rPr>
              <a:t>http-equiv</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"Content-Type"</a:t>
            </a:r>
            <a:r>
              <a:rPr lang="en" sz="1050">
                <a:solidFill>
                  <a:srgbClr val="000000"/>
                </a:solidFill>
                <a:highlight>
                  <a:srgbClr val="F5F5F5"/>
                </a:highlight>
                <a:latin typeface="Consolas"/>
                <a:ea typeface="Consolas"/>
                <a:cs typeface="Consolas"/>
                <a:sym typeface="Consolas"/>
              </a:rPr>
              <a:t> </a:t>
            </a:r>
            <a:r>
              <a:rPr lang="en" sz="1050">
                <a:solidFill>
                  <a:srgbClr val="660066"/>
                </a:solidFill>
                <a:highlight>
                  <a:srgbClr val="F5F5F5"/>
                </a:highlight>
                <a:latin typeface="Consolas"/>
                <a:ea typeface="Consolas"/>
                <a:cs typeface="Consolas"/>
                <a:sym typeface="Consolas"/>
              </a:rPr>
              <a:t>content</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"text/html; charset=UTF-8"</a:t>
            </a: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/&gt;</a:t>
            </a:r>
            <a:br>
              <a:rPr lang="en" sz="1050">
                <a:solidFill>
                  <a:srgbClr val="000000"/>
                </a:solidFill>
                <a:highlight>
                  <a:srgbClr val="F5F5F5"/>
                </a:highlight>
                <a:latin typeface="Consolas"/>
                <a:ea typeface="Consolas"/>
                <a:cs typeface="Consolas"/>
                <a:sym typeface="Consolas"/>
              </a:rPr>
            </a:br>
            <a:r>
              <a:rPr lang="en" sz="1050">
                <a:solidFill>
                  <a:srgbClr val="000088"/>
                </a:solidFill>
                <a:highlight>
                  <a:srgbClr val="F5F5F5"/>
                </a:highlight>
                <a:latin typeface="Consolas"/>
                <a:ea typeface="Consolas"/>
                <a:cs typeface="Consolas"/>
                <a:sym typeface="Consolas"/>
              </a:rPr>
              <a:t>&lt;/head&gt;</a:t>
            </a:r>
            <a:br>
              <a:rPr lang="en" sz="1050">
                <a:solidFill>
                  <a:srgbClr val="000000"/>
                </a:solidFill>
                <a:highlight>
                  <a:srgbClr val="F5F5F5"/>
                </a:highlight>
                <a:latin typeface="Consolas"/>
                <a:ea typeface="Consolas"/>
                <a:cs typeface="Consolas"/>
                <a:sym typeface="Consolas"/>
              </a:rPr>
            </a:br>
            <a:r>
              <a:rPr lang="en" sz="1050">
                <a:solidFill>
                  <a:srgbClr val="000088"/>
                </a:solidFill>
                <a:highlight>
                  <a:srgbClr val="F5F5F5"/>
                </a:highlight>
                <a:latin typeface="Consolas"/>
                <a:ea typeface="Consolas"/>
                <a:cs typeface="Consolas"/>
                <a:sym typeface="Consolas"/>
              </a:rPr>
              <a:t>&lt;body&gt;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&lt;p</a:t>
            </a:r>
            <a:r>
              <a:rPr lang="en" sz="1050">
                <a:solidFill>
                  <a:srgbClr val="000000"/>
                </a:solidFill>
                <a:highlight>
                  <a:srgbClr val="F5F5F5"/>
                </a:highlight>
                <a:latin typeface="Consolas"/>
                <a:ea typeface="Consolas"/>
                <a:cs typeface="Consolas"/>
                <a:sym typeface="Consolas"/>
              </a:rPr>
              <a:t> </a:t>
            </a:r>
            <a:r>
              <a:rPr lang="en" sz="1050">
                <a:solidFill>
                  <a:srgbClr val="660066"/>
                </a:solidFill>
                <a:highlight>
                  <a:srgbClr val="F5F5F5"/>
                </a:highlight>
                <a:latin typeface="Consolas"/>
                <a:ea typeface="Consolas"/>
                <a:cs typeface="Consolas"/>
                <a:sym typeface="Consolas"/>
              </a:rPr>
              <a:t>th:text</a:t>
            </a:r>
            <a:r>
              <a:rPr lang="en" sz="1050">
                <a:solidFill>
                  <a:srgbClr val="666600"/>
                </a:solidFill>
                <a:highlight>
                  <a:srgbClr val="F5F5F5"/>
                </a:highlight>
                <a:latin typeface="Consolas"/>
                <a:ea typeface="Consolas"/>
                <a:cs typeface="Consolas"/>
                <a:sym typeface="Consolas"/>
              </a:rPr>
              <a:t>=</a:t>
            </a:r>
            <a:r>
              <a:rPr lang="en" sz="1050">
                <a:solidFill>
                  <a:srgbClr val="008800"/>
                </a:solidFill>
                <a:highlight>
                  <a:srgbClr val="F5F5F5"/>
                </a:highlight>
                <a:latin typeface="Consolas"/>
                <a:ea typeface="Consolas"/>
                <a:cs typeface="Consolas"/>
                <a:sym typeface="Consolas"/>
              </a:rPr>
              <a:t>"'Hello, ' + ${name} + '!'"</a:t>
            </a: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/&gt;</a:t>
            </a:r>
            <a:br>
              <a:rPr lang="en" sz="1050">
                <a:solidFill>
                  <a:srgbClr val="000000"/>
                </a:solidFill>
                <a:highlight>
                  <a:srgbClr val="F5F5F5"/>
                </a:highlight>
                <a:latin typeface="Consolas"/>
                <a:ea typeface="Consolas"/>
                <a:cs typeface="Consolas"/>
                <a:sym typeface="Consolas"/>
              </a:rPr>
            </a:br>
            <a:r>
              <a:rPr lang="en" sz="1050">
                <a:solidFill>
                  <a:srgbClr val="000088"/>
                </a:solidFill>
                <a:highlight>
                  <a:srgbClr val="F5F5F5"/>
                </a:highlight>
                <a:latin typeface="Consolas"/>
                <a:ea typeface="Consolas"/>
                <a:cs typeface="Consolas"/>
                <a:sym typeface="Consolas"/>
              </a:rPr>
              <a:t>&lt;/body&gt;</a:t>
            </a:r>
            <a:br>
              <a:rPr lang="en" sz="1050">
                <a:solidFill>
                  <a:srgbClr val="000000"/>
                </a:solidFill>
                <a:highlight>
                  <a:srgbClr val="F5F5F5"/>
                </a:highlight>
                <a:latin typeface="Consolas"/>
                <a:ea typeface="Consolas"/>
                <a:cs typeface="Consolas"/>
                <a:sym typeface="Consolas"/>
              </a:rPr>
            </a:br>
            <a:r>
              <a:rPr lang="en" sz="1050">
                <a:solidFill>
                  <a:srgbClr val="000088"/>
                </a:solidFill>
                <a:highlight>
                  <a:srgbClr val="F5F5F5"/>
                </a:highlight>
                <a:latin typeface="Consolas"/>
                <a:ea typeface="Consolas"/>
                <a:cs typeface="Consolas"/>
                <a:sym typeface="Consolas"/>
              </a:rPr>
              <a:t>&lt;/html&gt;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88" name="Shape 88"/>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What is Spring Framework?</a:t>
            </a:r>
          </a:p>
        </p:txBody>
      </p:sp>
      <p:pic>
        <p:nvPicPr>
          <p:cNvPr id="89" name="Shape 89"/>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90" name="Shape 90"/>
          <p:cNvSpPr/>
          <p:nvPr/>
        </p:nvSpPr>
        <p:spPr>
          <a:xfrm>
            <a:off x="598206" y="920778"/>
            <a:ext cx="8708700" cy="3077700"/>
          </a:xfrm>
          <a:prstGeom prst="rect">
            <a:avLst/>
          </a:prstGeom>
          <a:noFill/>
          <a:ln>
            <a:noFill/>
          </a:ln>
        </p:spPr>
        <p:txBody>
          <a:bodyPr anchorCtr="0" anchor="t" bIns="45700" lIns="91425" rIns="91425" tIns="45700">
            <a:noAutofit/>
          </a:bodyPr>
          <a:lstStyle/>
          <a:p>
            <a:pPr indent="-351948" lvl="0" marL="351948" marR="0" rtl="0" algn="l">
              <a:lnSpc>
                <a:spcPct val="100000"/>
              </a:lnSpc>
              <a:spcBef>
                <a:spcPts val="0"/>
              </a:spcBef>
              <a:spcAft>
                <a:spcPts val="0"/>
              </a:spcAft>
              <a:buClr>
                <a:srgbClr val="70685A"/>
              </a:buClr>
              <a:buSzPct val="60344"/>
              <a:buFont typeface="Roboto Condensed"/>
              <a:buChar char="•"/>
            </a:pPr>
            <a:r>
              <a:rPr b="0" i="0" lang="en" sz="2400" u="none" cap="none" strike="noStrike">
                <a:solidFill>
                  <a:srgbClr val="28555D"/>
                </a:solidFill>
                <a:latin typeface="Roboto Condensed"/>
                <a:ea typeface="Roboto Condensed"/>
                <a:cs typeface="Roboto Condensed"/>
                <a:sym typeface="Roboto Condensed"/>
              </a:rPr>
              <a:t>an </a:t>
            </a:r>
            <a:r>
              <a:rPr b="1" i="0" lang="en" sz="2400" u="none" cap="none" strike="noStrike">
                <a:solidFill>
                  <a:srgbClr val="28555D"/>
                </a:solidFill>
                <a:latin typeface="Roboto Condensed"/>
                <a:ea typeface="Roboto Condensed"/>
                <a:cs typeface="Roboto Condensed"/>
                <a:sym typeface="Roboto Condensed"/>
              </a:rPr>
              <a:t>open source </a:t>
            </a:r>
            <a:r>
              <a:rPr b="0" i="0" lang="en" sz="2400" u="none" cap="none" strike="noStrike">
                <a:solidFill>
                  <a:srgbClr val="28555D"/>
                </a:solidFill>
                <a:latin typeface="Roboto Condensed"/>
                <a:ea typeface="Roboto Condensed"/>
                <a:cs typeface="Roboto Condensed"/>
                <a:sym typeface="Roboto Condensed"/>
              </a:rPr>
              <a:t>application framework</a:t>
            </a:r>
          </a:p>
          <a:p>
            <a:pPr indent="-351948" lvl="0" marL="351948" marR="0" rtl="0" algn="l">
              <a:lnSpc>
                <a:spcPct val="100000"/>
              </a:lnSpc>
              <a:spcBef>
                <a:spcPts val="1200"/>
              </a:spcBef>
              <a:spcAft>
                <a:spcPts val="0"/>
              </a:spcAft>
              <a:buClr>
                <a:srgbClr val="70685A"/>
              </a:buClr>
              <a:buSzPct val="60344"/>
              <a:buFont typeface="Roboto Condensed"/>
              <a:buChar char="•"/>
            </a:pPr>
            <a:r>
              <a:rPr b="0" i="0" lang="en" sz="2400" u="none" cap="none" strike="noStrike">
                <a:solidFill>
                  <a:srgbClr val="28555D"/>
                </a:solidFill>
                <a:latin typeface="Roboto Condensed"/>
                <a:ea typeface="Roboto Condensed"/>
                <a:cs typeface="Roboto Condensed"/>
                <a:sym typeface="Roboto Condensed"/>
              </a:rPr>
              <a:t>a </a:t>
            </a:r>
            <a:r>
              <a:rPr b="1" i="0" lang="en" sz="2400" u="none" cap="none" strike="noStrike">
                <a:solidFill>
                  <a:srgbClr val="28555D"/>
                </a:solidFill>
                <a:latin typeface="Roboto Condensed"/>
                <a:ea typeface="Roboto Condensed"/>
                <a:cs typeface="Roboto Condensed"/>
                <a:sym typeface="Roboto Condensed"/>
              </a:rPr>
              <a:t>lightweight </a:t>
            </a:r>
            <a:r>
              <a:rPr b="0" i="0" lang="en" sz="2400" u="none" cap="none" strike="noStrike">
                <a:solidFill>
                  <a:srgbClr val="28555D"/>
                </a:solidFill>
                <a:latin typeface="Roboto Condensed"/>
                <a:ea typeface="Roboto Condensed"/>
                <a:cs typeface="Roboto Condensed"/>
                <a:sym typeface="Roboto Condensed"/>
              </a:rPr>
              <a:t>solution for enterprise applications</a:t>
            </a:r>
          </a:p>
          <a:p>
            <a:pPr indent="-351948" lvl="0" marL="351948" marR="0" rtl="0" algn="l">
              <a:lnSpc>
                <a:spcPct val="100000"/>
              </a:lnSpc>
              <a:spcBef>
                <a:spcPts val="1200"/>
              </a:spcBef>
              <a:spcAft>
                <a:spcPts val="0"/>
              </a:spcAft>
              <a:buClr>
                <a:srgbClr val="70685A"/>
              </a:buClr>
              <a:buSzPct val="60344"/>
              <a:buFont typeface="Roboto Condensed"/>
              <a:buChar char="•"/>
            </a:pPr>
            <a:r>
              <a:rPr b="0" i="0" lang="en" sz="2400" u="none" cap="none" strike="noStrike">
                <a:solidFill>
                  <a:srgbClr val="28555D"/>
                </a:solidFill>
                <a:latin typeface="Roboto Condensed"/>
                <a:ea typeface="Roboto Condensed"/>
                <a:cs typeface="Roboto Condensed"/>
                <a:sym typeface="Roboto Condensed"/>
              </a:rPr>
              <a:t>non-invasive (</a:t>
            </a:r>
            <a:r>
              <a:rPr b="1" i="0" lang="en" sz="2400" u="none" cap="none" strike="noStrike">
                <a:solidFill>
                  <a:srgbClr val="28555D"/>
                </a:solidFill>
                <a:latin typeface="Roboto Condensed"/>
                <a:ea typeface="Roboto Condensed"/>
                <a:cs typeface="Roboto Condensed"/>
                <a:sym typeface="Roboto Condensed"/>
              </a:rPr>
              <a:t>POJO </a:t>
            </a:r>
            <a:r>
              <a:rPr b="0" i="0" lang="en" sz="2400" u="none" cap="none" strike="noStrike">
                <a:solidFill>
                  <a:srgbClr val="28555D"/>
                </a:solidFill>
                <a:latin typeface="Roboto Condensed"/>
                <a:ea typeface="Roboto Condensed"/>
                <a:cs typeface="Roboto Condensed"/>
                <a:sym typeface="Roboto Condensed"/>
              </a:rPr>
              <a:t>based)</a:t>
            </a:r>
          </a:p>
          <a:p>
            <a:pPr indent="-351948" lvl="0" marL="351948" marR="0" rtl="0" algn="l">
              <a:lnSpc>
                <a:spcPct val="100000"/>
              </a:lnSpc>
              <a:spcBef>
                <a:spcPts val="1200"/>
              </a:spcBef>
              <a:spcAft>
                <a:spcPts val="0"/>
              </a:spcAft>
              <a:buClr>
                <a:srgbClr val="70685A"/>
              </a:buClr>
              <a:buSzPct val="60344"/>
              <a:buFont typeface="Roboto Condensed"/>
              <a:buChar char="•"/>
            </a:pPr>
            <a:r>
              <a:rPr b="0" i="0" lang="en" sz="2400" u="none" cap="none" strike="noStrike">
                <a:solidFill>
                  <a:srgbClr val="28555D"/>
                </a:solidFill>
                <a:latin typeface="Roboto Condensed"/>
                <a:ea typeface="Roboto Condensed"/>
                <a:cs typeface="Roboto Condensed"/>
                <a:sym typeface="Roboto Condensed"/>
              </a:rPr>
              <a:t>is </a:t>
            </a:r>
            <a:r>
              <a:rPr b="1" i="0" lang="en" sz="2400" u="none" cap="none" strike="noStrike">
                <a:solidFill>
                  <a:srgbClr val="28555D"/>
                </a:solidFill>
                <a:latin typeface="Roboto Condensed"/>
                <a:ea typeface="Roboto Condensed"/>
                <a:cs typeface="Roboto Condensed"/>
                <a:sym typeface="Roboto Condensed"/>
              </a:rPr>
              <a:t>modular</a:t>
            </a:r>
          </a:p>
          <a:p>
            <a:pPr indent="-351948" lvl="0" marL="351948" marR="0" rtl="0" algn="l">
              <a:lnSpc>
                <a:spcPct val="100000"/>
              </a:lnSpc>
              <a:spcBef>
                <a:spcPts val="1200"/>
              </a:spcBef>
              <a:spcAft>
                <a:spcPts val="0"/>
              </a:spcAft>
              <a:buClr>
                <a:srgbClr val="70685A"/>
              </a:buClr>
              <a:buSzPct val="60344"/>
              <a:buFont typeface="Roboto Condensed"/>
              <a:buChar char="•"/>
            </a:pPr>
            <a:r>
              <a:rPr b="1" i="0" lang="en" sz="2400" u="none" cap="none" strike="noStrike">
                <a:solidFill>
                  <a:srgbClr val="28555D"/>
                </a:solidFill>
                <a:latin typeface="Roboto Condensed"/>
                <a:ea typeface="Roboto Condensed"/>
                <a:cs typeface="Roboto Condensed"/>
                <a:sym typeface="Roboto Condensed"/>
              </a:rPr>
              <a:t>extendible </a:t>
            </a:r>
            <a:r>
              <a:rPr b="0" i="0" lang="en" sz="2400" u="none" cap="none" strike="noStrike">
                <a:solidFill>
                  <a:srgbClr val="28555D"/>
                </a:solidFill>
                <a:latin typeface="Roboto Condensed"/>
                <a:ea typeface="Roboto Condensed"/>
                <a:cs typeface="Roboto Condensed"/>
                <a:sym typeface="Roboto Condensed"/>
              </a:rPr>
              <a:t>for other frameworks</a:t>
            </a:r>
          </a:p>
          <a:p>
            <a:pPr indent="-351948" lvl="0" marL="351948" marR="0" rtl="0" algn="l">
              <a:lnSpc>
                <a:spcPct val="100000"/>
              </a:lnSpc>
              <a:spcBef>
                <a:spcPts val="1200"/>
              </a:spcBef>
              <a:spcAft>
                <a:spcPts val="0"/>
              </a:spcAft>
              <a:buClr>
                <a:srgbClr val="70685A"/>
              </a:buClr>
              <a:buSzPct val="60344"/>
              <a:buFont typeface="Roboto Condensed"/>
              <a:buChar char="•"/>
            </a:pPr>
            <a:r>
              <a:rPr b="0" i="0" lang="en" sz="2400" u="none" cap="none" strike="noStrike">
                <a:solidFill>
                  <a:srgbClr val="28555D"/>
                </a:solidFill>
                <a:latin typeface="Roboto Condensed"/>
                <a:ea typeface="Roboto Condensed"/>
                <a:cs typeface="Roboto Condensed"/>
                <a:sym typeface="Roboto Condensed"/>
              </a:rPr>
              <a:t>de facto </a:t>
            </a:r>
            <a:r>
              <a:rPr b="1" i="0" lang="en" sz="2400" u="none" cap="none" strike="noStrike">
                <a:solidFill>
                  <a:srgbClr val="28555D"/>
                </a:solidFill>
                <a:latin typeface="Roboto Condensed"/>
                <a:ea typeface="Roboto Condensed"/>
                <a:cs typeface="Roboto Condensed"/>
                <a:sym typeface="Roboto Condensed"/>
              </a:rPr>
              <a:t>standard </a:t>
            </a:r>
            <a:r>
              <a:rPr b="0" i="0" lang="en" sz="2400" u="none" cap="none" strike="noStrike">
                <a:solidFill>
                  <a:srgbClr val="28555D"/>
                </a:solidFill>
                <a:latin typeface="Roboto Condensed"/>
                <a:ea typeface="Roboto Condensed"/>
                <a:cs typeface="Roboto Condensed"/>
                <a:sym typeface="Roboto Condensed"/>
              </a:rPr>
              <a:t>of Java Enterprise Application</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sp>
        <p:nvSpPr>
          <p:cNvPr id="504" name="Shape 5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505" name="Shape 5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506" name="Shape 506"/>
          <p:cNvSpPr txBox="1"/>
          <p:nvPr/>
        </p:nvSpPr>
        <p:spPr>
          <a:xfrm>
            <a:off x="311700" y="1152475"/>
            <a:ext cx="8520600" cy="3416400"/>
          </a:xfrm>
          <a:prstGeom prst="rect">
            <a:avLst/>
          </a:prstGeom>
          <a:noFill/>
          <a:ln>
            <a:noFill/>
          </a:ln>
        </p:spPr>
        <p:txBody>
          <a:bodyPr anchorCtr="0" anchor="t" bIns="91425" lIns="91425" rIns="91425" tIns="91425">
            <a:noAutofit/>
          </a:bodyPr>
          <a:lstStyle/>
          <a:p>
            <a:pPr lvl="0" rtl="0">
              <a:lnSpc>
                <a:spcPct val="136363"/>
              </a:lnSpc>
              <a:spcBef>
                <a:spcPts val="0"/>
              </a:spcBef>
              <a:spcAft>
                <a:spcPts val="1500"/>
              </a:spcAft>
              <a:buNone/>
            </a:pPr>
            <a:r>
              <a:rPr lang="en" sz="1050">
                <a:solidFill>
                  <a:srgbClr val="006666"/>
                </a:solidFill>
                <a:highlight>
                  <a:srgbClr val="F5F5F5"/>
                </a:highlight>
                <a:latin typeface="Consolas"/>
                <a:ea typeface="Consolas"/>
                <a:cs typeface="Consolas"/>
                <a:sym typeface="Consolas"/>
              </a:rPr>
              <a:t>@SpringBootApplication</a:t>
            </a:r>
            <a:br>
              <a:rPr lang="en" sz="1050">
                <a:solidFill>
                  <a:srgbClr val="000000"/>
                </a:solidFill>
                <a:highlight>
                  <a:srgbClr val="F5F5F5"/>
                </a:highlight>
                <a:latin typeface="Consolas"/>
                <a:ea typeface="Consolas"/>
                <a:cs typeface="Consolas"/>
                <a:sym typeface="Consolas"/>
              </a:rPr>
            </a:br>
            <a:r>
              <a:rPr lang="en" sz="1050">
                <a:solidFill>
                  <a:srgbClr val="000088"/>
                </a:solidFill>
                <a:highlight>
                  <a:srgbClr val="F5F5F5"/>
                </a:highlight>
                <a:latin typeface="Consolas"/>
                <a:ea typeface="Consolas"/>
                <a:cs typeface="Consolas"/>
                <a:sym typeface="Consolas"/>
              </a:rPr>
              <a:t>public</a:t>
            </a: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class</a:t>
            </a:r>
            <a:r>
              <a:rPr lang="en" sz="1050">
                <a:solidFill>
                  <a:srgbClr val="000000"/>
                </a:solidFill>
                <a:highlight>
                  <a:srgbClr val="F5F5F5"/>
                </a:highlight>
                <a:latin typeface="Consolas"/>
                <a:ea typeface="Consolas"/>
                <a:cs typeface="Consolas"/>
                <a:sym typeface="Consolas"/>
              </a:rPr>
              <a:t> </a:t>
            </a:r>
            <a:r>
              <a:rPr lang="en" sz="1050">
                <a:solidFill>
                  <a:srgbClr val="660066"/>
                </a:solidFill>
                <a:highlight>
                  <a:srgbClr val="F5F5F5"/>
                </a:highlight>
                <a:latin typeface="Consolas"/>
                <a:ea typeface="Consolas"/>
                <a:cs typeface="Consolas"/>
                <a:sym typeface="Consolas"/>
              </a:rPr>
              <a:t>Application</a:t>
            </a: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public</a:t>
            </a: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static</a:t>
            </a:r>
            <a:r>
              <a:rPr lang="en" sz="1050">
                <a:solidFill>
                  <a:srgbClr val="000000"/>
                </a:solidFill>
                <a:highlight>
                  <a:srgbClr val="F5F5F5"/>
                </a:highlight>
                <a:latin typeface="Consolas"/>
                <a:ea typeface="Consolas"/>
                <a:cs typeface="Consolas"/>
                <a:sym typeface="Consolas"/>
              </a:rPr>
              <a:t> </a:t>
            </a:r>
            <a:r>
              <a:rPr lang="en" sz="1050">
                <a:solidFill>
                  <a:srgbClr val="000088"/>
                </a:solidFill>
                <a:highlight>
                  <a:srgbClr val="F5F5F5"/>
                </a:highlight>
                <a:latin typeface="Consolas"/>
                <a:ea typeface="Consolas"/>
                <a:cs typeface="Consolas"/>
                <a:sym typeface="Consolas"/>
              </a:rPr>
              <a:t>void</a:t>
            </a:r>
            <a:r>
              <a:rPr lang="en" sz="1050">
                <a:solidFill>
                  <a:srgbClr val="000000"/>
                </a:solidFill>
                <a:highlight>
                  <a:srgbClr val="F5F5F5"/>
                </a:highlight>
                <a:latin typeface="Consolas"/>
                <a:ea typeface="Consolas"/>
                <a:cs typeface="Consolas"/>
                <a:sym typeface="Consolas"/>
              </a:rPr>
              <a:t> main</a:t>
            </a:r>
            <a:r>
              <a:rPr lang="en" sz="1050">
                <a:solidFill>
                  <a:srgbClr val="666600"/>
                </a:solidFill>
                <a:highlight>
                  <a:srgbClr val="F5F5F5"/>
                </a:highlight>
                <a:latin typeface="Consolas"/>
                <a:ea typeface="Consolas"/>
                <a:cs typeface="Consolas"/>
                <a:sym typeface="Consolas"/>
              </a:rPr>
              <a:t>(</a:t>
            </a:r>
            <a:r>
              <a:rPr lang="en" sz="1050">
                <a:solidFill>
                  <a:srgbClr val="660066"/>
                </a:solidFill>
                <a:highlight>
                  <a:srgbClr val="F5F5F5"/>
                </a:highlight>
                <a:latin typeface="Consolas"/>
                <a:ea typeface="Consolas"/>
                <a:cs typeface="Consolas"/>
                <a:sym typeface="Consolas"/>
              </a:rPr>
              <a:t>String</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args</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660066"/>
                </a:solidFill>
                <a:highlight>
                  <a:srgbClr val="F5F5F5"/>
                </a:highlight>
                <a:latin typeface="Consolas"/>
                <a:ea typeface="Consolas"/>
                <a:cs typeface="Consolas"/>
                <a:sym typeface="Consolas"/>
              </a:rPr>
              <a:t>SpringApplication</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run</a:t>
            </a:r>
            <a:r>
              <a:rPr lang="en" sz="1050">
                <a:solidFill>
                  <a:srgbClr val="666600"/>
                </a:solidFill>
                <a:highlight>
                  <a:srgbClr val="F5F5F5"/>
                </a:highlight>
                <a:latin typeface="Consolas"/>
                <a:ea typeface="Consolas"/>
                <a:cs typeface="Consolas"/>
                <a:sym typeface="Consolas"/>
              </a:rPr>
              <a:t>(</a:t>
            </a:r>
            <a:r>
              <a:rPr lang="en" sz="1050">
                <a:solidFill>
                  <a:srgbClr val="660066"/>
                </a:solidFill>
                <a:highlight>
                  <a:srgbClr val="F5F5F5"/>
                </a:highlight>
                <a:latin typeface="Consolas"/>
                <a:ea typeface="Consolas"/>
                <a:cs typeface="Consolas"/>
                <a:sym typeface="Consolas"/>
              </a:rPr>
              <a:t>Application</a:t>
            </a:r>
            <a:r>
              <a:rPr lang="en" sz="1050">
                <a:solidFill>
                  <a:srgbClr val="666600"/>
                </a:solidFill>
                <a:highlight>
                  <a:srgbClr val="F5F5F5"/>
                </a:highlight>
                <a:latin typeface="Consolas"/>
                <a:ea typeface="Consolas"/>
                <a:cs typeface="Consolas"/>
                <a:sym typeface="Consolas"/>
              </a:rPr>
              <a:t>.</a:t>
            </a:r>
            <a:r>
              <a:rPr lang="en" sz="1050">
                <a:solidFill>
                  <a:srgbClr val="000088"/>
                </a:solidFill>
                <a:highlight>
                  <a:srgbClr val="F5F5F5"/>
                </a:highlight>
                <a:latin typeface="Consolas"/>
                <a:ea typeface="Consolas"/>
                <a:cs typeface="Consolas"/>
                <a:sym typeface="Consolas"/>
              </a:rPr>
              <a:t>class</a:t>
            </a:r>
            <a:r>
              <a:rPr lang="en" sz="1050">
                <a:solidFill>
                  <a:srgbClr val="666600"/>
                </a:solidFill>
                <a:highlight>
                  <a:srgbClr val="F5F5F5"/>
                </a:highlight>
                <a:latin typeface="Consolas"/>
                <a:ea typeface="Consolas"/>
                <a:cs typeface="Consolas"/>
                <a:sym typeface="Consolas"/>
              </a:rPr>
              <a:t>,</a:t>
            </a:r>
            <a:r>
              <a:rPr lang="en" sz="1050">
                <a:solidFill>
                  <a:srgbClr val="000000"/>
                </a:solidFill>
                <a:highlight>
                  <a:srgbClr val="F5F5F5"/>
                </a:highlight>
                <a:latin typeface="Consolas"/>
                <a:ea typeface="Consolas"/>
                <a:cs typeface="Consolas"/>
                <a:sym typeface="Consolas"/>
              </a:rPr>
              <a:t> args</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r>
              <a:rPr lang="en" sz="1050">
                <a:solidFill>
                  <a:srgbClr val="000000"/>
                </a:solidFill>
                <a:highlight>
                  <a:srgbClr val="F5F5F5"/>
                </a:highlight>
                <a:latin typeface="Consolas"/>
                <a:ea typeface="Consolas"/>
                <a:cs typeface="Consolas"/>
                <a:sym typeface="Consolas"/>
              </a:rPr>
              <a:t>    </a:t>
            </a:r>
            <a:r>
              <a:rPr lang="en" sz="1050">
                <a:solidFill>
                  <a:srgbClr val="666600"/>
                </a:solidFill>
                <a:highlight>
                  <a:srgbClr val="F5F5F5"/>
                </a:highlight>
                <a:latin typeface="Consolas"/>
                <a:ea typeface="Consolas"/>
                <a:cs typeface="Consolas"/>
                <a:sym typeface="Consolas"/>
              </a:rPr>
              <a:t>}</a:t>
            </a:r>
            <a:br>
              <a:rPr lang="en" sz="1050">
                <a:solidFill>
                  <a:srgbClr val="000000"/>
                </a:solidFill>
                <a:highlight>
                  <a:srgbClr val="F5F5F5"/>
                </a:highlight>
                <a:latin typeface="Consolas"/>
                <a:ea typeface="Consolas"/>
                <a:cs typeface="Consolas"/>
                <a:sym typeface="Consolas"/>
              </a:rPr>
            </a:br>
            <a:br>
              <a:rPr lang="en" sz="1050">
                <a:solidFill>
                  <a:srgbClr val="000000"/>
                </a:solidFill>
                <a:highlight>
                  <a:srgbClr val="F5F5F5"/>
                </a:highlight>
                <a:latin typeface="Consolas"/>
                <a:ea typeface="Consolas"/>
                <a:cs typeface="Consolas"/>
                <a:sym typeface="Consolas"/>
              </a:rPr>
            </a:br>
            <a:r>
              <a:rPr lang="en" sz="1050">
                <a:solidFill>
                  <a:srgbClr val="666600"/>
                </a:solidFill>
                <a:highlight>
                  <a:srgbClr val="F5F5F5"/>
                </a:highlight>
                <a:latin typeface="Consolas"/>
                <a:ea typeface="Consolas"/>
                <a:cs typeface="Consolas"/>
                <a:sym typeface="Consolas"/>
              </a:rPr>
              <a:t>}</a:t>
            </a:r>
          </a:p>
        </p:txBody>
      </p:sp>
      <p:pic>
        <p:nvPicPr>
          <p:cNvPr id="507" name="Shape 507"/>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508" name="Shape 508"/>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lang="en" sz="2800">
                <a:solidFill>
                  <a:srgbClr val="666666"/>
                </a:solidFill>
                <a:latin typeface="Roboto Condensed"/>
                <a:ea typeface="Roboto Condensed"/>
                <a:cs typeface="Roboto Condensed"/>
                <a:sym typeface="Roboto Condensed"/>
              </a:rPr>
              <a:t>Spring MVC</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97" name="Shape 97"/>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Spring Framework Runtimes</a:t>
            </a:r>
          </a:p>
        </p:txBody>
      </p:sp>
      <p:pic>
        <p:nvPicPr>
          <p:cNvPr id="98" name="Shape 98"/>
          <p:cNvPicPr preferRelativeResize="0"/>
          <p:nvPr/>
        </p:nvPicPr>
        <p:blipFill rotWithShape="1">
          <a:blip r:embed="rId3">
            <a:alphaModFix/>
          </a:blip>
          <a:srcRect b="0" l="0" r="0" t="0"/>
          <a:stretch/>
        </p:blipFill>
        <p:spPr>
          <a:xfrm>
            <a:off x="57747" y="5290"/>
            <a:ext cx="540600" cy="550200"/>
          </a:xfrm>
          <a:prstGeom prst="rect">
            <a:avLst/>
          </a:prstGeom>
          <a:noFill/>
          <a:ln>
            <a:noFill/>
          </a:ln>
        </p:spPr>
      </p:pic>
      <p:pic>
        <p:nvPicPr>
          <p:cNvPr id="99" name="Shape 99"/>
          <p:cNvPicPr preferRelativeResize="0"/>
          <p:nvPr/>
        </p:nvPicPr>
        <p:blipFill rotWithShape="1">
          <a:blip r:embed="rId4">
            <a:alphaModFix/>
          </a:blip>
          <a:srcRect b="0" l="0" r="0" t="0"/>
          <a:stretch/>
        </p:blipFill>
        <p:spPr>
          <a:xfrm>
            <a:off x="1711439" y="779418"/>
            <a:ext cx="5981700" cy="406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06" name="Shape 106"/>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Core Container</a:t>
            </a:r>
          </a:p>
        </p:txBody>
      </p:sp>
      <p:pic>
        <p:nvPicPr>
          <p:cNvPr id="107" name="Shape 107"/>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108" name="Shape 108"/>
          <p:cNvSpPr/>
          <p:nvPr/>
        </p:nvSpPr>
        <p:spPr>
          <a:xfrm>
            <a:off x="161475" y="637524"/>
            <a:ext cx="8708700" cy="3819000"/>
          </a:xfrm>
          <a:prstGeom prst="rect">
            <a:avLst/>
          </a:prstGeom>
          <a:noFill/>
          <a:ln>
            <a:noFill/>
          </a:ln>
        </p:spPr>
        <p:txBody>
          <a:bodyPr anchorCtr="0" anchor="t" bIns="45700" lIns="91425" rIns="91425" tIns="45700">
            <a:noAutofit/>
          </a:bodyPr>
          <a:lstStyle/>
          <a:p>
            <a:pPr indent="-9048" lvl="0" marL="9048" marR="0" rtl="0" algn="just">
              <a:lnSpc>
                <a:spcPct val="100000"/>
              </a:lnSpc>
              <a:spcBef>
                <a:spcPts val="0"/>
              </a:spcBef>
              <a:spcAft>
                <a:spcPts val="0"/>
              </a:spcAft>
              <a:buClr>
                <a:srgbClr val="70685A"/>
              </a:buClr>
              <a:buSzPct val="25000"/>
              <a:buFont typeface="Arial"/>
              <a:buNone/>
            </a:pPr>
            <a:r>
              <a:rPr b="1" i="0" lang="en" sz="2400" u="none" cap="none" strike="noStrike">
                <a:solidFill>
                  <a:srgbClr val="28555D"/>
                </a:solidFill>
                <a:latin typeface="Roboto Condensed"/>
                <a:ea typeface="Roboto Condensed"/>
                <a:cs typeface="Roboto Condensed"/>
                <a:sym typeface="Roboto Condensed"/>
              </a:rPr>
              <a:t>Core and Beans</a:t>
            </a:r>
          </a:p>
          <a:p>
            <a:pPr indent="-9525" lvl="0" marL="9525" marR="0" rtl="0" algn="just">
              <a:lnSpc>
                <a:spcPct val="100000"/>
              </a:lnSpc>
              <a:spcBef>
                <a:spcPts val="0"/>
              </a:spcBef>
              <a:spcAft>
                <a:spcPts val="0"/>
              </a:spcAft>
              <a:buClr>
                <a:srgbClr val="28555D"/>
              </a:buClr>
              <a:buSzPct val="25000"/>
              <a:buFont typeface="Arial"/>
              <a:buNone/>
            </a:pPr>
            <a:r>
              <a:rPr b="0" i="0" lang="en" sz="2000" u="none" cap="none" strike="noStrike">
                <a:solidFill>
                  <a:srgbClr val="28555D"/>
                </a:solidFill>
                <a:latin typeface="Roboto Condensed"/>
                <a:ea typeface="Roboto Condensed"/>
                <a:cs typeface="Roboto Condensed"/>
                <a:sym typeface="Roboto Condensed"/>
              </a:rPr>
              <a:t>provide the fundamental parts of the framework, including IoC and Dependency Injection features. The BeanFactory is a sophisticated implementation of the factory pattern. It removes the need for programmatic singletons and allows you to decouple the configuration and specification of dependencies from your actual program logic.</a:t>
            </a:r>
          </a:p>
          <a:p>
            <a:pPr indent="-9525" lvl="0" marL="9525" marR="0" rtl="0" algn="just">
              <a:lnSpc>
                <a:spcPct val="100000"/>
              </a:lnSpc>
              <a:spcBef>
                <a:spcPts val="0"/>
              </a:spcBef>
              <a:spcAft>
                <a:spcPts val="0"/>
              </a:spcAft>
              <a:buClr>
                <a:srgbClr val="000000"/>
              </a:buClr>
              <a:buFont typeface="Arial"/>
              <a:buNone/>
            </a:pPr>
            <a:r>
              <a:t/>
            </a:r>
            <a:endParaRPr b="0" i="0" sz="2000" u="none" cap="none" strike="noStrike">
              <a:solidFill>
                <a:srgbClr val="28555D"/>
              </a:solidFill>
              <a:latin typeface="Roboto Condensed"/>
              <a:ea typeface="Roboto Condensed"/>
              <a:cs typeface="Roboto Condensed"/>
              <a:sym typeface="Roboto Condensed"/>
            </a:endParaRPr>
          </a:p>
          <a:p>
            <a:pPr indent="-9048" lvl="0" marL="9048" marR="0" rtl="0" algn="just">
              <a:lnSpc>
                <a:spcPct val="100000"/>
              </a:lnSpc>
              <a:spcBef>
                <a:spcPts val="1200"/>
              </a:spcBef>
              <a:spcAft>
                <a:spcPts val="0"/>
              </a:spcAft>
              <a:buClr>
                <a:srgbClr val="70685A"/>
              </a:buClr>
              <a:buSzPct val="25000"/>
              <a:buFont typeface="Arial"/>
              <a:buNone/>
            </a:pPr>
            <a:r>
              <a:rPr b="1" i="0" lang="en" sz="2400" u="none" cap="none" strike="noStrike">
                <a:solidFill>
                  <a:srgbClr val="362C7C"/>
                </a:solidFill>
                <a:latin typeface="Roboto Condensed"/>
                <a:ea typeface="Roboto Condensed"/>
                <a:cs typeface="Roboto Condensed"/>
                <a:sym typeface="Roboto Condensed"/>
              </a:rPr>
              <a:t>Expression</a:t>
            </a:r>
          </a:p>
          <a:p>
            <a:pPr indent="-9525" lvl="0" marL="9525" marR="17145" rtl="0" algn="just">
              <a:lnSpc>
                <a:spcPct val="100000"/>
              </a:lnSpc>
              <a:spcBef>
                <a:spcPts val="0"/>
              </a:spcBef>
              <a:spcAft>
                <a:spcPts val="0"/>
              </a:spcAft>
              <a:buClr>
                <a:srgbClr val="362C7C"/>
              </a:buClr>
              <a:buSzPct val="25000"/>
              <a:buFont typeface="Arial"/>
              <a:buNone/>
            </a:pPr>
            <a:r>
              <a:rPr b="0" i="0" lang="en" sz="2000" u="none" cap="none" strike="noStrike">
                <a:solidFill>
                  <a:srgbClr val="362C7C"/>
                </a:solidFill>
                <a:latin typeface="Roboto Condensed"/>
                <a:ea typeface="Roboto Condensed"/>
                <a:cs typeface="Roboto Condensed"/>
                <a:sym typeface="Roboto Condensed"/>
              </a:rPr>
              <a:t>provides a powerful expression language for querying and manipulating an object graph at runtime. It is an extension of the unified expression language (unified EL).</a:t>
            </a:r>
          </a:p>
          <a:p>
            <a:pPr indent="0" lvl="0" marL="0" marR="0" rtl="0" algn="just">
              <a:lnSpc>
                <a:spcPct val="75000"/>
              </a:lnSpc>
              <a:spcBef>
                <a:spcPts val="29"/>
              </a:spcBef>
              <a:spcAft>
                <a:spcPts val="0"/>
              </a:spcAft>
              <a:buClr>
                <a:srgbClr val="000000"/>
              </a:buClr>
              <a:buFont typeface="Arial"/>
              <a:buNone/>
            </a:pPr>
            <a:r>
              <a:t/>
            </a:r>
            <a:endParaRPr b="0" i="0" sz="2400" u="none" cap="none" strike="noStrike">
              <a:solidFill>
                <a:srgbClr val="000000"/>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15" name="Shape 115"/>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Core Container</a:t>
            </a:r>
          </a:p>
        </p:txBody>
      </p:sp>
      <p:pic>
        <p:nvPicPr>
          <p:cNvPr id="116" name="Shape 116"/>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117" name="Shape 117"/>
          <p:cNvSpPr/>
          <p:nvPr/>
        </p:nvSpPr>
        <p:spPr>
          <a:xfrm>
            <a:off x="161475" y="637524"/>
            <a:ext cx="8708700" cy="2988000"/>
          </a:xfrm>
          <a:prstGeom prst="rect">
            <a:avLst/>
          </a:prstGeom>
          <a:noFill/>
          <a:ln>
            <a:noFill/>
          </a:ln>
        </p:spPr>
        <p:txBody>
          <a:bodyPr anchorCtr="0" anchor="t" bIns="45700" lIns="91425" rIns="91425" tIns="45700">
            <a:noAutofit/>
          </a:bodyPr>
          <a:lstStyle/>
          <a:p>
            <a:pPr indent="-9048" lvl="0" marL="9048" marR="0" rtl="0" algn="just">
              <a:lnSpc>
                <a:spcPct val="100000"/>
              </a:lnSpc>
              <a:spcBef>
                <a:spcPts val="0"/>
              </a:spcBef>
              <a:spcAft>
                <a:spcPts val="0"/>
              </a:spcAft>
              <a:buClr>
                <a:srgbClr val="70685A"/>
              </a:buClr>
              <a:buSzPct val="25000"/>
              <a:buFont typeface="Arial"/>
              <a:buNone/>
            </a:pPr>
            <a:r>
              <a:rPr b="1" i="0" lang="en" sz="2400" u="none" cap="none" strike="noStrike">
                <a:solidFill>
                  <a:srgbClr val="4B191A"/>
                </a:solidFill>
                <a:latin typeface="Roboto Condensed"/>
                <a:ea typeface="Roboto Condensed"/>
                <a:cs typeface="Roboto Condensed"/>
                <a:sym typeface="Roboto Condensed"/>
              </a:rPr>
              <a:t>Context</a:t>
            </a:r>
          </a:p>
          <a:p>
            <a:pPr indent="-9525" lvl="0" marL="9525" marR="0" rtl="0" algn="just">
              <a:lnSpc>
                <a:spcPct val="100000"/>
              </a:lnSpc>
              <a:spcBef>
                <a:spcPts val="0"/>
              </a:spcBef>
              <a:spcAft>
                <a:spcPts val="0"/>
              </a:spcAft>
              <a:buClr>
                <a:srgbClr val="4B191A"/>
              </a:buClr>
              <a:buSzPct val="25000"/>
              <a:buFont typeface="Arial"/>
              <a:buNone/>
            </a:pPr>
            <a:r>
              <a:rPr b="0" i="0" lang="en" sz="2000" u="none" cap="none" strike="noStrike">
                <a:solidFill>
                  <a:srgbClr val="4B191A"/>
                </a:solidFill>
                <a:latin typeface="Roboto Condensed"/>
                <a:ea typeface="Roboto Condensed"/>
                <a:cs typeface="Roboto Condensed"/>
                <a:sym typeface="Roboto Condensed"/>
              </a:rPr>
              <a:t>it is a means to access objects in a framework-style manner that is similar to a JNDI registry.</a:t>
            </a:r>
            <a:r>
              <a:rPr b="0" i="0" lang="en" sz="2000" u="none" cap="none" strike="noStrike">
                <a:solidFill>
                  <a:srgbClr val="000000"/>
                </a:solidFill>
                <a:latin typeface="Roboto Condensed"/>
                <a:ea typeface="Roboto Condensed"/>
                <a:cs typeface="Roboto Condensed"/>
                <a:sym typeface="Roboto Condensed"/>
              </a:rPr>
              <a:t> </a:t>
            </a:r>
            <a:r>
              <a:rPr b="0" i="0" lang="en" sz="2000" u="none" cap="none" strike="noStrike">
                <a:solidFill>
                  <a:srgbClr val="4B191A"/>
                </a:solidFill>
                <a:latin typeface="Roboto Condensed"/>
                <a:ea typeface="Roboto Condensed"/>
                <a:cs typeface="Roboto Condensed"/>
                <a:sym typeface="Roboto Condensed"/>
              </a:rPr>
              <a:t>The Context module inherits its features from the Beans module and adds support for internationalization (using, for example, resource bundles), event propagation, resource loading, and the transparent creation of contexts by, for example, a Servlet container. The Context module also supports Java EE features such as EJB, JMX, and basic remoting. The </a:t>
            </a:r>
            <a:r>
              <a:rPr b="0" i="1" lang="en" sz="2000" u="none" cap="none" strike="noStrike">
                <a:solidFill>
                  <a:srgbClr val="4B191A"/>
                </a:solidFill>
                <a:latin typeface="Roboto Condensed"/>
                <a:ea typeface="Roboto Condensed"/>
                <a:cs typeface="Roboto Condensed"/>
                <a:sym typeface="Roboto Condensed"/>
              </a:rPr>
              <a:t>AplicationContext</a:t>
            </a:r>
            <a:r>
              <a:rPr b="0" i="0" lang="en" sz="2000" u="none" cap="none" strike="noStrike">
                <a:solidFill>
                  <a:srgbClr val="4B191A"/>
                </a:solidFill>
                <a:latin typeface="Roboto Condensed"/>
                <a:ea typeface="Roboto Condensed"/>
                <a:cs typeface="Roboto Condensed"/>
                <a:sym typeface="Roboto Condensed"/>
              </a:rPr>
              <a:t> interface is the local point of the Context module.</a:t>
            </a:r>
          </a:p>
          <a:p>
            <a:pPr indent="0" lvl="0" marL="0" marR="0" rtl="0" algn="just">
              <a:lnSpc>
                <a:spcPct val="75000"/>
              </a:lnSpc>
              <a:spcBef>
                <a:spcPts val="21"/>
              </a:spcBef>
              <a:spcAft>
                <a:spcPts val="0"/>
              </a:spcAft>
              <a:buClr>
                <a:srgbClr val="000000"/>
              </a:buClr>
              <a:buFont typeface="Arial"/>
              <a:buNone/>
            </a:pPr>
            <a:r>
              <a:t/>
            </a:r>
            <a:endParaRPr b="0" i="0" sz="2400" u="none" cap="none" strike="noStrike">
              <a:solidFill>
                <a:srgbClr val="000000"/>
              </a:solidFill>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24" name="Shape 124"/>
          <p:cNvSpPr txBox="1"/>
          <p:nvPr/>
        </p:nvSpPr>
        <p:spPr>
          <a:xfrm>
            <a:off x="534402" y="70977"/>
            <a:ext cx="8335800" cy="4572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F3F3F"/>
              </a:buClr>
              <a:buSzPct val="25000"/>
              <a:buFont typeface="Roboto Condensed"/>
              <a:buNone/>
            </a:pPr>
            <a:r>
              <a:rPr b="1" i="0" lang="en" sz="2800" u="none" cap="none" strike="noStrike">
                <a:solidFill>
                  <a:srgbClr val="666666"/>
                </a:solidFill>
                <a:latin typeface="Roboto Condensed"/>
                <a:ea typeface="Roboto Condensed"/>
                <a:cs typeface="Roboto Condensed"/>
                <a:sym typeface="Roboto Condensed"/>
              </a:rPr>
              <a:t>AOP, Aspect, Instrumentation</a:t>
            </a:r>
          </a:p>
        </p:txBody>
      </p:sp>
      <p:pic>
        <p:nvPicPr>
          <p:cNvPr id="125" name="Shape 125"/>
          <p:cNvPicPr preferRelativeResize="0"/>
          <p:nvPr/>
        </p:nvPicPr>
        <p:blipFill rotWithShape="1">
          <a:blip r:embed="rId3">
            <a:alphaModFix/>
          </a:blip>
          <a:srcRect b="0" l="0" r="0" t="0"/>
          <a:stretch/>
        </p:blipFill>
        <p:spPr>
          <a:xfrm>
            <a:off x="57747" y="5290"/>
            <a:ext cx="540600" cy="550200"/>
          </a:xfrm>
          <a:prstGeom prst="rect">
            <a:avLst/>
          </a:prstGeom>
          <a:noFill/>
          <a:ln>
            <a:noFill/>
          </a:ln>
        </p:spPr>
      </p:pic>
      <p:sp>
        <p:nvSpPr>
          <p:cNvPr id="126" name="Shape 126"/>
          <p:cNvSpPr/>
          <p:nvPr/>
        </p:nvSpPr>
        <p:spPr>
          <a:xfrm>
            <a:off x="165320" y="772864"/>
            <a:ext cx="8708700" cy="3790800"/>
          </a:xfrm>
          <a:prstGeom prst="rect">
            <a:avLst/>
          </a:prstGeom>
          <a:noFill/>
          <a:ln>
            <a:noFill/>
          </a:ln>
        </p:spPr>
        <p:txBody>
          <a:bodyPr anchorCtr="0" anchor="t" bIns="45700" lIns="91425" rIns="91425" tIns="45700">
            <a:noAutofit/>
          </a:bodyPr>
          <a:lstStyle/>
          <a:p>
            <a:pPr indent="-9048" lvl="0" marL="9048" marR="0" rtl="0" algn="just">
              <a:lnSpc>
                <a:spcPct val="100000"/>
              </a:lnSpc>
              <a:spcBef>
                <a:spcPts val="0"/>
              </a:spcBef>
              <a:spcAft>
                <a:spcPts val="0"/>
              </a:spcAft>
              <a:buClr>
                <a:srgbClr val="70685A"/>
              </a:buClr>
              <a:buSzPct val="25000"/>
              <a:buFont typeface="Arial"/>
              <a:buNone/>
            </a:pPr>
            <a:r>
              <a:rPr b="1" i="0" lang="en" sz="2400" u="none" cap="none" strike="noStrike">
                <a:solidFill>
                  <a:srgbClr val="725116"/>
                </a:solidFill>
                <a:latin typeface="Roboto Condensed"/>
                <a:ea typeface="Roboto Condensed"/>
                <a:cs typeface="Roboto Condensed"/>
                <a:sym typeface="Roboto Condensed"/>
              </a:rPr>
              <a:t>AOP</a:t>
            </a:r>
          </a:p>
          <a:p>
            <a:pPr indent="-9048" lvl="0" marL="9048" marR="0" rtl="0" algn="just">
              <a:lnSpc>
                <a:spcPct val="100000"/>
              </a:lnSpc>
              <a:spcBef>
                <a:spcPts val="0"/>
              </a:spcBef>
              <a:spcAft>
                <a:spcPts val="0"/>
              </a:spcAft>
              <a:buClr>
                <a:srgbClr val="70685A"/>
              </a:buClr>
              <a:buSzPct val="25000"/>
              <a:buFont typeface="Arial"/>
              <a:buNone/>
            </a:pPr>
            <a:r>
              <a:rPr b="0" i="0" lang="en" sz="2000" u="none" cap="none" strike="noStrike">
                <a:solidFill>
                  <a:srgbClr val="725116"/>
                </a:solidFill>
                <a:latin typeface="Roboto Condensed"/>
                <a:ea typeface="Roboto Condensed"/>
                <a:cs typeface="Roboto Condensed"/>
                <a:sym typeface="Roboto Condensed"/>
              </a:rPr>
              <a:t>provides an </a:t>
            </a:r>
            <a:r>
              <a:rPr b="0" i="1" lang="en" sz="2000" u="none" cap="none" strike="noStrike">
                <a:solidFill>
                  <a:srgbClr val="725116"/>
                </a:solidFill>
                <a:latin typeface="Roboto Condensed"/>
                <a:ea typeface="Roboto Condensed"/>
                <a:cs typeface="Roboto Condensed"/>
                <a:sym typeface="Roboto Condensed"/>
              </a:rPr>
              <a:t>AOP Alliance</a:t>
            </a:r>
            <a:r>
              <a:rPr b="0" i="0" lang="en" sz="2000" u="none" cap="none" strike="noStrike">
                <a:solidFill>
                  <a:srgbClr val="725116"/>
                </a:solidFill>
                <a:latin typeface="Roboto Condensed"/>
                <a:ea typeface="Roboto Condensed"/>
                <a:cs typeface="Roboto Condensed"/>
                <a:sym typeface="Roboto Condensed"/>
              </a:rPr>
              <a:t>-compliant aspect-oriented programming implementation allowing you to define, for example, method-interceptors and pointcuts to cleanly decouple code that implements functionality that should be separated</a:t>
            </a:r>
          </a:p>
          <a:p>
            <a:pPr indent="-9048" lvl="0" marL="9048" marR="0" rtl="0" algn="just">
              <a:lnSpc>
                <a:spcPct val="100000"/>
              </a:lnSpc>
              <a:spcBef>
                <a:spcPts val="1200"/>
              </a:spcBef>
              <a:spcAft>
                <a:spcPts val="0"/>
              </a:spcAft>
              <a:buClr>
                <a:srgbClr val="70685A"/>
              </a:buClr>
              <a:buSzPct val="25000"/>
              <a:buFont typeface="Arial"/>
              <a:buNone/>
            </a:pPr>
            <a:r>
              <a:rPr b="1" i="0" lang="en" sz="2400" u="none" cap="none" strike="noStrike">
                <a:solidFill>
                  <a:srgbClr val="4B191A"/>
                </a:solidFill>
                <a:latin typeface="Roboto Condensed"/>
                <a:ea typeface="Roboto Condensed"/>
                <a:cs typeface="Roboto Condensed"/>
                <a:sym typeface="Roboto Condensed"/>
              </a:rPr>
              <a:t>Aspect</a:t>
            </a:r>
          </a:p>
          <a:p>
            <a:pPr indent="-9525" lvl="0" marL="9525" marR="0" rtl="0" algn="just">
              <a:lnSpc>
                <a:spcPct val="100000"/>
              </a:lnSpc>
              <a:spcBef>
                <a:spcPts val="0"/>
              </a:spcBef>
              <a:spcAft>
                <a:spcPts val="0"/>
              </a:spcAft>
              <a:buClr>
                <a:srgbClr val="4B191A"/>
              </a:buClr>
              <a:buSzPct val="25000"/>
              <a:buFont typeface="Arial"/>
              <a:buNone/>
            </a:pPr>
            <a:r>
              <a:rPr b="0" i="0" lang="en" sz="2000" u="none" cap="none" strike="noStrike">
                <a:solidFill>
                  <a:srgbClr val="4B191A"/>
                </a:solidFill>
                <a:latin typeface="Roboto Condensed"/>
                <a:ea typeface="Roboto Condensed"/>
                <a:cs typeface="Roboto Condensed"/>
                <a:sym typeface="Roboto Condensed"/>
              </a:rPr>
              <a:t>provides integration with </a:t>
            </a:r>
            <a:r>
              <a:rPr b="1" i="0" lang="en" sz="2000" u="none" cap="none" strike="noStrike">
                <a:solidFill>
                  <a:srgbClr val="4B191A"/>
                </a:solidFill>
                <a:latin typeface="Roboto Condensed"/>
                <a:ea typeface="Roboto Condensed"/>
                <a:cs typeface="Roboto Condensed"/>
                <a:sym typeface="Roboto Condensed"/>
              </a:rPr>
              <a:t>AspectJ</a:t>
            </a:r>
          </a:p>
          <a:p>
            <a:pPr indent="-9048" lvl="0" marL="9048" marR="0" rtl="0" algn="just">
              <a:lnSpc>
                <a:spcPct val="100000"/>
              </a:lnSpc>
              <a:spcBef>
                <a:spcPts val="1200"/>
              </a:spcBef>
              <a:spcAft>
                <a:spcPts val="0"/>
              </a:spcAft>
              <a:buClr>
                <a:srgbClr val="70685A"/>
              </a:buClr>
              <a:buSzPct val="25000"/>
              <a:buFont typeface="Arial"/>
              <a:buNone/>
            </a:pPr>
            <a:r>
              <a:rPr b="1" i="0" lang="en" sz="2400" u="none" cap="none" strike="noStrike">
                <a:solidFill>
                  <a:srgbClr val="1C405D"/>
                </a:solidFill>
                <a:latin typeface="Roboto Condensed"/>
                <a:ea typeface="Roboto Condensed"/>
                <a:cs typeface="Roboto Condensed"/>
                <a:sym typeface="Roboto Condensed"/>
              </a:rPr>
              <a:t>Instrumentation</a:t>
            </a:r>
          </a:p>
          <a:p>
            <a:pPr indent="-9048" lvl="0" marL="9048" marR="0" rtl="0" algn="just">
              <a:lnSpc>
                <a:spcPct val="100000"/>
              </a:lnSpc>
              <a:spcBef>
                <a:spcPts val="0"/>
              </a:spcBef>
              <a:spcAft>
                <a:spcPts val="0"/>
              </a:spcAft>
              <a:buClr>
                <a:srgbClr val="70685A"/>
              </a:buClr>
              <a:buSzPct val="25000"/>
              <a:buFont typeface="Arial"/>
              <a:buNone/>
            </a:pPr>
            <a:r>
              <a:rPr b="0" i="0" lang="en" sz="2000" u="none" cap="none" strike="noStrike">
                <a:solidFill>
                  <a:srgbClr val="1C405D"/>
                </a:solidFill>
                <a:latin typeface="Roboto Condensed"/>
                <a:ea typeface="Roboto Condensed"/>
                <a:cs typeface="Roboto Condensed"/>
                <a:sym typeface="Roboto Condensed"/>
              </a:rPr>
              <a:t>provides class instrumentation support and classloader implementations to be used in certain application servers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