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javarevisited.blogspot.com/2012/01/improve-performance-java-database.html" TargetMode="External"/><Relationship Id="rId4" Type="http://schemas.openxmlformats.org/officeDocument/2006/relationships/hyperlink" Target="http://stackoverflow.com/q/327124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ocs.jboss.org/hibernate/orm/5.2/userguide/html_single/Hibernate_User_Guide.html" TargetMode="External"/><Relationship Id="rId4" Type="http://schemas.openxmlformats.org/officeDocument/2006/relationships/hyperlink" Target="http://www.slideshare.net/brmeyer/hibernate-orm-performance-31550150" TargetMode="External"/><Relationship Id="rId5" Type="http://schemas.openxmlformats.org/officeDocument/2006/relationships/hyperlink" Target="http://www.thoughts-on-java.org/tips-to-boost-your-hibernate-performan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eclipse.org/eclipseli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oracle.com/javaee/7/tutorial/partpersist.htm#BNBP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1.gif"/><Relationship Id="rId4" Type="http://schemas.openxmlformats.org/officeDocument/2006/relationships/image" Target="../media/image0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Java Training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Dao Layer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Understanding pure JDBC helps to understand how other frameworks behave and predict their behaviour.</a:t>
            </a:r>
          </a:p>
          <a:p>
            <a:pPr indent="-228600" lvl="0" marL="457200" rtl="0">
              <a:spcBef>
                <a:spcPts val="0"/>
              </a:spcBef>
            </a:pPr>
            <a:r>
              <a:rPr lang="en"/>
              <a:t>Check if your database engine has a JDBC Type 4 driver.</a:t>
            </a:r>
          </a:p>
          <a:p>
            <a:pPr indent="-228600" lvl="0" marL="457200" rtl="0">
              <a:spcBef>
                <a:spcPts val="0"/>
              </a:spcBef>
            </a:pPr>
            <a:r>
              <a:rPr lang="en"/>
              <a:t>Prefer parameterized statements over non-parameterized statements to avoid SQL Injection.</a:t>
            </a:r>
          </a:p>
          <a:p>
            <a:pPr indent="-228600" lvl="0" marL="457200" rtl="0">
              <a:spcBef>
                <a:spcPts val="0"/>
              </a:spcBef>
            </a:pPr>
            <a:r>
              <a:rPr lang="en"/>
              <a:t>Use a connection pool. Opening a physical database connection has very high cost.</a:t>
            </a:r>
          </a:p>
          <a:p>
            <a:pPr indent="-228600" lvl="0" marL="457200" rtl="0">
              <a:spcBef>
                <a:spcPts val="0"/>
              </a:spcBef>
            </a:pPr>
            <a:r>
              <a:rPr b="1" lang="en"/>
              <a:t>Always call</a:t>
            </a:r>
            <a:r>
              <a:rPr lang="en"/>
              <a:t> </a:t>
            </a:r>
            <a:r>
              <a:rPr b="1" lang="en">
                <a:solidFill>
                  <a:srgbClr val="B7B7B7"/>
                </a:solidFill>
                <a:latin typeface="Courier New"/>
                <a:ea typeface="Courier New"/>
                <a:cs typeface="Courier New"/>
                <a:sym typeface="Courier New"/>
              </a:rPr>
              <a:t>Connection#close</a:t>
            </a:r>
            <a:r>
              <a:rPr lang="en"/>
              <a:t>, explicitly or via try with resources, even when using connection pool.</a:t>
            </a:r>
          </a:p>
          <a:p>
            <a:pPr indent="-228600" lvl="0" marL="457200">
              <a:spcBef>
                <a:spcPts val="0"/>
              </a:spcBef>
            </a:pPr>
            <a:r>
              <a:rPr b="1" lang="en"/>
              <a:t>Always use transactions</a:t>
            </a:r>
            <a:r>
              <a:rPr lang="en"/>
              <a:t>. Especially for operations that needs to save master-detail data atomically.</a:t>
            </a:r>
          </a:p>
        </p:txBody>
      </p:sp>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Tips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Additional info</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6 JDBC Performance Tips for Java Developers</a:t>
            </a:r>
          </a:p>
          <a:p>
            <a:pPr indent="-228600" lvl="0" marL="457200" rtl="0">
              <a:spcBef>
                <a:spcPts val="0"/>
              </a:spcBef>
            </a:pPr>
            <a:r>
              <a:rPr lang="en" u="sng">
                <a:solidFill>
                  <a:schemeClr val="hlink"/>
                </a:solidFill>
                <a:hlinkClick r:id="rId4"/>
              </a:rPr>
              <a:t>Difference between Statement and PreparedStatement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Create a set of classes that handle database operations using JDBC.</a:t>
            </a:r>
          </a:p>
          <a:p>
            <a:pPr indent="-228600" lvl="0" marL="457200">
              <a:spcBef>
                <a:spcPts val="0"/>
              </a:spcBef>
            </a:pPr>
            <a:r>
              <a:rPr lang="en"/>
              <a:t>Create a DAO class for Sale and Inventory tables used in ION Solid application.</a:t>
            </a:r>
          </a:p>
        </p:txBody>
      </p:sp>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Exercises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Hibernate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What’s Hibernate?</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Hibernate is an Object/Relational Mapping (ORM) framework. This kind of frameworks allow to map classes to database structures like tables and views.</a:t>
            </a:r>
          </a:p>
          <a:p>
            <a:pPr indent="-228600" lvl="0" marL="457200" rtl="0">
              <a:spcBef>
                <a:spcPts val="0"/>
              </a:spcBef>
            </a:pPr>
            <a:r>
              <a:rPr lang="en"/>
              <a:t>ORM frameworks allow you to interact directly with objects that are associated to data in your database and do CRUD operations with few effort.</a:t>
            </a:r>
          </a:p>
          <a:p>
            <a:pPr indent="-228600" lvl="0" marL="457200" rtl="0">
              <a:spcBef>
                <a:spcPts val="0"/>
              </a:spcBef>
            </a:pPr>
            <a:r>
              <a:rPr lang="en"/>
              <a:t>It provides access to data through its API, providing an abstraction layer for the database to work with. This is, virtually, code to interact with MySQL will be the same to interact with Oracle, MSSQL and others.</a:t>
            </a:r>
          </a:p>
          <a:p>
            <a:pPr indent="-228600" lvl="0" marL="457200">
              <a:spcBef>
                <a:spcPts val="0"/>
              </a:spcBef>
            </a:pPr>
            <a:r>
              <a:rPr lang="en"/>
              <a:t>Hibernate will create the necessary SQL statements to execute in the database.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Session</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solidFill>
                  <a:srgbClr val="B7B7B7"/>
                </a:solidFill>
                <a:latin typeface="Courier New"/>
                <a:ea typeface="Courier New"/>
                <a:cs typeface="Courier New"/>
                <a:sym typeface="Courier New"/>
              </a:rPr>
              <a:t>Session</a:t>
            </a:r>
            <a:r>
              <a:rPr lang="en"/>
              <a:t> is the main entry point to interact with Hibernate.</a:t>
            </a:r>
          </a:p>
          <a:p>
            <a:pPr indent="-228600" lvl="0" marL="457200" rtl="0">
              <a:spcBef>
                <a:spcPts val="0"/>
              </a:spcBef>
            </a:pPr>
            <a:r>
              <a:rPr lang="en"/>
              <a:t>A </a:t>
            </a:r>
            <a:r>
              <a:rPr b="1" lang="en">
                <a:solidFill>
                  <a:srgbClr val="B7B7B7"/>
                </a:solidFill>
                <a:latin typeface="Courier New"/>
                <a:ea typeface="Courier New"/>
                <a:cs typeface="Courier New"/>
                <a:sym typeface="Courier New"/>
              </a:rPr>
              <a:t>Session</a:t>
            </a:r>
            <a:r>
              <a:rPr lang="en"/>
              <a:t> instance is directly associated to a database connection.</a:t>
            </a:r>
          </a:p>
          <a:p>
            <a:pPr indent="-228600" lvl="0" marL="457200" rtl="0">
              <a:spcBef>
                <a:spcPts val="0"/>
              </a:spcBef>
            </a:pPr>
            <a:r>
              <a:rPr lang="en"/>
              <a:t>It is the interface that provides methods to interact with database. Provides methods to create, read, update and delete data using objects of mapped entities.</a:t>
            </a:r>
          </a:p>
          <a:p>
            <a:pPr indent="-228600" lvl="0" marL="457200" rtl="0">
              <a:spcBef>
                <a:spcPts val="0"/>
              </a:spcBef>
            </a:pPr>
            <a:r>
              <a:rPr lang="en"/>
              <a:t>An object can be in one of three states:</a:t>
            </a:r>
          </a:p>
          <a:p>
            <a:pPr indent="-228600" lvl="1" marL="914400" rtl="0">
              <a:spcBef>
                <a:spcPts val="0"/>
              </a:spcBef>
            </a:pPr>
            <a:r>
              <a:rPr lang="en"/>
              <a:t>Persistent: The object is associated with a single session.</a:t>
            </a:r>
          </a:p>
          <a:p>
            <a:pPr indent="-228600" lvl="1" marL="914400" rtl="0">
              <a:spcBef>
                <a:spcPts val="0"/>
              </a:spcBef>
            </a:pPr>
            <a:r>
              <a:rPr lang="en"/>
              <a:t>Detached: The object was associated with a session.</a:t>
            </a:r>
          </a:p>
          <a:p>
            <a:pPr indent="-228600" lvl="1" marL="914400" rtl="0">
              <a:spcBef>
                <a:spcPts val="0"/>
              </a:spcBef>
            </a:pPr>
            <a:r>
              <a:rPr lang="en"/>
              <a:t>Transient: The object is not associated to a session.</a:t>
            </a:r>
          </a:p>
          <a:p>
            <a:pPr indent="-228600" lvl="0" marL="457200" rtl="0">
              <a:spcBef>
                <a:spcPts val="0"/>
              </a:spcBef>
            </a:pPr>
            <a:r>
              <a:rPr b="1" lang="en">
                <a:solidFill>
                  <a:srgbClr val="B7B7B7"/>
                </a:solidFill>
                <a:latin typeface="Courier New"/>
                <a:ea typeface="Courier New"/>
                <a:cs typeface="Courier New"/>
                <a:sym typeface="Courier New"/>
              </a:rPr>
              <a:t>Session</a:t>
            </a:r>
            <a:r>
              <a:rPr lang="en"/>
              <a:t> keeps track of the objects and their state in first level cache.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SessionFactory</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solidFill>
                  <a:srgbClr val="B7B7B7"/>
                </a:solidFill>
                <a:latin typeface="Courier New"/>
                <a:ea typeface="Courier New"/>
                <a:cs typeface="Courier New"/>
                <a:sym typeface="Courier New"/>
              </a:rPr>
              <a:t>SessionFactory</a:t>
            </a:r>
            <a:r>
              <a:rPr lang="en"/>
              <a:t> is an interface that creates instances of </a:t>
            </a:r>
            <a:r>
              <a:rPr b="1" lang="en">
                <a:solidFill>
                  <a:srgbClr val="B7B7B7"/>
                </a:solidFill>
                <a:latin typeface="Courier New"/>
                <a:ea typeface="Courier New"/>
                <a:cs typeface="Courier New"/>
                <a:sym typeface="Courier New"/>
              </a:rPr>
              <a:t>Session</a:t>
            </a:r>
            <a:r>
              <a:rPr lang="en"/>
              <a:t>.</a:t>
            </a:r>
          </a:p>
          <a:p>
            <a:pPr indent="-228600" lvl="0" marL="457200" rtl="0">
              <a:spcBef>
                <a:spcPts val="0"/>
              </a:spcBef>
            </a:pPr>
            <a:r>
              <a:rPr lang="en"/>
              <a:t>It has the necessary configurations to decide how Sessions should be created.</a:t>
            </a:r>
          </a:p>
          <a:p>
            <a:pPr indent="-228600" lvl="0" marL="457200" rtl="0">
              <a:spcBef>
                <a:spcPts val="0"/>
              </a:spcBef>
            </a:pPr>
            <a:r>
              <a:rPr lang="en"/>
              <a:t>Instances of </a:t>
            </a:r>
            <a:r>
              <a:rPr b="1" lang="en">
                <a:solidFill>
                  <a:srgbClr val="B7B7B7"/>
                </a:solidFill>
                <a:latin typeface="Courier New"/>
                <a:ea typeface="Courier New"/>
                <a:cs typeface="Courier New"/>
                <a:sym typeface="Courier New"/>
              </a:rPr>
              <a:t>SessionFactory</a:t>
            </a:r>
            <a:r>
              <a:rPr lang="en"/>
              <a:t> are immutable. Once initialized, the configuration cannot be updated.</a:t>
            </a:r>
          </a:p>
          <a:p>
            <a:pPr indent="-228600" lvl="0" marL="457200" rtl="0">
              <a:spcBef>
                <a:spcPts val="0"/>
              </a:spcBef>
            </a:pPr>
            <a:r>
              <a:rPr lang="en"/>
              <a:t>An instance of SessionFactory should be associated to a </a:t>
            </a:r>
            <a:r>
              <a:rPr b="1" lang="en">
                <a:solidFill>
                  <a:srgbClr val="B7B7B7"/>
                </a:solidFill>
                <a:latin typeface="Courier New"/>
                <a:ea typeface="Courier New"/>
                <a:cs typeface="Courier New"/>
                <a:sym typeface="Courier New"/>
              </a:rPr>
              <a:t>DataSource</a:t>
            </a:r>
            <a:r>
              <a:rPr lang="en"/>
              <a:t>. This may be via JNDI or by providing an implementation of </a:t>
            </a:r>
            <a:r>
              <a:rPr b="1" lang="en">
                <a:solidFill>
                  <a:srgbClr val="B7B7B7"/>
                </a:solidFill>
                <a:latin typeface="Courier New"/>
                <a:ea typeface="Courier New"/>
                <a:cs typeface="Courier New"/>
                <a:sym typeface="Courier New"/>
              </a:rPr>
              <a:t>DataSource</a:t>
            </a:r>
            <a:r>
              <a:rPr lang="en"/>
              <a:t>. Otherwise, it will fall back on opening physical connections when creating a </a:t>
            </a:r>
            <a:r>
              <a:rPr b="1" lang="en">
                <a:solidFill>
                  <a:srgbClr val="B7B7B7"/>
                </a:solidFill>
                <a:latin typeface="Courier New"/>
                <a:ea typeface="Courier New"/>
                <a:cs typeface="Courier New"/>
                <a:sym typeface="Courier New"/>
              </a:rPr>
              <a:t>Session</a:t>
            </a:r>
            <a:r>
              <a:rPr lang="en"/>
              <a:t>.</a:t>
            </a:r>
          </a:p>
          <a:p>
            <a:pPr indent="-228600" lvl="0" marL="457200" rtl="0">
              <a:spcBef>
                <a:spcPts val="0"/>
              </a:spcBef>
            </a:pPr>
            <a:r>
              <a:rPr lang="en"/>
              <a:t>To create instances of </a:t>
            </a:r>
            <a:r>
              <a:rPr b="1" lang="en">
                <a:solidFill>
                  <a:srgbClr val="B7B7B7"/>
                </a:solidFill>
                <a:latin typeface="Courier New"/>
                <a:ea typeface="Courier New"/>
                <a:cs typeface="Courier New"/>
                <a:sym typeface="Courier New"/>
              </a:rPr>
              <a:t>SessionFactory</a:t>
            </a:r>
            <a:r>
              <a:rPr lang="en"/>
              <a:t>, you need to create a </a:t>
            </a:r>
            <a:r>
              <a:rPr b="1" lang="en">
                <a:solidFill>
                  <a:srgbClr val="B7B7B7"/>
                </a:solidFill>
                <a:latin typeface="Courier New"/>
                <a:ea typeface="Courier New"/>
                <a:cs typeface="Courier New"/>
                <a:sym typeface="Courier New"/>
              </a:rPr>
              <a:t>Configuration</a:t>
            </a:r>
            <a:r>
              <a:rPr lang="en"/>
              <a:t> and a </a:t>
            </a:r>
            <a:r>
              <a:rPr b="1" lang="en">
                <a:solidFill>
                  <a:srgbClr val="B7B7B7"/>
                </a:solidFill>
                <a:latin typeface="Courier New"/>
                <a:ea typeface="Courier New"/>
                <a:cs typeface="Courier New"/>
                <a:sym typeface="Courier New"/>
              </a:rPr>
              <a:t>StandardServiceRegistryBuilder</a:t>
            </a:r>
            <a:r>
              <a:rPr lang="en"/>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Entities</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An entity is a class that is mapped to a database object.</a:t>
            </a:r>
          </a:p>
          <a:p>
            <a:pPr indent="-228600" lvl="0" marL="457200" rtl="0">
              <a:spcBef>
                <a:spcPts val="0"/>
              </a:spcBef>
            </a:pPr>
            <a:r>
              <a:rPr lang="en"/>
              <a:t>Hibernate interacts with the database via entities. If the entity is not registered, Hibernate cannot work with it and an exception will be thrown.</a:t>
            </a:r>
          </a:p>
          <a:p>
            <a:pPr indent="-228600" lvl="0" marL="457200" rtl="0">
              <a:spcBef>
                <a:spcPts val="0"/>
              </a:spcBef>
            </a:pPr>
            <a:r>
              <a:rPr lang="en"/>
              <a:t>Entities can be mapped using XML configuration and annotation configuration.</a:t>
            </a:r>
          </a:p>
          <a:p>
            <a:pPr indent="-228600" lvl="0" marL="457200" rtl="0">
              <a:spcBef>
                <a:spcPts val="0"/>
              </a:spcBef>
            </a:pPr>
            <a:r>
              <a:rPr lang="en"/>
              <a:t>XML configuration is more flexible because allows several configurations of the entity and the application may choose which one to use. Downside is that every configuration needs to be in its own file.</a:t>
            </a:r>
          </a:p>
          <a:p>
            <a:pPr indent="-228600" lvl="0" marL="457200">
              <a:spcBef>
                <a:spcPts val="0"/>
              </a:spcBef>
            </a:pPr>
            <a:r>
              <a:rPr lang="en"/>
              <a:t>Annotation configuration is directly written in the code and eases the readability of the code and configuration into a single file. Downside is that an entity cannot have multiple configurations in a single file.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Relationships between entities</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@OneToOne</a:t>
            </a:r>
          </a:p>
          <a:p>
            <a:pPr indent="-228600" lvl="0" marL="457200" rtl="0">
              <a:spcBef>
                <a:spcPts val="0"/>
              </a:spcBef>
            </a:pPr>
            <a:r>
              <a:rPr lang="en"/>
              <a:t>@OneToMany</a:t>
            </a:r>
          </a:p>
          <a:p>
            <a:pPr indent="-228600" lvl="0" marL="457200" rtl="0">
              <a:spcBef>
                <a:spcPts val="0"/>
              </a:spcBef>
            </a:pPr>
            <a:r>
              <a:rPr lang="en"/>
              <a:t>@ManyToOne</a:t>
            </a:r>
          </a:p>
          <a:p>
            <a:pPr indent="-228600" lvl="0" marL="457200" rtl="0">
              <a:spcBef>
                <a:spcPts val="0"/>
              </a:spcBef>
            </a:pPr>
            <a:r>
              <a:rPr lang="en"/>
              <a:t>@ManyToMany</a:t>
            </a:r>
          </a:p>
          <a:p>
            <a:pPr indent="-228600" lvl="0" marL="457200" rtl="0">
              <a:spcBef>
                <a:spcPts val="0"/>
              </a:spcBef>
            </a:pPr>
            <a:r>
              <a:rPr lang="en"/>
              <a:t>@Embeddable and @Embedded</a:t>
            </a:r>
          </a:p>
          <a:p>
            <a:pPr indent="-228600" lvl="0" marL="457200" rtl="0">
              <a:spcBef>
                <a:spcPts val="0"/>
              </a:spcBef>
            </a:pPr>
            <a:r>
              <a:rPr lang="en"/>
              <a:t>@MappedSuperclass</a:t>
            </a:r>
          </a:p>
          <a:p>
            <a:pPr indent="-228600" lvl="0" marL="457200" rtl="0">
              <a:spcBef>
                <a:spcPts val="0"/>
              </a:spcBef>
            </a:pPr>
            <a:r>
              <a:rPr lang="en"/>
              <a:t>@Inheritance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HQL</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Hibernate Query Language is a custom language to build queries based on entities rather than on native SQL.</a:t>
            </a:r>
          </a:p>
          <a:p>
            <a:pPr indent="-228600" lvl="0" marL="457200" rtl="0">
              <a:spcBef>
                <a:spcPts val="0"/>
              </a:spcBef>
            </a:pPr>
            <a:r>
              <a:rPr lang="en"/>
              <a:t>Hibernate parses HQL statements and convert them into native SQL statements.</a:t>
            </a:r>
          </a:p>
          <a:p>
            <a:pPr indent="-228600" lvl="0" marL="457200">
              <a:spcBef>
                <a:spcPts val="0"/>
              </a:spcBef>
            </a:pPr>
            <a:r>
              <a:rPr lang="en"/>
              <a:t>HQL is oriented to entities and their relationships. For example, </a:t>
            </a:r>
            <a:r>
              <a:rPr lang="en">
                <a:latin typeface="Courier New"/>
                <a:ea typeface="Courier New"/>
                <a:cs typeface="Courier New"/>
                <a:sym typeface="Courier New"/>
              </a:rPr>
              <a:t>FROM T1 JOIN T2 ON T2.id = T1.t2Id</a:t>
            </a:r>
            <a:r>
              <a:rPr lang="en"/>
              <a:t> should be written as </a:t>
            </a:r>
            <a:r>
              <a:rPr lang="en">
                <a:latin typeface="Courier New"/>
                <a:ea typeface="Courier New"/>
                <a:cs typeface="Courier New"/>
                <a:sym typeface="Courier New"/>
              </a:rPr>
              <a:t>FROM T1 JOIN T1.t2</a:t>
            </a:r>
            <a:r>
              <a:rPr lang="en"/>
              <a:t> where </a:t>
            </a:r>
            <a:r>
              <a:rPr lang="en">
                <a:latin typeface="Courier New"/>
                <a:ea typeface="Courier New"/>
                <a:cs typeface="Courier New"/>
                <a:sym typeface="Courier New"/>
              </a:rPr>
              <a:t>t2</a:t>
            </a:r>
            <a:r>
              <a:rPr lang="en"/>
              <a:t> is a field of type </a:t>
            </a:r>
            <a:r>
              <a:rPr lang="en">
                <a:latin typeface="Courier New"/>
                <a:ea typeface="Courier New"/>
                <a:cs typeface="Courier New"/>
                <a:sym typeface="Courier New"/>
              </a:rPr>
              <a:t>T2</a:t>
            </a:r>
            <a:r>
              <a:rPr lang="en"/>
              <a:t> declared in class </a:t>
            </a:r>
            <a:r>
              <a:rPr lang="en">
                <a:latin typeface="Courier New"/>
                <a:ea typeface="Courier New"/>
                <a:cs typeface="Courier New"/>
                <a:sym typeface="Courier New"/>
              </a:rPr>
              <a:t>T1</a:t>
            </a:r>
            <a:r>
              <a:rPr lang="en"/>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JDBC</a:t>
            </a:r>
          </a:p>
          <a:p>
            <a:pPr indent="-228600" lvl="0" marL="457200" rtl="0">
              <a:spcBef>
                <a:spcPts val="0"/>
              </a:spcBef>
            </a:pPr>
            <a:r>
              <a:rPr lang="en"/>
              <a:t>Hibernate</a:t>
            </a:r>
          </a:p>
          <a:p>
            <a:pPr indent="-228600" lvl="0" marL="457200">
              <a:spcBef>
                <a:spcPts val="0"/>
              </a:spcBef>
            </a:pPr>
            <a:r>
              <a:rPr lang="en"/>
              <a:t>JPA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Criteria API</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Hibernate also offers a Java DSL alternative to communicate with database.</a:t>
            </a:r>
          </a:p>
          <a:p>
            <a:pPr indent="-228600" lvl="0" marL="457200" rtl="0">
              <a:spcBef>
                <a:spcPts val="0"/>
              </a:spcBef>
            </a:pPr>
            <a:r>
              <a:rPr lang="en"/>
              <a:t>A </a:t>
            </a:r>
            <a:r>
              <a:rPr b="1" lang="en">
                <a:solidFill>
                  <a:srgbClr val="B7B7B7"/>
                </a:solidFill>
                <a:latin typeface="Courier New"/>
                <a:ea typeface="Courier New"/>
                <a:cs typeface="Courier New"/>
                <a:sym typeface="Courier New"/>
              </a:rPr>
              <a:t>Criteria</a:t>
            </a:r>
            <a:r>
              <a:rPr lang="en"/>
              <a:t> object is created from a </a:t>
            </a:r>
            <a:r>
              <a:rPr b="1" lang="en">
                <a:solidFill>
                  <a:srgbClr val="B7B7B7"/>
                </a:solidFill>
                <a:latin typeface="Courier New"/>
                <a:ea typeface="Courier New"/>
                <a:cs typeface="Courier New"/>
                <a:sym typeface="Courier New"/>
              </a:rPr>
              <a:t>Session</a:t>
            </a:r>
            <a:r>
              <a:rPr lang="en"/>
              <a:t> instance.</a:t>
            </a:r>
          </a:p>
          <a:p>
            <a:pPr indent="-228600" lvl="0" marL="457200" rtl="0">
              <a:spcBef>
                <a:spcPts val="0"/>
              </a:spcBef>
            </a:pPr>
            <a:r>
              <a:rPr b="1" lang="en">
                <a:solidFill>
                  <a:srgbClr val="B7B7B7"/>
                </a:solidFill>
                <a:latin typeface="Courier New"/>
                <a:ea typeface="Courier New"/>
                <a:cs typeface="Courier New"/>
                <a:sym typeface="Courier New"/>
              </a:rPr>
              <a:t>Criteria</a:t>
            </a:r>
            <a:r>
              <a:rPr lang="en"/>
              <a:t> is directly associated with a single entity and creates queries based on it.</a:t>
            </a:r>
          </a:p>
          <a:p>
            <a:pPr indent="-228600" lvl="0" marL="457200" rtl="0">
              <a:spcBef>
                <a:spcPts val="0"/>
              </a:spcBef>
            </a:pPr>
            <a:r>
              <a:rPr lang="en"/>
              <a:t>See: ContactDemo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Tips</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Always use a connection pool.</a:t>
            </a:r>
          </a:p>
          <a:p>
            <a:pPr indent="-228600" lvl="0" marL="457200" rtl="0">
              <a:spcBef>
                <a:spcPts val="0"/>
              </a:spcBef>
            </a:pPr>
            <a:r>
              <a:rPr lang="en"/>
              <a:t>Evaluate each association and their fetch strategy and style</a:t>
            </a:r>
            <a:r>
              <a:rPr lang="en"/>
              <a:t>.</a:t>
            </a:r>
          </a:p>
          <a:p>
            <a:pPr indent="-228600" lvl="0" marL="457200" rtl="0">
              <a:spcBef>
                <a:spcPts val="0"/>
              </a:spcBef>
            </a:pPr>
            <a:r>
              <a:rPr lang="en"/>
              <a:t>In development phase, enable </a:t>
            </a:r>
            <a:r>
              <a:rPr b="1" lang="en">
                <a:solidFill>
                  <a:srgbClr val="B7B7B7"/>
                </a:solidFill>
                <a:latin typeface="Courier New"/>
                <a:ea typeface="Courier New"/>
                <a:cs typeface="Courier New"/>
                <a:sym typeface="Courier New"/>
              </a:rPr>
              <a:t>hibernate.show_sql</a:t>
            </a:r>
            <a:r>
              <a:rPr lang="en"/>
              <a:t> property to see the SQL statements generated by Hibernate. In production, disable the property.</a:t>
            </a:r>
          </a:p>
          <a:p>
            <a:pPr indent="-228600" lvl="0" marL="457200" rtl="0">
              <a:spcBef>
                <a:spcPts val="0"/>
              </a:spcBef>
            </a:pPr>
            <a:r>
              <a:rPr lang="en"/>
              <a:t>In case you need to design complex queries, use native queries rather than HQL or Criteria API.</a:t>
            </a:r>
          </a:p>
          <a:p>
            <a:pPr indent="-228600" lvl="0" marL="457200" rtl="0">
              <a:spcBef>
                <a:spcPts val="0"/>
              </a:spcBef>
            </a:pPr>
            <a:r>
              <a:rPr lang="en"/>
              <a:t>If possible, enable second level cache for tables with no changes and recurrent queries.</a:t>
            </a:r>
          </a:p>
          <a:p>
            <a:pPr indent="-228600" lvl="0" marL="457200" rtl="0">
              <a:spcBef>
                <a:spcPts val="0"/>
              </a:spcBef>
            </a:pPr>
            <a:r>
              <a:rPr lang="en"/>
              <a:t>Always set a value for </a:t>
            </a:r>
            <a:r>
              <a:rPr b="1" lang="en">
                <a:solidFill>
                  <a:srgbClr val="B7B7B7"/>
                </a:solidFill>
                <a:latin typeface="Courier New"/>
                <a:ea typeface="Courier New"/>
                <a:cs typeface="Courier New"/>
                <a:sym typeface="Courier New"/>
              </a:rPr>
              <a:t>hibernate.jdbc.batch_size</a:t>
            </a:r>
            <a:r>
              <a:rPr lang="en"/>
              <a:t> property.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Additional info</a:t>
            </a:r>
          </a:p>
        </p:txBody>
      </p:sp>
      <p:sp>
        <p:nvSpPr>
          <p:cNvPr id="185" name="Shape 1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Hibernate User Guide</a:t>
            </a:r>
          </a:p>
          <a:p>
            <a:pPr indent="-228600" lvl="0" marL="457200" rtl="0">
              <a:spcBef>
                <a:spcPts val="0"/>
              </a:spcBef>
            </a:pPr>
            <a:r>
              <a:rPr lang="en" u="sng">
                <a:solidFill>
                  <a:schemeClr val="hlink"/>
                </a:solidFill>
                <a:hlinkClick r:id="rId4"/>
              </a:rPr>
              <a:t>Hibernate ORM: Tips, Tricks, and Performance Techniques</a:t>
            </a:r>
          </a:p>
          <a:p>
            <a:pPr indent="-228600" lvl="0" marL="457200">
              <a:spcBef>
                <a:spcPts val="0"/>
              </a:spcBef>
            </a:pPr>
            <a:r>
              <a:rPr lang="en" u="sng">
                <a:solidFill>
                  <a:schemeClr val="hlink"/>
                </a:solidFill>
                <a:hlinkClick r:id="rId5"/>
              </a:rPr>
              <a:t>7 Tips to boost your Hibernate performance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Exercises</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Describe if you have used Hibernate in the past. Describe some of the benefits and pitfalls you’ve encountered when working with this technology.</a:t>
            </a:r>
          </a:p>
          <a:p>
            <a:pPr indent="-228600" lvl="0" marL="457200" rtl="0">
              <a:spcBef>
                <a:spcPts val="0"/>
              </a:spcBef>
            </a:pPr>
            <a:r>
              <a:rPr lang="en"/>
              <a:t>Create a DAO layer for Invoice and Inventory entities used in ION Solid application.</a:t>
            </a:r>
          </a:p>
          <a:p>
            <a:pPr indent="-228600" lvl="0" marL="457200">
              <a:spcBef>
                <a:spcPts val="0"/>
              </a:spcBef>
            </a:pPr>
            <a:r>
              <a:rPr lang="en"/>
              <a:t>Describe the difference between the DAO layer built with Hibernate and the DAO layer built using pure JDBC.</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JPA</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Java Persistence API (JPA) is a standard specification for data access in form of ORM. Its latest version is 2.1 for Java EE 7. There’s a work in progress for version 2.2.</a:t>
            </a:r>
          </a:p>
          <a:p>
            <a:pPr indent="-228600" lvl="0" marL="457200" rtl="0">
              <a:spcBef>
                <a:spcPts val="0"/>
              </a:spcBef>
            </a:pPr>
            <a:r>
              <a:rPr lang="en"/>
              <a:t>Since JPA is a specification, it doesn’t provide an implementation. It defines a set of interfaces and how the interact. API vendors create a product/framework that implements the specification.</a:t>
            </a:r>
          </a:p>
          <a:p>
            <a:pPr indent="-228600" lvl="0" marL="457200" rtl="0">
              <a:spcBef>
                <a:spcPts val="0"/>
              </a:spcBef>
            </a:pPr>
            <a:r>
              <a:rPr lang="en"/>
              <a:t>Currently, the reference implementation is </a:t>
            </a:r>
            <a:r>
              <a:rPr lang="en" u="sng">
                <a:solidFill>
                  <a:schemeClr val="hlink"/>
                </a:solidFill>
                <a:hlinkClick r:id="rId3"/>
              </a:rPr>
              <a:t>EclipseLink</a:t>
            </a:r>
            <a:r>
              <a:rPr lang="en"/>
              <a:t>.</a:t>
            </a:r>
          </a:p>
          <a:p>
            <a:pPr indent="-228600" lvl="0" marL="457200" rtl="0">
              <a:spcBef>
                <a:spcPts val="0"/>
              </a:spcBef>
            </a:pPr>
            <a:r>
              <a:rPr lang="en"/>
              <a:t>Other vendors are Hibernate and DataNucleus.</a:t>
            </a:r>
          </a:p>
          <a:p>
            <a:pPr indent="-228600" lvl="0" marL="457200" rtl="0">
              <a:spcBef>
                <a:spcPts val="0"/>
              </a:spcBef>
            </a:pPr>
            <a:r>
              <a:rPr lang="en"/>
              <a:t>JPA can be used in Java SE applications as well.</a:t>
            </a:r>
          </a:p>
        </p:txBody>
      </p:sp>
      <p:sp>
        <p:nvSpPr>
          <p:cNvPr id="202" name="Shape 2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What’s JPA?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EntityManager and EntityManagerFactory</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solidFill>
                  <a:srgbClr val="B7B7B7"/>
                </a:solidFill>
                <a:latin typeface="Courier New"/>
                <a:ea typeface="Courier New"/>
                <a:cs typeface="Courier New"/>
                <a:sym typeface="Courier New"/>
              </a:rPr>
              <a:t>EntityManager</a:t>
            </a:r>
            <a:r>
              <a:rPr lang="en"/>
              <a:t> is the interface that provides methods to interact with the database through objects. This is similar to </a:t>
            </a:r>
            <a:r>
              <a:rPr b="1" lang="en">
                <a:solidFill>
                  <a:srgbClr val="B7B7B7"/>
                </a:solidFill>
                <a:latin typeface="Courier New"/>
                <a:ea typeface="Courier New"/>
                <a:cs typeface="Courier New"/>
                <a:sym typeface="Courier New"/>
              </a:rPr>
              <a:t>Session</a:t>
            </a:r>
            <a:r>
              <a:rPr lang="en"/>
              <a:t> interface from Hibernate.</a:t>
            </a:r>
          </a:p>
          <a:p>
            <a:pPr indent="-228600" lvl="0" marL="457200" rtl="0">
              <a:spcBef>
                <a:spcPts val="0"/>
              </a:spcBef>
            </a:pPr>
            <a:r>
              <a:rPr b="1" lang="en">
                <a:solidFill>
                  <a:srgbClr val="B7B7B7"/>
                </a:solidFill>
                <a:latin typeface="Courier New"/>
                <a:ea typeface="Courier New"/>
                <a:cs typeface="Courier New"/>
                <a:sym typeface="Courier New"/>
              </a:rPr>
              <a:t>EntityManagerFactory</a:t>
            </a:r>
            <a:r>
              <a:rPr lang="en"/>
              <a:t> is the interface that creates instances of </a:t>
            </a:r>
            <a:r>
              <a:rPr b="1" lang="en">
                <a:solidFill>
                  <a:srgbClr val="B7B7B7"/>
                </a:solidFill>
                <a:latin typeface="Courier New"/>
                <a:ea typeface="Courier New"/>
                <a:cs typeface="Courier New"/>
                <a:sym typeface="Courier New"/>
              </a:rPr>
              <a:t>EntityManager</a:t>
            </a:r>
            <a:r>
              <a:rPr lang="en"/>
              <a:t>. This is similar to </a:t>
            </a:r>
            <a:r>
              <a:rPr b="1" lang="en">
                <a:solidFill>
                  <a:srgbClr val="B7B7B7"/>
                </a:solidFill>
                <a:latin typeface="Courier New"/>
                <a:ea typeface="Courier New"/>
                <a:cs typeface="Courier New"/>
                <a:sym typeface="Courier New"/>
              </a:rPr>
              <a:t>SessionFactory</a:t>
            </a:r>
            <a:r>
              <a:rPr lang="en"/>
              <a:t> from Hibernate.</a:t>
            </a:r>
          </a:p>
          <a:p>
            <a:pPr indent="-228600" lvl="0" marL="457200">
              <a:spcBef>
                <a:spcPts val="0"/>
              </a:spcBef>
            </a:pPr>
            <a:r>
              <a:rPr lang="en"/>
              <a:t>An </a:t>
            </a:r>
            <a:r>
              <a:rPr b="1" lang="en">
                <a:solidFill>
                  <a:srgbClr val="B7B7B7"/>
                </a:solidFill>
                <a:latin typeface="Courier New"/>
                <a:ea typeface="Courier New"/>
                <a:cs typeface="Courier New"/>
                <a:sym typeface="Courier New"/>
              </a:rPr>
              <a:t>EntityManager</a:t>
            </a:r>
            <a:r>
              <a:rPr lang="en"/>
              <a:t> works with a </a:t>
            </a:r>
            <a:r>
              <a:rPr b="1" lang="en">
                <a:solidFill>
                  <a:srgbClr val="B7B7B7"/>
                </a:solidFill>
                <a:latin typeface="Courier New"/>
                <a:ea typeface="Courier New"/>
                <a:cs typeface="Courier New"/>
                <a:sym typeface="Courier New"/>
              </a:rPr>
              <a:t>PersistenceUnit</a:t>
            </a:r>
            <a:r>
              <a:rPr lang="en"/>
              <a:t>. This one defines the entities mapped to database objects.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JPQL and Named Queries</a:t>
            </a: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JPA offers its own language to query the database: JPQL.</a:t>
            </a:r>
          </a:p>
          <a:p>
            <a:pPr indent="-228600" lvl="0" marL="457200" rtl="0">
              <a:spcBef>
                <a:spcPts val="0"/>
              </a:spcBef>
            </a:pPr>
            <a:r>
              <a:rPr lang="en"/>
              <a:t>JPQL has slight differences to HQL.</a:t>
            </a:r>
          </a:p>
          <a:p>
            <a:pPr indent="-228600" lvl="0" marL="457200" rtl="0">
              <a:spcBef>
                <a:spcPts val="0"/>
              </a:spcBef>
            </a:pPr>
            <a:r>
              <a:rPr lang="en"/>
              <a:t>A named query is a static JPQL query defined at compile time. They allow separation of concerns between writing the JPQL code directly in methods and in a separate place. Also, they enforce usage of parameters.</a:t>
            </a:r>
          </a:p>
          <a:p>
            <a:pPr indent="-228600" lvl="0" marL="457200" rtl="0">
              <a:spcBef>
                <a:spcPts val="0"/>
              </a:spcBef>
            </a:pPr>
            <a:r>
              <a:rPr lang="en"/>
              <a:t>These queries are recognized by the </a:t>
            </a:r>
            <a:r>
              <a:rPr b="1" lang="en">
                <a:solidFill>
                  <a:srgbClr val="B7B7B7"/>
                </a:solidFill>
                <a:latin typeface="Courier New"/>
                <a:ea typeface="Courier New"/>
                <a:cs typeface="Courier New"/>
                <a:sym typeface="Courier New"/>
              </a:rPr>
              <a:t>EntityManager</a:t>
            </a:r>
            <a:r>
              <a:rPr lang="en"/>
              <a:t> and can be loaded by their name.</a:t>
            </a:r>
          </a:p>
          <a:p>
            <a:pPr indent="-228600" lvl="0" marL="457200">
              <a:spcBef>
                <a:spcPts val="0"/>
              </a:spcBef>
            </a:pPr>
            <a:r>
              <a:rPr lang="en"/>
              <a:t>See ContactDemoJpa</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Tips</a:t>
            </a:r>
          </a:p>
        </p:txBody>
      </p:sp>
      <p:sp>
        <p:nvSpPr>
          <p:cNvPr id="220" name="Shape 2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Most tips for Hibernate apply for JPA as well.</a:t>
            </a:r>
          </a:p>
          <a:p>
            <a:pPr indent="-228600" lvl="0" marL="457200" rtl="0">
              <a:spcBef>
                <a:spcPts val="0"/>
              </a:spcBef>
            </a:pPr>
            <a:r>
              <a:rPr lang="en"/>
              <a:t>Perform proofs of concepts for a small set of operations to be done with different implementations and their versions to decide which one to use.</a:t>
            </a:r>
          </a:p>
          <a:p>
            <a:pPr indent="-228600" lvl="0" marL="457200" rtl="0">
              <a:spcBef>
                <a:spcPts val="0"/>
              </a:spcBef>
            </a:pPr>
            <a:r>
              <a:rPr lang="en"/>
              <a:t>When selecting a JPA implementation, make sure to also evaluate specific properties of that vendor. These may affect performance of application.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Additional info</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Java EE 7 tutorial. Part VIII: Persistence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JDBC</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Exercises</a:t>
            </a:r>
          </a:p>
        </p:txBody>
      </p:sp>
      <p:sp>
        <p:nvSpPr>
          <p:cNvPr id="232" name="Shape 2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Describe if you have used JPA in the past. Describe some of the benefits and pitfalls you’ve encountered when working with this technology.</a:t>
            </a:r>
          </a:p>
          <a:p>
            <a:pPr indent="-228600" lvl="0" marL="457200">
              <a:spcBef>
                <a:spcPts val="0"/>
              </a:spcBef>
            </a:pPr>
            <a:r>
              <a:rPr lang="en"/>
              <a:t>Create a DAO layer for Invoice and Inventory entities used in ION Solid application using Hibernate implementation.</a:t>
            </a:r>
          </a:p>
          <a:p>
            <a:pPr indent="-228600" lvl="0" marL="457200" rtl="0">
              <a:spcBef>
                <a:spcPts val="0"/>
              </a:spcBef>
            </a:pPr>
            <a:r>
              <a:rPr lang="en"/>
              <a:t>Describe the differences you’ve found between pure JDBC, Hibernate and JPA. Explain which one you would use in a short and large project and why.</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JDBC</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solidFill>
                  <a:schemeClr val="dk1"/>
                </a:solidFill>
              </a:rPr>
              <a:t>Java Database Connectivity is a set of interfaces that allow to communicate with tabular data sources. For example: a RDBMS through executing SQL statements, a spreadsheet, flat files.</a:t>
            </a:r>
          </a:p>
          <a:p>
            <a:pPr indent="-228600" lvl="0" marL="457200" rtl="0">
              <a:spcBef>
                <a:spcPts val="0"/>
              </a:spcBef>
              <a:buClr>
                <a:schemeClr val="dk1"/>
              </a:buClr>
            </a:pPr>
            <a:r>
              <a:rPr lang="en">
                <a:solidFill>
                  <a:schemeClr val="dk1"/>
                </a:solidFill>
              </a:rPr>
              <a:t>Since they are interfaces, the code written in Java should be compiled once and run in any platform. JDBC delegates the implementation details of specific database connectivity to Drivers.</a:t>
            </a:r>
          </a:p>
          <a:p>
            <a:pPr indent="-228600" lvl="0" marL="457200">
              <a:spcBef>
                <a:spcPts val="0"/>
              </a:spcBef>
              <a:buClr>
                <a:schemeClr val="dk1"/>
              </a:buClr>
            </a:pPr>
            <a:r>
              <a:rPr lang="en">
                <a:solidFill>
                  <a:schemeClr val="dk1"/>
                </a:solidFill>
              </a:rPr>
              <a:t>A driver is a java library (jar) that has the necessary elements to communicate with a data source and perform operations there.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JDBC Architecture</a:t>
            </a:r>
          </a:p>
        </p:txBody>
      </p:sp>
      <p:pic>
        <p:nvPicPr>
          <p:cNvPr descr=" " id="78" name="Shape 78"/>
          <p:cNvPicPr preferRelativeResize="0"/>
          <p:nvPr/>
        </p:nvPicPr>
        <p:blipFill>
          <a:blip r:embed="rId3">
            <a:alphaModFix/>
          </a:blip>
          <a:stretch>
            <a:fillRect/>
          </a:stretch>
        </p:blipFill>
        <p:spPr>
          <a:xfrm>
            <a:off x="1098000" y="1136650"/>
            <a:ext cx="2652812" cy="3028325"/>
          </a:xfrm>
          <a:prstGeom prst="rect">
            <a:avLst/>
          </a:prstGeom>
          <a:noFill/>
          <a:ln>
            <a:noFill/>
          </a:ln>
        </p:spPr>
      </p:pic>
      <p:pic>
        <p:nvPicPr>
          <p:cNvPr descr=" " id="79" name="Shape 79"/>
          <p:cNvPicPr preferRelativeResize="0"/>
          <p:nvPr/>
        </p:nvPicPr>
        <p:blipFill>
          <a:blip r:embed="rId4">
            <a:alphaModFix/>
          </a:blip>
          <a:stretch>
            <a:fillRect/>
          </a:stretch>
        </p:blipFill>
        <p:spPr>
          <a:xfrm>
            <a:off x="5264700" y="984250"/>
            <a:ext cx="2652824" cy="3282719"/>
          </a:xfrm>
          <a:prstGeom prst="rect">
            <a:avLst/>
          </a:prstGeom>
          <a:noFill/>
          <a:ln>
            <a:noFill/>
          </a:ln>
        </p:spPr>
      </p:pic>
      <p:sp>
        <p:nvSpPr>
          <p:cNvPr id="80" name="Shape 80"/>
          <p:cNvSpPr txBox="1"/>
          <p:nvPr/>
        </p:nvSpPr>
        <p:spPr>
          <a:xfrm>
            <a:off x="963950" y="4246475"/>
            <a:ext cx="1371000" cy="438600"/>
          </a:xfrm>
          <a:prstGeom prst="rect">
            <a:avLst/>
          </a:prstGeom>
          <a:noFill/>
          <a:ln>
            <a:noFill/>
          </a:ln>
        </p:spPr>
        <p:txBody>
          <a:bodyPr anchorCtr="0" anchor="t" bIns="91425" lIns="91425" rIns="91425" tIns="91425">
            <a:noAutofit/>
          </a:bodyPr>
          <a:lstStyle/>
          <a:p>
            <a:pPr lvl="0">
              <a:spcBef>
                <a:spcPts val="0"/>
              </a:spcBef>
              <a:buNone/>
            </a:pPr>
            <a:r>
              <a:rPr lang="en"/>
              <a:t>Driver Type 4</a:t>
            </a:r>
          </a:p>
        </p:txBody>
      </p:sp>
      <p:sp>
        <p:nvSpPr>
          <p:cNvPr id="81" name="Shape 81"/>
          <p:cNvSpPr txBox="1"/>
          <p:nvPr/>
        </p:nvSpPr>
        <p:spPr>
          <a:xfrm>
            <a:off x="2652850" y="4246475"/>
            <a:ext cx="1371000" cy="438600"/>
          </a:xfrm>
          <a:prstGeom prst="rect">
            <a:avLst/>
          </a:prstGeom>
          <a:noFill/>
          <a:ln>
            <a:noFill/>
          </a:ln>
        </p:spPr>
        <p:txBody>
          <a:bodyPr anchorCtr="0" anchor="t" bIns="91425" lIns="91425" rIns="91425" tIns="91425">
            <a:noAutofit/>
          </a:bodyPr>
          <a:lstStyle/>
          <a:p>
            <a:pPr lvl="0" rtl="0">
              <a:spcBef>
                <a:spcPts val="0"/>
              </a:spcBef>
              <a:buNone/>
            </a:pPr>
            <a:r>
              <a:rPr lang="en"/>
              <a:t>Driver Type 3</a:t>
            </a:r>
          </a:p>
        </p:txBody>
      </p:sp>
      <p:sp>
        <p:nvSpPr>
          <p:cNvPr id="82" name="Shape 82"/>
          <p:cNvSpPr txBox="1"/>
          <p:nvPr/>
        </p:nvSpPr>
        <p:spPr>
          <a:xfrm>
            <a:off x="5020575" y="4246475"/>
            <a:ext cx="1371000" cy="438600"/>
          </a:xfrm>
          <a:prstGeom prst="rect">
            <a:avLst/>
          </a:prstGeom>
          <a:noFill/>
          <a:ln>
            <a:noFill/>
          </a:ln>
        </p:spPr>
        <p:txBody>
          <a:bodyPr anchorCtr="0" anchor="t" bIns="91425" lIns="91425" rIns="91425" tIns="91425">
            <a:noAutofit/>
          </a:bodyPr>
          <a:lstStyle/>
          <a:p>
            <a:pPr lvl="0" rtl="0">
              <a:spcBef>
                <a:spcPts val="0"/>
              </a:spcBef>
              <a:buNone/>
            </a:pPr>
            <a:r>
              <a:rPr lang="en"/>
              <a:t>Driver Type 1</a:t>
            </a:r>
          </a:p>
        </p:txBody>
      </p:sp>
      <p:sp>
        <p:nvSpPr>
          <p:cNvPr id="83" name="Shape 83"/>
          <p:cNvSpPr txBox="1"/>
          <p:nvPr/>
        </p:nvSpPr>
        <p:spPr>
          <a:xfrm>
            <a:off x="6927125" y="4246475"/>
            <a:ext cx="1371000" cy="438600"/>
          </a:xfrm>
          <a:prstGeom prst="rect">
            <a:avLst/>
          </a:prstGeom>
          <a:noFill/>
          <a:ln>
            <a:noFill/>
          </a:ln>
        </p:spPr>
        <p:txBody>
          <a:bodyPr anchorCtr="0" anchor="t" bIns="91425" lIns="91425" rIns="91425" tIns="91425">
            <a:noAutofit/>
          </a:bodyPr>
          <a:lstStyle/>
          <a:p>
            <a:pPr lvl="0" rtl="0">
              <a:spcBef>
                <a:spcPts val="0"/>
              </a:spcBef>
              <a:buNone/>
            </a:pPr>
            <a:r>
              <a:rPr lang="en"/>
              <a:t>Driver Type 2</a:t>
            </a:r>
          </a:p>
        </p:txBody>
      </p:sp>
      <p:sp>
        <p:nvSpPr>
          <p:cNvPr id="84" name="Shape 84"/>
          <p:cNvSpPr txBox="1"/>
          <p:nvPr/>
        </p:nvSpPr>
        <p:spPr>
          <a:xfrm>
            <a:off x="1554875" y="4705950"/>
            <a:ext cx="5794800" cy="371700"/>
          </a:xfrm>
          <a:prstGeom prst="rect">
            <a:avLst/>
          </a:prstGeom>
          <a:noFill/>
          <a:ln>
            <a:noFill/>
          </a:ln>
        </p:spPr>
        <p:txBody>
          <a:bodyPr anchorCtr="0" anchor="t" bIns="91425" lIns="91425" rIns="91425" tIns="91425">
            <a:noAutofit/>
          </a:bodyPr>
          <a:lstStyle/>
          <a:p>
            <a:pPr lvl="0">
              <a:spcBef>
                <a:spcPts val="0"/>
              </a:spcBef>
              <a:buNone/>
            </a:pPr>
            <a:r>
              <a:rPr lang="en"/>
              <a:t>Source: http://www.oracle.com/technetwork/java/overview-141217.html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Opening a database connection</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Install the driver for the database and add it to the project classpath.</a:t>
            </a:r>
          </a:p>
          <a:p>
            <a:pPr indent="-228600" lvl="0" marL="457200" rtl="0">
              <a:spcBef>
                <a:spcPts val="0"/>
              </a:spcBef>
            </a:pPr>
            <a:r>
              <a:rPr lang="en"/>
              <a:t>Define the database connection URL.</a:t>
            </a:r>
          </a:p>
          <a:p>
            <a:pPr indent="-228600" lvl="0" marL="457200" rtl="0">
              <a:spcBef>
                <a:spcPts val="0"/>
              </a:spcBef>
            </a:pPr>
            <a:r>
              <a:rPr lang="en"/>
              <a:t>Use </a:t>
            </a:r>
            <a:r>
              <a:rPr b="1" lang="en">
                <a:solidFill>
                  <a:srgbClr val="B7B7B7"/>
                </a:solidFill>
                <a:latin typeface="Courier New"/>
                <a:ea typeface="Courier New"/>
                <a:cs typeface="Courier New"/>
                <a:sym typeface="Courier New"/>
              </a:rPr>
              <a:t>DriverManager</a:t>
            </a:r>
            <a:r>
              <a:rPr lang="en"/>
              <a:t> with the URL to obtain a connection of type </a:t>
            </a:r>
            <a:r>
              <a:rPr b="1" lang="en">
                <a:solidFill>
                  <a:srgbClr val="B7B7B7"/>
                </a:solidFill>
                <a:latin typeface="Courier New"/>
                <a:ea typeface="Courier New"/>
                <a:cs typeface="Courier New"/>
                <a:sym typeface="Courier New"/>
              </a:rPr>
              <a:t>java.sql.Connection</a:t>
            </a:r>
            <a:r>
              <a:rPr lang="en"/>
              <a:t>.</a:t>
            </a:r>
          </a:p>
          <a:p>
            <a:pPr indent="-228600" lvl="0" marL="457200" rtl="0">
              <a:spcBef>
                <a:spcPts val="0"/>
              </a:spcBef>
            </a:pPr>
            <a:r>
              <a:rPr lang="en"/>
              <a:t>See: MySQLConnectionExample</a:t>
            </a:r>
          </a:p>
          <a:p>
            <a:pPr indent="-228600" lvl="0" marL="457200" rtl="0">
              <a:spcBef>
                <a:spcPts val="0"/>
              </a:spcBef>
            </a:pPr>
            <a:r>
              <a:rPr lang="en"/>
              <a:t>Since Java 7, there’s no need to register driver type 4 manually.</a:t>
            </a:r>
          </a:p>
          <a:p>
            <a:pPr indent="-228600" lvl="0" marL="457200" rtl="0">
              <a:spcBef>
                <a:spcPts val="0"/>
              </a:spcBef>
            </a:pPr>
            <a:r>
              <a:rPr lang="en"/>
              <a:t>All instances of </a:t>
            </a:r>
            <a:r>
              <a:rPr b="1" lang="en">
                <a:solidFill>
                  <a:srgbClr val="B7B7B7"/>
                </a:solidFill>
                <a:latin typeface="Courier New"/>
                <a:ea typeface="Courier New"/>
                <a:cs typeface="Courier New"/>
                <a:sym typeface="Courier New"/>
              </a:rPr>
              <a:t>Connection</a:t>
            </a:r>
            <a:r>
              <a:rPr lang="en"/>
              <a:t> must be closed after finished its work. This is, the method </a:t>
            </a:r>
            <a:r>
              <a:rPr b="1" lang="en">
                <a:solidFill>
                  <a:srgbClr val="B7B7B7"/>
                </a:solidFill>
                <a:latin typeface="Courier New"/>
                <a:ea typeface="Courier New"/>
                <a:cs typeface="Courier New"/>
                <a:sym typeface="Courier New"/>
              </a:rPr>
              <a:t>close</a:t>
            </a:r>
            <a:r>
              <a:rPr lang="en"/>
              <a:t> must be executed, vía direct call or using </a:t>
            </a:r>
            <a:r>
              <a:rPr b="1" lang="en">
                <a:solidFill>
                  <a:srgbClr val="0000FF"/>
                </a:solidFill>
                <a:latin typeface="Courier New"/>
                <a:ea typeface="Courier New"/>
                <a:cs typeface="Courier New"/>
                <a:sym typeface="Courier New"/>
              </a:rPr>
              <a:t>try-with-resources</a:t>
            </a:r>
            <a:r>
              <a:rPr lang="en"/>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Statement, PreparedStatement and ResultSet</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solidFill>
                  <a:srgbClr val="B7B7B7"/>
                </a:solidFill>
                <a:latin typeface="Courier New"/>
                <a:ea typeface="Courier New"/>
                <a:cs typeface="Courier New"/>
                <a:sym typeface="Courier New"/>
              </a:rPr>
              <a:t>java.sql.Statement</a:t>
            </a:r>
            <a:r>
              <a:rPr lang="en"/>
              <a:t> and </a:t>
            </a:r>
            <a:r>
              <a:rPr b="1" lang="en">
                <a:solidFill>
                  <a:srgbClr val="B7B7B7"/>
                </a:solidFill>
                <a:latin typeface="Courier New"/>
                <a:ea typeface="Courier New"/>
                <a:cs typeface="Courier New"/>
                <a:sym typeface="Courier New"/>
              </a:rPr>
              <a:t>java.sql.PreparedStatement</a:t>
            </a:r>
            <a:r>
              <a:rPr lang="en"/>
              <a:t> are interfaces that allow executing SQL statements against the database.</a:t>
            </a:r>
          </a:p>
          <a:p>
            <a:pPr indent="-228600" lvl="0" marL="457200" rtl="0">
              <a:spcBef>
                <a:spcPts val="0"/>
              </a:spcBef>
            </a:pPr>
            <a:r>
              <a:rPr b="1" lang="en">
                <a:solidFill>
                  <a:srgbClr val="B7B7B7"/>
                </a:solidFill>
                <a:latin typeface="Courier New"/>
                <a:ea typeface="Courier New"/>
                <a:cs typeface="Courier New"/>
                <a:sym typeface="Courier New"/>
              </a:rPr>
              <a:t>Statement</a:t>
            </a:r>
            <a:r>
              <a:rPr lang="en"/>
              <a:t> allows executing any DDL and DML statement.</a:t>
            </a:r>
          </a:p>
          <a:p>
            <a:pPr indent="-228600" lvl="0" marL="457200" rtl="0">
              <a:spcBef>
                <a:spcPts val="0"/>
              </a:spcBef>
            </a:pPr>
            <a:r>
              <a:rPr b="1" lang="en">
                <a:solidFill>
                  <a:srgbClr val="B7B7B7"/>
                </a:solidFill>
                <a:latin typeface="Courier New"/>
                <a:ea typeface="Courier New"/>
                <a:cs typeface="Courier New"/>
                <a:sym typeface="Courier New"/>
              </a:rPr>
              <a:t>PreparedStatement</a:t>
            </a:r>
            <a:r>
              <a:rPr lang="en"/>
              <a:t> allows executing parameterized DDL and DML statements. </a:t>
            </a:r>
            <a:r>
              <a:rPr b="1" lang="en">
                <a:solidFill>
                  <a:srgbClr val="B7B7B7"/>
                </a:solidFill>
                <a:latin typeface="Courier New"/>
                <a:ea typeface="Courier New"/>
                <a:cs typeface="Courier New"/>
                <a:sym typeface="Courier New"/>
              </a:rPr>
              <a:t>PreparedStatement</a:t>
            </a:r>
            <a:r>
              <a:rPr lang="en"/>
              <a:t> extends from </a:t>
            </a:r>
            <a:r>
              <a:rPr b="1" lang="en">
                <a:solidFill>
                  <a:srgbClr val="B7B7B7"/>
                </a:solidFill>
                <a:latin typeface="Courier New"/>
                <a:ea typeface="Courier New"/>
                <a:cs typeface="Courier New"/>
                <a:sym typeface="Courier New"/>
              </a:rPr>
              <a:t>Statement</a:t>
            </a:r>
            <a:r>
              <a:rPr lang="en"/>
              <a:t>.</a:t>
            </a:r>
          </a:p>
          <a:p>
            <a:pPr indent="-228600" lvl="0" marL="457200" rtl="0">
              <a:spcBef>
                <a:spcPts val="0"/>
              </a:spcBef>
            </a:pPr>
            <a:r>
              <a:rPr b="1" lang="en">
                <a:solidFill>
                  <a:srgbClr val="B7B7B7"/>
                </a:solidFill>
                <a:latin typeface="Courier New"/>
                <a:ea typeface="Courier New"/>
                <a:cs typeface="Courier New"/>
                <a:sym typeface="Courier New"/>
              </a:rPr>
              <a:t>java.sql.ResultSet</a:t>
            </a:r>
            <a:r>
              <a:rPr lang="en"/>
              <a:t> is an interface used to read data as the result of executing a query on the server. It’s like a pointer to a cursor, where the cursor lives in the database engine.</a:t>
            </a:r>
          </a:p>
          <a:p>
            <a:pPr indent="-228600" lvl="0" marL="457200" rtl="0">
              <a:spcBef>
                <a:spcPts val="0"/>
              </a:spcBef>
            </a:pPr>
            <a:r>
              <a:rPr lang="en"/>
              <a:t>See: StatementExample, PreparedStatementExample.</a:t>
            </a:r>
          </a:p>
          <a:p>
            <a:pPr indent="-228600" lvl="0" marL="457200">
              <a:spcBef>
                <a:spcPts val="0"/>
              </a:spcBef>
            </a:pPr>
            <a:r>
              <a:rPr lang="en"/>
              <a:t>What are the differences between </a:t>
            </a:r>
            <a:r>
              <a:rPr b="1" lang="en">
                <a:solidFill>
                  <a:srgbClr val="B7B7B7"/>
                </a:solidFill>
                <a:latin typeface="Courier New"/>
                <a:ea typeface="Courier New"/>
                <a:cs typeface="Courier New"/>
                <a:sym typeface="Courier New"/>
              </a:rPr>
              <a:t>Statement</a:t>
            </a:r>
            <a:r>
              <a:rPr lang="en"/>
              <a:t> and </a:t>
            </a:r>
            <a:r>
              <a:rPr b="1" lang="en">
                <a:solidFill>
                  <a:srgbClr val="B7B7B7"/>
                </a:solidFill>
                <a:latin typeface="Courier New"/>
                <a:ea typeface="Courier New"/>
                <a:cs typeface="Courier New"/>
                <a:sym typeface="Courier New"/>
              </a:rPr>
              <a:t>PreparedStatement</a:t>
            </a:r>
            <a:r>
              <a:rPr lang="en"/>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Transactions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Transactions are managed by the </a:t>
            </a:r>
            <a:r>
              <a:rPr b="1" lang="en">
                <a:solidFill>
                  <a:srgbClr val="B7B7B7"/>
                </a:solidFill>
                <a:latin typeface="Courier New"/>
                <a:ea typeface="Courier New"/>
                <a:cs typeface="Courier New"/>
                <a:sym typeface="Courier New"/>
              </a:rPr>
              <a:t>Connection</a:t>
            </a:r>
            <a:r>
              <a:rPr lang="en"/>
              <a:t> object.</a:t>
            </a:r>
          </a:p>
          <a:p>
            <a:pPr indent="-228600" lvl="0" marL="457200" rtl="0">
              <a:spcBef>
                <a:spcPts val="0"/>
              </a:spcBef>
            </a:pPr>
            <a:r>
              <a:rPr lang="en"/>
              <a:t>To start a transaction, set the auto commit to false by calling </a:t>
            </a:r>
            <a:r>
              <a:rPr b="1" lang="en">
                <a:solidFill>
                  <a:srgbClr val="B7B7B7"/>
                </a:solidFill>
                <a:latin typeface="Courier New"/>
                <a:ea typeface="Courier New"/>
                <a:cs typeface="Courier New"/>
                <a:sym typeface="Courier New"/>
              </a:rPr>
              <a:t>setAutoCommit(false)</a:t>
            </a:r>
            <a:r>
              <a:rPr lang="en"/>
              <a:t> method.</a:t>
            </a:r>
          </a:p>
          <a:p>
            <a:pPr indent="-228600" lvl="0" marL="457200" rtl="0">
              <a:spcBef>
                <a:spcPts val="0"/>
              </a:spcBef>
            </a:pPr>
            <a:r>
              <a:rPr lang="en"/>
              <a:t>Commit the transaction by calling </a:t>
            </a:r>
            <a:r>
              <a:rPr b="1" lang="en">
                <a:solidFill>
                  <a:srgbClr val="B7B7B7"/>
                </a:solidFill>
                <a:latin typeface="Courier New"/>
                <a:ea typeface="Courier New"/>
                <a:cs typeface="Courier New"/>
                <a:sym typeface="Courier New"/>
              </a:rPr>
              <a:t>commit</a:t>
            </a:r>
            <a:r>
              <a:rPr lang="en"/>
              <a:t> method.</a:t>
            </a:r>
          </a:p>
          <a:p>
            <a:pPr indent="-228600" lvl="0" marL="457200" rtl="0">
              <a:spcBef>
                <a:spcPts val="0"/>
              </a:spcBef>
            </a:pPr>
            <a:r>
              <a:rPr lang="en"/>
              <a:t>Execute a rollback of the transaction using </a:t>
            </a:r>
            <a:r>
              <a:rPr b="1" lang="en">
                <a:solidFill>
                  <a:srgbClr val="B7B7B7"/>
                </a:solidFill>
                <a:latin typeface="Courier New"/>
                <a:ea typeface="Courier New"/>
                <a:cs typeface="Courier New"/>
                <a:sym typeface="Courier New"/>
              </a:rPr>
              <a:t>rollback</a:t>
            </a:r>
            <a:r>
              <a:rPr lang="en"/>
              <a:t> method.</a:t>
            </a:r>
          </a:p>
          <a:p>
            <a:pPr indent="-228600" lvl="0" marL="457200" rtl="0">
              <a:spcBef>
                <a:spcPts val="0"/>
              </a:spcBef>
            </a:pPr>
            <a:r>
              <a:rPr lang="en"/>
              <a:t>Define save points for the transaction (partial commits) by calling </a:t>
            </a:r>
            <a:r>
              <a:rPr b="1" lang="en">
                <a:solidFill>
                  <a:srgbClr val="B7B7B7"/>
                </a:solidFill>
                <a:latin typeface="Courier New"/>
                <a:ea typeface="Courier New"/>
                <a:cs typeface="Courier New"/>
                <a:sym typeface="Courier New"/>
              </a:rPr>
              <a:t>setSavePoint</a:t>
            </a:r>
            <a:r>
              <a:rPr lang="en"/>
              <a:t> method. Execute a partial rollback by calling </a:t>
            </a:r>
            <a:r>
              <a:rPr b="1" lang="en">
                <a:solidFill>
                  <a:srgbClr val="B7B7B7"/>
                </a:solidFill>
                <a:latin typeface="Courier New"/>
                <a:ea typeface="Courier New"/>
                <a:cs typeface="Courier New"/>
                <a:sym typeface="Courier New"/>
              </a:rPr>
              <a:t>rollback(SavePoint)</a:t>
            </a:r>
            <a:r>
              <a:rPr lang="en"/>
              <a:t> method</a:t>
            </a:r>
          </a:p>
          <a:p>
            <a:pPr indent="-228600" lvl="0" marL="457200">
              <a:spcBef>
                <a:spcPts val="0"/>
              </a:spcBef>
            </a:pPr>
            <a:r>
              <a:rPr lang="en"/>
              <a:t>See: TransactionExample.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Connection Pooling</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Opening a physical database connection has great costs in performance terms.</a:t>
            </a:r>
          </a:p>
          <a:p>
            <a:pPr indent="-228600" lvl="0" marL="457200">
              <a:spcBef>
                <a:spcPts val="0"/>
              </a:spcBef>
            </a:pPr>
            <a:r>
              <a:rPr lang="en"/>
              <a:t>A connection pool is a way to keep a group of physical database connections alive to use them for operations. When the connection is closed from code, in fact they’re just put to sleep state, thus the connection is not really closed. Only when closing the pool, the database connections are really free.</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