
<file path=[Content_Types].xml><?xml version="1.0" encoding="utf-8"?>
<Types xmlns="http://schemas.openxmlformats.org/package/2006/content-types">
  <Default ContentType="image/gif" Extension="gif"/>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467B342A-FA6F-4F6A-A213-4B5A483CAE24}">
  <a:tblStyle styleId="{467B342A-FA6F-4F6A-A213-4B5A483CAE24}"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slide" Target="slides/slide41.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slide" Target="slides/slide43.xml"/><Relationship Id="rId25" Type="http://schemas.openxmlformats.org/officeDocument/2006/relationships/slide" Target="slides/slide20.xml"/><Relationship Id="rId47" Type="http://schemas.openxmlformats.org/officeDocument/2006/relationships/slide" Target="slides/slide42.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6" name="Shape 2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2" name="Shape 2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6" name="Shape 266"/>
        <p:cNvGrpSpPr/>
        <p:nvPr/>
      </p:nvGrpSpPr>
      <p:grpSpPr>
        <a:xfrm>
          <a:off x="0" y="0"/>
          <a:ext cx="0" cy="0"/>
          <a:chOff x="0" y="0"/>
          <a:chExt cx="0" cy="0"/>
        </a:xfrm>
      </p:grpSpPr>
      <p:sp>
        <p:nvSpPr>
          <p:cNvPr id="267" name="Shape 2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8" name="Shape 2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4" name="Shape 2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0" name="Shape 2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4" name="Shape 284"/>
        <p:cNvGrpSpPr/>
        <p:nvPr/>
      </p:nvGrpSpPr>
      <p:grpSpPr>
        <a:xfrm>
          <a:off x="0" y="0"/>
          <a:ext cx="0" cy="0"/>
          <a:chOff x="0" y="0"/>
          <a:chExt cx="0" cy="0"/>
        </a:xfrm>
      </p:grpSpPr>
      <p:sp>
        <p:nvSpPr>
          <p:cNvPr id="285" name="Shape 2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6" name="Shape 2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0" name="Shape 290"/>
        <p:cNvGrpSpPr/>
        <p:nvPr/>
      </p:nvGrpSpPr>
      <p:grpSpPr>
        <a:xfrm>
          <a:off x="0" y="0"/>
          <a:ext cx="0" cy="0"/>
          <a:chOff x="0" y="0"/>
          <a:chExt cx="0" cy="0"/>
        </a:xfrm>
      </p:grpSpPr>
      <p:sp>
        <p:nvSpPr>
          <p:cNvPr id="291" name="Shape 2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2" name="Shape 2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8" name="Shape 2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2" name="Shape 302"/>
        <p:cNvGrpSpPr/>
        <p:nvPr/>
      </p:nvGrpSpPr>
      <p:grpSpPr>
        <a:xfrm>
          <a:off x="0" y="0"/>
          <a:ext cx="0" cy="0"/>
          <a:chOff x="0" y="0"/>
          <a:chExt cx="0" cy="0"/>
        </a:xfrm>
      </p:grpSpPr>
      <p:sp>
        <p:nvSpPr>
          <p:cNvPr id="303" name="Shape 3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4" name="Shape 3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419"/>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s-419"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00.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docs.oracle.com/javase/tutorial/collection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dzone.com/articles/functional-programming-java-8" TargetMode="External"/><Relationship Id="rId4" Type="http://schemas.openxmlformats.org/officeDocument/2006/relationships/hyperlink" Target="http://www.oracle.com/technetwork/articles/java/java8-optional-2175753.html" TargetMode="External"/><Relationship Id="rId5" Type="http://schemas.openxmlformats.org/officeDocument/2006/relationships/hyperlink" Target="http://www.oracle.com/technetwork/articles/java/ma14-java-se-8-streams-2177646.html" TargetMode="External"/><Relationship Id="rId6" Type="http://schemas.openxmlformats.org/officeDocument/2006/relationships/hyperlink" Target="http://www.oracle.com/technetwork/articles/java/architect-streams-pt2-2227132.html" TargetMode="External"/><Relationship Id="rId7" Type="http://schemas.openxmlformats.org/officeDocument/2006/relationships/hyperlink" Target="http://zeroturnaround.com/rebellabs/java-8-streams-cheat-sheet/"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hyperlink" Target="https://en.wikipedia.org/wiki/Producer%E2%80%93consumer_problem" TargetMode="External"/><Relationship Id="rId4" Type="http://schemas.openxmlformats.org/officeDocument/2006/relationships/hyperlink" Target="http://javarevisited.blogspot.com/2015/05/top-10-java-multithreading-and.html" TargetMode="External"/><Relationship Id="rId5" Type="http://schemas.openxmlformats.org/officeDocument/2006/relationships/hyperlink" Target="http://homes.cs.washington.edu/~djg/teachingMaterials/grossmanSPAC_forkJoinFramework.html" TargetMode="External"/><Relationship Id="rId6" Type="http://schemas.openxmlformats.org/officeDocument/2006/relationships/hyperlink" Target="http://blog.takipi.com/forkjoin-framework-vs-parallel-streams-vs-executorservice-the-ultimate-benchmark/"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es-419"/>
              <a:t>Java Training</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rPr lang="es-419"/>
              <a:t>Intermediate Concepts</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type="title"/>
          </p:nvPr>
        </p:nvSpPr>
        <p:spPr>
          <a:xfrm>
            <a:off x="311700" y="2150850"/>
            <a:ext cx="8520600" cy="841800"/>
          </a:xfrm>
          <a:prstGeom prst="rect">
            <a:avLst/>
          </a:prstGeom>
        </p:spPr>
        <p:txBody>
          <a:bodyPr anchorCtr="0" anchor="ctr" bIns="91425" lIns="91425" rIns="91425" tIns="91425">
            <a:noAutofit/>
          </a:bodyPr>
          <a:lstStyle/>
          <a:p>
            <a:pPr lvl="0" rtl="0">
              <a:spcBef>
                <a:spcPts val="0"/>
              </a:spcBef>
              <a:buNone/>
            </a:pPr>
            <a:r>
              <a:rPr lang="es-419"/>
              <a:t>Java Collections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s-419"/>
              <a:t>Collections API</a:t>
            </a:r>
          </a:p>
        </p:txBody>
      </p:sp>
      <p:sp>
        <p:nvSpPr>
          <p:cNvPr id="113" name="Shape 11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s-419"/>
              <a:t>Java provide an API to work with collections of data. They’re provided in form of interfaces and implementation classes.</a:t>
            </a:r>
          </a:p>
          <a:p>
            <a:pPr indent="-228600" lvl="0" marL="457200" rtl="0">
              <a:spcBef>
                <a:spcPts val="0"/>
              </a:spcBef>
            </a:pPr>
            <a:r>
              <a:rPr lang="es-419"/>
              <a:t>Each interface defines a way to store and access to their data. Each implementation class defines the data structure, strategies and algorithms used to store and handle the data.</a:t>
            </a:r>
          </a:p>
          <a:p>
            <a:pPr indent="-228600" lvl="0" marL="457200" rtl="0">
              <a:spcBef>
                <a:spcPts val="0"/>
              </a:spcBef>
            </a:pPr>
            <a:r>
              <a:rPr lang="es-419"/>
              <a:t>Collections are meant to work with object references rather than with primitive types.</a:t>
            </a:r>
          </a:p>
          <a:p>
            <a:pPr indent="-228600" lvl="0" marL="457200">
              <a:spcBef>
                <a:spcPts val="0"/>
              </a:spcBef>
            </a:pPr>
            <a:r>
              <a:rPr lang="es-419"/>
              <a:t>There are also utility classes </a:t>
            </a:r>
            <a:r>
              <a:rPr b="1" lang="es-419">
                <a:solidFill>
                  <a:srgbClr val="B7B7B7"/>
                </a:solidFill>
                <a:latin typeface="Courier New"/>
                <a:ea typeface="Courier New"/>
                <a:cs typeface="Courier New"/>
                <a:sym typeface="Courier New"/>
              </a:rPr>
              <a:t>java.util.Arrays</a:t>
            </a:r>
            <a:r>
              <a:rPr lang="es-419"/>
              <a:t> and </a:t>
            </a:r>
            <a:r>
              <a:rPr b="1" lang="es-419">
                <a:solidFill>
                  <a:srgbClr val="B7B7B7"/>
                </a:solidFill>
                <a:latin typeface="Courier New"/>
                <a:ea typeface="Courier New"/>
                <a:cs typeface="Courier New"/>
                <a:sym typeface="Courier New"/>
              </a:rPr>
              <a:t>java.util.Collections</a:t>
            </a:r>
            <a:r>
              <a:rPr lang="es-419"/>
              <a:t> that provide methods to ease the work with arrays and collections of this API.</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s-419"/>
              <a:t>Collections API overview</a:t>
            </a:r>
          </a:p>
        </p:txBody>
      </p:sp>
      <p:pic>
        <p:nvPicPr>
          <p:cNvPr descr="Two interface trees, one starting with Collection and including Set, SortedSet, List, and Queue, and the other starting with Map and including SortedMap." id="119" name="Shape 119"/>
          <p:cNvPicPr preferRelativeResize="0"/>
          <p:nvPr/>
        </p:nvPicPr>
        <p:blipFill>
          <a:blip r:embed="rId3">
            <a:alphaModFix/>
          </a:blip>
          <a:stretch>
            <a:fillRect/>
          </a:stretch>
        </p:blipFill>
        <p:spPr>
          <a:xfrm>
            <a:off x="1790700" y="1752600"/>
            <a:ext cx="5562599" cy="1638299"/>
          </a:xfrm>
          <a:prstGeom prst="rect">
            <a:avLst/>
          </a:prstGeom>
          <a:noFill/>
          <a:ln>
            <a:noFill/>
          </a:ln>
        </p:spPr>
      </p:pic>
      <p:sp>
        <p:nvSpPr>
          <p:cNvPr id="120" name="Shape 120"/>
          <p:cNvSpPr txBox="1"/>
          <p:nvPr/>
        </p:nvSpPr>
        <p:spPr>
          <a:xfrm>
            <a:off x="1243500" y="3665150"/>
            <a:ext cx="6657000" cy="495000"/>
          </a:xfrm>
          <a:prstGeom prst="rect">
            <a:avLst/>
          </a:prstGeom>
          <a:noFill/>
          <a:ln>
            <a:noFill/>
          </a:ln>
        </p:spPr>
        <p:txBody>
          <a:bodyPr anchorCtr="0" anchor="ctr" bIns="91425" lIns="91425" rIns="91425" tIns="91425">
            <a:noAutofit/>
          </a:bodyPr>
          <a:lstStyle/>
          <a:p>
            <a:pPr lvl="0" rtl="0" algn="ctr">
              <a:lnSpc>
                <a:spcPct val="120000"/>
              </a:lnSpc>
              <a:spcBef>
                <a:spcPts val="0"/>
              </a:spcBef>
              <a:buNone/>
            </a:pPr>
            <a:r>
              <a:rPr lang="es-419">
                <a:solidFill>
                  <a:schemeClr val="dk1"/>
                </a:solidFill>
              </a:rPr>
              <a:t>Source: The Java™ Tutorials. Trial: Collections.</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s-419"/>
              <a:t>List</a:t>
            </a:r>
          </a:p>
        </p:txBody>
      </p:sp>
      <p:sp>
        <p:nvSpPr>
          <p:cNvPr id="126" name="Shape 12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s-419"/>
              <a:t>Provides sequential storage and access to the data.</a:t>
            </a:r>
          </a:p>
          <a:p>
            <a:pPr indent="-228600" lvl="0" marL="457200" rtl="0">
              <a:spcBef>
                <a:spcPts val="0"/>
              </a:spcBef>
            </a:pPr>
            <a:r>
              <a:rPr lang="es-419"/>
              <a:t>Data is unsorted by default.</a:t>
            </a:r>
          </a:p>
          <a:p>
            <a:pPr indent="-228600" lvl="0" marL="457200" rtl="0">
              <a:spcBef>
                <a:spcPts val="0"/>
              </a:spcBef>
            </a:pPr>
            <a:r>
              <a:rPr lang="es-419"/>
              <a:t>Allows duplicated values.</a:t>
            </a:r>
          </a:p>
          <a:p>
            <a:pPr indent="-228600" lvl="0" marL="457200" rtl="0">
              <a:spcBef>
                <a:spcPts val="0"/>
              </a:spcBef>
            </a:pPr>
            <a:r>
              <a:rPr lang="es-419"/>
              <a:t>Most common implementations: </a:t>
            </a:r>
            <a:r>
              <a:rPr b="1" lang="es-419">
                <a:solidFill>
                  <a:srgbClr val="B7B7B7"/>
                </a:solidFill>
                <a:latin typeface="Courier New"/>
                <a:ea typeface="Courier New"/>
                <a:cs typeface="Courier New"/>
                <a:sym typeface="Courier New"/>
              </a:rPr>
              <a:t>ArrayList</a:t>
            </a:r>
            <a:r>
              <a:rPr lang="es-419"/>
              <a:t> and </a:t>
            </a:r>
            <a:r>
              <a:rPr b="1" lang="es-419">
                <a:solidFill>
                  <a:srgbClr val="B7B7B7"/>
                </a:solidFill>
                <a:latin typeface="Courier New"/>
                <a:ea typeface="Courier New"/>
                <a:cs typeface="Courier New"/>
                <a:sym typeface="Courier New"/>
              </a:rPr>
              <a:t>LinkedList</a:t>
            </a:r>
            <a:r>
              <a:rPr lang="es-419"/>
              <a:t>.</a:t>
            </a:r>
          </a:p>
          <a:p>
            <a:pPr lvl="0">
              <a:spcBef>
                <a:spcPts val="0"/>
              </a:spcBef>
              <a:buNone/>
            </a:pPr>
            <a:r>
              <a:t/>
            </a:r>
            <a:endParaRPr/>
          </a:p>
        </p:txBody>
      </p:sp>
      <p:graphicFrame>
        <p:nvGraphicFramePr>
          <p:cNvPr id="127" name="Shape 127"/>
          <p:cNvGraphicFramePr/>
          <p:nvPr/>
        </p:nvGraphicFramePr>
        <p:xfrm>
          <a:off x="952500" y="2735625"/>
          <a:ext cx="3000000" cy="3000000"/>
        </p:xfrm>
        <a:graphic>
          <a:graphicData uri="http://schemas.openxmlformats.org/drawingml/2006/table">
            <a:tbl>
              <a:tblPr>
                <a:noFill/>
                <a:tableStyleId>{467B342A-FA6F-4F6A-A213-4B5A483CAE24}</a:tableStyleId>
              </a:tblPr>
              <a:tblGrid>
                <a:gridCol w="2413000"/>
                <a:gridCol w="2413000"/>
                <a:gridCol w="2413000"/>
              </a:tblGrid>
              <a:tr h="381000">
                <a:tc>
                  <a:txBody>
                    <a:bodyPr>
                      <a:noAutofit/>
                    </a:bodyPr>
                    <a:lstStyle/>
                    <a:p>
                      <a:pPr lvl="0" rtl="0">
                        <a:spcBef>
                          <a:spcPts val="0"/>
                        </a:spcBef>
                        <a:buNone/>
                      </a:pPr>
                      <a:r>
                        <a:rPr lang="es-419"/>
                        <a:t>Operations</a:t>
                      </a:r>
                    </a:p>
                  </a:txBody>
                  <a:tcPr marT="91425" marB="91425" marR="91425" marL="91425"/>
                </a:tc>
                <a:tc>
                  <a:txBody>
                    <a:bodyPr>
                      <a:noAutofit/>
                    </a:bodyPr>
                    <a:lstStyle/>
                    <a:p>
                      <a:pPr lvl="0">
                        <a:spcBef>
                          <a:spcPts val="0"/>
                        </a:spcBef>
                        <a:buNone/>
                      </a:pPr>
                      <a:r>
                        <a:rPr b="1" lang="es-419">
                          <a:latin typeface="Courier New"/>
                          <a:ea typeface="Courier New"/>
                          <a:cs typeface="Courier New"/>
                          <a:sym typeface="Courier New"/>
                        </a:rPr>
                        <a:t>ArrayList</a:t>
                      </a:r>
                    </a:p>
                  </a:txBody>
                  <a:tcPr marT="91425" marB="91425" marR="91425" marL="91425"/>
                </a:tc>
                <a:tc>
                  <a:txBody>
                    <a:bodyPr>
                      <a:noAutofit/>
                    </a:bodyPr>
                    <a:lstStyle/>
                    <a:p>
                      <a:pPr lvl="0">
                        <a:spcBef>
                          <a:spcPts val="0"/>
                        </a:spcBef>
                        <a:buNone/>
                      </a:pPr>
                      <a:r>
                        <a:rPr b="1" lang="es-419">
                          <a:latin typeface="Courier New"/>
                          <a:ea typeface="Courier New"/>
                          <a:cs typeface="Courier New"/>
                          <a:sym typeface="Courier New"/>
                        </a:rPr>
                        <a:t>LinkedList</a:t>
                      </a:r>
                    </a:p>
                  </a:txBody>
                  <a:tcPr marT="91425" marB="91425" marR="91425" marL="91425"/>
                </a:tc>
              </a:tr>
              <a:tr h="381000">
                <a:tc>
                  <a:txBody>
                    <a:bodyPr>
                      <a:noAutofit/>
                    </a:bodyPr>
                    <a:lstStyle/>
                    <a:p>
                      <a:pPr lvl="0">
                        <a:spcBef>
                          <a:spcPts val="0"/>
                        </a:spcBef>
                        <a:buNone/>
                      </a:pPr>
                      <a:r>
                        <a:rPr lang="es-419"/>
                        <a:t>Add</a:t>
                      </a:r>
                    </a:p>
                  </a:txBody>
                  <a:tcPr marT="91425" marB="91425" marR="91425" marL="91425"/>
                </a:tc>
                <a:tc>
                  <a:txBody>
                    <a:bodyPr>
                      <a:noAutofit/>
                    </a:bodyPr>
                    <a:lstStyle/>
                    <a:p>
                      <a:pPr lvl="0">
                        <a:spcBef>
                          <a:spcPts val="0"/>
                        </a:spcBef>
                        <a:buNone/>
                      </a:pPr>
                      <a:r>
                        <a:rPr lang="es-419"/>
                        <a:t>O(N)</a:t>
                      </a:r>
                    </a:p>
                  </a:txBody>
                  <a:tcPr marT="91425" marB="91425" marR="91425" marL="91425"/>
                </a:tc>
                <a:tc>
                  <a:txBody>
                    <a:bodyPr>
                      <a:noAutofit/>
                    </a:bodyPr>
                    <a:lstStyle/>
                    <a:p>
                      <a:pPr lvl="0">
                        <a:spcBef>
                          <a:spcPts val="0"/>
                        </a:spcBef>
                        <a:buNone/>
                      </a:pPr>
                      <a:r>
                        <a:rPr lang="es-419"/>
                        <a:t>O(1)</a:t>
                      </a:r>
                    </a:p>
                  </a:txBody>
                  <a:tcPr marT="91425" marB="91425" marR="91425" marL="91425"/>
                </a:tc>
              </a:tr>
              <a:tr h="381000">
                <a:tc>
                  <a:txBody>
                    <a:bodyPr>
                      <a:noAutofit/>
                    </a:bodyPr>
                    <a:lstStyle/>
                    <a:p>
                      <a:pPr lvl="0">
                        <a:spcBef>
                          <a:spcPts val="0"/>
                        </a:spcBef>
                        <a:buNone/>
                      </a:pPr>
                      <a:r>
                        <a:rPr lang="es-419"/>
                        <a:t>Get(index)</a:t>
                      </a:r>
                    </a:p>
                  </a:txBody>
                  <a:tcPr marT="91425" marB="91425" marR="91425" marL="91425"/>
                </a:tc>
                <a:tc>
                  <a:txBody>
                    <a:bodyPr>
                      <a:noAutofit/>
                    </a:bodyPr>
                    <a:lstStyle/>
                    <a:p>
                      <a:pPr lvl="0">
                        <a:spcBef>
                          <a:spcPts val="0"/>
                        </a:spcBef>
                        <a:buNone/>
                      </a:pPr>
                      <a:r>
                        <a:rPr lang="es-419"/>
                        <a:t>O(1)</a:t>
                      </a:r>
                    </a:p>
                  </a:txBody>
                  <a:tcPr marT="91425" marB="91425" marR="91425" marL="91425"/>
                </a:tc>
                <a:tc>
                  <a:txBody>
                    <a:bodyPr>
                      <a:noAutofit/>
                    </a:bodyPr>
                    <a:lstStyle/>
                    <a:p>
                      <a:pPr lvl="0">
                        <a:spcBef>
                          <a:spcPts val="0"/>
                        </a:spcBef>
                        <a:buNone/>
                      </a:pPr>
                      <a:r>
                        <a:rPr lang="es-419"/>
                        <a:t>O(N)</a:t>
                      </a:r>
                    </a:p>
                  </a:txBody>
                  <a:tcPr marT="91425" marB="91425" marR="91425" marL="91425"/>
                </a:tc>
              </a:tr>
              <a:tr h="381000">
                <a:tc>
                  <a:txBody>
                    <a:bodyPr>
                      <a:noAutofit/>
                    </a:bodyPr>
                    <a:lstStyle/>
                    <a:p>
                      <a:pPr lvl="0">
                        <a:spcBef>
                          <a:spcPts val="0"/>
                        </a:spcBef>
                        <a:buNone/>
                      </a:pPr>
                      <a:r>
                        <a:rPr lang="es-419"/>
                        <a:t>Contains</a:t>
                      </a:r>
                    </a:p>
                  </a:txBody>
                  <a:tcPr marT="91425" marB="91425" marR="91425" marL="91425"/>
                </a:tc>
                <a:tc>
                  <a:txBody>
                    <a:bodyPr>
                      <a:noAutofit/>
                    </a:bodyPr>
                    <a:lstStyle/>
                    <a:p>
                      <a:pPr lvl="0">
                        <a:spcBef>
                          <a:spcPts val="0"/>
                        </a:spcBef>
                        <a:buNone/>
                      </a:pPr>
                      <a:r>
                        <a:rPr lang="es-419"/>
                        <a:t>O(N)</a:t>
                      </a:r>
                    </a:p>
                  </a:txBody>
                  <a:tcPr marT="91425" marB="91425" marR="91425" marL="91425"/>
                </a:tc>
                <a:tc>
                  <a:txBody>
                    <a:bodyPr>
                      <a:noAutofit/>
                    </a:bodyPr>
                    <a:lstStyle/>
                    <a:p>
                      <a:pPr lvl="0">
                        <a:spcBef>
                          <a:spcPts val="0"/>
                        </a:spcBef>
                        <a:buNone/>
                      </a:pPr>
                      <a:r>
                        <a:rPr lang="es-419"/>
                        <a:t>O(N)</a:t>
                      </a:r>
                    </a:p>
                  </a:txBody>
                  <a:tcPr marT="91425" marB="91425" marR="91425" marL="91425"/>
                </a:tc>
              </a:tr>
              <a:tr h="381000">
                <a:tc>
                  <a:txBody>
                    <a:bodyPr>
                      <a:noAutofit/>
                    </a:bodyPr>
                    <a:lstStyle/>
                    <a:p>
                      <a:pPr lvl="0" rtl="0">
                        <a:spcBef>
                          <a:spcPts val="0"/>
                        </a:spcBef>
                        <a:buClr>
                          <a:schemeClr val="dk1"/>
                        </a:buClr>
                        <a:buSzPct val="78571"/>
                        <a:buFont typeface="Arial"/>
                        <a:buNone/>
                      </a:pPr>
                      <a:r>
                        <a:rPr lang="es-419">
                          <a:solidFill>
                            <a:schemeClr val="dk1"/>
                          </a:solidFill>
                        </a:rPr>
                        <a:t>Remove(0)</a:t>
                      </a:r>
                    </a:p>
                  </a:txBody>
                  <a:tcPr marT="91425" marB="91425" marR="91425" marL="91425"/>
                </a:tc>
                <a:tc>
                  <a:txBody>
                    <a:bodyPr>
                      <a:noAutofit/>
                    </a:bodyPr>
                    <a:lstStyle/>
                    <a:p>
                      <a:pPr lvl="0" rtl="0">
                        <a:spcBef>
                          <a:spcPts val="0"/>
                        </a:spcBef>
                        <a:buNone/>
                      </a:pPr>
                      <a:r>
                        <a:rPr lang="es-419"/>
                        <a:t>O(N)</a:t>
                      </a:r>
                    </a:p>
                  </a:txBody>
                  <a:tcPr marT="91425" marB="91425" marR="91425" marL="91425"/>
                </a:tc>
                <a:tc>
                  <a:txBody>
                    <a:bodyPr>
                      <a:noAutofit/>
                    </a:bodyPr>
                    <a:lstStyle/>
                    <a:p>
                      <a:pPr lvl="0" rtl="0">
                        <a:spcBef>
                          <a:spcPts val="0"/>
                        </a:spcBef>
                        <a:buNone/>
                      </a:pPr>
                      <a:r>
                        <a:rPr lang="es-419"/>
                        <a:t>O(1)</a:t>
                      </a: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s-419"/>
              <a:t>List (cont.)</a:t>
            </a:r>
          </a:p>
        </p:txBody>
      </p:sp>
      <p:sp>
        <p:nvSpPr>
          <p:cNvPr id="133" name="Shape 13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b="1" lang="es-419">
                <a:solidFill>
                  <a:srgbClr val="B7B7B7"/>
                </a:solidFill>
                <a:latin typeface="Courier New"/>
                <a:ea typeface="Courier New"/>
                <a:cs typeface="Courier New"/>
                <a:sym typeface="Courier New"/>
              </a:rPr>
              <a:t>ArrayList</a:t>
            </a:r>
            <a:r>
              <a:rPr lang="es-419"/>
              <a:t> uses an array to store data. When adding a new element and the array is full, it will create a new array with greater length, copy the contents from the current array to a new one and work with the new array. The array never shrinks, not even when removing elements from it.</a:t>
            </a:r>
          </a:p>
          <a:p>
            <a:pPr indent="-228600" lvl="0" marL="457200" rtl="0">
              <a:spcBef>
                <a:spcPts val="0"/>
              </a:spcBef>
            </a:pPr>
            <a:r>
              <a:rPr b="1" lang="es-419">
                <a:solidFill>
                  <a:srgbClr val="B7B7B7"/>
                </a:solidFill>
                <a:latin typeface="Courier New"/>
                <a:ea typeface="Courier New"/>
                <a:cs typeface="Courier New"/>
                <a:sym typeface="Courier New"/>
              </a:rPr>
              <a:t>LinkedList</a:t>
            </a:r>
            <a:r>
              <a:rPr lang="es-419"/>
              <a:t> uses a double linked list to store data. Nodes are created when new elements are added. When data is removed, the node is left outside the list, so GC can reclaim the memory when needed.</a:t>
            </a:r>
          </a:p>
          <a:p>
            <a:pPr indent="-228600" lvl="0" marL="457200" rtl="0">
              <a:spcBef>
                <a:spcPts val="0"/>
              </a:spcBef>
            </a:pPr>
            <a:r>
              <a:rPr lang="es-419"/>
              <a:t>Downside of using </a:t>
            </a:r>
            <a:r>
              <a:rPr b="1" lang="es-419">
                <a:solidFill>
                  <a:srgbClr val="B7B7B7"/>
                </a:solidFill>
                <a:latin typeface="Courier New"/>
                <a:ea typeface="Courier New"/>
                <a:cs typeface="Courier New"/>
                <a:sym typeface="Courier New"/>
              </a:rPr>
              <a:t>LinkedList</a:t>
            </a:r>
            <a:r>
              <a:rPr lang="es-419"/>
              <a:t> vs </a:t>
            </a:r>
            <a:r>
              <a:rPr b="1" lang="es-419">
                <a:solidFill>
                  <a:srgbClr val="B7B7B7"/>
                </a:solidFill>
                <a:latin typeface="Courier New"/>
                <a:ea typeface="Courier New"/>
                <a:cs typeface="Courier New"/>
                <a:sym typeface="Courier New"/>
              </a:rPr>
              <a:t>ArrayList</a:t>
            </a:r>
            <a:r>
              <a:rPr lang="es-419"/>
              <a:t> is the memory overhead it has for storing data.</a:t>
            </a:r>
          </a:p>
          <a:p>
            <a:pPr indent="-228600" lvl="0" marL="457200">
              <a:spcBef>
                <a:spcPts val="0"/>
              </a:spcBef>
            </a:pPr>
            <a:r>
              <a:rPr lang="es-419"/>
              <a:t>See: ListDemo</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s-419"/>
              <a:t>Map</a:t>
            </a:r>
          </a:p>
        </p:txBody>
      </p:sp>
      <p:sp>
        <p:nvSpPr>
          <p:cNvPr id="139" name="Shape 13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s-419"/>
              <a:t>Provides access to data by keys. The client defines which object to use as key.</a:t>
            </a:r>
          </a:p>
          <a:p>
            <a:pPr indent="-228600" lvl="0" marL="457200" rtl="0">
              <a:spcBef>
                <a:spcPts val="0"/>
              </a:spcBef>
            </a:pPr>
            <a:r>
              <a:rPr lang="es-419"/>
              <a:t>Doesn’t allow duplicate keys, but allows duplicate values.</a:t>
            </a:r>
          </a:p>
          <a:p>
            <a:pPr indent="-228600" lvl="0" marL="457200" rtl="0">
              <a:spcBef>
                <a:spcPts val="0"/>
              </a:spcBef>
            </a:pPr>
            <a:r>
              <a:rPr lang="es-419"/>
              <a:t>Most common implementations: </a:t>
            </a:r>
            <a:r>
              <a:rPr b="1" lang="es-419">
                <a:solidFill>
                  <a:srgbClr val="B7B7B7"/>
                </a:solidFill>
                <a:latin typeface="Courier New"/>
                <a:ea typeface="Courier New"/>
                <a:cs typeface="Courier New"/>
                <a:sym typeface="Courier New"/>
              </a:rPr>
              <a:t>HashMap</a:t>
            </a:r>
            <a:r>
              <a:rPr lang="es-419"/>
              <a:t>, </a:t>
            </a:r>
            <a:r>
              <a:rPr b="1" lang="es-419">
                <a:solidFill>
                  <a:srgbClr val="B7B7B7"/>
                </a:solidFill>
                <a:latin typeface="Courier New"/>
                <a:ea typeface="Courier New"/>
                <a:cs typeface="Courier New"/>
                <a:sym typeface="Courier New"/>
              </a:rPr>
              <a:t>LinkedHashMap</a:t>
            </a:r>
            <a:r>
              <a:rPr lang="es-419"/>
              <a:t> and </a:t>
            </a:r>
            <a:r>
              <a:rPr b="1" lang="es-419">
                <a:solidFill>
                  <a:srgbClr val="B7B7B7"/>
                </a:solidFill>
                <a:latin typeface="Courier New"/>
                <a:ea typeface="Courier New"/>
                <a:cs typeface="Courier New"/>
                <a:sym typeface="Courier New"/>
              </a:rPr>
              <a:t>TreeMap</a:t>
            </a:r>
            <a:r>
              <a:rPr lang="es-419"/>
              <a:t>.</a:t>
            </a:r>
          </a:p>
          <a:p>
            <a:pPr indent="-228600" lvl="0" marL="457200" rtl="0">
              <a:spcBef>
                <a:spcPts val="0"/>
              </a:spcBef>
            </a:pPr>
            <a:r>
              <a:rPr lang="es-419"/>
              <a:t>Each implementation has different behaviour.</a:t>
            </a:r>
          </a:p>
        </p:txBody>
      </p:sp>
      <p:graphicFrame>
        <p:nvGraphicFramePr>
          <p:cNvPr id="140" name="Shape 140"/>
          <p:cNvGraphicFramePr/>
          <p:nvPr/>
        </p:nvGraphicFramePr>
        <p:xfrm>
          <a:off x="952500" y="2929050"/>
          <a:ext cx="3000000" cy="3000000"/>
        </p:xfrm>
        <a:graphic>
          <a:graphicData uri="http://schemas.openxmlformats.org/drawingml/2006/table">
            <a:tbl>
              <a:tblPr>
                <a:noFill/>
                <a:tableStyleId>{467B342A-FA6F-4F6A-A213-4B5A483CAE24}</a:tableStyleId>
              </a:tblPr>
              <a:tblGrid>
                <a:gridCol w="1809750"/>
                <a:gridCol w="1809750"/>
                <a:gridCol w="1809750"/>
                <a:gridCol w="1809750"/>
              </a:tblGrid>
              <a:tr h="381000">
                <a:tc>
                  <a:txBody>
                    <a:bodyPr>
                      <a:noAutofit/>
                    </a:bodyPr>
                    <a:lstStyle/>
                    <a:p>
                      <a:pPr lvl="0" rtl="0">
                        <a:spcBef>
                          <a:spcPts val="0"/>
                        </a:spcBef>
                        <a:buNone/>
                      </a:pPr>
                      <a:r>
                        <a:rPr lang="es-419"/>
                        <a:t>Operations</a:t>
                      </a:r>
                    </a:p>
                  </a:txBody>
                  <a:tcPr marT="91425" marB="91425" marR="91425" marL="91425"/>
                </a:tc>
                <a:tc>
                  <a:txBody>
                    <a:bodyPr>
                      <a:noAutofit/>
                    </a:bodyPr>
                    <a:lstStyle/>
                    <a:p>
                      <a:pPr lvl="0" rtl="0">
                        <a:spcBef>
                          <a:spcPts val="0"/>
                        </a:spcBef>
                        <a:buNone/>
                      </a:pPr>
                      <a:r>
                        <a:rPr b="1" lang="es-419">
                          <a:latin typeface="Courier New"/>
                          <a:ea typeface="Courier New"/>
                          <a:cs typeface="Courier New"/>
                          <a:sym typeface="Courier New"/>
                        </a:rPr>
                        <a:t>HashMap</a:t>
                      </a:r>
                    </a:p>
                  </a:txBody>
                  <a:tcPr marT="91425" marB="91425" marR="91425" marL="91425"/>
                </a:tc>
                <a:tc>
                  <a:txBody>
                    <a:bodyPr>
                      <a:noAutofit/>
                    </a:bodyPr>
                    <a:lstStyle/>
                    <a:p>
                      <a:pPr lvl="0" rtl="0">
                        <a:spcBef>
                          <a:spcPts val="0"/>
                        </a:spcBef>
                        <a:buNone/>
                      </a:pPr>
                      <a:r>
                        <a:rPr b="1" lang="es-419">
                          <a:latin typeface="Courier New"/>
                          <a:ea typeface="Courier New"/>
                          <a:cs typeface="Courier New"/>
                          <a:sym typeface="Courier New"/>
                        </a:rPr>
                        <a:t>LinkedHashMap</a:t>
                      </a:r>
                    </a:p>
                  </a:txBody>
                  <a:tcPr marT="91425" marB="91425" marR="91425" marL="91425"/>
                </a:tc>
                <a:tc>
                  <a:txBody>
                    <a:bodyPr>
                      <a:noAutofit/>
                    </a:bodyPr>
                    <a:lstStyle/>
                    <a:p>
                      <a:pPr lvl="0" rtl="0">
                        <a:spcBef>
                          <a:spcPts val="0"/>
                        </a:spcBef>
                        <a:buNone/>
                      </a:pPr>
                      <a:r>
                        <a:rPr b="1" lang="es-419">
                          <a:latin typeface="Courier New"/>
                          <a:ea typeface="Courier New"/>
                          <a:cs typeface="Courier New"/>
                          <a:sym typeface="Courier New"/>
                        </a:rPr>
                        <a:t>TreeMap</a:t>
                      </a:r>
                    </a:p>
                  </a:txBody>
                  <a:tcPr marT="91425" marB="91425" marR="91425" marL="91425"/>
                </a:tc>
              </a:tr>
              <a:tr h="381000">
                <a:tc>
                  <a:txBody>
                    <a:bodyPr>
                      <a:noAutofit/>
                    </a:bodyPr>
                    <a:lstStyle/>
                    <a:p>
                      <a:pPr lvl="0" rtl="0">
                        <a:spcBef>
                          <a:spcPts val="0"/>
                        </a:spcBef>
                        <a:buNone/>
                      </a:pPr>
                      <a:r>
                        <a:rPr lang="es-419"/>
                        <a:t>Put</a:t>
                      </a:r>
                    </a:p>
                  </a:txBody>
                  <a:tcPr marT="91425" marB="91425" marR="91425" marL="91425"/>
                </a:tc>
                <a:tc>
                  <a:txBody>
                    <a:bodyPr>
                      <a:noAutofit/>
                    </a:bodyPr>
                    <a:lstStyle/>
                    <a:p>
                      <a:pPr lvl="0" rtl="0">
                        <a:spcBef>
                          <a:spcPts val="0"/>
                        </a:spcBef>
                        <a:buNone/>
                      </a:pPr>
                      <a:r>
                        <a:rPr lang="es-419"/>
                        <a:t>O(1)</a:t>
                      </a:r>
                    </a:p>
                  </a:txBody>
                  <a:tcPr marT="91425" marB="91425" marR="91425" marL="91425"/>
                </a:tc>
                <a:tc>
                  <a:txBody>
                    <a:bodyPr>
                      <a:noAutofit/>
                    </a:bodyPr>
                    <a:lstStyle/>
                    <a:p>
                      <a:pPr lvl="0" rtl="0">
                        <a:spcBef>
                          <a:spcPts val="0"/>
                        </a:spcBef>
                        <a:buNone/>
                      </a:pPr>
                      <a:r>
                        <a:rPr lang="es-419"/>
                        <a:t>O(1)</a:t>
                      </a:r>
                    </a:p>
                  </a:txBody>
                  <a:tcPr marT="91425" marB="91425" marR="91425" marL="91425"/>
                </a:tc>
                <a:tc>
                  <a:txBody>
                    <a:bodyPr>
                      <a:noAutofit/>
                    </a:bodyPr>
                    <a:lstStyle/>
                    <a:p>
                      <a:pPr lvl="0" rtl="0">
                        <a:spcBef>
                          <a:spcPts val="0"/>
                        </a:spcBef>
                        <a:buNone/>
                      </a:pPr>
                      <a:r>
                        <a:rPr lang="es-419"/>
                        <a:t>O(Log2(N))</a:t>
                      </a:r>
                    </a:p>
                  </a:txBody>
                  <a:tcPr marT="91425" marB="91425" marR="91425" marL="91425"/>
                </a:tc>
              </a:tr>
              <a:tr h="381000">
                <a:tc>
                  <a:txBody>
                    <a:bodyPr>
                      <a:noAutofit/>
                    </a:bodyPr>
                    <a:lstStyle/>
                    <a:p>
                      <a:pPr lvl="0" rtl="0">
                        <a:spcBef>
                          <a:spcPts val="0"/>
                        </a:spcBef>
                        <a:buNone/>
                      </a:pPr>
                      <a:r>
                        <a:rPr lang="es-419"/>
                        <a:t>Get(key)</a:t>
                      </a:r>
                    </a:p>
                  </a:txBody>
                  <a:tcPr marT="91425" marB="91425" marR="91425" marL="91425"/>
                </a:tc>
                <a:tc>
                  <a:txBody>
                    <a:bodyPr>
                      <a:noAutofit/>
                    </a:bodyPr>
                    <a:lstStyle/>
                    <a:p>
                      <a:pPr lvl="0" rtl="0">
                        <a:spcBef>
                          <a:spcPts val="0"/>
                        </a:spcBef>
                        <a:buNone/>
                      </a:pPr>
                      <a:r>
                        <a:rPr lang="es-419"/>
                        <a:t>O(1)</a:t>
                      </a:r>
                    </a:p>
                  </a:txBody>
                  <a:tcPr marT="91425" marB="91425" marR="91425" marL="91425"/>
                </a:tc>
                <a:tc>
                  <a:txBody>
                    <a:bodyPr>
                      <a:noAutofit/>
                    </a:bodyPr>
                    <a:lstStyle/>
                    <a:p>
                      <a:pPr lvl="0" rtl="0">
                        <a:spcBef>
                          <a:spcPts val="0"/>
                        </a:spcBef>
                        <a:buNone/>
                      </a:pPr>
                      <a:r>
                        <a:rPr lang="es-419"/>
                        <a:t>O(1)</a:t>
                      </a:r>
                    </a:p>
                  </a:txBody>
                  <a:tcPr marT="91425" marB="91425" marR="91425" marL="91425"/>
                </a:tc>
                <a:tc>
                  <a:txBody>
                    <a:bodyPr>
                      <a:noAutofit/>
                    </a:bodyPr>
                    <a:lstStyle/>
                    <a:p>
                      <a:pPr lvl="0" rtl="0">
                        <a:spcBef>
                          <a:spcPts val="0"/>
                        </a:spcBef>
                        <a:buClr>
                          <a:schemeClr val="dk1"/>
                        </a:buClr>
                        <a:buSzPct val="78571"/>
                        <a:buFont typeface="Arial"/>
                        <a:buNone/>
                      </a:pPr>
                      <a:r>
                        <a:rPr lang="es-419">
                          <a:solidFill>
                            <a:schemeClr val="dk1"/>
                          </a:solidFill>
                        </a:rPr>
                        <a:t>O(Log2(N))</a:t>
                      </a:r>
                    </a:p>
                  </a:txBody>
                  <a:tcPr marT="91425" marB="91425" marR="91425" marL="91425"/>
                </a:tc>
              </a:tr>
              <a:tr h="381000">
                <a:tc>
                  <a:txBody>
                    <a:bodyPr>
                      <a:noAutofit/>
                    </a:bodyPr>
                    <a:lstStyle/>
                    <a:p>
                      <a:pPr lvl="0" rtl="0">
                        <a:spcBef>
                          <a:spcPts val="0"/>
                        </a:spcBef>
                        <a:buNone/>
                      </a:pPr>
                      <a:r>
                        <a:rPr lang="es-419"/>
                        <a:t>ContainsKey</a:t>
                      </a:r>
                    </a:p>
                  </a:txBody>
                  <a:tcPr marT="91425" marB="91425" marR="91425" marL="91425"/>
                </a:tc>
                <a:tc>
                  <a:txBody>
                    <a:bodyPr>
                      <a:noAutofit/>
                    </a:bodyPr>
                    <a:lstStyle/>
                    <a:p>
                      <a:pPr lvl="0" rtl="0">
                        <a:spcBef>
                          <a:spcPts val="0"/>
                        </a:spcBef>
                        <a:buNone/>
                      </a:pPr>
                      <a:r>
                        <a:rPr lang="es-419"/>
                        <a:t>O(1)</a:t>
                      </a:r>
                    </a:p>
                  </a:txBody>
                  <a:tcPr marT="91425" marB="91425" marR="91425" marL="91425"/>
                </a:tc>
                <a:tc>
                  <a:txBody>
                    <a:bodyPr>
                      <a:noAutofit/>
                    </a:bodyPr>
                    <a:lstStyle/>
                    <a:p>
                      <a:pPr lvl="0" rtl="0">
                        <a:spcBef>
                          <a:spcPts val="0"/>
                        </a:spcBef>
                        <a:buNone/>
                      </a:pPr>
                      <a:r>
                        <a:rPr lang="es-419"/>
                        <a:t>O(1)</a:t>
                      </a:r>
                    </a:p>
                  </a:txBody>
                  <a:tcPr marT="91425" marB="91425" marR="91425" marL="91425"/>
                </a:tc>
                <a:tc>
                  <a:txBody>
                    <a:bodyPr>
                      <a:noAutofit/>
                    </a:bodyPr>
                    <a:lstStyle/>
                    <a:p>
                      <a:pPr lvl="0" rtl="0">
                        <a:spcBef>
                          <a:spcPts val="0"/>
                        </a:spcBef>
                        <a:buClr>
                          <a:schemeClr val="dk1"/>
                        </a:buClr>
                        <a:buSzPct val="78571"/>
                        <a:buFont typeface="Arial"/>
                        <a:buNone/>
                      </a:pPr>
                      <a:r>
                        <a:rPr lang="es-419">
                          <a:solidFill>
                            <a:schemeClr val="dk1"/>
                          </a:solidFill>
                        </a:rPr>
                        <a:t>O(Log2(N))</a:t>
                      </a:r>
                    </a:p>
                  </a:txBody>
                  <a:tcPr marT="91425" marB="91425" marR="91425" marL="91425"/>
                </a:tc>
              </a:tr>
              <a:tr h="381000">
                <a:tc>
                  <a:txBody>
                    <a:bodyPr>
                      <a:noAutofit/>
                    </a:bodyPr>
                    <a:lstStyle/>
                    <a:p>
                      <a:pPr lvl="0" rtl="0">
                        <a:spcBef>
                          <a:spcPts val="0"/>
                        </a:spcBef>
                        <a:buNone/>
                      </a:pPr>
                      <a:r>
                        <a:rPr lang="es-419">
                          <a:solidFill>
                            <a:schemeClr val="dk1"/>
                          </a:solidFill>
                        </a:rPr>
                        <a:t>Remove(key)</a:t>
                      </a:r>
                    </a:p>
                  </a:txBody>
                  <a:tcPr marT="91425" marB="91425" marR="91425" marL="91425"/>
                </a:tc>
                <a:tc>
                  <a:txBody>
                    <a:bodyPr>
                      <a:noAutofit/>
                    </a:bodyPr>
                    <a:lstStyle/>
                    <a:p>
                      <a:pPr lvl="0" rtl="0">
                        <a:spcBef>
                          <a:spcPts val="0"/>
                        </a:spcBef>
                        <a:buNone/>
                      </a:pPr>
                      <a:r>
                        <a:rPr lang="es-419"/>
                        <a:t>O(1)</a:t>
                      </a:r>
                    </a:p>
                  </a:txBody>
                  <a:tcPr marT="91425" marB="91425" marR="91425" marL="91425"/>
                </a:tc>
                <a:tc>
                  <a:txBody>
                    <a:bodyPr>
                      <a:noAutofit/>
                    </a:bodyPr>
                    <a:lstStyle/>
                    <a:p>
                      <a:pPr lvl="0" rtl="0">
                        <a:spcBef>
                          <a:spcPts val="0"/>
                        </a:spcBef>
                        <a:buNone/>
                      </a:pPr>
                      <a:r>
                        <a:rPr lang="es-419"/>
                        <a:t>O(1)</a:t>
                      </a:r>
                    </a:p>
                  </a:txBody>
                  <a:tcPr marT="91425" marB="91425" marR="91425" marL="91425"/>
                </a:tc>
                <a:tc>
                  <a:txBody>
                    <a:bodyPr>
                      <a:noAutofit/>
                    </a:bodyPr>
                    <a:lstStyle/>
                    <a:p>
                      <a:pPr lvl="0" rtl="0">
                        <a:spcBef>
                          <a:spcPts val="0"/>
                        </a:spcBef>
                        <a:buClr>
                          <a:schemeClr val="dk1"/>
                        </a:buClr>
                        <a:buSzPct val="78571"/>
                        <a:buFont typeface="Arial"/>
                        <a:buNone/>
                      </a:pPr>
                      <a:r>
                        <a:rPr lang="es-419">
                          <a:solidFill>
                            <a:schemeClr val="dk1"/>
                          </a:solidFill>
                        </a:rPr>
                        <a:t>O(Log2(N))</a:t>
                      </a: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s-419"/>
              <a:t>Map (cont.)</a:t>
            </a:r>
          </a:p>
        </p:txBody>
      </p:sp>
      <p:sp>
        <p:nvSpPr>
          <p:cNvPr id="146" name="Shape 14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b="1" lang="es-419">
                <a:solidFill>
                  <a:srgbClr val="B7B7B7"/>
                </a:solidFill>
                <a:latin typeface="Courier New"/>
                <a:ea typeface="Courier New"/>
                <a:cs typeface="Courier New"/>
                <a:sym typeface="Courier New"/>
              </a:rPr>
              <a:t>HashMap</a:t>
            </a:r>
            <a:r>
              <a:rPr lang="es-419"/>
              <a:t> uses </a:t>
            </a:r>
            <a:r>
              <a:rPr b="1" lang="es-419">
                <a:solidFill>
                  <a:srgbClr val="B7B7B7"/>
                </a:solidFill>
                <a:latin typeface="Courier New"/>
                <a:ea typeface="Courier New"/>
                <a:cs typeface="Courier New"/>
                <a:sym typeface="Courier New"/>
              </a:rPr>
              <a:t>hashCode</a:t>
            </a:r>
            <a:r>
              <a:rPr lang="es-419"/>
              <a:t> and </a:t>
            </a:r>
            <a:r>
              <a:rPr b="1" lang="es-419">
                <a:solidFill>
                  <a:srgbClr val="B7B7B7"/>
                </a:solidFill>
                <a:latin typeface="Courier New"/>
                <a:ea typeface="Courier New"/>
                <a:cs typeface="Courier New"/>
                <a:sym typeface="Courier New"/>
              </a:rPr>
              <a:t>equals</a:t>
            </a:r>
            <a:r>
              <a:rPr lang="es-419"/>
              <a:t> methods of key objects to define the index of the value to store. The values are unordered. It uses an array of linked lists to store values. A special hash is used from the hash code of key to locate the value in the array. If there are many collisions for a specific hash code, the linked lists changes to a red black tree.</a:t>
            </a:r>
          </a:p>
          <a:p>
            <a:pPr indent="-228600" lvl="0" marL="457200" rtl="0">
              <a:spcBef>
                <a:spcPts val="0"/>
              </a:spcBef>
            </a:pPr>
            <a:r>
              <a:rPr b="1" lang="es-419">
                <a:solidFill>
                  <a:srgbClr val="B7B7B7"/>
                </a:solidFill>
                <a:latin typeface="Courier New"/>
                <a:ea typeface="Courier New"/>
                <a:cs typeface="Courier New"/>
                <a:sym typeface="Courier New"/>
              </a:rPr>
              <a:t>LinkedHashMap</a:t>
            </a:r>
            <a:r>
              <a:rPr lang="es-419"/>
              <a:t> extends from </a:t>
            </a:r>
            <a:r>
              <a:rPr b="1" lang="es-419">
                <a:solidFill>
                  <a:srgbClr val="B7B7B7"/>
                </a:solidFill>
                <a:latin typeface="Courier New"/>
                <a:ea typeface="Courier New"/>
                <a:cs typeface="Courier New"/>
                <a:sym typeface="Courier New"/>
              </a:rPr>
              <a:t>HashMap</a:t>
            </a:r>
            <a:r>
              <a:rPr lang="es-419"/>
              <a:t> most of its functionality. Difference is that the values are ordered sequentially the way they were inserted.</a:t>
            </a:r>
          </a:p>
          <a:p>
            <a:pPr indent="-228600" lvl="0" marL="457200" rtl="0">
              <a:spcBef>
                <a:spcPts val="0"/>
              </a:spcBef>
            </a:pPr>
            <a:r>
              <a:rPr b="1" lang="es-419">
                <a:solidFill>
                  <a:srgbClr val="B7B7B7"/>
                </a:solidFill>
                <a:latin typeface="Courier New"/>
                <a:ea typeface="Courier New"/>
                <a:cs typeface="Courier New"/>
                <a:sym typeface="Courier New"/>
              </a:rPr>
              <a:t>TreeMap</a:t>
            </a:r>
            <a:r>
              <a:rPr lang="es-419"/>
              <a:t> uses natural order of key objects to handle the element. It uses a red black tree to store values, and keys to define the location of values in the tree. The entries are sorted by the key value. Accepts a </a:t>
            </a:r>
            <a:r>
              <a:rPr b="1" lang="es-419">
                <a:solidFill>
                  <a:srgbClr val="B7B7B7"/>
                </a:solidFill>
                <a:latin typeface="Courier New"/>
                <a:ea typeface="Courier New"/>
                <a:cs typeface="Courier New"/>
                <a:sym typeface="Courier New"/>
              </a:rPr>
              <a:t>Comparator</a:t>
            </a:r>
            <a:r>
              <a:rPr lang="es-419"/>
              <a:t> to redefine comparison behaviour of keys.</a:t>
            </a:r>
          </a:p>
          <a:p>
            <a:pPr indent="-228600" lvl="0" marL="457200">
              <a:spcBef>
                <a:spcPts val="0"/>
              </a:spcBef>
            </a:pPr>
            <a:r>
              <a:rPr lang="es-419"/>
              <a:t>See: MapDemo</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s-419"/>
              <a:t>Set</a:t>
            </a:r>
          </a:p>
        </p:txBody>
      </p:sp>
      <p:sp>
        <p:nvSpPr>
          <p:cNvPr id="152" name="Shape 15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s-419"/>
              <a:t>Represents the mathematical set abstraction. This is, doesn’t allow duplicate values.</a:t>
            </a:r>
          </a:p>
          <a:p>
            <a:pPr indent="-228600" lvl="0" marL="457200" rtl="0">
              <a:spcBef>
                <a:spcPts val="0"/>
              </a:spcBef>
            </a:pPr>
            <a:r>
              <a:rPr lang="es-419"/>
              <a:t>Works as a wrapper of </a:t>
            </a:r>
            <a:r>
              <a:rPr b="1" lang="es-419">
                <a:solidFill>
                  <a:srgbClr val="B7B7B7"/>
                </a:solidFill>
                <a:latin typeface="Courier New"/>
                <a:ea typeface="Courier New"/>
                <a:cs typeface="Courier New"/>
                <a:sym typeface="Courier New"/>
              </a:rPr>
              <a:t>Map</a:t>
            </a:r>
            <a:r>
              <a:rPr lang="es-419"/>
              <a:t> interface. Data stored is the key of the map.</a:t>
            </a:r>
          </a:p>
          <a:p>
            <a:pPr indent="-228600" lvl="0" marL="457200" rtl="0">
              <a:spcBef>
                <a:spcPts val="0"/>
              </a:spcBef>
            </a:pPr>
            <a:r>
              <a:rPr lang="es-419"/>
              <a:t>Most common implementations: </a:t>
            </a:r>
            <a:r>
              <a:rPr b="1" lang="es-419">
                <a:solidFill>
                  <a:srgbClr val="B7B7B7"/>
                </a:solidFill>
                <a:latin typeface="Courier New"/>
                <a:ea typeface="Courier New"/>
                <a:cs typeface="Courier New"/>
                <a:sym typeface="Courier New"/>
              </a:rPr>
              <a:t>HashSet</a:t>
            </a:r>
            <a:r>
              <a:rPr lang="es-419"/>
              <a:t>, </a:t>
            </a:r>
            <a:r>
              <a:rPr b="1" lang="es-419">
                <a:solidFill>
                  <a:srgbClr val="B7B7B7"/>
                </a:solidFill>
                <a:latin typeface="Courier New"/>
                <a:ea typeface="Courier New"/>
                <a:cs typeface="Courier New"/>
                <a:sym typeface="Courier New"/>
              </a:rPr>
              <a:t>LinkedHashSet</a:t>
            </a:r>
            <a:r>
              <a:rPr lang="es-419"/>
              <a:t> </a:t>
            </a:r>
            <a:r>
              <a:rPr lang="es-419"/>
              <a:t>and </a:t>
            </a:r>
            <a:r>
              <a:rPr b="1" lang="es-419">
                <a:solidFill>
                  <a:srgbClr val="B7B7B7"/>
                </a:solidFill>
                <a:latin typeface="Courier New"/>
                <a:ea typeface="Courier New"/>
                <a:cs typeface="Courier New"/>
                <a:sym typeface="Courier New"/>
              </a:rPr>
              <a:t>TreeSet</a:t>
            </a:r>
            <a:r>
              <a:rPr lang="es-419"/>
              <a:t>.</a:t>
            </a:r>
          </a:p>
          <a:p>
            <a:pPr indent="-228600" lvl="0" marL="457200" rtl="0">
              <a:spcBef>
                <a:spcPts val="0"/>
              </a:spcBef>
            </a:pPr>
            <a:r>
              <a:rPr lang="es-419"/>
              <a:t>Objects can only be added and removed. Cannot be obtained.</a:t>
            </a:r>
          </a:p>
          <a:p>
            <a:pPr lvl="0" rtl="0">
              <a:spcBef>
                <a:spcPts val="0"/>
              </a:spcBef>
              <a:spcAft>
                <a:spcPts val="0"/>
              </a:spcAft>
              <a:buNone/>
            </a:pPr>
            <a:r>
              <a:t/>
            </a:r>
            <a:endParaRPr/>
          </a:p>
          <a:p>
            <a:pPr lvl="0" rtl="0">
              <a:spcBef>
                <a:spcPts val="0"/>
              </a:spcBef>
              <a:spcAft>
                <a:spcPts val="0"/>
              </a:spcAft>
              <a:buNone/>
            </a:pPr>
            <a:r>
              <a:t/>
            </a:r>
            <a:endParaRPr/>
          </a:p>
          <a:p>
            <a:pPr lvl="0" rtl="0">
              <a:spcBef>
                <a:spcPts val="0"/>
              </a:spcBef>
              <a:spcAft>
                <a:spcPts val="0"/>
              </a:spcAft>
              <a:buNone/>
            </a:pPr>
            <a:r>
              <a:t/>
            </a:r>
            <a:endParaRPr/>
          </a:p>
          <a:p>
            <a:pPr lvl="0" rtl="0">
              <a:spcBef>
                <a:spcPts val="0"/>
              </a:spcBef>
              <a:spcAft>
                <a:spcPts val="0"/>
              </a:spcAft>
              <a:buNone/>
            </a:pPr>
            <a:r>
              <a:t/>
            </a:r>
            <a:endParaRPr/>
          </a:p>
          <a:p>
            <a:pPr lvl="0" rtl="0">
              <a:spcBef>
                <a:spcPts val="0"/>
              </a:spcBef>
              <a:spcAft>
                <a:spcPts val="1000"/>
              </a:spcAft>
              <a:buNone/>
            </a:pPr>
            <a:r>
              <a:t/>
            </a:r>
            <a:endParaRPr/>
          </a:p>
          <a:p>
            <a:pPr indent="-228600" lvl="0" marL="457200" rtl="0">
              <a:spcBef>
                <a:spcPts val="0"/>
              </a:spcBef>
            </a:pPr>
            <a:r>
              <a:rPr lang="es-419"/>
              <a:t>See: SetDemo</a:t>
            </a:r>
          </a:p>
        </p:txBody>
      </p:sp>
      <p:graphicFrame>
        <p:nvGraphicFramePr>
          <p:cNvPr id="153" name="Shape 153"/>
          <p:cNvGraphicFramePr/>
          <p:nvPr/>
        </p:nvGraphicFramePr>
        <p:xfrm>
          <a:off x="952500" y="3081450"/>
          <a:ext cx="3000000" cy="3000000"/>
        </p:xfrm>
        <a:graphic>
          <a:graphicData uri="http://schemas.openxmlformats.org/drawingml/2006/table">
            <a:tbl>
              <a:tblPr>
                <a:noFill/>
                <a:tableStyleId>{467B342A-FA6F-4F6A-A213-4B5A483CAE24}</a:tableStyleId>
              </a:tblPr>
              <a:tblGrid>
                <a:gridCol w="1809750"/>
                <a:gridCol w="1809750"/>
                <a:gridCol w="1809750"/>
                <a:gridCol w="1809750"/>
              </a:tblGrid>
              <a:tr h="381000">
                <a:tc>
                  <a:txBody>
                    <a:bodyPr>
                      <a:noAutofit/>
                    </a:bodyPr>
                    <a:lstStyle/>
                    <a:p>
                      <a:pPr lvl="0" rtl="0">
                        <a:spcBef>
                          <a:spcPts val="0"/>
                        </a:spcBef>
                        <a:buNone/>
                      </a:pPr>
                      <a:r>
                        <a:rPr lang="es-419"/>
                        <a:t>Operations</a:t>
                      </a:r>
                    </a:p>
                  </a:txBody>
                  <a:tcPr marT="91425" marB="91425" marR="91425" marL="91425"/>
                </a:tc>
                <a:tc>
                  <a:txBody>
                    <a:bodyPr>
                      <a:noAutofit/>
                    </a:bodyPr>
                    <a:lstStyle/>
                    <a:p>
                      <a:pPr lvl="0" rtl="0">
                        <a:spcBef>
                          <a:spcPts val="0"/>
                        </a:spcBef>
                        <a:buNone/>
                      </a:pPr>
                      <a:r>
                        <a:rPr b="1" lang="es-419">
                          <a:latin typeface="Courier New"/>
                          <a:ea typeface="Courier New"/>
                          <a:cs typeface="Courier New"/>
                          <a:sym typeface="Courier New"/>
                        </a:rPr>
                        <a:t>HashSet</a:t>
                      </a:r>
                    </a:p>
                  </a:txBody>
                  <a:tcPr marT="91425" marB="91425" marR="91425" marL="91425"/>
                </a:tc>
                <a:tc>
                  <a:txBody>
                    <a:bodyPr>
                      <a:noAutofit/>
                    </a:bodyPr>
                    <a:lstStyle/>
                    <a:p>
                      <a:pPr lvl="0" rtl="0">
                        <a:spcBef>
                          <a:spcPts val="0"/>
                        </a:spcBef>
                        <a:buNone/>
                      </a:pPr>
                      <a:r>
                        <a:rPr b="1" lang="es-419">
                          <a:latin typeface="Courier New"/>
                          <a:ea typeface="Courier New"/>
                          <a:cs typeface="Courier New"/>
                          <a:sym typeface="Courier New"/>
                        </a:rPr>
                        <a:t>LinkedHashSet</a:t>
                      </a:r>
                    </a:p>
                  </a:txBody>
                  <a:tcPr marT="91425" marB="91425" marR="91425" marL="91425"/>
                </a:tc>
                <a:tc>
                  <a:txBody>
                    <a:bodyPr>
                      <a:noAutofit/>
                    </a:bodyPr>
                    <a:lstStyle/>
                    <a:p>
                      <a:pPr lvl="0" rtl="0">
                        <a:spcBef>
                          <a:spcPts val="0"/>
                        </a:spcBef>
                        <a:buNone/>
                      </a:pPr>
                      <a:r>
                        <a:rPr b="1" lang="es-419">
                          <a:latin typeface="Courier New"/>
                          <a:ea typeface="Courier New"/>
                          <a:cs typeface="Courier New"/>
                          <a:sym typeface="Courier New"/>
                        </a:rPr>
                        <a:t>TreeSet</a:t>
                      </a:r>
                    </a:p>
                  </a:txBody>
                  <a:tcPr marT="91425" marB="91425" marR="91425" marL="91425"/>
                </a:tc>
              </a:tr>
              <a:tr h="381000">
                <a:tc>
                  <a:txBody>
                    <a:bodyPr>
                      <a:noAutofit/>
                    </a:bodyPr>
                    <a:lstStyle/>
                    <a:p>
                      <a:pPr lvl="0" rtl="0">
                        <a:spcBef>
                          <a:spcPts val="0"/>
                        </a:spcBef>
                        <a:buNone/>
                      </a:pPr>
                      <a:r>
                        <a:rPr lang="es-419"/>
                        <a:t>Add</a:t>
                      </a:r>
                    </a:p>
                  </a:txBody>
                  <a:tcPr marT="91425" marB="91425" marR="91425" marL="91425"/>
                </a:tc>
                <a:tc>
                  <a:txBody>
                    <a:bodyPr>
                      <a:noAutofit/>
                    </a:bodyPr>
                    <a:lstStyle/>
                    <a:p>
                      <a:pPr lvl="0" rtl="0">
                        <a:spcBef>
                          <a:spcPts val="0"/>
                        </a:spcBef>
                        <a:buNone/>
                      </a:pPr>
                      <a:r>
                        <a:rPr lang="es-419"/>
                        <a:t>O(1)</a:t>
                      </a:r>
                    </a:p>
                  </a:txBody>
                  <a:tcPr marT="91425" marB="91425" marR="91425" marL="91425"/>
                </a:tc>
                <a:tc>
                  <a:txBody>
                    <a:bodyPr>
                      <a:noAutofit/>
                    </a:bodyPr>
                    <a:lstStyle/>
                    <a:p>
                      <a:pPr lvl="0" rtl="0">
                        <a:spcBef>
                          <a:spcPts val="0"/>
                        </a:spcBef>
                        <a:buNone/>
                      </a:pPr>
                      <a:r>
                        <a:rPr lang="es-419"/>
                        <a:t>O(1)</a:t>
                      </a:r>
                    </a:p>
                  </a:txBody>
                  <a:tcPr marT="91425" marB="91425" marR="91425" marL="91425"/>
                </a:tc>
                <a:tc>
                  <a:txBody>
                    <a:bodyPr>
                      <a:noAutofit/>
                    </a:bodyPr>
                    <a:lstStyle/>
                    <a:p>
                      <a:pPr lvl="0" rtl="0">
                        <a:spcBef>
                          <a:spcPts val="0"/>
                        </a:spcBef>
                        <a:buNone/>
                      </a:pPr>
                      <a:r>
                        <a:rPr lang="es-419"/>
                        <a:t>O(Log2(N))</a:t>
                      </a:r>
                    </a:p>
                  </a:txBody>
                  <a:tcPr marT="91425" marB="91425" marR="91425" marL="91425"/>
                </a:tc>
              </a:tr>
              <a:tr h="381000">
                <a:tc>
                  <a:txBody>
                    <a:bodyPr>
                      <a:noAutofit/>
                    </a:bodyPr>
                    <a:lstStyle/>
                    <a:p>
                      <a:pPr lvl="0" rtl="0">
                        <a:spcBef>
                          <a:spcPts val="0"/>
                        </a:spcBef>
                        <a:buNone/>
                      </a:pPr>
                      <a:r>
                        <a:rPr lang="es-419"/>
                        <a:t>Contains</a:t>
                      </a:r>
                    </a:p>
                  </a:txBody>
                  <a:tcPr marT="91425" marB="91425" marR="91425" marL="91425"/>
                </a:tc>
                <a:tc>
                  <a:txBody>
                    <a:bodyPr>
                      <a:noAutofit/>
                    </a:bodyPr>
                    <a:lstStyle/>
                    <a:p>
                      <a:pPr lvl="0" rtl="0">
                        <a:spcBef>
                          <a:spcPts val="0"/>
                        </a:spcBef>
                        <a:buNone/>
                      </a:pPr>
                      <a:r>
                        <a:rPr lang="es-419"/>
                        <a:t>O(1)</a:t>
                      </a:r>
                    </a:p>
                  </a:txBody>
                  <a:tcPr marT="91425" marB="91425" marR="91425" marL="91425"/>
                </a:tc>
                <a:tc>
                  <a:txBody>
                    <a:bodyPr>
                      <a:noAutofit/>
                    </a:bodyPr>
                    <a:lstStyle/>
                    <a:p>
                      <a:pPr lvl="0" rtl="0">
                        <a:spcBef>
                          <a:spcPts val="0"/>
                        </a:spcBef>
                        <a:buNone/>
                      </a:pPr>
                      <a:r>
                        <a:rPr lang="es-419"/>
                        <a:t>O(1)</a:t>
                      </a:r>
                    </a:p>
                  </a:txBody>
                  <a:tcPr marT="91425" marB="91425" marR="91425" marL="91425"/>
                </a:tc>
                <a:tc>
                  <a:txBody>
                    <a:bodyPr>
                      <a:noAutofit/>
                    </a:bodyPr>
                    <a:lstStyle/>
                    <a:p>
                      <a:pPr lvl="0" rtl="0">
                        <a:spcBef>
                          <a:spcPts val="0"/>
                        </a:spcBef>
                        <a:buNone/>
                      </a:pPr>
                      <a:r>
                        <a:rPr lang="es-419">
                          <a:solidFill>
                            <a:schemeClr val="dk1"/>
                          </a:solidFill>
                        </a:rPr>
                        <a:t>O(Log2(N))</a:t>
                      </a:r>
                    </a:p>
                  </a:txBody>
                  <a:tcPr marT="91425" marB="91425" marR="91425" marL="91425"/>
                </a:tc>
              </a:tr>
              <a:tr h="381000">
                <a:tc>
                  <a:txBody>
                    <a:bodyPr>
                      <a:noAutofit/>
                    </a:bodyPr>
                    <a:lstStyle/>
                    <a:p>
                      <a:pPr lvl="0" rtl="0">
                        <a:spcBef>
                          <a:spcPts val="0"/>
                        </a:spcBef>
                        <a:buNone/>
                      </a:pPr>
                      <a:r>
                        <a:rPr lang="es-419">
                          <a:solidFill>
                            <a:schemeClr val="dk1"/>
                          </a:solidFill>
                        </a:rPr>
                        <a:t>Remove(o)</a:t>
                      </a:r>
                    </a:p>
                  </a:txBody>
                  <a:tcPr marT="91425" marB="91425" marR="91425" marL="91425"/>
                </a:tc>
                <a:tc>
                  <a:txBody>
                    <a:bodyPr>
                      <a:noAutofit/>
                    </a:bodyPr>
                    <a:lstStyle/>
                    <a:p>
                      <a:pPr lvl="0" rtl="0">
                        <a:spcBef>
                          <a:spcPts val="0"/>
                        </a:spcBef>
                        <a:buNone/>
                      </a:pPr>
                      <a:r>
                        <a:rPr lang="es-419"/>
                        <a:t>O(1)</a:t>
                      </a:r>
                    </a:p>
                  </a:txBody>
                  <a:tcPr marT="91425" marB="91425" marR="91425" marL="91425"/>
                </a:tc>
                <a:tc>
                  <a:txBody>
                    <a:bodyPr>
                      <a:noAutofit/>
                    </a:bodyPr>
                    <a:lstStyle/>
                    <a:p>
                      <a:pPr lvl="0" rtl="0">
                        <a:spcBef>
                          <a:spcPts val="0"/>
                        </a:spcBef>
                        <a:buNone/>
                      </a:pPr>
                      <a:r>
                        <a:rPr lang="es-419"/>
                        <a:t>O(1)</a:t>
                      </a:r>
                    </a:p>
                  </a:txBody>
                  <a:tcPr marT="91425" marB="91425" marR="91425" marL="91425"/>
                </a:tc>
                <a:tc>
                  <a:txBody>
                    <a:bodyPr>
                      <a:noAutofit/>
                    </a:bodyPr>
                    <a:lstStyle/>
                    <a:p>
                      <a:pPr lvl="0" rtl="0">
                        <a:spcBef>
                          <a:spcPts val="0"/>
                        </a:spcBef>
                        <a:buNone/>
                      </a:pPr>
                      <a:r>
                        <a:rPr lang="es-419">
                          <a:solidFill>
                            <a:schemeClr val="dk1"/>
                          </a:solidFill>
                        </a:rPr>
                        <a:t>O(Log2(N))</a:t>
                      </a: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s-419"/>
              <a:t>Queue and Deque</a:t>
            </a:r>
          </a:p>
        </p:txBody>
      </p:sp>
      <p:sp>
        <p:nvSpPr>
          <p:cNvPr id="159" name="Shape 15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b="1" lang="es-419">
                <a:solidFill>
                  <a:srgbClr val="B7B7B7"/>
                </a:solidFill>
                <a:latin typeface="Courier New"/>
                <a:ea typeface="Courier New"/>
                <a:cs typeface="Courier New"/>
                <a:sym typeface="Courier New"/>
              </a:rPr>
              <a:t>Queue</a:t>
            </a:r>
            <a:r>
              <a:rPr lang="es-419"/>
              <a:t>s are FIFO (First In, First Out) structures. Common implementations are </a:t>
            </a:r>
            <a:r>
              <a:rPr b="1" lang="es-419">
                <a:solidFill>
                  <a:srgbClr val="B7B7B7"/>
                </a:solidFill>
                <a:latin typeface="Courier New"/>
                <a:ea typeface="Courier New"/>
                <a:cs typeface="Courier New"/>
                <a:sym typeface="Courier New"/>
              </a:rPr>
              <a:t>LinkedList</a:t>
            </a:r>
            <a:r>
              <a:rPr lang="es-419"/>
              <a:t> and </a:t>
            </a:r>
            <a:r>
              <a:rPr b="1" lang="es-419">
                <a:solidFill>
                  <a:srgbClr val="B7B7B7"/>
                </a:solidFill>
                <a:latin typeface="Courier New"/>
                <a:ea typeface="Courier New"/>
                <a:cs typeface="Courier New"/>
                <a:sym typeface="Courier New"/>
              </a:rPr>
              <a:t>PriorityQueue</a:t>
            </a:r>
            <a:r>
              <a:rPr lang="es-419"/>
              <a:t>.</a:t>
            </a:r>
          </a:p>
          <a:p>
            <a:pPr indent="-228600" lvl="0" marL="457200" rtl="0">
              <a:spcBef>
                <a:spcPts val="0"/>
              </a:spcBef>
            </a:pPr>
            <a:r>
              <a:rPr b="1" lang="es-419">
                <a:solidFill>
                  <a:srgbClr val="B7B7B7"/>
                </a:solidFill>
                <a:latin typeface="Courier New"/>
                <a:ea typeface="Courier New"/>
                <a:cs typeface="Courier New"/>
                <a:sym typeface="Courier New"/>
              </a:rPr>
              <a:t>PriorityQueue</a:t>
            </a:r>
            <a:r>
              <a:rPr lang="es-419"/>
              <a:t> is a queue that has its values sorted by their natural order. Accepts a </a:t>
            </a:r>
            <a:r>
              <a:rPr b="1" lang="es-419">
                <a:solidFill>
                  <a:srgbClr val="B7B7B7"/>
                </a:solidFill>
                <a:latin typeface="Courier New"/>
                <a:ea typeface="Courier New"/>
                <a:cs typeface="Courier New"/>
                <a:sym typeface="Courier New"/>
              </a:rPr>
              <a:t>Comparator</a:t>
            </a:r>
            <a:r>
              <a:rPr lang="es-419"/>
              <a:t> to redefine comparison behaviour. It uses an array to store data.</a:t>
            </a:r>
          </a:p>
          <a:p>
            <a:pPr indent="-228600" lvl="0" marL="457200" rtl="0">
              <a:spcBef>
                <a:spcPts val="0"/>
              </a:spcBef>
            </a:pPr>
            <a:r>
              <a:rPr b="1" lang="es-419">
                <a:solidFill>
                  <a:srgbClr val="B7B7B7"/>
                </a:solidFill>
                <a:latin typeface="Courier New"/>
                <a:ea typeface="Courier New"/>
                <a:cs typeface="Courier New"/>
                <a:sym typeface="Courier New"/>
              </a:rPr>
              <a:t>Deque</a:t>
            </a:r>
            <a:r>
              <a:rPr lang="es-419"/>
              <a:t> is a double ended queue. This is, it can behave as FIFO and LIFO (Last In, First Out). This is, it behaves as queue or stack, depending on the client needs. Common implementations are </a:t>
            </a:r>
            <a:r>
              <a:rPr b="1" lang="es-419">
                <a:solidFill>
                  <a:srgbClr val="B7B7B7"/>
                </a:solidFill>
                <a:latin typeface="Courier New"/>
                <a:ea typeface="Courier New"/>
                <a:cs typeface="Courier New"/>
                <a:sym typeface="Courier New"/>
              </a:rPr>
              <a:t>LinkedList</a:t>
            </a:r>
            <a:r>
              <a:rPr lang="es-419"/>
              <a:t> and </a:t>
            </a:r>
            <a:r>
              <a:rPr b="1" lang="es-419">
                <a:solidFill>
                  <a:srgbClr val="B7B7B7"/>
                </a:solidFill>
                <a:latin typeface="Courier New"/>
                <a:ea typeface="Courier New"/>
                <a:cs typeface="Courier New"/>
                <a:sym typeface="Courier New"/>
              </a:rPr>
              <a:t>ArrayDeque</a:t>
            </a:r>
            <a:r>
              <a:rPr lang="es-419"/>
              <a:t>.</a:t>
            </a:r>
          </a:p>
          <a:p>
            <a:pPr indent="-228600" lvl="0" marL="457200" rtl="0">
              <a:spcBef>
                <a:spcPts val="0"/>
              </a:spcBef>
            </a:pPr>
            <a:r>
              <a:rPr b="1" lang="es-419">
                <a:solidFill>
                  <a:srgbClr val="B7B7B7"/>
                </a:solidFill>
                <a:latin typeface="Courier New"/>
                <a:ea typeface="Courier New"/>
                <a:cs typeface="Courier New"/>
                <a:sym typeface="Courier New"/>
              </a:rPr>
              <a:t>ArrayDeque</a:t>
            </a:r>
            <a:r>
              <a:rPr lang="es-419"/>
              <a:t> uses an array to hold the data. It keeps pointers to head an tail to ensure fast access to each part.</a:t>
            </a:r>
          </a:p>
          <a:p>
            <a:pPr indent="-228600" lvl="0" marL="457200" rtl="0">
              <a:spcBef>
                <a:spcPts val="0"/>
              </a:spcBef>
            </a:pPr>
            <a:r>
              <a:rPr lang="es-419"/>
              <a:t>See: QueueDemo, DequeDemo</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s-419"/>
              <a:t>Queue and Deque (cont.)</a:t>
            </a:r>
          </a:p>
        </p:txBody>
      </p:sp>
      <p:graphicFrame>
        <p:nvGraphicFramePr>
          <p:cNvPr id="165" name="Shape 165"/>
          <p:cNvGraphicFramePr/>
          <p:nvPr/>
        </p:nvGraphicFramePr>
        <p:xfrm>
          <a:off x="952500" y="1590750"/>
          <a:ext cx="3000000" cy="3000000"/>
        </p:xfrm>
        <a:graphic>
          <a:graphicData uri="http://schemas.openxmlformats.org/drawingml/2006/table">
            <a:tbl>
              <a:tblPr>
                <a:noFill/>
                <a:tableStyleId>{467B342A-FA6F-4F6A-A213-4B5A483CAE24}</a:tableStyleId>
              </a:tblPr>
              <a:tblGrid>
                <a:gridCol w="1809750"/>
                <a:gridCol w="1809750"/>
                <a:gridCol w="1809750"/>
                <a:gridCol w="1809750"/>
              </a:tblGrid>
              <a:tr h="381000">
                <a:tc>
                  <a:txBody>
                    <a:bodyPr>
                      <a:noAutofit/>
                    </a:bodyPr>
                    <a:lstStyle/>
                    <a:p>
                      <a:pPr lvl="0" rtl="0">
                        <a:spcBef>
                          <a:spcPts val="0"/>
                        </a:spcBef>
                        <a:buNone/>
                      </a:pPr>
                      <a:r>
                        <a:rPr lang="es-419"/>
                        <a:t>Operations</a:t>
                      </a:r>
                    </a:p>
                  </a:txBody>
                  <a:tcPr marT="91425" marB="91425" marR="91425" marL="91425"/>
                </a:tc>
                <a:tc>
                  <a:txBody>
                    <a:bodyPr>
                      <a:noAutofit/>
                    </a:bodyPr>
                    <a:lstStyle/>
                    <a:p>
                      <a:pPr lvl="0" rtl="0">
                        <a:spcBef>
                          <a:spcPts val="0"/>
                        </a:spcBef>
                        <a:buNone/>
                      </a:pPr>
                      <a:r>
                        <a:rPr b="1" lang="es-419">
                          <a:latin typeface="Courier New"/>
                          <a:ea typeface="Courier New"/>
                          <a:cs typeface="Courier New"/>
                          <a:sym typeface="Courier New"/>
                        </a:rPr>
                        <a:t>LinkedList</a:t>
                      </a:r>
                    </a:p>
                  </a:txBody>
                  <a:tcPr marT="91425" marB="91425" marR="91425" marL="91425"/>
                </a:tc>
                <a:tc>
                  <a:txBody>
                    <a:bodyPr>
                      <a:noAutofit/>
                    </a:bodyPr>
                    <a:lstStyle/>
                    <a:p>
                      <a:pPr lvl="0" rtl="0">
                        <a:spcBef>
                          <a:spcPts val="0"/>
                        </a:spcBef>
                        <a:buNone/>
                      </a:pPr>
                      <a:r>
                        <a:rPr b="1" lang="es-419">
                          <a:latin typeface="Courier New"/>
                          <a:ea typeface="Courier New"/>
                          <a:cs typeface="Courier New"/>
                          <a:sym typeface="Courier New"/>
                        </a:rPr>
                        <a:t>PriorityQueue</a:t>
                      </a:r>
                    </a:p>
                  </a:txBody>
                  <a:tcPr marT="91425" marB="91425" marR="91425" marL="91425"/>
                </a:tc>
                <a:tc>
                  <a:txBody>
                    <a:bodyPr>
                      <a:noAutofit/>
                    </a:bodyPr>
                    <a:lstStyle/>
                    <a:p>
                      <a:pPr lvl="0" rtl="0">
                        <a:spcBef>
                          <a:spcPts val="0"/>
                        </a:spcBef>
                        <a:buNone/>
                      </a:pPr>
                      <a:r>
                        <a:rPr b="1" lang="es-419">
                          <a:latin typeface="Courier New"/>
                          <a:ea typeface="Courier New"/>
                          <a:cs typeface="Courier New"/>
                          <a:sym typeface="Courier New"/>
                        </a:rPr>
                        <a:t>ArrayDeque</a:t>
                      </a:r>
                    </a:p>
                  </a:txBody>
                  <a:tcPr marT="91425" marB="91425" marR="91425" marL="91425"/>
                </a:tc>
              </a:tr>
              <a:tr h="381000">
                <a:tc>
                  <a:txBody>
                    <a:bodyPr>
                      <a:noAutofit/>
                    </a:bodyPr>
                    <a:lstStyle/>
                    <a:p>
                      <a:pPr lvl="0" rtl="0">
                        <a:spcBef>
                          <a:spcPts val="0"/>
                        </a:spcBef>
                        <a:buNone/>
                      </a:pPr>
                      <a:r>
                        <a:rPr lang="es-419"/>
                        <a:t>Offer</a:t>
                      </a:r>
                    </a:p>
                  </a:txBody>
                  <a:tcPr marT="91425" marB="91425" marR="91425" marL="91425"/>
                </a:tc>
                <a:tc>
                  <a:txBody>
                    <a:bodyPr>
                      <a:noAutofit/>
                    </a:bodyPr>
                    <a:lstStyle/>
                    <a:p>
                      <a:pPr lvl="0" rtl="0">
                        <a:spcBef>
                          <a:spcPts val="0"/>
                        </a:spcBef>
                        <a:buNone/>
                      </a:pPr>
                      <a:r>
                        <a:rPr lang="es-419"/>
                        <a:t>O(1)</a:t>
                      </a:r>
                    </a:p>
                  </a:txBody>
                  <a:tcPr marT="91425" marB="91425" marR="91425" marL="91425"/>
                </a:tc>
                <a:tc>
                  <a:txBody>
                    <a:bodyPr>
                      <a:noAutofit/>
                    </a:bodyPr>
                    <a:lstStyle/>
                    <a:p>
                      <a:pPr lvl="0" rtl="0">
                        <a:spcBef>
                          <a:spcPts val="0"/>
                        </a:spcBef>
                        <a:buNone/>
                      </a:pPr>
                      <a:r>
                        <a:rPr lang="es-419"/>
                        <a:t>O(Log2(N))</a:t>
                      </a:r>
                    </a:p>
                  </a:txBody>
                  <a:tcPr marT="91425" marB="91425" marR="91425" marL="91425"/>
                </a:tc>
                <a:tc>
                  <a:txBody>
                    <a:bodyPr>
                      <a:noAutofit/>
                    </a:bodyPr>
                    <a:lstStyle/>
                    <a:p>
                      <a:pPr lvl="0" rtl="0">
                        <a:spcBef>
                          <a:spcPts val="0"/>
                        </a:spcBef>
                        <a:buNone/>
                      </a:pPr>
                      <a:r>
                        <a:rPr lang="es-419"/>
                        <a:t>O(1)</a:t>
                      </a:r>
                    </a:p>
                  </a:txBody>
                  <a:tcPr marT="91425" marB="91425" marR="91425" marL="91425"/>
                </a:tc>
              </a:tr>
              <a:tr h="381000">
                <a:tc>
                  <a:txBody>
                    <a:bodyPr>
                      <a:noAutofit/>
                    </a:bodyPr>
                    <a:lstStyle/>
                    <a:p>
                      <a:pPr lvl="0" rtl="0">
                        <a:spcBef>
                          <a:spcPts val="0"/>
                        </a:spcBef>
                        <a:buNone/>
                      </a:pPr>
                      <a:r>
                        <a:rPr lang="es-419"/>
                        <a:t>Peek</a:t>
                      </a:r>
                    </a:p>
                  </a:txBody>
                  <a:tcPr marT="91425" marB="91425" marR="91425" marL="91425"/>
                </a:tc>
                <a:tc>
                  <a:txBody>
                    <a:bodyPr>
                      <a:noAutofit/>
                    </a:bodyPr>
                    <a:lstStyle/>
                    <a:p>
                      <a:pPr lvl="0" rtl="0">
                        <a:spcBef>
                          <a:spcPts val="0"/>
                        </a:spcBef>
                        <a:buNone/>
                      </a:pPr>
                      <a:r>
                        <a:rPr lang="es-419"/>
                        <a:t>O(1)</a:t>
                      </a:r>
                    </a:p>
                  </a:txBody>
                  <a:tcPr marT="91425" marB="91425" marR="91425" marL="91425"/>
                </a:tc>
                <a:tc>
                  <a:txBody>
                    <a:bodyPr>
                      <a:noAutofit/>
                    </a:bodyPr>
                    <a:lstStyle/>
                    <a:p>
                      <a:pPr lvl="0" rtl="0">
                        <a:spcBef>
                          <a:spcPts val="0"/>
                        </a:spcBef>
                        <a:buNone/>
                      </a:pPr>
                      <a:r>
                        <a:rPr lang="es-419"/>
                        <a:t>O(1)</a:t>
                      </a:r>
                    </a:p>
                  </a:txBody>
                  <a:tcPr marT="91425" marB="91425" marR="91425" marL="91425"/>
                </a:tc>
                <a:tc>
                  <a:txBody>
                    <a:bodyPr>
                      <a:noAutofit/>
                    </a:bodyPr>
                    <a:lstStyle/>
                    <a:p>
                      <a:pPr lvl="0" rtl="0">
                        <a:spcBef>
                          <a:spcPts val="0"/>
                        </a:spcBef>
                        <a:buNone/>
                      </a:pPr>
                      <a:r>
                        <a:rPr lang="es-419"/>
                        <a:t>O(1)</a:t>
                      </a:r>
                    </a:p>
                  </a:txBody>
                  <a:tcPr marT="91425" marB="91425" marR="91425" marL="91425"/>
                </a:tc>
              </a:tr>
              <a:tr h="381000">
                <a:tc>
                  <a:txBody>
                    <a:bodyPr>
                      <a:noAutofit/>
                    </a:bodyPr>
                    <a:lstStyle/>
                    <a:p>
                      <a:pPr lvl="0" rtl="0">
                        <a:spcBef>
                          <a:spcPts val="0"/>
                        </a:spcBef>
                        <a:buNone/>
                      </a:pPr>
                      <a:r>
                        <a:rPr lang="es-419"/>
                        <a:t>Poll</a:t>
                      </a:r>
                    </a:p>
                  </a:txBody>
                  <a:tcPr marT="91425" marB="91425" marR="91425" marL="91425"/>
                </a:tc>
                <a:tc>
                  <a:txBody>
                    <a:bodyPr>
                      <a:noAutofit/>
                    </a:bodyPr>
                    <a:lstStyle/>
                    <a:p>
                      <a:pPr lvl="0" rtl="0">
                        <a:spcBef>
                          <a:spcPts val="0"/>
                        </a:spcBef>
                        <a:buNone/>
                      </a:pPr>
                      <a:r>
                        <a:rPr lang="es-419"/>
                        <a:t>O(1)</a:t>
                      </a:r>
                    </a:p>
                  </a:txBody>
                  <a:tcPr marT="91425" marB="91425" marR="91425" marL="91425"/>
                </a:tc>
                <a:tc>
                  <a:txBody>
                    <a:bodyPr>
                      <a:noAutofit/>
                    </a:bodyPr>
                    <a:lstStyle/>
                    <a:p>
                      <a:pPr lvl="0" rtl="0">
                        <a:spcBef>
                          <a:spcPts val="0"/>
                        </a:spcBef>
                        <a:buNone/>
                      </a:pPr>
                      <a:r>
                        <a:rPr lang="es-419"/>
                        <a:t>O(</a:t>
                      </a:r>
                      <a:r>
                        <a:rPr lang="es-419">
                          <a:solidFill>
                            <a:schemeClr val="dk1"/>
                          </a:solidFill>
                        </a:rPr>
                        <a:t>Log2(N)</a:t>
                      </a:r>
                      <a:r>
                        <a:rPr lang="es-419"/>
                        <a:t>)</a:t>
                      </a:r>
                    </a:p>
                  </a:txBody>
                  <a:tcPr marT="91425" marB="91425" marR="91425" marL="91425"/>
                </a:tc>
                <a:tc>
                  <a:txBody>
                    <a:bodyPr>
                      <a:noAutofit/>
                    </a:bodyPr>
                    <a:lstStyle/>
                    <a:p>
                      <a:pPr lvl="0" rtl="0">
                        <a:spcBef>
                          <a:spcPts val="0"/>
                        </a:spcBef>
                        <a:buNone/>
                      </a:pPr>
                      <a:r>
                        <a:rPr lang="es-419"/>
                        <a:t>O(1)</a:t>
                      </a:r>
                    </a:p>
                  </a:txBody>
                  <a:tcPr marT="91425" marB="91425" marR="91425" marL="91425"/>
                </a:tc>
              </a:tr>
              <a:tr h="381000">
                <a:tc>
                  <a:txBody>
                    <a:bodyPr>
                      <a:noAutofit/>
                    </a:bodyPr>
                    <a:lstStyle/>
                    <a:p>
                      <a:pPr lvl="0" rtl="0">
                        <a:spcBef>
                          <a:spcPts val="0"/>
                        </a:spcBef>
                        <a:buNone/>
                      </a:pPr>
                      <a:r>
                        <a:rPr lang="es-419">
                          <a:solidFill>
                            <a:schemeClr val="dk1"/>
                          </a:solidFill>
                        </a:rPr>
                        <a:t>Push</a:t>
                      </a:r>
                    </a:p>
                  </a:txBody>
                  <a:tcPr marT="91425" marB="91425" marR="91425" marL="91425"/>
                </a:tc>
                <a:tc>
                  <a:txBody>
                    <a:bodyPr>
                      <a:noAutofit/>
                    </a:bodyPr>
                    <a:lstStyle/>
                    <a:p>
                      <a:pPr lvl="0" rtl="0">
                        <a:spcBef>
                          <a:spcPts val="0"/>
                        </a:spcBef>
                        <a:buNone/>
                      </a:pPr>
                      <a:r>
                        <a:rPr lang="es-419"/>
                        <a:t>O(1)</a:t>
                      </a:r>
                    </a:p>
                  </a:txBody>
                  <a:tcPr marT="91425" marB="91425" marR="91425" marL="91425"/>
                </a:tc>
                <a:tc>
                  <a:txBody>
                    <a:bodyPr>
                      <a:noAutofit/>
                    </a:bodyPr>
                    <a:lstStyle/>
                    <a:p>
                      <a:pPr lvl="0" rtl="0">
                        <a:spcBef>
                          <a:spcPts val="0"/>
                        </a:spcBef>
                        <a:buNone/>
                      </a:pPr>
                      <a:r>
                        <a:t/>
                      </a:r>
                      <a:endParaRPr/>
                    </a:p>
                  </a:txBody>
                  <a:tcPr marT="91425" marB="91425" marR="91425" marL="91425"/>
                </a:tc>
                <a:tc>
                  <a:txBody>
                    <a:bodyPr>
                      <a:noAutofit/>
                    </a:bodyPr>
                    <a:lstStyle/>
                    <a:p>
                      <a:pPr lvl="0" rtl="0">
                        <a:spcBef>
                          <a:spcPts val="0"/>
                        </a:spcBef>
                        <a:buNone/>
                      </a:pPr>
                      <a:r>
                        <a:rPr lang="es-419"/>
                        <a:t>O(1)</a:t>
                      </a:r>
                    </a:p>
                  </a:txBody>
                  <a:tcPr marT="91425" marB="91425" marR="91425" marL="91425"/>
                </a:tc>
              </a:tr>
              <a:tr h="381000">
                <a:tc>
                  <a:txBody>
                    <a:bodyPr>
                      <a:noAutofit/>
                    </a:bodyPr>
                    <a:lstStyle/>
                    <a:p>
                      <a:pPr lvl="0" rtl="0">
                        <a:spcBef>
                          <a:spcPts val="0"/>
                        </a:spcBef>
                        <a:buNone/>
                      </a:pPr>
                      <a:r>
                        <a:rPr lang="es-419">
                          <a:solidFill>
                            <a:schemeClr val="dk1"/>
                          </a:solidFill>
                        </a:rPr>
                        <a:t>Pop</a:t>
                      </a:r>
                    </a:p>
                  </a:txBody>
                  <a:tcPr marT="91425" marB="91425" marR="91425" marL="91425"/>
                </a:tc>
                <a:tc>
                  <a:txBody>
                    <a:bodyPr>
                      <a:noAutofit/>
                    </a:bodyPr>
                    <a:lstStyle/>
                    <a:p>
                      <a:pPr lvl="0" rtl="0">
                        <a:spcBef>
                          <a:spcPts val="0"/>
                        </a:spcBef>
                        <a:buNone/>
                      </a:pPr>
                      <a:r>
                        <a:rPr lang="es-419"/>
                        <a:t>O(1)</a:t>
                      </a:r>
                    </a:p>
                  </a:txBody>
                  <a:tcPr marT="91425" marB="91425" marR="91425" marL="91425"/>
                </a:tc>
                <a:tc>
                  <a:txBody>
                    <a:bodyPr>
                      <a:noAutofit/>
                    </a:bodyPr>
                    <a:lstStyle/>
                    <a:p>
                      <a:pPr lvl="0" rtl="0">
                        <a:spcBef>
                          <a:spcPts val="0"/>
                        </a:spcBef>
                        <a:buNone/>
                      </a:pPr>
                      <a:r>
                        <a:t/>
                      </a:r>
                      <a:endParaRPr/>
                    </a:p>
                  </a:txBody>
                  <a:tcPr marT="91425" marB="91425" marR="91425" marL="91425"/>
                </a:tc>
                <a:tc>
                  <a:txBody>
                    <a:bodyPr>
                      <a:noAutofit/>
                    </a:bodyPr>
                    <a:lstStyle/>
                    <a:p>
                      <a:pPr lvl="0" rtl="0">
                        <a:spcBef>
                          <a:spcPts val="0"/>
                        </a:spcBef>
                        <a:buNone/>
                      </a:pPr>
                      <a:r>
                        <a:rPr lang="es-419"/>
                        <a:t>O(1)</a:t>
                      </a: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s-419"/>
              <a:t>Agenda</a:t>
            </a:r>
          </a:p>
        </p:txBody>
      </p:sp>
      <p:sp>
        <p:nvSpPr>
          <p:cNvPr id="61" name="Shape 6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s-419"/>
              <a:t>Exception Handling</a:t>
            </a:r>
          </a:p>
          <a:p>
            <a:pPr indent="-228600" lvl="0" marL="457200" rtl="0">
              <a:spcBef>
                <a:spcPts val="0"/>
              </a:spcBef>
            </a:pPr>
            <a:r>
              <a:rPr lang="es-419"/>
              <a:t>Java Collections</a:t>
            </a:r>
          </a:p>
          <a:p>
            <a:pPr indent="-228600" lvl="0" marL="457200" rtl="0">
              <a:spcBef>
                <a:spcPts val="0"/>
              </a:spcBef>
            </a:pPr>
            <a:r>
              <a:rPr lang="es-419"/>
              <a:t>Functional Programming</a:t>
            </a:r>
          </a:p>
          <a:p>
            <a:pPr indent="-228600" lvl="0" marL="457200" rtl="0">
              <a:spcBef>
                <a:spcPts val="0"/>
              </a:spcBef>
            </a:pPr>
            <a:r>
              <a:rPr lang="es-419"/>
              <a:t>Multithreading</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sp>
        <p:nvSpPr>
          <p:cNvPr id="170" name="Shape 17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s-419"/>
              <a:t>Utility classes</a:t>
            </a:r>
          </a:p>
        </p:txBody>
      </p:sp>
      <p:sp>
        <p:nvSpPr>
          <p:cNvPr id="171" name="Shape 17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b="1" lang="es-419">
                <a:solidFill>
                  <a:srgbClr val="B7B7B7"/>
                </a:solidFill>
                <a:latin typeface="Courier New"/>
                <a:ea typeface="Courier New"/>
                <a:cs typeface="Courier New"/>
                <a:sym typeface="Courier New"/>
              </a:rPr>
              <a:t>java.util.Arrays</a:t>
            </a:r>
            <a:r>
              <a:rPr lang="es-419"/>
              <a:t> has a lot of operations to work with primitive and object oriented arrays. It allows performing binary search, sorting, creating a list from an array, show a String representation of the array, create a </a:t>
            </a:r>
            <a:r>
              <a:rPr b="1" lang="es-419">
                <a:solidFill>
                  <a:srgbClr val="B7B7B7"/>
                </a:solidFill>
                <a:latin typeface="Courier New"/>
                <a:ea typeface="Courier New"/>
                <a:cs typeface="Courier New"/>
                <a:sym typeface="Courier New"/>
              </a:rPr>
              <a:t>Stream</a:t>
            </a:r>
            <a:r>
              <a:rPr lang="es-419"/>
              <a:t> from arrays, and others.</a:t>
            </a:r>
          </a:p>
          <a:p>
            <a:pPr indent="-228600" lvl="0" marL="457200" rtl="0">
              <a:spcBef>
                <a:spcPts val="0"/>
              </a:spcBef>
            </a:pPr>
            <a:r>
              <a:rPr b="1" lang="es-419">
                <a:solidFill>
                  <a:srgbClr val="B7B7B7"/>
                </a:solidFill>
                <a:latin typeface="Courier New"/>
                <a:ea typeface="Courier New"/>
                <a:cs typeface="Courier New"/>
                <a:sym typeface="Courier New"/>
              </a:rPr>
              <a:t>java.util.Collections</a:t>
            </a:r>
            <a:r>
              <a:rPr lang="es-419"/>
              <a:t> has a lot operations to do with collections and maps. Special operations are decorating collections for unmodified, type check at runtime and synchronization. Also, provide a method to create a Set from any </a:t>
            </a:r>
            <a:r>
              <a:rPr b="1" lang="es-419">
                <a:solidFill>
                  <a:srgbClr val="B7B7B7"/>
                </a:solidFill>
                <a:latin typeface="Courier New"/>
                <a:ea typeface="Courier New"/>
                <a:cs typeface="Courier New"/>
                <a:sym typeface="Courier New"/>
              </a:rPr>
              <a:t>Map</a:t>
            </a:r>
            <a:r>
              <a:rPr lang="es-419"/>
              <a:t> implementation.</a:t>
            </a:r>
          </a:p>
          <a:p>
            <a:pPr indent="-228600" lvl="0" marL="457200" rtl="0">
              <a:spcBef>
                <a:spcPts val="0"/>
              </a:spcBef>
            </a:pPr>
            <a:r>
              <a:rPr lang="es-419"/>
              <a:t>See: ArraysUtilsDemo, CollectionsUtilsDemo</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x="0" y="0"/>
          <a:ext cx="0" cy="0"/>
          <a:chOff x="0" y="0"/>
          <a:chExt cx="0" cy="0"/>
        </a:xfrm>
      </p:grpSpPr>
      <p:sp>
        <p:nvSpPr>
          <p:cNvPr id="176" name="Shape 17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s-419"/>
              <a:t>Tips</a:t>
            </a:r>
          </a:p>
        </p:txBody>
      </p:sp>
      <p:sp>
        <p:nvSpPr>
          <p:cNvPr id="177" name="Shape 17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s-419"/>
              <a:t>Use </a:t>
            </a:r>
            <a:r>
              <a:rPr b="1" lang="es-419">
                <a:solidFill>
                  <a:srgbClr val="B7B7B7"/>
                </a:solidFill>
                <a:latin typeface="Courier New"/>
                <a:ea typeface="Courier New"/>
                <a:cs typeface="Courier New"/>
                <a:sym typeface="Courier New"/>
              </a:rPr>
              <a:t>List</a:t>
            </a:r>
            <a:r>
              <a:rPr lang="es-419"/>
              <a:t> when you need to handle data sequentially and order is not important.</a:t>
            </a:r>
          </a:p>
          <a:p>
            <a:pPr indent="-228600" lvl="0" marL="457200" rtl="0">
              <a:spcBef>
                <a:spcPts val="0"/>
              </a:spcBef>
            </a:pPr>
            <a:r>
              <a:rPr lang="es-419"/>
              <a:t>Use </a:t>
            </a:r>
            <a:r>
              <a:rPr b="1" lang="es-419">
                <a:solidFill>
                  <a:srgbClr val="B7B7B7"/>
                </a:solidFill>
                <a:latin typeface="Courier New"/>
                <a:ea typeface="Courier New"/>
                <a:cs typeface="Courier New"/>
                <a:sym typeface="Courier New"/>
              </a:rPr>
              <a:t>Map</a:t>
            </a:r>
            <a:r>
              <a:rPr lang="es-419"/>
              <a:t> when you need fast access to data by using specific key rather than an index. If order doesn’t matter, use </a:t>
            </a:r>
            <a:r>
              <a:rPr b="1" lang="es-419">
                <a:solidFill>
                  <a:srgbClr val="B7B7B7"/>
                </a:solidFill>
                <a:latin typeface="Courier New"/>
                <a:ea typeface="Courier New"/>
                <a:cs typeface="Courier New"/>
                <a:sym typeface="Courier New"/>
              </a:rPr>
              <a:t>HashMap</a:t>
            </a:r>
            <a:r>
              <a:rPr lang="es-419"/>
              <a:t>. If sequential order matters, use </a:t>
            </a:r>
            <a:r>
              <a:rPr b="1" lang="es-419">
                <a:solidFill>
                  <a:srgbClr val="B7B7B7"/>
                </a:solidFill>
                <a:latin typeface="Courier New"/>
                <a:ea typeface="Courier New"/>
                <a:cs typeface="Courier New"/>
                <a:sym typeface="Courier New"/>
              </a:rPr>
              <a:t>LinkedHashMap</a:t>
            </a:r>
            <a:r>
              <a:rPr lang="es-419"/>
              <a:t> implementation. If sort by key matters, use </a:t>
            </a:r>
            <a:r>
              <a:rPr b="1" lang="es-419">
                <a:solidFill>
                  <a:srgbClr val="B7B7B7"/>
                </a:solidFill>
                <a:latin typeface="Courier New"/>
                <a:ea typeface="Courier New"/>
                <a:cs typeface="Courier New"/>
                <a:sym typeface="Courier New"/>
              </a:rPr>
              <a:t>TreeMap</a:t>
            </a:r>
            <a:r>
              <a:rPr lang="es-419"/>
              <a:t>.</a:t>
            </a:r>
          </a:p>
          <a:p>
            <a:pPr indent="-228600" lvl="0" marL="457200" rtl="0">
              <a:spcBef>
                <a:spcPts val="0"/>
              </a:spcBef>
            </a:pPr>
            <a:r>
              <a:rPr lang="es-419"/>
              <a:t>Use </a:t>
            </a:r>
            <a:r>
              <a:rPr b="1" lang="es-419">
                <a:solidFill>
                  <a:srgbClr val="B7B7B7"/>
                </a:solidFill>
                <a:latin typeface="Courier New"/>
                <a:ea typeface="Courier New"/>
                <a:cs typeface="Courier New"/>
                <a:sym typeface="Courier New"/>
              </a:rPr>
              <a:t>Set</a:t>
            </a:r>
            <a:r>
              <a:rPr lang="es-419"/>
              <a:t> when you need to check that data is unique and have to discard duplicated values. If data order doesn’t metter, use </a:t>
            </a:r>
            <a:r>
              <a:rPr b="1" lang="es-419">
                <a:solidFill>
                  <a:srgbClr val="B7B7B7"/>
                </a:solidFill>
                <a:latin typeface="Courier New"/>
                <a:ea typeface="Courier New"/>
                <a:cs typeface="Courier New"/>
                <a:sym typeface="Courier New"/>
              </a:rPr>
              <a:t>HashSet</a:t>
            </a:r>
            <a:r>
              <a:rPr lang="es-419"/>
              <a:t>. If sequential order matters, use </a:t>
            </a:r>
            <a:r>
              <a:rPr b="1" lang="es-419">
                <a:solidFill>
                  <a:srgbClr val="B7B7B7"/>
                </a:solidFill>
                <a:latin typeface="Courier New"/>
                <a:ea typeface="Courier New"/>
                <a:cs typeface="Courier New"/>
                <a:sym typeface="Courier New"/>
              </a:rPr>
              <a:t>LinkedHashSet</a:t>
            </a:r>
            <a:r>
              <a:rPr lang="es-419"/>
              <a:t>. If sort of data matters, use </a:t>
            </a:r>
            <a:r>
              <a:rPr b="1" lang="es-419">
                <a:solidFill>
                  <a:srgbClr val="B7B7B7"/>
                </a:solidFill>
                <a:latin typeface="Courier New"/>
                <a:ea typeface="Courier New"/>
                <a:cs typeface="Courier New"/>
                <a:sym typeface="Courier New"/>
              </a:rPr>
              <a:t>TreeSet</a:t>
            </a:r>
            <a:r>
              <a:rPr lang="es-419"/>
              <a:t>.</a:t>
            </a:r>
          </a:p>
          <a:p>
            <a:pPr indent="-228600" lvl="0" marL="457200">
              <a:spcBef>
                <a:spcPts val="0"/>
              </a:spcBef>
            </a:pPr>
            <a:r>
              <a:rPr b="1" lang="es-419">
                <a:solidFill>
                  <a:srgbClr val="B7B7B7"/>
                </a:solidFill>
                <a:latin typeface="Courier New"/>
                <a:ea typeface="Courier New"/>
                <a:cs typeface="Courier New"/>
                <a:sym typeface="Courier New"/>
              </a:rPr>
              <a:t>Vector</a:t>
            </a:r>
            <a:r>
              <a:rPr lang="es-419"/>
              <a:t> and </a:t>
            </a:r>
            <a:r>
              <a:rPr b="1" lang="es-419">
                <a:solidFill>
                  <a:srgbClr val="B7B7B7"/>
                </a:solidFill>
                <a:latin typeface="Courier New"/>
                <a:ea typeface="Courier New"/>
                <a:cs typeface="Courier New"/>
                <a:sym typeface="Courier New"/>
              </a:rPr>
              <a:t>Hashtable</a:t>
            </a:r>
            <a:r>
              <a:rPr lang="es-419"/>
              <a:t> classes are like </a:t>
            </a:r>
            <a:r>
              <a:rPr b="1" lang="es-419">
                <a:solidFill>
                  <a:srgbClr val="B7B7B7"/>
                </a:solidFill>
                <a:latin typeface="Courier New"/>
                <a:ea typeface="Courier New"/>
                <a:cs typeface="Courier New"/>
                <a:sym typeface="Courier New"/>
              </a:rPr>
              <a:t>ArrayList</a:t>
            </a:r>
            <a:r>
              <a:rPr lang="es-419"/>
              <a:t> and </a:t>
            </a:r>
            <a:r>
              <a:rPr b="1" lang="es-419">
                <a:solidFill>
                  <a:srgbClr val="B7B7B7"/>
                </a:solidFill>
                <a:latin typeface="Courier New"/>
                <a:ea typeface="Courier New"/>
                <a:cs typeface="Courier New"/>
                <a:sym typeface="Courier New"/>
              </a:rPr>
              <a:t>HashMap</a:t>
            </a:r>
            <a:r>
              <a:rPr lang="es-419"/>
              <a:t> respectively, but with all of their methods synchronized. This has a performance penalty. They’re not good to use because of this. </a:t>
            </a:r>
            <a:r>
              <a:rPr b="1" lang="es-419">
                <a:solidFill>
                  <a:srgbClr val="B7B7B7"/>
                </a:solidFill>
                <a:latin typeface="Courier New"/>
                <a:ea typeface="Courier New"/>
                <a:cs typeface="Courier New"/>
                <a:sym typeface="Courier New"/>
              </a:rPr>
              <a:t>Stack</a:t>
            </a:r>
            <a:r>
              <a:rPr lang="es-419"/>
              <a:t> class extends from </a:t>
            </a:r>
            <a:r>
              <a:rPr b="1" lang="es-419">
                <a:solidFill>
                  <a:srgbClr val="B7B7B7"/>
                </a:solidFill>
                <a:latin typeface="Courier New"/>
                <a:ea typeface="Courier New"/>
                <a:cs typeface="Courier New"/>
                <a:sym typeface="Courier New"/>
              </a:rPr>
              <a:t>Vector</a:t>
            </a:r>
            <a:r>
              <a:rPr lang="es-419"/>
              <a:t>.</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1" name="Shape 181"/>
        <p:cNvGrpSpPr/>
        <p:nvPr/>
      </p:nvGrpSpPr>
      <p:grpSpPr>
        <a:xfrm>
          <a:off x="0" y="0"/>
          <a:ext cx="0" cy="0"/>
          <a:chOff x="0" y="0"/>
          <a:chExt cx="0" cy="0"/>
        </a:xfrm>
      </p:grpSpPr>
      <p:sp>
        <p:nvSpPr>
          <p:cNvPr id="182" name="Shape 18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s-419"/>
              <a:t>Additional info</a:t>
            </a:r>
          </a:p>
        </p:txBody>
      </p:sp>
      <p:sp>
        <p:nvSpPr>
          <p:cNvPr id="183" name="Shape 18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a:spcBef>
                <a:spcPts val="0"/>
              </a:spcBef>
            </a:pPr>
            <a:r>
              <a:rPr lang="es-419" u="sng">
                <a:solidFill>
                  <a:schemeClr val="hlink"/>
                </a:solidFill>
                <a:hlinkClick r:id="rId3"/>
              </a:rPr>
              <a:t>The Java™ Tutorials. Trial: Collections</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sp>
        <p:nvSpPr>
          <p:cNvPr id="188" name="Shape 18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s-419"/>
              <a:t>Exercises</a:t>
            </a:r>
          </a:p>
        </p:txBody>
      </p:sp>
      <p:sp>
        <p:nvSpPr>
          <p:cNvPr id="189" name="Shape 18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s-419"/>
              <a:t>Describe use cases when you have used each interface and which implementations you used.</a:t>
            </a:r>
          </a:p>
          <a:p>
            <a:pPr indent="-228600" lvl="0" marL="457200" rtl="0">
              <a:spcBef>
                <a:spcPts val="0"/>
              </a:spcBef>
            </a:pPr>
            <a:r>
              <a:rPr lang="es-419"/>
              <a:t>Define the use cases where to use each collection interface and their implementations in ION Solid application.</a:t>
            </a:r>
          </a:p>
          <a:p>
            <a:pPr indent="-228600" lvl="0" marL="457200">
              <a:spcBef>
                <a:spcPts val="0"/>
              </a:spcBef>
            </a:pPr>
            <a:r>
              <a:rPr lang="es-419"/>
              <a:t>Write a small console application that handles phone contact information. The information is held in memory. Use at least each interface revised.</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txBox="1"/>
          <p:nvPr>
            <p:ph type="title"/>
          </p:nvPr>
        </p:nvSpPr>
        <p:spPr>
          <a:xfrm>
            <a:off x="311700" y="2150850"/>
            <a:ext cx="8520600" cy="841800"/>
          </a:xfrm>
          <a:prstGeom prst="rect">
            <a:avLst/>
          </a:prstGeom>
        </p:spPr>
        <p:txBody>
          <a:bodyPr anchorCtr="0" anchor="ctr" bIns="91425" lIns="91425" rIns="91425" tIns="91425">
            <a:noAutofit/>
          </a:bodyPr>
          <a:lstStyle/>
          <a:p>
            <a:pPr lvl="0" rtl="0">
              <a:spcBef>
                <a:spcPts val="0"/>
              </a:spcBef>
              <a:buNone/>
            </a:pPr>
            <a:r>
              <a:rPr lang="es-419"/>
              <a:t>Functional Programming</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8" name="Shape 198"/>
        <p:cNvGrpSpPr/>
        <p:nvPr/>
      </p:nvGrpSpPr>
      <p:grpSpPr>
        <a:xfrm>
          <a:off x="0" y="0"/>
          <a:ext cx="0" cy="0"/>
          <a:chOff x="0" y="0"/>
          <a:chExt cx="0" cy="0"/>
        </a:xfrm>
      </p:grpSpPr>
      <p:sp>
        <p:nvSpPr>
          <p:cNvPr id="199" name="Shape 19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s-419"/>
              <a:t>Functional Programming Intro</a:t>
            </a:r>
          </a:p>
        </p:txBody>
      </p:sp>
      <p:sp>
        <p:nvSpPr>
          <p:cNvPr id="200" name="Shape 20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s-419"/>
              <a:t>It’s a programming paradigm where functions/methods/procedures are similar to mathematical functions and avoids mutable objects.</a:t>
            </a:r>
          </a:p>
          <a:p>
            <a:pPr indent="-228600" lvl="0" marL="457200" rtl="0">
              <a:spcBef>
                <a:spcPts val="0"/>
              </a:spcBef>
            </a:pPr>
            <a:r>
              <a:rPr lang="es-419"/>
              <a:t>When applying changes to an object, instead of change the state of the object, a new object is created with the new desired state.</a:t>
            </a:r>
          </a:p>
          <a:p>
            <a:pPr indent="-228600" lvl="0" marL="457200" rtl="0">
              <a:spcBef>
                <a:spcPts val="0"/>
              </a:spcBef>
            </a:pPr>
            <a:r>
              <a:rPr lang="es-419"/>
              <a:t>All operations are written in form of expressions.</a:t>
            </a:r>
          </a:p>
          <a:p>
            <a:pPr indent="-228600" lvl="0" marL="457200" rtl="0">
              <a:spcBef>
                <a:spcPts val="0"/>
              </a:spcBef>
            </a:pPr>
            <a:r>
              <a:rPr lang="es-419"/>
              <a:t>Functions are similar to mathematical functions: they allow to transform data, reduce, group, obtain specific results, and on.</a:t>
            </a:r>
          </a:p>
          <a:p>
            <a:pPr indent="-228600" lvl="0" marL="457200" rtl="0">
              <a:spcBef>
                <a:spcPts val="0"/>
              </a:spcBef>
            </a:pPr>
            <a:r>
              <a:rPr lang="es-419"/>
              <a:t>Under the same input, functions will have the same output.</a:t>
            </a:r>
          </a:p>
          <a:p>
            <a:pPr indent="-228600" lvl="0" marL="457200" rtl="0">
              <a:spcBef>
                <a:spcPts val="0"/>
              </a:spcBef>
            </a:pPr>
            <a:r>
              <a:rPr lang="es-419"/>
              <a:t>New functions can be created as the result of currying functions.</a:t>
            </a:r>
          </a:p>
          <a:p>
            <a:pPr indent="-228600" lvl="0" marL="457200" rtl="0">
              <a:spcBef>
                <a:spcPts val="0"/>
              </a:spcBef>
            </a:pPr>
            <a:r>
              <a:rPr lang="es-419"/>
              <a:t>Arguments to functions can be any value, including other functions.</a:t>
            </a:r>
          </a:p>
          <a:p>
            <a:pPr indent="-228600" lvl="0" marL="457200">
              <a:spcBef>
                <a:spcPts val="0"/>
              </a:spcBef>
            </a:pPr>
            <a:r>
              <a:rPr lang="es-419"/>
              <a:t>Functional API can be found under </a:t>
            </a:r>
            <a:r>
              <a:rPr b="1" lang="es-419">
                <a:solidFill>
                  <a:srgbClr val="B7B7B7"/>
                </a:solidFill>
                <a:latin typeface="Courier New"/>
                <a:ea typeface="Courier New"/>
                <a:cs typeface="Courier New"/>
                <a:sym typeface="Courier New"/>
              </a:rPr>
              <a:t>java.util.function</a:t>
            </a:r>
            <a:r>
              <a:rPr lang="es-419"/>
              <a:t> package.</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4" name="Shape 204"/>
        <p:cNvGrpSpPr/>
        <p:nvPr/>
      </p:nvGrpSpPr>
      <p:grpSpPr>
        <a:xfrm>
          <a:off x="0" y="0"/>
          <a:ext cx="0" cy="0"/>
          <a:chOff x="0" y="0"/>
          <a:chExt cx="0" cy="0"/>
        </a:xfrm>
      </p:grpSpPr>
      <p:sp>
        <p:nvSpPr>
          <p:cNvPr id="205" name="Shape 20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s-419"/>
              <a:t>Lambda expressions</a:t>
            </a:r>
          </a:p>
        </p:txBody>
      </p:sp>
      <p:sp>
        <p:nvSpPr>
          <p:cNvPr id="206" name="Shape 20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s-419"/>
              <a:t>Lambda expressions are functions that aren’t bound to an identifier.</a:t>
            </a:r>
          </a:p>
          <a:p>
            <a:pPr indent="-228600" lvl="0" marL="457200" rtl="0">
              <a:spcBef>
                <a:spcPts val="0"/>
              </a:spcBef>
            </a:pPr>
            <a:r>
              <a:rPr lang="es-419"/>
              <a:t>They define functionality to be done rather than specific values to use in a method or another function.</a:t>
            </a:r>
          </a:p>
          <a:p>
            <a:pPr indent="-228600" lvl="0" marL="457200" rtl="0">
              <a:spcBef>
                <a:spcPts val="0"/>
              </a:spcBef>
            </a:pPr>
            <a:r>
              <a:rPr lang="es-419"/>
              <a:t>They are another way to represent strategy pattern.</a:t>
            </a:r>
          </a:p>
          <a:p>
            <a:pPr indent="-228600" lvl="0" marL="457200" rtl="0">
              <a:spcBef>
                <a:spcPts val="0"/>
              </a:spcBef>
            </a:pPr>
            <a:r>
              <a:rPr lang="es-419"/>
              <a:t>Before Java 8, instead of using lambda expressions you use anonymous classes implementing interfaces with a single method.</a:t>
            </a:r>
          </a:p>
          <a:p>
            <a:pPr indent="-228600" lvl="0" marL="457200" rtl="0">
              <a:spcBef>
                <a:spcPts val="0"/>
              </a:spcBef>
            </a:pPr>
            <a:r>
              <a:rPr lang="es-419"/>
              <a:t>Method references are a way to define a lambda expression based on a method of a class. The method expression can be from a static method, from a method in the class, from a method in an instance of a class and for a class constructor.</a:t>
            </a:r>
          </a:p>
          <a:p>
            <a:pPr indent="-228600" lvl="0" marL="457200">
              <a:spcBef>
                <a:spcPts val="0"/>
              </a:spcBef>
            </a:pPr>
            <a:r>
              <a:rPr lang="es-419"/>
              <a:t>See: LambdaExpressions, LambdaMethodReferences</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x="0" y="0"/>
          <a:ext cx="0" cy="0"/>
          <a:chOff x="0" y="0"/>
          <a:chExt cx="0" cy="0"/>
        </a:xfrm>
      </p:grpSpPr>
      <p:sp>
        <p:nvSpPr>
          <p:cNvPr id="211" name="Shape 21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s-419"/>
              <a:t>Optional</a:t>
            </a:r>
          </a:p>
        </p:txBody>
      </p:sp>
      <p:sp>
        <p:nvSpPr>
          <p:cNvPr id="212" name="Shape 21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s-419"/>
              <a:t>In functional programming, usage of </a:t>
            </a:r>
            <a:r>
              <a:rPr b="1" lang="es-419">
                <a:solidFill>
                  <a:srgbClr val="0000FF"/>
                </a:solidFill>
                <a:latin typeface="Courier New"/>
                <a:ea typeface="Courier New"/>
                <a:cs typeface="Courier New"/>
                <a:sym typeface="Courier New"/>
              </a:rPr>
              <a:t>null</a:t>
            </a:r>
            <a:r>
              <a:rPr lang="es-419"/>
              <a:t> is considered an anti pattern. All objects need to point to a valid reference.</a:t>
            </a:r>
          </a:p>
          <a:p>
            <a:pPr indent="-228600" lvl="0" marL="457200" rtl="0">
              <a:spcBef>
                <a:spcPts val="0"/>
              </a:spcBef>
            </a:pPr>
            <a:r>
              <a:rPr lang="es-419"/>
              <a:t>If an object may or may not be present (this is, allows to have a null value), then an </a:t>
            </a:r>
            <a:r>
              <a:rPr b="1" lang="es-419">
                <a:solidFill>
                  <a:srgbClr val="B7B7B7"/>
                </a:solidFill>
                <a:latin typeface="Courier New"/>
                <a:ea typeface="Courier New"/>
                <a:cs typeface="Courier New"/>
                <a:sym typeface="Courier New"/>
              </a:rPr>
              <a:t>Optional</a:t>
            </a:r>
            <a:r>
              <a:rPr lang="es-419"/>
              <a:t> should be used.</a:t>
            </a:r>
          </a:p>
          <a:p>
            <a:pPr indent="-228600" lvl="0" marL="457200" rtl="0">
              <a:spcBef>
                <a:spcPts val="0"/>
              </a:spcBef>
            </a:pPr>
            <a:r>
              <a:rPr b="1" lang="es-419">
                <a:solidFill>
                  <a:srgbClr val="B7B7B7"/>
                </a:solidFill>
                <a:latin typeface="Courier New"/>
                <a:ea typeface="Courier New"/>
                <a:cs typeface="Courier New"/>
                <a:sym typeface="Courier New"/>
              </a:rPr>
              <a:t>Optional</a:t>
            </a:r>
            <a:r>
              <a:rPr lang="es-419"/>
              <a:t> allows to check if the object is present before interacting with it. In case the object is not present, an exception will be raised.</a:t>
            </a:r>
          </a:p>
          <a:p>
            <a:pPr indent="-228600" lvl="0" marL="457200" rtl="0">
              <a:spcBef>
                <a:spcPts val="0"/>
              </a:spcBef>
            </a:pPr>
            <a:r>
              <a:rPr lang="es-419"/>
              <a:t>This class provides methods to circumvent cases when the data may be </a:t>
            </a:r>
            <a:r>
              <a:rPr b="1" lang="es-419">
                <a:solidFill>
                  <a:srgbClr val="0000FF"/>
                </a:solidFill>
                <a:latin typeface="Courier New"/>
                <a:ea typeface="Courier New"/>
                <a:cs typeface="Courier New"/>
                <a:sym typeface="Courier New"/>
              </a:rPr>
              <a:t>null</a:t>
            </a:r>
            <a:r>
              <a:rPr lang="es-419"/>
              <a:t>: </a:t>
            </a:r>
            <a:r>
              <a:rPr b="1" lang="es-419">
                <a:solidFill>
                  <a:srgbClr val="B7B7B7"/>
                </a:solidFill>
                <a:latin typeface="Courier New"/>
                <a:ea typeface="Courier New"/>
                <a:cs typeface="Courier New"/>
                <a:sym typeface="Courier New"/>
              </a:rPr>
              <a:t>ifPresent</a:t>
            </a:r>
            <a:r>
              <a:rPr lang="es-419"/>
              <a:t>, </a:t>
            </a:r>
            <a:r>
              <a:rPr b="1" lang="es-419">
                <a:solidFill>
                  <a:srgbClr val="B7B7B7"/>
                </a:solidFill>
                <a:latin typeface="Courier New"/>
                <a:ea typeface="Courier New"/>
                <a:cs typeface="Courier New"/>
                <a:sym typeface="Courier New"/>
              </a:rPr>
              <a:t>orElse</a:t>
            </a:r>
            <a:r>
              <a:rPr lang="es-419"/>
              <a:t>, </a:t>
            </a:r>
            <a:r>
              <a:rPr b="1" lang="es-419">
                <a:solidFill>
                  <a:srgbClr val="B7B7B7"/>
                </a:solidFill>
                <a:latin typeface="Courier New"/>
                <a:ea typeface="Courier New"/>
                <a:cs typeface="Courier New"/>
                <a:sym typeface="Courier New"/>
              </a:rPr>
              <a:t>orElseGet</a:t>
            </a:r>
            <a:r>
              <a:rPr lang="es-419"/>
              <a:t>.</a:t>
            </a:r>
          </a:p>
          <a:p>
            <a:pPr indent="-228600" lvl="0" marL="457200" rtl="0">
              <a:spcBef>
                <a:spcPts val="0"/>
              </a:spcBef>
            </a:pPr>
            <a:r>
              <a:rPr lang="es-419"/>
              <a:t>See: OptionalDemo.</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6" name="Shape 216"/>
        <p:cNvGrpSpPr/>
        <p:nvPr/>
      </p:nvGrpSpPr>
      <p:grpSpPr>
        <a:xfrm>
          <a:off x="0" y="0"/>
          <a:ext cx="0" cy="0"/>
          <a:chOff x="0" y="0"/>
          <a:chExt cx="0" cy="0"/>
        </a:xfrm>
      </p:grpSpPr>
      <p:sp>
        <p:nvSpPr>
          <p:cNvPr id="217" name="Shape 21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s-419"/>
              <a:t>Streams</a:t>
            </a:r>
          </a:p>
        </p:txBody>
      </p:sp>
      <p:sp>
        <p:nvSpPr>
          <p:cNvPr id="218" name="Shape 218"/>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s-419"/>
              <a:t>A stream is a sequence of data that allows different kind of data processing like filtering, mapping, skipping, grouping, collect, among others.</a:t>
            </a:r>
          </a:p>
          <a:p>
            <a:pPr indent="-228600" lvl="0" marL="457200" rtl="0">
              <a:spcBef>
                <a:spcPts val="0"/>
              </a:spcBef>
            </a:pPr>
            <a:r>
              <a:rPr lang="es-419"/>
              <a:t>Stream allows working with its data sequentially or in parallel.</a:t>
            </a:r>
          </a:p>
          <a:p>
            <a:pPr indent="-228600" lvl="0" marL="457200" rtl="0">
              <a:spcBef>
                <a:spcPts val="0"/>
              </a:spcBef>
            </a:pPr>
            <a:r>
              <a:rPr lang="es-419"/>
              <a:t>In case of parallel execution, when collecting the data, make sure to use synchronized collections or collections with concurrent operations support.</a:t>
            </a:r>
          </a:p>
          <a:p>
            <a:pPr indent="-228600" lvl="0" marL="457200" rtl="0">
              <a:spcBef>
                <a:spcPts val="0"/>
              </a:spcBef>
            </a:pPr>
            <a:r>
              <a:rPr lang="es-419"/>
              <a:t>There are operations that are better to be done in sequential streams e.g. </a:t>
            </a:r>
            <a:r>
              <a:rPr b="1" lang="es-419">
                <a:solidFill>
                  <a:srgbClr val="B7B7B7"/>
                </a:solidFill>
                <a:latin typeface="Courier New"/>
                <a:ea typeface="Courier New"/>
                <a:cs typeface="Courier New"/>
                <a:sym typeface="Courier New"/>
              </a:rPr>
              <a:t>distinct</a:t>
            </a:r>
            <a:r>
              <a:rPr lang="es-419"/>
              <a:t>, </a:t>
            </a:r>
            <a:r>
              <a:rPr b="1" lang="es-419">
                <a:solidFill>
                  <a:srgbClr val="B7B7B7"/>
                </a:solidFill>
                <a:latin typeface="Courier New"/>
                <a:ea typeface="Courier New"/>
                <a:cs typeface="Courier New"/>
                <a:sym typeface="Courier New"/>
              </a:rPr>
              <a:t>l</a:t>
            </a:r>
            <a:r>
              <a:rPr b="1" lang="es-419">
                <a:solidFill>
                  <a:srgbClr val="B7B7B7"/>
                </a:solidFill>
                <a:latin typeface="Courier New"/>
                <a:ea typeface="Courier New"/>
                <a:cs typeface="Courier New"/>
                <a:sym typeface="Courier New"/>
              </a:rPr>
              <a:t>imit</a:t>
            </a:r>
            <a:r>
              <a:rPr lang="es-419"/>
              <a:t>, </a:t>
            </a:r>
            <a:r>
              <a:rPr b="1" lang="es-419">
                <a:solidFill>
                  <a:srgbClr val="B7B7B7"/>
                </a:solidFill>
                <a:latin typeface="Courier New"/>
                <a:ea typeface="Courier New"/>
                <a:cs typeface="Courier New"/>
                <a:sym typeface="Courier New"/>
              </a:rPr>
              <a:t>skip</a:t>
            </a:r>
            <a:r>
              <a:rPr lang="es-419"/>
              <a:t>, and on.</a:t>
            </a:r>
          </a:p>
          <a:p>
            <a:pPr indent="-228600" lvl="0" marL="457200" rtl="0">
              <a:spcBef>
                <a:spcPts val="0"/>
              </a:spcBef>
            </a:pPr>
            <a:r>
              <a:rPr lang="es-419"/>
              <a:t>A stream may have a limited number of elements or infinite elements.</a:t>
            </a:r>
          </a:p>
          <a:p>
            <a:pPr indent="-228600" lvl="0" marL="457200">
              <a:spcBef>
                <a:spcPts val="0"/>
              </a:spcBef>
            </a:pPr>
            <a:r>
              <a:rPr lang="es-419"/>
              <a:t>See: StreamsDemo, InfiniteStreamDemo.</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2" name="Shape 222"/>
        <p:cNvGrpSpPr/>
        <p:nvPr/>
      </p:nvGrpSpPr>
      <p:grpSpPr>
        <a:xfrm>
          <a:off x="0" y="0"/>
          <a:ext cx="0" cy="0"/>
          <a:chOff x="0" y="0"/>
          <a:chExt cx="0" cy="0"/>
        </a:xfrm>
      </p:grpSpPr>
      <p:sp>
        <p:nvSpPr>
          <p:cNvPr id="223" name="Shape 22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s-419"/>
              <a:t>Tips</a:t>
            </a:r>
          </a:p>
        </p:txBody>
      </p:sp>
      <p:sp>
        <p:nvSpPr>
          <p:cNvPr id="224" name="Shape 22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s-419"/>
              <a:t>Functional programming doesn’t apply to all cases. See if your components support it or can be designed to support it.</a:t>
            </a:r>
          </a:p>
          <a:p>
            <a:pPr indent="-228600" lvl="0" marL="457200" rtl="0">
              <a:spcBef>
                <a:spcPts val="0"/>
              </a:spcBef>
            </a:pPr>
            <a:r>
              <a:rPr lang="es-419"/>
              <a:t>Functional programming requires more processing power than imperative programming.</a:t>
            </a:r>
          </a:p>
          <a:p>
            <a:pPr indent="-228600" lvl="0" marL="457200" rtl="0">
              <a:spcBef>
                <a:spcPts val="0"/>
              </a:spcBef>
            </a:pPr>
            <a:r>
              <a:rPr lang="es-419"/>
              <a:t>Collections are about data and streams are about computations. Using streams doesn’t mean that you should not use collections.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es-419"/>
              <a:t>Exception Handling</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8" name="Shape 228"/>
        <p:cNvGrpSpPr/>
        <p:nvPr/>
      </p:nvGrpSpPr>
      <p:grpSpPr>
        <a:xfrm>
          <a:off x="0" y="0"/>
          <a:ext cx="0" cy="0"/>
          <a:chOff x="0" y="0"/>
          <a:chExt cx="0" cy="0"/>
        </a:xfrm>
      </p:grpSpPr>
      <p:sp>
        <p:nvSpPr>
          <p:cNvPr id="229" name="Shape 22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s-419"/>
              <a:t>Additional info</a:t>
            </a:r>
          </a:p>
        </p:txBody>
      </p:sp>
      <p:sp>
        <p:nvSpPr>
          <p:cNvPr id="230" name="Shape 23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s-419" u="sng">
                <a:solidFill>
                  <a:schemeClr val="hlink"/>
                </a:solidFill>
                <a:hlinkClick r:id="rId3"/>
              </a:rPr>
              <a:t>Functional Programming with Java 8 Functions</a:t>
            </a:r>
          </a:p>
          <a:p>
            <a:pPr indent="-228600" lvl="0" marL="457200" rtl="0">
              <a:spcBef>
                <a:spcPts val="0"/>
              </a:spcBef>
            </a:pPr>
            <a:r>
              <a:rPr lang="es-419" u="sng">
                <a:solidFill>
                  <a:schemeClr val="hlink"/>
                </a:solidFill>
                <a:hlinkClick r:id="rId4"/>
              </a:rPr>
              <a:t>Tired of Null Pointer Exceptions? Consider Using Java SE 8's Optional!</a:t>
            </a:r>
          </a:p>
          <a:p>
            <a:pPr indent="-228600" lvl="0" marL="457200" rtl="0">
              <a:spcBef>
                <a:spcPts val="0"/>
              </a:spcBef>
            </a:pPr>
            <a:r>
              <a:rPr lang="es-419" u="sng">
                <a:solidFill>
                  <a:schemeClr val="hlink"/>
                </a:solidFill>
                <a:hlinkClick r:id="rId5"/>
              </a:rPr>
              <a:t>Processing Data with Java SE 8 Streams, Part 1</a:t>
            </a:r>
          </a:p>
          <a:p>
            <a:pPr indent="-228600" lvl="0" marL="457200" rtl="0">
              <a:spcBef>
                <a:spcPts val="0"/>
              </a:spcBef>
            </a:pPr>
            <a:r>
              <a:rPr lang="es-419" u="sng">
                <a:solidFill>
                  <a:schemeClr val="hlink"/>
                </a:solidFill>
                <a:hlinkClick r:id="rId6"/>
              </a:rPr>
              <a:t>Processing Data with Java SE 8 Streams, Part 2</a:t>
            </a:r>
          </a:p>
          <a:p>
            <a:pPr indent="-228600" lvl="0" marL="457200">
              <a:spcBef>
                <a:spcPts val="0"/>
              </a:spcBef>
            </a:pPr>
            <a:r>
              <a:rPr lang="es-419" u="sng">
                <a:solidFill>
                  <a:schemeClr val="hlink"/>
                </a:solidFill>
                <a:hlinkClick r:id="rId7"/>
              </a:rPr>
              <a:t>Java 8 Streams cheat sheet</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4" name="Shape 234"/>
        <p:cNvGrpSpPr/>
        <p:nvPr/>
      </p:nvGrpSpPr>
      <p:grpSpPr>
        <a:xfrm>
          <a:off x="0" y="0"/>
          <a:ext cx="0" cy="0"/>
          <a:chOff x="0" y="0"/>
          <a:chExt cx="0" cy="0"/>
        </a:xfrm>
      </p:grpSpPr>
      <p:sp>
        <p:nvSpPr>
          <p:cNvPr id="235" name="Shape 23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s-419"/>
              <a:t>Exercises</a:t>
            </a:r>
          </a:p>
        </p:txBody>
      </p:sp>
      <p:sp>
        <p:nvSpPr>
          <p:cNvPr id="236" name="Shape 23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s-419"/>
              <a:t>Describe any situation where you have used a functional programming approach in your current or latest project. Explain the situation and the approach used.</a:t>
            </a:r>
          </a:p>
          <a:p>
            <a:pPr indent="-228600" lvl="0" marL="457200" rtl="0">
              <a:spcBef>
                <a:spcPts val="0"/>
              </a:spcBef>
            </a:pPr>
            <a:r>
              <a:rPr lang="es-419"/>
              <a:t>From the StudentWithTutor class shown in StreamsDemo, do the following operations:</a:t>
            </a:r>
          </a:p>
          <a:p>
            <a:pPr indent="-228600" lvl="1" marL="914400" rtl="0">
              <a:spcBef>
                <a:spcPts val="0"/>
              </a:spcBef>
            </a:pPr>
            <a:r>
              <a:rPr lang="es-419"/>
              <a:t>Get the top 3 students from their average grade.</a:t>
            </a:r>
          </a:p>
          <a:p>
            <a:pPr indent="-228600" lvl="1" marL="914400" rtl="0">
              <a:spcBef>
                <a:spcPts val="0"/>
              </a:spcBef>
            </a:pPr>
            <a:r>
              <a:rPr lang="es-419"/>
              <a:t>Get the lowest 3 students from their average grade.</a:t>
            </a:r>
          </a:p>
          <a:p>
            <a:pPr indent="-228600" lvl="1" marL="914400" rtl="0">
              <a:spcBef>
                <a:spcPts val="0"/>
              </a:spcBef>
            </a:pPr>
            <a:r>
              <a:rPr lang="es-419"/>
              <a:t>Get the student whose average grade is closest to the average of the class. If there are two or more, choose only one of them.</a:t>
            </a:r>
          </a:p>
          <a:p>
            <a:pPr indent="-228600" lvl="1" marL="914400" rtl="0">
              <a:spcBef>
                <a:spcPts val="0"/>
              </a:spcBef>
            </a:pPr>
            <a:r>
              <a:rPr lang="es-419"/>
              <a:t>Get the tutor with most students. From their students, get the student with highest grades.</a:t>
            </a:r>
          </a:p>
          <a:p>
            <a:pPr indent="-228600" lvl="0" marL="457200" rtl="0">
              <a:spcBef>
                <a:spcPts val="0"/>
              </a:spcBef>
            </a:pPr>
            <a:r>
              <a:rPr lang="es-419"/>
              <a:t>Create an infinite stream for triangle numbers. Show the first 10.</a:t>
            </a:r>
          </a:p>
          <a:p>
            <a:pPr indent="-228600" lvl="0" marL="457200" rtl="0">
              <a:spcBef>
                <a:spcPts val="0"/>
              </a:spcBef>
            </a:pPr>
            <a:r>
              <a:rPr lang="es-419"/>
              <a:t>Create an infinite stream for factorial numbers. Show the first 13.</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x="0" y="0"/>
          <a:ext cx="0" cy="0"/>
          <a:chOff x="0" y="0"/>
          <a:chExt cx="0" cy="0"/>
        </a:xfrm>
      </p:grpSpPr>
      <p:sp>
        <p:nvSpPr>
          <p:cNvPr id="241" name="Shape 241"/>
          <p:cNvSpPr txBox="1"/>
          <p:nvPr>
            <p:ph type="title"/>
          </p:nvPr>
        </p:nvSpPr>
        <p:spPr>
          <a:xfrm>
            <a:off x="311700" y="2150850"/>
            <a:ext cx="8520600" cy="841800"/>
          </a:xfrm>
          <a:prstGeom prst="rect">
            <a:avLst/>
          </a:prstGeom>
        </p:spPr>
        <p:txBody>
          <a:bodyPr anchorCtr="0" anchor="ctr" bIns="91425" lIns="91425" rIns="91425" tIns="91425">
            <a:noAutofit/>
          </a:bodyPr>
          <a:lstStyle/>
          <a:p>
            <a:pPr lvl="0" rtl="0">
              <a:spcBef>
                <a:spcPts val="0"/>
              </a:spcBef>
              <a:buNone/>
            </a:pPr>
            <a:r>
              <a:rPr lang="es-419"/>
              <a:t>Multithreading</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5" name="Shape 245"/>
        <p:cNvGrpSpPr/>
        <p:nvPr/>
      </p:nvGrpSpPr>
      <p:grpSpPr>
        <a:xfrm>
          <a:off x="0" y="0"/>
          <a:ext cx="0" cy="0"/>
          <a:chOff x="0" y="0"/>
          <a:chExt cx="0" cy="0"/>
        </a:xfrm>
      </p:grpSpPr>
      <p:sp>
        <p:nvSpPr>
          <p:cNvPr id="246" name="Shape 24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s-419"/>
              <a:t>A thread is a concurrent unit of execution.</a:t>
            </a:r>
          </a:p>
          <a:p>
            <a:pPr indent="-228600" lvl="0" marL="457200" rtl="0">
              <a:spcBef>
                <a:spcPts val="0"/>
              </a:spcBef>
            </a:pPr>
            <a:r>
              <a:rPr lang="es-419"/>
              <a:t>In Java, every thread is mapped to a native thread handled by the OS. JVM will not create artificial threads.</a:t>
            </a:r>
          </a:p>
          <a:p>
            <a:pPr indent="-228600" lvl="0" marL="457200" rtl="0">
              <a:spcBef>
                <a:spcPts val="0"/>
              </a:spcBef>
            </a:pPr>
            <a:r>
              <a:rPr lang="es-419"/>
              <a:t>There are two types of threads: daemon and non-daemon.</a:t>
            </a:r>
          </a:p>
          <a:p>
            <a:pPr indent="-228600" lvl="0" marL="457200" rtl="0">
              <a:spcBef>
                <a:spcPts val="0"/>
              </a:spcBef>
            </a:pPr>
            <a:r>
              <a:rPr lang="es-419"/>
              <a:t>Threads have a priority. This defines preference when executing multiple threads at the same time.</a:t>
            </a:r>
          </a:p>
          <a:p>
            <a:pPr indent="-228600" lvl="0" marL="457200" rtl="0">
              <a:spcBef>
                <a:spcPts val="0"/>
              </a:spcBef>
            </a:pPr>
            <a:r>
              <a:rPr lang="es-419"/>
              <a:t>There are two ways to create a thread:</a:t>
            </a:r>
          </a:p>
          <a:p>
            <a:pPr indent="-228600" lvl="1" marL="914400" rtl="0">
              <a:spcBef>
                <a:spcPts val="0"/>
              </a:spcBef>
            </a:pPr>
            <a:r>
              <a:rPr lang="es-419"/>
              <a:t>Create a class that extends from </a:t>
            </a:r>
            <a:r>
              <a:rPr b="1" lang="es-419">
                <a:solidFill>
                  <a:srgbClr val="B7B7B7"/>
                </a:solidFill>
                <a:latin typeface="Courier New"/>
                <a:ea typeface="Courier New"/>
                <a:cs typeface="Courier New"/>
                <a:sym typeface="Courier New"/>
              </a:rPr>
              <a:t>Thread</a:t>
            </a:r>
            <a:r>
              <a:rPr lang="es-419"/>
              <a:t> class. Then, override the </a:t>
            </a:r>
            <a:r>
              <a:rPr b="1" lang="es-419">
                <a:solidFill>
                  <a:srgbClr val="B7B7B7"/>
                </a:solidFill>
                <a:latin typeface="Courier New"/>
                <a:ea typeface="Courier New"/>
                <a:cs typeface="Courier New"/>
                <a:sym typeface="Courier New"/>
              </a:rPr>
              <a:t>run</a:t>
            </a:r>
            <a:r>
              <a:rPr lang="es-419"/>
              <a:t> method.</a:t>
            </a:r>
          </a:p>
          <a:p>
            <a:pPr indent="-228600" lvl="1" marL="914400" rtl="0">
              <a:spcBef>
                <a:spcPts val="0"/>
              </a:spcBef>
            </a:pPr>
            <a:r>
              <a:rPr lang="es-419"/>
              <a:t>Create an instance of </a:t>
            </a:r>
            <a:r>
              <a:rPr b="1" lang="es-419">
                <a:solidFill>
                  <a:srgbClr val="B7B7B7"/>
                </a:solidFill>
                <a:latin typeface="Courier New"/>
                <a:ea typeface="Courier New"/>
                <a:cs typeface="Courier New"/>
                <a:sym typeface="Courier New"/>
              </a:rPr>
              <a:t>Thread</a:t>
            </a:r>
            <a:r>
              <a:rPr lang="es-419"/>
              <a:t> class and provide an instance of </a:t>
            </a:r>
            <a:r>
              <a:rPr b="1" lang="es-419">
                <a:solidFill>
                  <a:srgbClr val="B7B7B7"/>
                </a:solidFill>
                <a:latin typeface="Courier New"/>
                <a:ea typeface="Courier New"/>
                <a:cs typeface="Courier New"/>
                <a:sym typeface="Courier New"/>
              </a:rPr>
              <a:t>Runnable</a:t>
            </a:r>
            <a:r>
              <a:rPr lang="es-419"/>
              <a:t> interface as argument.</a:t>
            </a:r>
          </a:p>
        </p:txBody>
      </p:sp>
      <p:sp>
        <p:nvSpPr>
          <p:cNvPr id="247" name="Shape 24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s-419"/>
              <a:t>Threads</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1" name="Shape 251"/>
        <p:cNvGrpSpPr/>
        <p:nvPr/>
      </p:nvGrpSpPr>
      <p:grpSpPr>
        <a:xfrm>
          <a:off x="0" y="0"/>
          <a:ext cx="0" cy="0"/>
          <a:chOff x="0" y="0"/>
          <a:chExt cx="0" cy="0"/>
        </a:xfrm>
      </p:grpSpPr>
      <p:sp>
        <p:nvSpPr>
          <p:cNvPr id="252" name="Shape 25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s-419"/>
              <a:t>Threads (cont.)</a:t>
            </a:r>
          </a:p>
        </p:txBody>
      </p:sp>
      <p:sp>
        <p:nvSpPr>
          <p:cNvPr id="253" name="Shape 25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s-419"/>
              <a:t>To start a thread, execute the </a:t>
            </a:r>
            <a:r>
              <a:rPr b="1" lang="es-419">
                <a:solidFill>
                  <a:srgbClr val="B7B7B7"/>
                </a:solidFill>
                <a:latin typeface="Courier New"/>
                <a:ea typeface="Courier New"/>
                <a:cs typeface="Courier New"/>
                <a:sym typeface="Courier New"/>
              </a:rPr>
              <a:t>start</a:t>
            </a:r>
            <a:r>
              <a:rPr lang="es-419"/>
              <a:t> method. This will internally call the </a:t>
            </a:r>
            <a:r>
              <a:rPr b="1" lang="es-419">
                <a:solidFill>
                  <a:srgbClr val="B7B7B7"/>
                </a:solidFill>
                <a:latin typeface="Courier New"/>
                <a:ea typeface="Courier New"/>
                <a:cs typeface="Courier New"/>
                <a:sym typeface="Courier New"/>
              </a:rPr>
              <a:t>run</a:t>
            </a:r>
            <a:r>
              <a:rPr lang="es-419"/>
              <a:t> method.</a:t>
            </a:r>
          </a:p>
          <a:p>
            <a:pPr indent="-228600" lvl="0" marL="457200" rtl="0">
              <a:spcBef>
                <a:spcPts val="0"/>
              </a:spcBef>
            </a:pPr>
            <a:r>
              <a:rPr lang="es-419"/>
              <a:t>The execution of a thread finishes when its </a:t>
            </a:r>
            <a:r>
              <a:rPr b="1" lang="es-419">
                <a:solidFill>
                  <a:srgbClr val="B7B7B7"/>
                </a:solidFill>
                <a:latin typeface="Courier New"/>
                <a:ea typeface="Courier New"/>
                <a:cs typeface="Courier New"/>
                <a:sym typeface="Courier New"/>
              </a:rPr>
              <a:t>run</a:t>
            </a:r>
            <a:r>
              <a:rPr lang="es-419"/>
              <a:t> method finishes its execution.</a:t>
            </a:r>
          </a:p>
          <a:p>
            <a:pPr indent="-228600" lvl="0" marL="457200" rtl="0">
              <a:spcBef>
                <a:spcPts val="0"/>
              </a:spcBef>
            </a:pPr>
            <a:r>
              <a:rPr lang="es-419"/>
              <a:t>The JVM will finish its execution when all non-daemon threads finish their execution.</a:t>
            </a:r>
          </a:p>
          <a:p>
            <a:pPr indent="-228600" lvl="0" marL="457200" rtl="0">
              <a:spcBef>
                <a:spcPts val="0"/>
              </a:spcBef>
            </a:pPr>
            <a:r>
              <a:rPr lang="es-419"/>
              <a:t>If </a:t>
            </a:r>
            <a:r>
              <a:rPr b="1" lang="es-419">
                <a:solidFill>
                  <a:srgbClr val="B7B7B7"/>
                </a:solidFill>
                <a:latin typeface="Courier New"/>
                <a:ea typeface="Courier New"/>
                <a:cs typeface="Courier New"/>
                <a:sym typeface="Courier New"/>
              </a:rPr>
              <a:t>System.exit</a:t>
            </a:r>
            <a:r>
              <a:rPr lang="es-419"/>
              <a:t> is called, all threads will stop.</a:t>
            </a:r>
          </a:p>
          <a:p>
            <a:pPr indent="-228600" lvl="0" marL="457200" rtl="0">
              <a:spcBef>
                <a:spcPts val="0"/>
              </a:spcBef>
            </a:pPr>
            <a:r>
              <a:rPr lang="es-419"/>
              <a:t>See: FirstThread, DaemonThreadDemo</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7" name="Shape 257"/>
        <p:cNvGrpSpPr/>
        <p:nvPr/>
      </p:nvGrpSpPr>
      <p:grpSpPr>
        <a:xfrm>
          <a:off x="0" y="0"/>
          <a:ext cx="0" cy="0"/>
          <a:chOff x="0" y="0"/>
          <a:chExt cx="0" cy="0"/>
        </a:xfrm>
      </p:grpSpPr>
      <p:sp>
        <p:nvSpPr>
          <p:cNvPr id="258" name="Shape 25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s-419"/>
              <a:t>Synchronization</a:t>
            </a:r>
          </a:p>
        </p:txBody>
      </p:sp>
      <p:sp>
        <p:nvSpPr>
          <p:cNvPr id="259" name="Shape 25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s-419"/>
              <a:t>When multiple threads access to a shared resource and try to modify it at the same time, a race condition occurs. The state of the shared resource is modified by a thread and another thread that needs the old state of the resource goes into issues.</a:t>
            </a:r>
          </a:p>
          <a:p>
            <a:pPr indent="-228600" lvl="0" marL="457200" rtl="0">
              <a:spcBef>
                <a:spcPts val="0"/>
              </a:spcBef>
            </a:pPr>
            <a:r>
              <a:rPr lang="es-419"/>
              <a:t>An strategy to solve this is through synchronization of the access and use of the shared resources.</a:t>
            </a:r>
          </a:p>
          <a:p>
            <a:pPr indent="-228600" lvl="0" marL="457200" rtl="0">
              <a:spcBef>
                <a:spcPts val="0"/>
              </a:spcBef>
            </a:pPr>
            <a:r>
              <a:rPr lang="es-419"/>
              <a:t>Synchronization can be achieved by usage of the </a:t>
            </a:r>
            <a:r>
              <a:rPr b="1" lang="es-419">
                <a:solidFill>
                  <a:srgbClr val="0000FF"/>
                </a:solidFill>
                <a:latin typeface="Courier New"/>
                <a:ea typeface="Courier New"/>
                <a:cs typeface="Courier New"/>
                <a:sym typeface="Courier New"/>
              </a:rPr>
              <a:t>synchronized</a:t>
            </a:r>
            <a:r>
              <a:rPr lang="es-419"/>
              <a:t> keyword. You can synchronize a block of code and whole methods.</a:t>
            </a:r>
          </a:p>
          <a:p>
            <a:pPr indent="-228600" lvl="0" marL="457200" rtl="0">
              <a:spcBef>
                <a:spcPts val="0"/>
              </a:spcBef>
            </a:pPr>
            <a:r>
              <a:rPr lang="es-419"/>
              <a:t>Collections can be automatically synchronized by using </a:t>
            </a:r>
            <a:r>
              <a:rPr b="1" lang="es-419">
                <a:solidFill>
                  <a:srgbClr val="B7B7B7"/>
                </a:solidFill>
                <a:latin typeface="Courier New"/>
                <a:ea typeface="Courier New"/>
                <a:cs typeface="Courier New"/>
                <a:sym typeface="Courier New"/>
              </a:rPr>
              <a:t>Collections#synchronizedXyz</a:t>
            </a:r>
            <a:r>
              <a:rPr lang="es-419"/>
              <a:t> decorator methods.</a:t>
            </a:r>
          </a:p>
          <a:p>
            <a:pPr indent="-228600" lvl="0" marL="457200">
              <a:spcBef>
                <a:spcPts val="0"/>
              </a:spcBef>
            </a:pPr>
            <a:r>
              <a:rPr lang="es-419"/>
              <a:t>See: RaceConditionDemo, RaceConditionSolved, RaceConditionList</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3" name="Shape 263"/>
        <p:cNvGrpSpPr/>
        <p:nvPr/>
      </p:nvGrpSpPr>
      <p:grpSpPr>
        <a:xfrm>
          <a:off x="0" y="0"/>
          <a:ext cx="0" cy="0"/>
          <a:chOff x="0" y="0"/>
          <a:chExt cx="0" cy="0"/>
        </a:xfrm>
      </p:grpSpPr>
      <p:sp>
        <p:nvSpPr>
          <p:cNvPr id="264" name="Shape 26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s-419"/>
              <a:t>Concurrent Collections</a:t>
            </a:r>
          </a:p>
        </p:txBody>
      </p:sp>
      <p:sp>
        <p:nvSpPr>
          <p:cNvPr id="265" name="Shape 265"/>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s-419"/>
              <a:t>Another way to not fall into race conditions is through the usage of lock mechanisms.</a:t>
            </a:r>
          </a:p>
          <a:p>
            <a:pPr indent="-228600" lvl="0" marL="457200" rtl="0">
              <a:spcBef>
                <a:spcPts val="0"/>
              </a:spcBef>
            </a:pPr>
            <a:r>
              <a:rPr lang="es-419"/>
              <a:t>There are a set of collections under </a:t>
            </a:r>
            <a:r>
              <a:rPr b="1" lang="es-419">
                <a:solidFill>
                  <a:srgbClr val="B7B7B7"/>
                </a:solidFill>
                <a:latin typeface="Courier New"/>
                <a:ea typeface="Courier New"/>
                <a:cs typeface="Courier New"/>
                <a:sym typeface="Courier New"/>
              </a:rPr>
              <a:t>java.util.concurrent</a:t>
            </a:r>
            <a:r>
              <a:rPr lang="es-419"/>
              <a:t> package that provide implementations that already use lock mechanisms rather than synchronization.</a:t>
            </a:r>
          </a:p>
          <a:p>
            <a:pPr indent="-228600" lvl="0" marL="457200" rtl="0">
              <a:spcBef>
                <a:spcPts val="0"/>
              </a:spcBef>
            </a:pPr>
            <a:r>
              <a:rPr lang="es-419"/>
              <a:t>These collections are:</a:t>
            </a:r>
          </a:p>
          <a:p>
            <a:pPr indent="-228600" lvl="1" marL="914400" rtl="0">
              <a:spcBef>
                <a:spcPts val="0"/>
              </a:spcBef>
            </a:pPr>
            <a:r>
              <a:rPr lang="es-419"/>
              <a:t>List =&gt; CopyOnWriteArrayList</a:t>
            </a:r>
          </a:p>
          <a:p>
            <a:pPr indent="-228600" lvl="1" marL="914400" rtl="0">
              <a:spcBef>
                <a:spcPts val="0"/>
              </a:spcBef>
            </a:pPr>
            <a:r>
              <a:rPr lang="es-419"/>
              <a:t>Map =&gt; ConcurrentMap =&gt; ConcurrentHashMap, ConcurrentSkipListMap</a:t>
            </a:r>
          </a:p>
          <a:p>
            <a:pPr indent="-228600" lvl="1" marL="914400" rtl="0">
              <a:spcBef>
                <a:spcPts val="0"/>
              </a:spcBef>
            </a:pPr>
            <a:r>
              <a:rPr lang="es-419"/>
              <a:t>Set =&gt; ConcurrentSkipListSet, CopyOnWriteArraySet</a:t>
            </a:r>
          </a:p>
          <a:p>
            <a:pPr indent="-228600" lvl="1" marL="914400" rtl="0">
              <a:spcBef>
                <a:spcPts val="0"/>
              </a:spcBef>
            </a:pPr>
            <a:r>
              <a:rPr lang="es-419"/>
              <a:t>Queue =&gt; BlockingQueue =&gt; LinkedBlockingQueue, ArrayBlockingQueue, PriorityBlockingQueue</a:t>
            </a:r>
          </a:p>
          <a:p>
            <a:pPr indent="-228600" lvl="1" marL="914400" rtl="0">
              <a:spcBef>
                <a:spcPts val="0"/>
              </a:spcBef>
            </a:pPr>
            <a:r>
              <a:rPr lang="es-419"/>
              <a:t>Deque =&gt; BlockingDeque =&gt; LinkedBlockingDeque, ArrayBlockingDeque</a:t>
            </a:r>
          </a:p>
          <a:p>
            <a:pPr indent="-228600" lvl="0" marL="457200">
              <a:spcBef>
                <a:spcPts val="0"/>
              </a:spcBef>
            </a:pPr>
            <a:r>
              <a:rPr lang="es-419"/>
              <a:t>See: ProducerConsumer</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9" name="Shape 269"/>
        <p:cNvGrpSpPr/>
        <p:nvPr/>
      </p:nvGrpSpPr>
      <p:grpSpPr>
        <a:xfrm>
          <a:off x="0" y="0"/>
          <a:ext cx="0" cy="0"/>
          <a:chOff x="0" y="0"/>
          <a:chExt cx="0" cy="0"/>
        </a:xfrm>
      </p:grpSpPr>
      <p:sp>
        <p:nvSpPr>
          <p:cNvPr id="270" name="Shape 27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s-419"/>
              <a:t>There are cases when the shared resource is a single variable.</a:t>
            </a:r>
          </a:p>
          <a:p>
            <a:pPr indent="-228600" lvl="0" marL="457200" rtl="0">
              <a:spcBef>
                <a:spcPts val="0"/>
              </a:spcBef>
            </a:pPr>
            <a:r>
              <a:rPr b="1" lang="es-419">
                <a:solidFill>
                  <a:srgbClr val="0000FF"/>
                </a:solidFill>
                <a:latin typeface="Courier New"/>
                <a:ea typeface="Courier New"/>
                <a:cs typeface="Courier New"/>
                <a:sym typeface="Courier New"/>
              </a:rPr>
              <a:t>volatile</a:t>
            </a:r>
            <a:r>
              <a:rPr lang="es-419"/>
              <a:t> modifier allows to immediately write the changes done to the variable so other threads can read the updated value “instantly”.</a:t>
            </a:r>
          </a:p>
          <a:p>
            <a:pPr indent="-228600" lvl="0" marL="457200" rtl="0">
              <a:spcBef>
                <a:spcPts val="0"/>
              </a:spcBef>
            </a:pPr>
            <a:r>
              <a:rPr lang="es-419"/>
              <a:t>Synchronization and lock mechanisms applied to perform atomic operations on single variables have a performance hit.</a:t>
            </a:r>
          </a:p>
          <a:p>
            <a:pPr indent="-228600" lvl="0" marL="457200" rtl="0">
              <a:spcBef>
                <a:spcPts val="0"/>
              </a:spcBef>
            </a:pPr>
            <a:r>
              <a:rPr lang="es-419"/>
              <a:t>Classes under </a:t>
            </a:r>
            <a:r>
              <a:rPr b="1" lang="es-419">
                <a:solidFill>
                  <a:srgbClr val="B7B7B7"/>
                </a:solidFill>
                <a:latin typeface="Courier New"/>
                <a:ea typeface="Courier New"/>
                <a:cs typeface="Courier New"/>
                <a:sym typeface="Courier New"/>
              </a:rPr>
              <a:t>java.util.concurrent.atomic</a:t>
            </a:r>
            <a:r>
              <a:rPr lang="es-419"/>
              <a:t> package provide compare and swap mechanism to avoid direct synchronization.</a:t>
            </a:r>
          </a:p>
          <a:p>
            <a:pPr indent="-228600" lvl="0" marL="457200">
              <a:spcBef>
                <a:spcPts val="0"/>
              </a:spcBef>
            </a:pPr>
            <a:r>
              <a:rPr lang="es-419"/>
              <a:t>See: RaceConditionAtomic</a:t>
            </a:r>
          </a:p>
        </p:txBody>
      </p:sp>
      <p:sp>
        <p:nvSpPr>
          <p:cNvPr id="271" name="Shape 27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s-419"/>
              <a:t>Atomic variables</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5" name="Shape 275"/>
        <p:cNvGrpSpPr/>
        <p:nvPr/>
      </p:nvGrpSpPr>
      <p:grpSpPr>
        <a:xfrm>
          <a:off x="0" y="0"/>
          <a:ext cx="0" cy="0"/>
          <a:chOff x="0" y="0"/>
          <a:chExt cx="0" cy="0"/>
        </a:xfrm>
      </p:grpSpPr>
      <p:sp>
        <p:nvSpPr>
          <p:cNvPr id="276" name="Shape 27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s-419"/>
              <a:t>Thread pool</a:t>
            </a:r>
          </a:p>
        </p:txBody>
      </p:sp>
      <p:sp>
        <p:nvSpPr>
          <p:cNvPr id="277" name="Shape 27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s-419"/>
              <a:t>When designing multithreaded applications/solutions, usually you don’t create a thread per task to handle. Instead, you create a set of reusable threads that will handle all the tasks concurrently. The container of the threads that manages its creation, lifespan and finishing the threads for attending new tasks.</a:t>
            </a:r>
          </a:p>
          <a:p>
            <a:pPr indent="-228600" lvl="0" marL="457200" rtl="0">
              <a:spcBef>
                <a:spcPts val="0"/>
              </a:spcBef>
            </a:pPr>
            <a:r>
              <a:rPr lang="es-419"/>
              <a:t>Java offers pool threads through the </a:t>
            </a:r>
            <a:r>
              <a:rPr b="1" lang="es-419">
                <a:solidFill>
                  <a:srgbClr val="B7B7B7"/>
                </a:solidFill>
                <a:latin typeface="Courier New"/>
                <a:ea typeface="Courier New"/>
                <a:cs typeface="Courier New"/>
                <a:sym typeface="Courier New"/>
              </a:rPr>
              <a:t>ExecutorService</a:t>
            </a:r>
            <a:r>
              <a:rPr lang="es-419"/>
              <a:t> interface. Implementations can be found in </a:t>
            </a:r>
            <a:r>
              <a:rPr b="1" lang="es-419">
                <a:solidFill>
                  <a:srgbClr val="B7B7B7"/>
                </a:solidFill>
                <a:latin typeface="Courier New"/>
                <a:ea typeface="Courier New"/>
                <a:cs typeface="Courier New"/>
                <a:sym typeface="Courier New"/>
              </a:rPr>
              <a:t>Executors#newXyz</a:t>
            </a:r>
            <a:r>
              <a:rPr lang="es-419"/>
              <a:t> methods.</a:t>
            </a:r>
          </a:p>
          <a:p>
            <a:pPr indent="-228600" lvl="0" marL="457200">
              <a:spcBef>
                <a:spcPts val="0"/>
              </a:spcBef>
            </a:pPr>
            <a:r>
              <a:rPr lang="es-419"/>
              <a:t>See: ThreadPoolDemo</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1" name="Shape 281"/>
        <p:cNvGrpSpPr/>
        <p:nvPr/>
      </p:nvGrpSpPr>
      <p:grpSpPr>
        <a:xfrm>
          <a:off x="0" y="0"/>
          <a:ext cx="0" cy="0"/>
          <a:chOff x="0" y="0"/>
          <a:chExt cx="0" cy="0"/>
        </a:xfrm>
      </p:grpSpPr>
      <p:sp>
        <p:nvSpPr>
          <p:cNvPr id="282" name="Shape 28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s-419"/>
              <a:t>Thread pool (cont.)</a:t>
            </a:r>
          </a:p>
        </p:txBody>
      </p:sp>
      <p:sp>
        <p:nvSpPr>
          <p:cNvPr id="283" name="Shape 28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s-419"/>
              <a:t>Cached thread pool: Thread pool that creates threads on demand of tasks. If a thread has not processed a task in sixty seconds, the thread is terminated and removed from the pool.</a:t>
            </a:r>
          </a:p>
          <a:p>
            <a:pPr indent="-228600" lvl="0" marL="457200" rtl="0">
              <a:spcBef>
                <a:spcPts val="0"/>
              </a:spcBef>
            </a:pPr>
            <a:r>
              <a:rPr lang="es-419"/>
              <a:t>Fixed thread pool: Thread pool with a maximum size of available threads. The threads are terminated only when the thread pool is shutdown.</a:t>
            </a:r>
          </a:p>
          <a:p>
            <a:pPr indent="-228600" lvl="0" marL="457200" rtl="0">
              <a:spcBef>
                <a:spcPts val="0"/>
              </a:spcBef>
            </a:pPr>
            <a:r>
              <a:rPr lang="es-419"/>
              <a:t>Single thread executor: Thread pool of a single thread. If the thread breaks because an exception, a new thread will be created.</a:t>
            </a:r>
          </a:p>
          <a:p>
            <a:pPr indent="-228600" lvl="0" marL="457200" rtl="0">
              <a:spcBef>
                <a:spcPts val="0"/>
              </a:spcBef>
            </a:pPr>
            <a:r>
              <a:rPr lang="es-419"/>
              <a:t>Scheduled thread pool: Thread pool that allows scheduling the execution of tasks.</a:t>
            </a:r>
          </a:p>
          <a:p>
            <a:pPr indent="-228600" lvl="0" marL="457200" rtl="0">
              <a:spcBef>
                <a:spcPts val="0"/>
              </a:spcBef>
            </a:pPr>
            <a:r>
              <a:rPr lang="es-419"/>
              <a:t>Single thread scheduled executor: Thread pool of a single thread that allows scheduling the execution of tasks. If the thread breaks because an exception, a new thread will be created.</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s-419"/>
              <a:t>Throwable, Error and Exception</a:t>
            </a:r>
          </a:p>
        </p:txBody>
      </p:sp>
      <p:sp>
        <p:nvSpPr>
          <p:cNvPr id="72" name="Shape 7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s-419"/>
              <a:t>Any application can raise an error or exception when is running. Even a hello world application.</a:t>
            </a:r>
          </a:p>
          <a:p>
            <a:pPr indent="-228600" lvl="0" marL="457200" rtl="0">
              <a:spcBef>
                <a:spcPts val="0"/>
              </a:spcBef>
            </a:pPr>
            <a:r>
              <a:rPr lang="es-419"/>
              <a:t>An </a:t>
            </a:r>
            <a:r>
              <a:rPr b="1" lang="es-419">
                <a:solidFill>
                  <a:srgbClr val="B7B7B7"/>
                </a:solidFill>
                <a:latin typeface="Courier New"/>
                <a:ea typeface="Courier New"/>
                <a:cs typeface="Courier New"/>
                <a:sym typeface="Courier New"/>
              </a:rPr>
              <a:t>Exception</a:t>
            </a:r>
            <a:r>
              <a:rPr lang="es-419"/>
              <a:t> is a way to express there’s a problem in the application that needs to be handled. E.g.: IOException, SQLException, InterruptedException, InvocationTargetException, etc.</a:t>
            </a:r>
          </a:p>
          <a:p>
            <a:pPr indent="-228600" lvl="0" marL="457200" rtl="0">
              <a:spcBef>
                <a:spcPts val="0"/>
              </a:spcBef>
            </a:pPr>
            <a:r>
              <a:rPr b="1" lang="es-419">
                <a:solidFill>
                  <a:srgbClr val="B7B7B7"/>
                </a:solidFill>
                <a:latin typeface="Courier New"/>
                <a:ea typeface="Courier New"/>
                <a:cs typeface="Courier New"/>
                <a:sym typeface="Courier New"/>
              </a:rPr>
              <a:t>Error</a:t>
            </a:r>
            <a:r>
              <a:rPr lang="es-419"/>
              <a:t>s are thrown by the JVM. They are considered abnormal conditions and should not be handled. When an error raises, usually the application should stop running. E.g.: OutOfMemoryError, StackOverflowError, LinkageError, etc.</a:t>
            </a:r>
          </a:p>
          <a:p>
            <a:pPr indent="-228600" lvl="0" marL="457200" rtl="0">
              <a:spcBef>
                <a:spcPts val="0"/>
              </a:spcBef>
            </a:pPr>
            <a:r>
              <a:rPr lang="es-419"/>
              <a:t>Exceptions and Errors have a common superclass: </a:t>
            </a:r>
            <a:r>
              <a:rPr b="1" lang="es-419">
                <a:solidFill>
                  <a:srgbClr val="B7B7B7"/>
                </a:solidFill>
                <a:latin typeface="Courier New"/>
                <a:ea typeface="Courier New"/>
                <a:cs typeface="Courier New"/>
                <a:sym typeface="Courier New"/>
              </a:rPr>
              <a:t>Throwable</a:t>
            </a:r>
            <a:r>
              <a:rPr lang="es-419"/>
              <a:t>.</a:t>
            </a:r>
          </a:p>
          <a:p>
            <a:pPr indent="-228600" lvl="0" marL="457200" rtl="0">
              <a:spcBef>
                <a:spcPts val="0"/>
              </a:spcBef>
            </a:pPr>
            <a:r>
              <a:rPr lang="es-419"/>
              <a:t>Only instances of </a:t>
            </a:r>
            <a:r>
              <a:rPr b="1" lang="es-419">
                <a:solidFill>
                  <a:srgbClr val="B7B7B7"/>
                </a:solidFill>
                <a:latin typeface="Courier New"/>
                <a:ea typeface="Courier New"/>
                <a:cs typeface="Courier New"/>
                <a:sym typeface="Courier New"/>
              </a:rPr>
              <a:t>Throwable</a:t>
            </a:r>
            <a:r>
              <a:rPr lang="es-419"/>
              <a:t> can be used with the </a:t>
            </a:r>
            <a:r>
              <a:rPr b="1" lang="es-419">
                <a:solidFill>
                  <a:srgbClr val="0000FF"/>
                </a:solidFill>
                <a:latin typeface="Courier New"/>
                <a:ea typeface="Courier New"/>
                <a:cs typeface="Courier New"/>
                <a:sym typeface="Courier New"/>
              </a:rPr>
              <a:t>throw</a:t>
            </a:r>
            <a:r>
              <a:rPr lang="es-419"/>
              <a:t> statement.</a:t>
            </a:r>
          </a:p>
          <a:p>
            <a:pPr indent="-228600" lvl="0" marL="457200">
              <a:spcBef>
                <a:spcPts val="0"/>
              </a:spcBef>
            </a:pPr>
            <a:r>
              <a:rPr lang="es-419"/>
              <a:t>See: ThrowableDemo.</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7" name="Shape 287"/>
        <p:cNvGrpSpPr/>
        <p:nvPr/>
      </p:nvGrpSpPr>
      <p:grpSpPr>
        <a:xfrm>
          <a:off x="0" y="0"/>
          <a:ext cx="0" cy="0"/>
          <a:chOff x="0" y="0"/>
          <a:chExt cx="0" cy="0"/>
        </a:xfrm>
      </p:grpSpPr>
      <p:sp>
        <p:nvSpPr>
          <p:cNvPr id="288" name="Shape 28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s-419"/>
              <a:t>Tips</a:t>
            </a:r>
          </a:p>
        </p:txBody>
      </p:sp>
      <p:sp>
        <p:nvSpPr>
          <p:cNvPr id="289" name="Shape 28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s-419"/>
              <a:t>Creating a thread involves resources from the OS.</a:t>
            </a:r>
          </a:p>
          <a:p>
            <a:pPr indent="-228600" lvl="0" marL="457200" rtl="0">
              <a:spcBef>
                <a:spcPts val="0"/>
              </a:spcBef>
            </a:pPr>
            <a:r>
              <a:rPr lang="es-419"/>
              <a:t>Pay attention to critical sections that may introduce race conditions.</a:t>
            </a:r>
          </a:p>
          <a:p>
            <a:pPr indent="-228600" lvl="0" marL="457200" rtl="0">
              <a:spcBef>
                <a:spcPts val="0"/>
              </a:spcBef>
            </a:pPr>
            <a:r>
              <a:rPr lang="es-419"/>
              <a:t>When working with threads, try to use immutable elements.</a:t>
            </a:r>
          </a:p>
          <a:p>
            <a:pPr indent="-228600" lvl="0" marL="457200" rtl="0">
              <a:spcBef>
                <a:spcPts val="0"/>
              </a:spcBef>
            </a:pPr>
            <a:r>
              <a:rPr lang="es-419"/>
              <a:t>If using shared resources for read only operations, no synchronization is needed.</a:t>
            </a:r>
          </a:p>
          <a:p>
            <a:pPr indent="-228600" lvl="0" marL="457200" rtl="0">
              <a:spcBef>
                <a:spcPts val="0"/>
              </a:spcBef>
            </a:pPr>
            <a:r>
              <a:rPr lang="es-419"/>
              <a:t>Avoid having too many shared resources for read-write operations.</a:t>
            </a:r>
          </a:p>
          <a:p>
            <a:pPr indent="-228600" lvl="0" marL="457200" rtl="0">
              <a:spcBef>
                <a:spcPts val="0"/>
              </a:spcBef>
            </a:pPr>
            <a:r>
              <a:rPr lang="es-419"/>
              <a:t>Avoid creating threads manually. Instead, use a thread pool.</a:t>
            </a:r>
          </a:p>
          <a:p>
            <a:pPr indent="-228600" lvl="0" marL="457200" rtl="0">
              <a:spcBef>
                <a:spcPts val="0"/>
              </a:spcBef>
            </a:pPr>
            <a:r>
              <a:rPr lang="es-419"/>
              <a:t>Check if the problem really needs to be solved in parallel. There are other mechanisms to increase performance like caching, improving the algorithms, scheduling and prioritization, and on.</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3" name="Shape 293"/>
        <p:cNvGrpSpPr/>
        <p:nvPr/>
      </p:nvGrpSpPr>
      <p:grpSpPr>
        <a:xfrm>
          <a:off x="0" y="0"/>
          <a:ext cx="0" cy="0"/>
          <a:chOff x="0" y="0"/>
          <a:chExt cx="0" cy="0"/>
        </a:xfrm>
      </p:grpSpPr>
      <p:sp>
        <p:nvSpPr>
          <p:cNvPr id="294" name="Shape 29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s-419"/>
              <a:t>Additional info</a:t>
            </a:r>
          </a:p>
        </p:txBody>
      </p:sp>
      <p:sp>
        <p:nvSpPr>
          <p:cNvPr id="295" name="Shape 295"/>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s-419"/>
              <a:t>Java Concurrency in Practice (book)</a:t>
            </a:r>
          </a:p>
          <a:p>
            <a:pPr indent="-228600" lvl="0" marL="457200" rtl="0">
              <a:spcBef>
                <a:spcPts val="0"/>
              </a:spcBef>
            </a:pPr>
            <a:r>
              <a:rPr lang="es-419" u="sng">
                <a:solidFill>
                  <a:schemeClr val="hlink"/>
                </a:solidFill>
                <a:hlinkClick r:id="rId3"/>
              </a:rPr>
              <a:t>Producer Consumer problem</a:t>
            </a:r>
          </a:p>
          <a:p>
            <a:pPr indent="-228600" lvl="0" marL="457200" rtl="0">
              <a:spcBef>
                <a:spcPts val="0"/>
              </a:spcBef>
            </a:pPr>
            <a:r>
              <a:rPr lang="es-419" u="sng">
                <a:solidFill>
                  <a:schemeClr val="hlink"/>
                </a:solidFill>
                <a:hlinkClick r:id="rId4"/>
              </a:rPr>
              <a:t>Top 10 Java Multithreading and Concurrency Best Practices</a:t>
            </a:r>
          </a:p>
          <a:p>
            <a:pPr indent="-228600" lvl="0" marL="457200" rtl="0">
              <a:spcBef>
                <a:spcPts val="0"/>
              </a:spcBef>
            </a:pPr>
            <a:r>
              <a:rPr lang="es-419" u="sng">
                <a:solidFill>
                  <a:schemeClr val="hlink"/>
                </a:solidFill>
                <a:hlinkClick r:id="rId5"/>
              </a:rPr>
              <a:t>Beginner's Introduction to Java's ForkJoin Framework</a:t>
            </a:r>
          </a:p>
          <a:p>
            <a:pPr indent="-228600" lvl="0" marL="457200">
              <a:spcBef>
                <a:spcPts val="0"/>
              </a:spcBef>
            </a:pPr>
            <a:r>
              <a:rPr lang="es-419" u="sng">
                <a:solidFill>
                  <a:schemeClr val="hlink"/>
                </a:solidFill>
                <a:hlinkClick r:id="rId6"/>
              </a:rPr>
              <a:t>Fork/Join Framework vs. Parallel Streams vs. ExecutorService: The Ultimate Fork/Join Benchmark</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9" name="Shape 299"/>
        <p:cNvGrpSpPr/>
        <p:nvPr/>
      </p:nvGrpSpPr>
      <p:grpSpPr>
        <a:xfrm>
          <a:off x="0" y="0"/>
          <a:ext cx="0" cy="0"/>
          <a:chOff x="0" y="0"/>
          <a:chExt cx="0" cy="0"/>
        </a:xfrm>
      </p:grpSpPr>
      <p:sp>
        <p:nvSpPr>
          <p:cNvPr id="300" name="Shape 30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s-419"/>
              <a:t>Exercises</a:t>
            </a:r>
          </a:p>
        </p:txBody>
      </p:sp>
      <p:sp>
        <p:nvSpPr>
          <p:cNvPr id="301" name="Shape 30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s-419"/>
              <a:t>Describe an scenario where you have designed or worked with a multithreaded designed application written by hand (e.g. application server benefits like Servlets don’t count). Describe the scenario and how using multi threading helped you and your team.</a:t>
            </a:r>
          </a:p>
          <a:p>
            <a:pPr indent="-228600" lvl="0" marL="457200">
              <a:spcBef>
                <a:spcPts val="0"/>
              </a:spcBef>
            </a:pPr>
            <a:r>
              <a:rPr lang="es-419"/>
              <a:t>Write a small console application that simulates a banking center. Assume there’s a single queue for customers. Each customer must be numbered in order to be attended. There may be up to 4 bank tellers. Customers may have one of three tasks: ask for a borrowal, check their account status and deposit money. All accounts are recognized by an 8-digit account number.</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5" name="Shape 305"/>
        <p:cNvGrpSpPr/>
        <p:nvPr/>
      </p:nvGrpSpPr>
      <p:grpSpPr>
        <a:xfrm>
          <a:off x="0" y="0"/>
          <a:ext cx="0" cy="0"/>
          <a:chOff x="0" y="0"/>
          <a:chExt cx="0" cy="0"/>
        </a:xfrm>
      </p:grpSpPr>
      <p:sp>
        <p:nvSpPr>
          <p:cNvPr id="306" name="Shape 306"/>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es-419"/>
              <a:t>Questions?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s-419"/>
              <a:t>Checked vs Unchecked Exceptions</a:t>
            </a:r>
          </a:p>
        </p:txBody>
      </p:sp>
      <p:sp>
        <p:nvSpPr>
          <p:cNvPr id="78" name="Shape 78"/>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s-419"/>
              <a:t>Subclasses of </a:t>
            </a:r>
            <a:r>
              <a:rPr b="1" lang="es-419">
                <a:solidFill>
                  <a:srgbClr val="B7B7B7"/>
                </a:solidFill>
                <a:latin typeface="Courier New"/>
                <a:ea typeface="Courier New"/>
                <a:cs typeface="Courier New"/>
                <a:sym typeface="Courier New"/>
              </a:rPr>
              <a:t>RuntimeException</a:t>
            </a:r>
            <a:r>
              <a:rPr lang="es-419"/>
              <a:t> are considered unchecked exceptions. They can be declared to be thrown but there’s no need for clients to handle them. Most of them are used in the JVM and other APIs. E.g.: </a:t>
            </a:r>
            <a:r>
              <a:rPr b="1" lang="es-419">
                <a:solidFill>
                  <a:srgbClr val="B7B7B7"/>
                </a:solidFill>
                <a:latin typeface="Courier New"/>
                <a:ea typeface="Courier New"/>
                <a:cs typeface="Courier New"/>
                <a:sym typeface="Courier New"/>
              </a:rPr>
              <a:t>NullPointerException</a:t>
            </a:r>
            <a:r>
              <a:rPr lang="es-419"/>
              <a:t>, </a:t>
            </a:r>
            <a:r>
              <a:rPr b="1" lang="es-419">
                <a:solidFill>
                  <a:srgbClr val="B7B7B7"/>
                </a:solidFill>
                <a:latin typeface="Courier New"/>
                <a:ea typeface="Courier New"/>
                <a:cs typeface="Courier New"/>
                <a:sym typeface="Courier New"/>
              </a:rPr>
              <a:t>IllegalArgumentException</a:t>
            </a:r>
            <a:r>
              <a:rPr lang="es-419"/>
              <a:t>, </a:t>
            </a:r>
            <a:r>
              <a:rPr b="1" lang="es-419">
                <a:solidFill>
                  <a:srgbClr val="B7B7B7"/>
                </a:solidFill>
                <a:latin typeface="Courier New"/>
                <a:ea typeface="Courier New"/>
                <a:cs typeface="Courier New"/>
                <a:sym typeface="Courier New"/>
              </a:rPr>
              <a:t>NumberFormatException</a:t>
            </a:r>
            <a:r>
              <a:rPr lang="es-419"/>
              <a:t>, etc.</a:t>
            </a:r>
          </a:p>
          <a:p>
            <a:pPr indent="-228600" lvl="0" marL="457200" rtl="0">
              <a:spcBef>
                <a:spcPts val="0"/>
              </a:spcBef>
            </a:pPr>
            <a:r>
              <a:rPr lang="es-419"/>
              <a:t>Unchecked exceptions shown issues when using an API. These are used as a sign for developers to fix something in the code or API usage.</a:t>
            </a:r>
          </a:p>
          <a:p>
            <a:pPr indent="-228600" lvl="0" marL="457200" rtl="0">
              <a:spcBef>
                <a:spcPts val="0"/>
              </a:spcBef>
            </a:pPr>
            <a:r>
              <a:rPr b="1" lang="es-419">
                <a:solidFill>
                  <a:srgbClr val="B7B7B7"/>
                </a:solidFill>
                <a:latin typeface="Courier New"/>
                <a:ea typeface="Courier New"/>
                <a:cs typeface="Courier New"/>
                <a:sym typeface="Courier New"/>
              </a:rPr>
              <a:t>RuntimeException</a:t>
            </a:r>
            <a:r>
              <a:rPr lang="es-419"/>
              <a:t> extends from </a:t>
            </a:r>
            <a:r>
              <a:rPr b="1" lang="es-419">
                <a:solidFill>
                  <a:srgbClr val="B7B7B7"/>
                </a:solidFill>
                <a:latin typeface="Courier New"/>
                <a:ea typeface="Courier New"/>
                <a:cs typeface="Courier New"/>
                <a:sym typeface="Courier New"/>
              </a:rPr>
              <a:t>Exception</a:t>
            </a:r>
            <a:r>
              <a:rPr lang="es-419"/>
              <a:t>, but the JVM has a special treat on them. Same happens with </a:t>
            </a:r>
            <a:r>
              <a:rPr b="1" lang="es-419">
                <a:solidFill>
                  <a:srgbClr val="B7B7B7"/>
                </a:solidFill>
                <a:latin typeface="Courier New"/>
                <a:ea typeface="Courier New"/>
                <a:cs typeface="Courier New"/>
                <a:sym typeface="Courier New"/>
              </a:rPr>
              <a:t>Error</a:t>
            </a:r>
            <a:r>
              <a:rPr lang="es-419"/>
              <a:t> and its subclasses.</a:t>
            </a:r>
          </a:p>
          <a:p>
            <a:pPr indent="-228600" lvl="0" marL="457200">
              <a:spcBef>
                <a:spcPts val="0"/>
              </a:spcBef>
            </a:pPr>
            <a:r>
              <a:rPr lang="es-419"/>
              <a:t>Subclasses of </a:t>
            </a:r>
            <a:r>
              <a:rPr b="1" lang="es-419">
                <a:solidFill>
                  <a:srgbClr val="B7B7B7"/>
                </a:solidFill>
                <a:latin typeface="Courier New"/>
                <a:ea typeface="Courier New"/>
                <a:cs typeface="Courier New"/>
                <a:sym typeface="Courier New"/>
              </a:rPr>
              <a:t>Exception</a:t>
            </a:r>
            <a:r>
              <a:rPr lang="es-419"/>
              <a:t> are checked exceptions. Clients of methods with these exceptions must handle the exception properly.</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s-419"/>
              <a:t>Try, Catch and Finally</a:t>
            </a:r>
          </a:p>
        </p:txBody>
      </p:sp>
      <p:sp>
        <p:nvSpPr>
          <p:cNvPr id="84" name="Shape 8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s-419"/>
              <a:t>To handle exceptions, you use a </a:t>
            </a:r>
            <a:r>
              <a:rPr b="1" lang="es-419">
                <a:solidFill>
                  <a:srgbClr val="0000FF"/>
                </a:solidFill>
                <a:latin typeface="Courier New"/>
                <a:ea typeface="Courier New"/>
                <a:cs typeface="Courier New"/>
                <a:sym typeface="Courier New"/>
              </a:rPr>
              <a:t>try-catch-finally</a:t>
            </a:r>
            <a:r>
              <a:rPr lang="es-419">
                <a:solidFill>
                  <a:srgbClr val="0000FF"/>
                </a:solidFill>
              </a:rPr>
              <a:t> </a:t>
            </a:r>
            <a:r>
              <a:rPr lang="es-419"/>
              <a:t>statement.</a:t>
            </a:r>
          </a:p>
          <a:p>
            <a:pPr indent="-228600" lvl="0" marL="457200" rtl="0">
              <a:spcBef>
                <a:spcPts val="0"/>
              </a:spcBef>
            </a:pPr>
            <a:r>
              <a:rPr b="1" lang="es-419">
                <a:solidFill>
                  <a:srgbClr val="0000FF"/>
                </a:solidFill>
                <a:latin typeface="Courier New"/>
                <a:ea typeface="Courier New"/>
                <a:cs typeface="Courier New"/>
                <a:sym typeface="Courier New"/>
              </a:rPr>
              <a:t>try</a:t>
            </a:r>
            <a:r>
              <a:rPr lang="es-419"/>
              <a:t> section has the working code that may throw an exception.</a:t>
            </a:r>
          </a:p>
          <a:p>
            <a:pPr indent="-228600" lvl="0" marL="457200" rtl="0">
              <a:spcBef>
                <a:spcPts val="0"/>
              </a:spcBef>
            </a:pPr>
            <a:r>
              <a:rPr b="1" lang="es-419">
                <a:solidFill>
                  <a:srgbClr val="0000FF"/>
                </a:solidFill>
                <a:latin typeface="Courier New"/>
                <a:ea typeface="Courier New"/>
                <a:cs typeface="Courier New"/>
                <a:sym typeface="Courier New"/>
              </a:rPr>
              <a:t>catch</a:t>
            </a:r>
            <a:r>
              <a:rPr lang="es-419"/>
              <a:t> section is used to handle an exception. They should be ordered to capture from the lowest exception subclass to the highest exception subclass.</a:t>
            </a:r>
          </a:p>
          <a:p>
            <a:pPr indent="-228600" lvl="0" marL="457200" rtl="0">
              <a:spcBef>
                <a:spcPts val="0"/>
              </a:spcBef>
            </a:pPr>
            <a:r>
              <a:rPr lang="es-419"/>
              <a:t>Since Java 7, a catch may handle several kind of exceptions at once by separating each exception using pipe character |</a:t>
            </a:r>
          </a:p>
          <a:p>
            <a:pPr indent="-228600" lvl="0" marL="457200" rtl="0">
              <a:spcBef>
                <a:spcPts val="0"/>
              </a:spcBef>
            </a:pPr>
            <a:r>
              <a:rPr b="1" lang="es-419">
                <a:solidFill>
                  <a:srgbClr val="0000FF"/>
                </a:solidFill>
                <a:latin typeface="Courier New"/>
                <a:ea typeface="Courier New"/>
                <a:cs typeface="Courier New"/>
                <a:sym typeface="Courier New"/>
              </a:rPr>
              <a:t>finally</a:t>
            </a:r>
            <a:r>
              <a:rPr lang="es-419"/>
              <a:t> section is used for releasing resources. </a:t>
            </a:r>
            <a:r>
              <a:rPr b="1" lang="es-419">
                <a:solidFill>
                  <a:srgbClr val="0000FF"/>
                </a:solidFill>
                <a:latin typeface="Courier New"/>
                <a:ea typeface="Courier New"/>
                <a:cs typeface="Courier New"/>
                <a:sym typeface="Courier New"/>
              </a:rPr>
              <a:t>finally</a:t>
            </a:r>
            <a:r>
              <a:rPr lang="es-419"/>
              <a:t> is </a:t>
            </a:r>
            <a:r>
              <a:rPr b="1" lang="es-419"/>
              <a:t>always executed</a:t>
            </a:r>
            <a:r>
              <a:rPr lang="es-419"/>
              <a:t> unless there’s another exception there or the current thread/JVM dies.</a:t>
            </a:r>
          </a:p>
          <a:p>
            <a:pPr indent="-228600" lvl="0" marL="457200">
              <a:spcBef>
                <a:spcPts val="0"/>
              </a:spcBef>
            </a:pPr>
            <a:r>
              <a:rPr lang="es-419"/>
              <a:t>See: ExceptionHandling, MultipleExceptionHandling.</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s-419"/>
              <a:t>Creating exceptions</a:t>
            </a:r>
          </a:p>
        </p:txBody>
      </p:sp>
      <p:sp>
        <p:nvSpPr>
          <p:cNvPr id="90" name="Shape 9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s-419"/>
              <a:t>To create an exception, define a class that extends from </a:t>
            </a:r>
            <a:r>
              <a:rPr b="1" lang="es-419">
                <a:solidFill>
                  <a:srgbClr val="B7B7B7"/>
                </a:solidFill>
                <a:latin typeface="Courier New"/>
                <a:ea typeface="Courier New"/>
                <a:cs typeface="Courier New"/>
                <a:sym typeface="Courier New"/>
              </a:rPr>
              <a:t>Exception</a:t>
            </a:r>
            <a:r>
              <a:rPr lang="es-419"/>
              <a:t> or </a:t>
            </a:r>
            <a:r>
              <a:rPr b="1" lang="es-419">
                <a:solidFill>
                  <a:srgbClr val="B7B7B7"/>
                </a:solidFill>
                <a:latin typeface="Courier New"/>
                <a:ea typeface="Courier New"/>
                <a:cs typeface="Courier New"/>
                <a:sym typeface="Courier New"/>
              </a:rPr>
              <a:t>RuntimeException</a:t>
            </a:r>
            <a:r>
              <a:rPr lang="es-419"/>
              <a:t>.</a:t>
            </a:r>
          </a:p>
          <a:p>
            <a:pPr indent="-228600" lvl="0" marL="457200" rtl="0">
              <a:spcBef>
                <a:spcPts val="0"/>
              </a:spcBef>
            </a:pPr>
            <a:r>
              <a:rPr lang="es-419"/>
              <a:t>In case an unexpected condition appears, throw the exception by using throw statement.</a:t>
            </a:r>
          </a:p>
          <a:p>
            <a:pPr indent="-228600" lvl="0" marL="457200">
              <a:spcBef>
                <a:spcPts val="0"/>
              </a:spcBef>
            </a:pPr>
            <a:r>
              <a:rPr lang="es-419"/>
              <a:t>See: BillGenerationDemo.</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Clr>
                <a:schemeClr val="dk1"/>
              </a:buClr>
              <a:buSzPct val="39285"/>
              <a:buFont typeface="Arial"/>
              <a:buNone/>
            </a:pPr>
            <a:r>
              <a:rPr lang="es-419"/>
              <a:t>Tips</a:t>
            </a:r>
          </a:p>
        </p:txBody>
      </p:sp>
      <p:sp>
        <p:nvSpPr>
          <p:cNvPr id="96" name="Shape 9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s-419"/>
              <a:t>Exceptions are meant to denote exceptional conditions.</a:t>
            </a:r>
          </a:p>
          <a:p>
            <a:pPr indent="-228600" lvl="0" marL="457200" rtl="0">
              <a:spcBef>
                <a:spcPts val="0"/>
              </a:spcBef>
            </a:pPr>
            <a:r>
              <a:rPr lang="es-419"/>
              <a:t>Checked exceptions are meant for recoverable conditions.</a:t>
            </a:r>
          </a:p>
          <a:p>
            <a:pPr indent="-228600" lvl="0" marL="457200" rtl="0">
              <a:spcBef>
                <a:spcPts val="0"/>
              </a:spcBef>
            </a:pPr>
            <a:r>
              <a:rPr lang="es-419"/>
              <a:t>Unchecked exceptions are meant for programming errors.</a:t>
            </a:r>
          </a:p>
          <a:p>
            <a:pPr indent="-228600" lvl="0" marL="457200" rtl="0">
              <a:spcBef>
                <a:spcPts val="0"/>
              </a:spcBef>
            </a:pPr>
            <a:r>
              <a:rPr lang="es-419"/>
              <a:t>It is preferable to use standard exceptions with proper messages.</a:t>
            </a:r>
          </a:p>
          <a:p>
            <a:pPr indent="-228600" lvl="0" marL="457200" rtl="0">
              <a:spcBef>
                <a:spcPts val="0"/>
              </a:spcBef>
            </a:pPr>
            <a:r>
              <a:rPr lang="es-419"/>
              <a:t>Exceptions in your methods should be documented.</a:t>
            </a:r>
          </a:p>
          <a:p>
            <a:pPr indent="-228600" lvl="0" marL="457200" rtl="0">
              <a:spcBef>
                <a:spcPts val="0"/>
              </a:spcBef>
            </a:pPr>
            <a:r>
              <a:rPr lang="es-419"/>
              <a:t>Exceptions must not modify the state of the object that raised it.</a:t>
            </a:r>
          </a:p>
          <a:p>
            <a:pPr indent="-228600" lvl="0" marL="457200">
              <a:spcBef>
                <a:spcPts val="0"/>
              </a:spcBef>
            </a:pPr>
            <a:r>
              <a:rPr lang="es-419"/>
              <a:t>You need a mechanism to handle exceptions. All of them should be handled.</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s-419"/>
              <a:t>Exercises</a:t>
            </a:r>
          </a:p>
        </p:txBody>
      </p:sp>
      <p:sp>
        <p:nvSpPr>
          <p:cNvPr id="102" name="Shape 10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s-419"/>
              <a:t>Describe the exception handling mechanism used in your current or last project. Describe if there were special or edge cases.</a:t>
            </a:r>
          </a:p>
          <a:p>
            <a:pPr indent="-228600" lvl="0" marL="457200">
              <a:spcBef>
                <a:spcPts val="0"/>
              </a:spcBef>
            </a:pPr>
            <a:r>
              <a:rPr lang="es-419"/>
              <a:t>Define the set of exceptions (checked and unchecked), including standard and custom, to use in ION Solid Management application, and the methods where the exceptions should be.</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