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B31B-DA20-4B6F-A54F-36E7F49CEF24}" type="datetimeFigureOut">
              <a:rPr lang="es-ES" smtClean="0"/>
              <a:t>30/03/2017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CE2B-DC60-4F1A-820D-2001205600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60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B31B-DA20-4B6F-A54F-36E7F49CEF24}" type="datetimeFigureOut">
              <a:rPr lang="es-ES" smtClean="0"/>
              <a:t>30/03/2017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CE2B-DC60-4F1A-820D-2001205600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28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B31B-DA20-4B6F-A54F-36E7F49CEF24}" type="datetimeFigureOut">
              <a:rPr lang="es-ES" smtClean="0"/>
              <a:t>30/03/2017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CE2B-DC60-4F1A-820D-2001205600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68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B31B-DA20-4B6F-A54F-36E7F49CEF24}" type="datetimeFigureOut">
              <a:rPr lang="es-ES" smtClean="0"/>
              <a:t>30/03/2017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CE2B-DC60-4F1A-820D-2001205600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44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B31B-DA20-4B6F-A54F-36E7F49CEF24}" type="datetimeFigureOut">
              <a:rPr lang="es-ES" smtClean="0"/>
              <a:t>30/03/2017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CE2B-DC60-4F1A-820D-2001205600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91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B31B-DA20-4B6F-A54F-36E7F49CEF24}" type="datetimeFigureOut">
              <a:rPr lang="es-ES" smtClean="0"/>
              <a:t>30/03/2017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CE2B-DC60-4F1A-820D-2001205600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30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B31B-DA20-4B6F-A54F-36E7F49CEF24}" type="datetimeFigureOut">
              <a:rPr lang="es-ES" smtClean="0"/>
              <a:t>30/03/2017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CE2B-DC60-4F1A-820D-2001205600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61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B31B-DA20-4B6F-A54F-36E7F49CEF24}" type="datetimeFigureOut">
              <a:rPr lang="es-ES" smtClean="0"/>
              <a:t>30/03/2017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CE2B-DC60-4F1A-820D-2001205600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62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B31B-DA20-4B6F-A54F-36E7F49CEF24}" type="datetimeFigureOut">
              <a:rPr lang="es-ES" smtClean="0"/>
              <a:t>30/03/2017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CE2B-DC60-4F1A-820D-2001205600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21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B31B-DA20-4B6F-A54F-36E7F49CEF24}" type="datetimeFigureOut">
              <a:rPr lang="es-ES" smtClean="0"/>
              <a:t>30/03/2017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CE2B-DC60-4F1A-820D-2001205600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30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B31B-DA20-4B6F-A54F-36E7F49CEF24}" type="datetimeFigureOut">
              <a:rPr lang="es-ES" smtClean="0"/>
              <a:t>30/03/2017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CE2B-DC60-4F1A-820D-2001205600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588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0B31B-DA20-4B6F-A54F-36E7F49CEF24}" type="datetimeFigureOut">
              <a:rPr lang="es-ES" smtClean="0"/>
              <a:t>30/03/2017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CE2B-DC60-4F1A-820D-2001205600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42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ersey.java.net/" TargetMode="External"/><Relationship Id="rId2" Type="http://schemas.openxmlformats.org/officeDocument/2006/relationships/hyperlink" Target="https://en.wikipedia.org/wiki/Data_transfer_ob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0734" y="2885849"/>
            <a:ext cx="9144000" cy="930372"/>
          </a:xfrm>
        </p:spPr>
        <p:txBody>
          <a:bodyPr>
            <a:noAutofit/>
          </a:bodyPr>
          <a:lstStyle/>
          <a:p>
            <a:r>
              <a:rPr lang="es-ES" sz="9600" dirty="0"/>
              <a:t>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49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4845" y="281149"/>
            <a:ext cx="1373155" cy="1325563"/>
          </a:xfrm>
        </p:spPr>
        <p:txBody>
          <a:bodyPr/>
          <a:lstStyle/>
          <a:p>
            <a:r>
              <a:rPr lang="es-ES" dirty="0"/>
              <a:t>REST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3622" y="1606712"/>
            <a:ext cx="10515600" cy="917575"/>
          </a:xfrm>
        </p:spPr>
        <p:txBody>
          <a:bodyPr/>
          <a:lstStyle/>
          <a:p>
            <a:r>
              <a:rPr lang="en-US" dirty="0" err="1"/>
              <a:t>REpresentational</a:t>
            </a:r>
            <a:r>
              <a:rPr lang="en-US" dirty="0"/>
              <a:t> State Transfer is an architectural style for applications that communicate through a network</a:t>
            </a:r>
            <a:endParaRPr lang="es-E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3622" y="2524287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a client server, stateless, cacheable communications protocol. Most of the time (every time) is used on top of HTTP protocol.</a:t>
            </a:r>
            <a:endParaRPr lang="es-E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622" y="4257838"/>
            <a:ext cx="10515600" cy="1768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Works with CRUD operations through HTTP methods:</a:t>
            </a:r>
          </a:p>
          <a:p>
            <a:pPr lvl="1" fontAlgn="base"/>
            <a:r>
              <a:rPr lang="en-US" dirty="0"/>
              <a:t>POST =&gt; Create</a:t>
            </a:r>
          </a:p>
          <a:p>
            <a:pPr lvl="1" fontAlgn="base"/>
            <a:r>
              <a:rPr lang="en-US" dirty="0"/>
              <a:t>GET =&gt; Read</a:t>
            </a:r>
          </a:p>
          <a:p>
            <a:pPr lvl="1" fontAlgn="base"/>
            <a:r>
              <a:rPr lang="en-US" dirty="0"/>
              <a:t>PUT =&gt; Update</a:t>
            </a:r>
          </a:p>
          <a:p>
            <a:pPr lvl="1" fontAlgn="base"/>
            <a:r>
              <a:rPr lang="en-US" dirty="0"/>
              <a:t>DELETE =&gt; Delete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3622" y="3549051"/>
            <a:ext cx="10515600" cy="60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Defines a set of architectural principles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827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53" y="1239582"/>
            <a:ext cx="2707433" cy="563012"/>
          </a:xfrm>
        </p:spPr>
        <p:txBody>
          <a:bodyPr/>
          <a:lstStyle/>
          <a:p>
            <a:r>
              <a:rPr lang="es-ES" dirty="0" err="1"/>
              <a:t>Six</a:t>
            </a:r>
            <a:r>
              <a:rPr lang="es-ES" dirty="0"/>
              <a:t> </a:t>
            </a:r>
            <a:r>
              <a:rPr lang="es-ES" dirty="0" err="1"/>
              <a:t>Constraints</a:t>
            </a:r>
            <a:r>
              <a:rPr lang="es-ES" dirty="0"/>
              <a:t>: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84845" y="281149"/>
            <a:ext cx="1373155" cy="1325563"/>
          </a:xfrm>
        </p:spPr>
        <p:txBody>
          <a:bodyPr/>
          <a:lstStyle/>
          <a:p>
            <a:r>
              <a:rPr lang="es-ES" dirty="0"/>
              <a:t>REST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3622" y="1889352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1) </a:t>
            </a:r>
            <a:r>
              <a:rPr lang="es-ES" b="1" dirty="0" err="1"/>
              <a:t>Uniform</a:t>
            </a:r>
            <a:r>
              <a:rPr lang="es-ES" b="1" dirty="0"/>
              <a:t> interface</a:t>
            </a:r>
            <a:r>
              <a:rPr lang="es-ES" dirty="0"/>
              <a:t>: </a:t>
            </a:r>
            <a:r>
              <a:rPr lang="es-ES" dirty="0" err="1"/>
              <a:t>everything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resource</a:t>
            </a:r>
            <a:r>
              <a:rPr lang="es-ES" dirty="0"/>
              <a:t> and </a:t>
            </a:r>
            <a:r>
              <a:rPr lang="es-ES" dirty="0" err="1"/>
              <a:t>it’s</a:t>
            </a:r>
            <a:r>
              <a:rPr lang="es-ES" dirty="0"/>
              <a:t> </a:t>
            </a:r>
            <a:r>
              <a:rPr lang="es-ES" dirty="0" err="1"/>
              <a:t>identified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URLs</a:t>
            </a:r>
            <a:r>
              <a:rPr lang="es-ES" dirty="0"/>
              <a:t>, </a:t>
            </a:r>
            <a:r>
              <a:rPr lang="es-ES" dirty="0" err="1"/>
              <a:t>which</a:t>
            </a:r>
            <a:r>
              <a:rPr lang="es-ES" dirty="0"/>
              <a:t> are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representation</a:t>
            </a:r>
            <a:r>
              <a:rPr lang="es-ES" dirty="0"/>
              <a:t> (JSON) </a:t>
            </a:r>
            <a:r>
              <a:rPr lang="es-ES" dirty="0" err="1"/>
              <a:t>sent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client</a:t>
            </a:r>
            <a:endParaRPr lang="es-E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622" y="2806927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2) </a:t>
            </a:r>
            <a:r>
              <a:rPr lang="es-ES" b="1" dirty="0" err="1"/>
              <a:t>Stateless</a:t>
            </a:r>
            <a:r>
              <a:rPr lang="es-ES" b="1" dirty="0"/>
              <a:t> </a:t>
            </a:r>
            <a:r>
              <a:rPr lang="es-ES" b="1" dirty="0" err="1"/>
              <a:t>Interactions</a:t>
            </a:r>
            <a:r>
              <a:rPr lang="es-ES" dirty="0"/>
              <a:t>: server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store </a:t>
            </a:r>
            <a:r>
              <a:rPr lang="es-ES" dirty="0" err="1"/>
              <a:t>anything</a:t>
            </a:r>
            <a:r>
              <a:rPr lang="es-ES" dirty="0"/>
              <a:t>.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info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contained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URL,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, </a:t>
            </a:r>
            <a:r>
              <a:rPr lang="es-ES" dirty="0" err="1"/>
              <a:t>body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headers</a:t>
            </a:r>
            <a:endParaRPr lang="es-E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3622" y="3724502"/>
            <a:ext cx="10515600" cy="514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3) </a:t>
            </a:r>
            <a:r>
              <a:rPr lang="es-ES" b="1" dirty="0" err="1"/>
              <a:t>Cacheable</a:t>
            </a:r>
            <a:r>
              <a:rPr lang="es-ES" dirty="0" err="1"/>
              <a:t>:clients</a:t>
            </a:r>
            <a:r>
              <a:rPr lang="es-ES" dirty="0"/>
              <a:t> can cache responses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3622" y="4239491"/>
            <a:ext cx="10515600" cy="514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4) </a:t>
            </a:r>
            <a:r>
              <a:rPr lang="es-ES" b="1" dirty="0"/>
              <a:t>Client-Server</a:t>
            </a:r>
            <a:r>
              <a:rPr lang="es-ES" dirty="0"/>
              <a:t>: </a:t>
            </a:r>
            <a:r>
              <a:rPr lang="es-ES" dirty="0" err="1"/>
              <a:t>separated</a:t>
            </a:r>
            <a:r>
              <a:rPr lang="es-ES" dirty="0"/>
              <a:t>, </a:t>
            </a:r>
            <a:r>
              <a:rPr lang="es-ES" dirty="0" err="1"/>
              <a:t>don’t</a:t>
            </a:r>
            <a:r>
              <a:rPr lang="es-ES" dirty="0"/>
              <a:t> </a:t>
            </a:r>
            <a:r>
              <a:rPr lang="es-ES" dirty="0" err="1"/>
              <a:t>care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other</a:t>
            </a:r>
            <a:endParaRPr lang="es-E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13622" y="4754480"/>
            <a:ext cx="10515600" cy="787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5) </a:t>
            </a:r>
            <a:r>
              <a:rPr lang="es-ES" b="1" dirty="0" err="1"/>
              <a:t>Layered-System</a:t>
            </a:r>
            <a:r>
              <a:rPr lang="es-ES" dirty="0"/>
              <a:t>: </a:t>
            </a:r>
            <a:r>
              <a:rPr lang="es-ES" dirty="0" err="1"/>
              <a:t>client</a:t>
            </a:r>
            <a:r>
              <a:rPr lang="es-ES" dirty="0"/>
              <a:t> can </a:t>
            </a:r>
            <a:r>
              <a:rPr lang="es-ES" dirty="0" err="1"/>
              <a:t>never</a:t>
            </a:r>
            <a:r>
              <a:rPr lang="es-ES" dirty="0"/>
              <a:t> </a:t>
            </a:r>
            <a:r>
              <a:rPr lang="es-ES" dirty="0" err="1"/>
              <a:t>tell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it’s</a:t>
            </a:r>
            <a:r>
              <a:rPr lang="es-ES" dirty="0"/>
              <a:t> </a:t>
            </a:r>
            <a:r>
              <a:rPr lang="es-ES" dirty="0" err="1"/>
              <a:t>connected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 server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intermediate</a:t>
            </a:r>
            <a:r>
              <a:rPr lang="es-ES" dirty="0"/>
              <a:t> (</a:t>
            </a:r>
            <a:r>
              <a:rPr lang="es-ES" dirty="0" err="1"/>
              <a:t>security</a:t>
            </a:r>
            <a:r>
              <a:rPr lang="es-ES" dirty="0"/>
              <a:t>(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3622" y="5541818"/>
            <a:ext cx="10515600" cy="787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6) </a:t>
            </a:r>
            <a:r>
              <a:rPr lang="es-ES" b="1" dirty="0" err="1"/>
              <a:t>Code</a:t>
            </a:r>
            <a:r>
              <a:rPr lang="es-ES" b="1" dirty="0"/>
              <a:t> </a:t>
            </a:r>
            <a:r>
              <a:rPr lang="es-ES" b="1" dirty="0" err="1"/>
              <a:t>on</a:t>
            </a:r>
            <a:r>
              <a:rPr lang="es-ES" b="1" dirty="0"/>
              <a:t> </a:t>
            </a:r>
            <a:r>
              <a:rPr lang="es-ES" b="1" dirty="0" err="1"/>
              <a:t>Demand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672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208" y="299811"/>
            <a:ext cx="6654282" cy="1325563"/>
          </a:xfrm>
        </p:spPr>
        <p:txBody>
          <a:bodyPr/>
          <a:lstStyle/>
          <a:p>
            <a:r>
              <a:rPr lang="es-ES" dirty="0" err="1"/>
              <a:t>ShoppingCartRestService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208" y="16253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GET /</a:t>
            </a:r>
            <a:r>
              <a:rPr lang="es-ES" dirty="0" err="1"/>
              <a:t>product</a:t>
            </a:r>
            <a:r>
              <a:rPr lang="es-ES" dirty="0"/>
              <a:t>/10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Return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product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with</a:t>
            </a:r>
            <a:r>
              <a:rPr lang="es-ES" dirty="0">
                <a:sym typeface="Wingdings" panose="05000000000000000000" pitchFamily="2" charset="2"/>
              </a:rPr>
              <a:t> id 10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POST /</a:t>
            </a:r>
            <a:r>
              <a:rPr lang="es-ES" dirty="0" err="1">
                <a:sym typeface="Wingdings" panose="05000000000000000000" pitchFamily="2" charset="2"/>
              </a:rPr>
              <a:t>product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dirty="0" err="1">
                <a:sym typeface="Wingdings" panose="05000000000000000000" pitchFamily="2" charset="2"/>
              </a:rPr>
              <a:t>Creates</a:t>
            </a:r>
            <a:r>
              <a:rPr lang="es-ES" dirty="0">
                <a:sym typeface="Wingdings" panose="05000000000000000000" pitchFamily="2" charset="2"/>
              </a:rPr>
              <a:t> a </a:t>
            </a:r>
            <a:r>
              <a:rPr lang="es-ES" dirty="0" err="1">
                <a:sym typeface="Wingdings" panose="05000000000000000000" pitchFamily="2" charset="2"/>
              </a:rPr>
              <a:t>product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sent</a:t>
            </a:r>
            <a:r>
              <a:rPr lang="es-ES" dirty="0">
                <a:sym typeface="Wingdings" panose="05000000000000000000" pitchFamily="2" charset="2"/>
              </a:rPr>
              <a:t> in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request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body</a:t>
            </a: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PUT /</a:t>
            </a:r>
            <a:r>
              <a:rPr lang="es-ES" dirty="0" err="1">
                <a:sym typeface="Wingdings" panose="05000000000000000000" pitchFamily="2" charset="2"/>
              </a:rPr>
              <a:t>product</a:t>
            </a:r>
            <a:r>
              <a:rPr lang="es-ES" dirty="0">
                <a:sym typeface="Wingdings" panose="05000000000000000000" pitchFamily="2" charset="2"/>
              </a:rPr>
              <a:t>/10  </a:t>
            </a:r>
            <a:r>
              <a:rPr lang="es-ES" dirty="0" err="1">
                <a:sym typeface="Wingdings" panose="05000000000000000000" pitchFamily="2" charset="2"/>
              </a:rPr>
              <a:t>Updates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product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with</a:t>
            </a:r>
            <a:r>
              <a:rPr lang="es-ES" dirty="0">
                <a:sym typeface="Wingdings" panose="05000000000000000000" pitchFamily="2" charset="2"/>
              </a:rPr>
              <a:t> id 10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DELETE /</a:t>
            </a:r>
            <a:r>
              <a:rPr lang="es-ES" dirty="0" err="1">
                <a:sym typeface="Wingdings" panose="05000000000000000000" pitchFamily="2" charset="2"/>
              </a:rPr>
              <a:t>product</a:t>
            </a:r>
            <a:r>
              <a:rPr lang="es-ES" dirty="0">
                <a:sym typeface="Wingdings" panose="05000000000000000000" pitchFamily="2" charset="2"/>
              </a:rPr>
              <a:t>/10  </a:t>
            </a:r>
            <a:r>
              <a:rPr lang="es-ES" dirty="0" err="1">
                <a:sym typeface="Wingdings" panose="05000000000000000000" pitchFamily="2" charset="2"/>
              </a:rPr>
              <a:t>Deletes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product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with</a:t>
            </a:r>
            <a:r>
              <a:rPr lang="es-ES" dirty="0">
                <a:sym typeface="Wingdings" panose="05000000000000000000" pitchFamily="2" charset="2"/>
              </a:rPr>
              <a:t> id 10</a:t>
            </a: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GET /</a:t>
            </a:r>
            <a:r>
              <a:rPr lang="es-ES" dirty="0" err="1">
                <a:sym typeface="Wingdings" panose="05000000000000000000" pitchFamily="2" charset="2"/>
              </a:rPr>
              <a:t>cart</a:t>
            </a:r>
            <a:r>
              <a:rPr lang="es-ES" dirty="0">
                <a:sym typeface="Wingdings" panose="05000000000000000000" pitchFamily="2" charset="2"/>
              </a:rPr>
              <a:t>/</a:t>
            </a:r>
            <a:r>
              <a:rPr lang="es-ES" dirty="0" err="1">
                <a:sym typeface="Wingdings" panose="05000000000000000000" pitchFamily="2" charset="2"/>
              </a:rPr>
              <a:t>products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dirty="0" err="1">
                <a:sym typeface="Wingdings" panose="05000000000000000000" pitchFamily="2" charset="2"/>
              </a:rPr>
              <a:t>Returns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all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products</a:t>
            </a: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GET /</a:t>
            </a:r>
            <a:r>
              <a:rPr lang="es-ES" dirty="0" err="1"/>
              <a:t>user</a:t>
            </a:r>
            <a:r>
              <a:rPr lang="es-ES" dirty="0"/>
              <a:t>/</a:t>
            </a:r>
            <a:r>
              <a:rPr lang="es-ES" dirty="0" err="1"/>
              <a:t>username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Returns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user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with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username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294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527044"/>
            <a:ext cx="10515600" cy="53309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sz="2000" dirty="0"/>
              <a:t>GET /</a:t>
            </a:r>
            <a:r>
              <a:rPr lang="es-ES" sz="2000" dirty="0" err="1"/>
              <a:t>product</a:t>
            </a:r>
            <a:r>
              <a:rPr lang="es-ES" sz="2000" dirty="0"/>
              <a:t>/10 </a:t>
            </a:r>
            <a:r>
              <a:rPr lang="es-ES" sz="2000" dirty="0">
                <a:sym typeface="Wingdings" panose="05000000000000000000" pitchFamily="2" charset="2"/>
              </a:rPr>
              <a:t> Response:</a:t>
            </a:r>
            <a:r>
              <a:rPr lang="es-ES" dirty="0">
                <a:sym typeface="Wingdings" panose="05000000000000000000" pitchFamily="2" charset="2"/>
              </a:rPr>
              <a:t>			</a:t>
            </a:r>
            <a:r>
              <a:rPr lang="es-ES" sz="1800" dirty="0">
                <a:sym typeface="Wingdings" panose="05000000000000000000" pitchFamily="2" charset="2"/>
              </a:rPr>
              <a:t>{</a:t>
            </a:r>
          </a:p>
          <a:p>
            <a:pPr marL="3657600" lvl="8" indent="0">
              <a:buNone/>
            </a:pPr>
            <a:r>
              <a:rPr lang="es-ES" dirty="0">
                <a:sym typeface="Wingdings" panose="05000000000000000000" pitchFamily="2" charset="2"/>
              </a:rPr>
              <a:t>	   “</a:t>
            </a:r>
            <a:r>
              <a:rPr lang="es-ES" dirty="0" err="1">
                <a:sym typeface="Wingdings" panose="05000000000000000000" pitchFamily="2" charset="2"/>
              </a:rPr>
              <a:t>name</a:t>
            </a:r>
            <a:r>
              <a:rPr lang="es-ES" dirty="0">
                <a:sym typeface="Wingdings" panose="05000000000000000000" pitchFamily="2" charset="2"/>
              </a:rPr>
              <a:t>”: “Salad”,</a:t>
            </a:r>
          </a:p>
          <a:p>
            <a:pPr marL="3657600" lvl="8" indent="0">
              <a:buNone/>
            </a:pPr>
            <a:r>
              <a:rPr lang="es-ES" dirty="0">
                <a:sym typeface="Wingdings" panose="05000000000000000000" pitchFamily="2" charset="2"/>
              </a:rPr>
              <a:t>	   “</a:t>
            </a:r>
            <a:r>
              <a:rPr lang="es-ES" dirty="0" err="1">
                <a:sym typeface="Wingdings" panose="05000000000000000000" pitchFamily="2" charset="2"/>
              </a:rPr>
              <a:t>price</a:t>
            </a:r>
            <a:r>
              <a:rPr lang="es-ES" dirty="0">
                <a:sym typeface="Wingdings" panose="05000000000000000000" pitchFamily="2" charset="2"/>
              </a:rPr>
              <a:t>“: 50,</a:t>
            </a:r>
          </a:p>
          <a:p>
            <a:pPr marL="3657600" lvl="8" indent="0">
              <a:buNone/>
            </a:pPr>
            <a:r>
              <a:rPr lang="es-ES" dirty="0">
                <a:sym typeface="Wingdings" panose="05000000000000000000" pitchFamily="2" charset="2"/>
              </a:rPr>
              <a:t>	   “id”: “a325gds”</a:t>
            </a:r>
          </a:p>
          <a:p>
            <a:pPr marL="3657600" lvl="8" indent="0">
              <a:buNone/>
            </a:pPr>
            <a:r>
              <a:rPr lang="es-ES" dirty="0">
                <a:sym typeface="Wingdings" panose="05000000000000000000" pitchFamily="2" charset="2"/>
              </a:rPr>
              <a:t>	}</a:t>
            </a:r>
          </a:p>
          <a:p>
            <a:pPr marL="3657600" lvl="8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000" dirty="0">
                <a:sym typeface="Wingdings" panose="05000000000000000000" pitchFamily="2" charset="2"/>
              </a:rPr>
              <a:t>POST /</a:t>
            </a:r>
            <a:r>
              <a:rPr lang="es-ES" sz="2000" dirty="0" err="1">
                <a:sym typeface="Wingdings" panose="05000000000000000000" pitchFamily="2" charset="2"/>
              </a:rPr>
              <a:t>product</a:t>
            </a:r>
            <a:r>
              <a:rPr lang="es-ES" sz="2000" dirty="0">
                <a:sym typeface="Wingdings" panose="05000000000000000000" pitchFamily="2" charset="2"/>
              </a:rPr>
              <a:t>  </a:t>
            </a:r>
            <a:r>
              <a:rPr lang="es-ES" sz="2000" dirty="0" err="1">
                <a:sym typeface="Wingdings" panose="05000000000000000000" pitchFamily="2" charset="2"/>
              </a:rPr>
              <a:t>Request</a:t>
            </a:r>
            <a:r>
              <a:rPr lang="es-ES" sz="2000" dirty="0">
                <a:sym typeface="Wingdings" panose="05000000000000000000" pitchFamily="2" charset="2"/>
              </a:rPr>
              <a:t> </a:t>
            </a:r>
            <a:r>
              <a:rPr lang="es-ES" sz="2000" dirty="0" err="1">
                <a:sym typeface="Wingdings" panose="05000000000000000000" pitchFamily="2" charset="2"/>
              </a:rPr>
              <a:t>body</a:t>
            </a:r>
            <a:r>
              <a:rPr lang="es-ES" sz="2000" dirty="0">
                <a:sym typeface="Wingdings" panose="05000000000000000000" pitchFamily="2" charset="2"/>
              </a:rPr>
              <a:t>:</a:t>
            </a:r>
            <a:r>
              <a:rPr lang="es-ES" sz="1800" dirty="0">
                <a:sym typeface="Wingdings" panose="05000000000000000000" pitchFamily="2" charset="2"/>
              </a:rPr>
              <a:t>		{</a:t>
            </a:r>
          </a:p>
          <a:p>
            <a:pPr marL="3657600" lvl="8" indent="0">
              <a:buNone/>
            </a:pPr>
            <a:r>
              <a:rPr lang="es-ES" dirty="0">
                <a:sym typeface="Wingdings" panose="05000000000000000000" pitchFamily="2" charset="2"/>
              </a:rPr>
              <a:t>	   “</a:t>
            </a:r>
            <a:r>
              <a:rPr lang="es-ES" dirty="0" err="1">
                <a:sym typeface="Wingdings" panose="05000000000000000000" pitchFamily="2" charset="2"/>
              </a:rPr>
              <a:t>name</a:t>
            </a:r>
            <a:r>
              <a:rPr lang="es-ES" dirty="0">
                <a:sym typeface="Wingdings" panose="05000000000000000000" pitchFamily="2" charset="2"/>
              </a:rPr>
              <a:t>”: “Orange”,</a:t>
            </a:r>
          </a:p>
          <a:p>
            <a:pPr marL="3657600" lvl="8" indent="0">
              <a:buNone/>
            </a:pPr>
            <a:r>
              <a:rPr lang="es-ES" dirty="0">
                <a:sym typeface="Wingdings" panose="05000000000000000000" pitchFamily="2" charset="2"/>
              </a:rPr>
              <a:t>	   “</a:t>
            </a:r>
            <a:r>
              <a:rPr lang="es-ES" dirty="0" err="1">
                <a:sym typeface="Wingdings" panose="05000000000000000000" pitchFamily="2" charset="2"/>
              </a:rPr>
              <a:t>price</a:t>
            </a:r>
            <a:r>
              <a:rPr lang="es-ES" dirty="0">
                <a:sym typeface="Wingdings" panose="05000000000000000000" pitchFamily="2" charset="2"/>
              </a:rPr>
              <a:t>“: 5,</a:t>
            </a:r>
          </a:p>
          <a:p>
            <a:pPr marL="3657600" lvl="8" indent="0">
              <a:buNone/>
            </a:pPr>
            <a:r>
              <a:rPr lang="es-ES" dirty="0">
                <a:sym typeface="Wingdings" panose="05000000000000000000" pitchFamily="2" charset="2"/>
              </a:rPr>
              <a:t>	}</a:t>
            </a:r>
          </a:p>
          <a:p>
            <a:pPr marL="3657600" lvl="8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100" dirty="0" err="1">
                <a:sym typeface="Wingdings" panose="05000000000000000000" pitchFamily="2" charset="2"/>
              </a:rPr>
              <a:t>public</a:t>
            </a:r>
            <a:r>
              <a:rPr lang="es-ES" sz="2100" dirty="0">
                <a:sym typeface="Wingdings" panose="05000000000000000000" pitchFamily="2" charset="2"/>
              </a:rPr>
              <a:t> </a:t>
            </a:r>
            <a:r>
              <a:rPr lang="es-ES" sz="2100" dirty="0" err="1">
                <a:sym typeface="Wingdings" panose="05000000000000000000" pitchFamily="2" charset="2"/>
              </a:rPr>
              <a:t>class</a:t>
            </a:r>
            <a:r>
              <a:rPr lang="es-ES" sz="2100" dirty="0">
                <a:sym typeface="Wingdings" panose="05000000000000000000" pitchFamily="2" charset="2"/>
              </a:rPr>
              <a:t> </a:t>
            </a:r>
            <a:r>
              <a:rPr lang="es-ES" sz="2100" dirty="0" err="1">
                <a:sym typeface="Wingdings" panose="05000000000000000000" pitchFamily="2" charset="2"/>
              </a:rPr>
              <a:t>Product</a:t>
            </a:r>
            <a:r>
              <a:rPr lang="es-ES" sz="2100" dirty="0">
                <a:sym typeface="Wingdings" panose="05000000000000000000" pitchFamily="2" charset="2"/>
              </a:rPr>
              <a:t> {</a:t>
            </a:r>
          </a:p>
          <a:p>
            <a:pPr marL="0" indent="0">
              <a:buNone/>
            </a:pPr>
            <a:r>
              <a:rPr lang="es-ES" sz="2100" dirty="0">
                <a:sym typeface="Wingdings" panose="05000000000000000000" pitchFamily="2" charset="2"/>
              </a:rPr>
              <a:t>	</a:t>
            </a:r>
            <a:r>
              <a:rPr lang="es-ES" sz="2100" dirty="0" err="1">
                <a:sym typeface="Wingdings" panose="05000000000000000000" pitchFamily="2" charset="2"/>
              </a:rPr>
              <a:t>private</a:t>
            </a:r>
            <a:r>
              <a:rPr lang="es-ES" sz="2100" dirty="0">
                <a:sym typeface="Wingdings" panose="05000000000000000000" pitchFamily="2" charset="2"/>
              </a:rPr>
              <a:t> </a:t>
            </a:r>
            <a:r>
              <a:rPr lang="es-ES" sz="2100" dirty="0" err="1">
                <a:sym typeface="Wingdings" panose="05000000000000000000" pitchFamily="2" charset="2"/>
              </a:rPr>
              <a:t>int</a:t>
            </a:r>
            <a:r>
              <a:rPr lang="es-ES" sz="2100" dirty="0">
                <a:sym typeface="Wingdings" panose="05000000000000000000" pitchFamily="2" charset="2"/>
              </a:rPr>
              <a:t> id;</a:t>
            </a:r>
          </a:p>
          <a:p>
            <a:pPr marL="0" indent="0">
              <a:buNone/>
            </a:pPr>
            <a:r>
              <a:rPr lang="es-ES" sz="2100" dirty="0">
                <a:sym typeface="Wingdings" panose="05000000000000000000" pitchFamily="2" charset="2"/>
              </a:rPr>
              <a:t>	</a:t>
            </a:r>
            <a:r>
              <a:rPr lang="es-ES" sz="2100" dirty="0" err="1">
                <a:sym typeface="Wingdings" panose="05000000000000000000" pitchFamily="2" charset="2"/>
              </a:rPr>
              <a:t>private</a:t>
            </a:r>
            <a:r>
              <a:rPr lang="es-ES" sz="2100" dirty="0">
                <a:sym typeface="Wingdings" panose="05000000000000000000" pitchFamily="2" charset="2"/>
              </a:rPr>
              <a:t> </a:t>
            </a:r>
            <a:r>
              <a:rPr lang="es-ES" sz="2100" dirty="0" err="1">
                <a:sym typeface="Wingdings" panose="05000000000000000000" pitchFamily="2" charset="2"/>
              </a:rPr>
              <a:t>String</a:t>
            </a:r>
            <a:r>
              <a:rPr lang="es-ES" sz="2100" dirty="0">
                <a:sym typeface="Wingdings" panose="05000000000000000000" pitchFamily="2" charset="2"/>
              </a:rPr>
              <a:t> </a:t>
            </a:r>
            <a:r>
              <a:rPr lang="es-ES" sz="2100" dirty="0" err="1">
                <a:sym typeface="Wingdings" panose="05000000000000000000" pitchFamily="2" charset="2"/>
              </a:rPr>
              <a:t>name</a:t>
            </a:r>
            <a:r>
              <a:rPr lang="es-ES" sz="2100" dirty="0"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s-ES" sz="2100" dirty="0">
                <a:sym typeface="Wingdings" panose="05000000000000000000" pitchFamily="2" charset="2"/>
              </a:rPr>
              <a:t>	</a:t>
            </a:r>
            <a:r>
              <a:rPr lang="es-ES" sz="2100" dirty="0" err="1">
                <a:sym typeface="Wingdings" panose="05000000000000000000" pitchFamily="2" charset="2"/>
              </a:rPr>
              <a:t>private</a:t>
            </a:r>
            <a:r>
              <a:rPr lang="es-ES" sz="2100" dirty="0">
                <a:sym typeface="Wingdings" panose="05000000000000000000" pitchFamily="2" charset="2"/>
              </a:rPr>
              <a:t> </a:t>
            </a:r>
            <a:r>
              <a:rPr lang="es-ES" sz="2100" dirty="0" err="1">
                <a:sym typeface="Wingdings" panose="05000000000000000000" pitchFamily="2" charset="2"/>
              </a:rPr>
              <a:t>double</a:t>
            </a:r>
            <a:r>
              <a:rPr lang="es-ES" sz="2100" dirty="0">
                <a:sym typeface="Wingdings" panose="05000000000000000000" pitchFamily="2" charset="2"/>
              </a:rPr>
              <a:t> </a:t>
            </a:r>
            <a:r>
              <a:rPr lang="es-ES" sz="2100" dirty="0" err="1">
                <a:sym typeface="Wingdings" panose="05000000000000000000" pitchFamily="2" charset="2"/>
              </a:rPr>
              <a:t>price</a:t>
            </a:r>
            <a:r>
              <a:rPr lang="es-ES" sz="2100" dirty="0"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s-ES" sz="2100" dirty="0">
                <a:sym typeface="Wingdings" panose="05000000000000000000" pitchFamily="2" charset="2"/>
              </a:rPr>
              <a:t>	</a:t>
            </a:r>
            <a:r>
              <a:rPr lang="es-ES" sz="2100" dirty="0" err="1">
                <a:sym typeface="Wingdings" panose="05000000000000000000" pitchFamily="2" charset="2"/>
              </a:rPr>
              <a:t>private</a:t>
            </a:r>
            <a:r>
              <a:rPr lang="es-ES" sz="2100" dirty="0">
                <a:sym typeface="Wingdings" panose="05000000000000000000" pitchFamily="2" charset="2"/>
              </a:rPr>
              <a:t> </a:t>
            </a:r>
            <a:r>
              <a:rPr lang="es-ES" sz="2100" dirty="0" err="1">
                <a:sym typeface="Wingdings" panose="05000000000000000000" pitchFamily="2" charset="2"/>
              </a:rPr>
              <a:t>String</a:t>
            </a:r>
            <a:r>
              <a:rPr lang="es-ES" sz="2100" dirty="0">
                <a:sym typeface="Wingdings" panose="05000000000000000000" pitchFamily="2" charset="2"/>
              </a:rPr>
              <a:t> </a:t>
            </a:r>
            <a:r>
              <a:rPr lang="es-ES" sz="2100" dirty="0" err="1">
                <a:sym typeface="Wingdings" panose="05000000000000000000" pitchFamily="2" charset="2"/>
              </a:rPr>
              <a:t>category</a:t>
            </a:r>
            <a:r>
              <a:rPr lang="es-ES" sz="2100" dirty="0"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s-ES" sz="2100" dirty="0">
                <a:sym typeface="Wingdings" panose="05000000000000000000" pitchFamily="2" charset="2"/>
              </a:rPr>
              <a:t>	…</a:t>
            </a:r>
          </a:p>
          <a:p>
            <a:pPr marL="0" indent="0">
              <a:buNone/>
            </a:pPr>
            <a:r>
              <a:rPr lang="es-ES" sz="2100" dirty="0"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	</a:t>
            </a:r>
            <a:endParaRPr lang="es-ES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96208" y="299811"/>
            <a:ext cx="6654282" cy="1325563"/>
          </a:xfrm>
        </p:spPr>
        <p:txBody>
          <a:bodyPr/>
          <a:lstStyle/>
          <a:p>
            <a:r>
              <a:rPr lang="es-ES" dirty="0" err="1"/>
              <a:t>ShoppingCartRestService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14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18" y="337134"/>
            <a:ext cx="5786535" cy="1325563"/>
          </a:xfrm>
        </p:spPr>
        <p:txBody>
          <a:bodyPr/>
          <a:lstStyle/>
          <a:p>
            <a:r>
              <a:rPr lang="es-ES" dirty="0" err="1"/>
              <a:t>Recommended</a:t>
            </a:r>
            <a:r>
              <a:rPr lang="es-ES" dirty="0"/>
              <a:t> </a:t>
            </a:r>
            <a:r>
              <a:rPr lang="es-ES" dirty="0" err="1"/>
              <a:t>Lectures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Data Transfer </a:t>
            </a:r>
            <a:r>
              <a:rPr lang="es-ES" dirty="0" err="1"/>
              <a:t>Object</a:t>
            </a:r>
            <a:r>
              <a:rPr lang="es-ES" dirty="0"/>
              <a:t> DTO: </a:t>
            </a:r>
            <a:r>
              <a:rPr lang="es-ES" dirty="0">
                <a:hlinkClick r:id="rId2"/>
              </a:rPr>
              <a:t>https://en.wikipedia.org/wiki/Data_transfer_object</a:t>
            </a:r>
            <a:endParaRPr lang="es-ES" dirty="0"/>
          </a:p>
          <a:p>
            <a:r>
              <a:rPr lang="es-ES" dirty="0"/>
              <a:t>Jersey: </a:t>
            </a:r>
            <a:r>
              <a:rPr lang="es-ES" dirty="0" err="1"/>
              <a:t>RESTful</a:t>
            </a:r>
            <a:r>
              <a:rPr lang="es-ES" dirty="0"/>
              <a:t> Web </a:t>
            </a:r>
            <a:r>
              <a:rPr lang="es-ES" dirty="0" err="1"/>
              <a:t>Services</a:t>
            </a:r>
            <a:r>
              <a:rPr lang="es-ES" dirty="0"/>
              <a:t> in Java: </a:t>
            </a:r>
            <a:r>
              <a:rPr lang="es-ES" dirty="0">
                <a:hlinkClick r:id="rId3"/>
              </a:rPr>
              <a:t>https://jersey.java.net/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0236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534" y="2595142"/>
            <a:ext cx="3771122" cy="1325563"/>
          </a:xfrm>
        </p:spPr>
        <p:txBody>
          <a:bodyPr/>
          <a:lstStyle/>
          <a:p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questions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1439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781" y="178513"/>
            <a:ext cx="10515600" cy="1325563"/>
          </a:xfrm>
        </p:spPr>
        <p:txBody>
          <a:bodyPr/>
          <a:lstStyle/>
          <a:p>
            <a:r>
              <a:rPr lang="es-ES" dirty="0"/>
              <a:t>Basic </a:t>
            </a:r>
            <a:r>
              <a:rPr lang="es-ES" dirty="0" err="1"/>
              <a:t>Concepts</a:t>
            </a:r>
            <a:r>
              <a:rPr lang="es-ES" dirty="0"/>
              <a:t>: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36641" cy="535020"/>
          </a:xfrm>
        </p:spPr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JSON?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23866" y="2528531"/>
            <a:ext cx="6978025" cy="907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- </a:t>
            </a:r>
            <a:r>
              <a:rPr lang="es-ES" dirty="0" err="1"/>
              <a:t>Lightweight</a:t>
            </a:r>
            <a:r>
              <a:rPr lang="es-ES" dirty="0"/>
              <a:t> data-</a:t>
            </a:r>
            <a:r>
              <a:rPr lang="es-ES" dirty="0" err="1"/>
              <a:t>interchange</a:t>
            </a:r>
            <a:r>
              <a:rPr lang="es-ES" dirty="0"/>
              <a:t> </a:t>
            </a:r>
            <a:r>
              <a:rPr lang="es-ES" dirty="0" err="1"/>
              <a:t>format</a:t>
            </a:r>
            <a:endParaRPr lang="es-E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23866" y="3150115"/>
            <a:ext cx="6978025" cy="907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- Easy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humans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read</a:t>
            </a:r>
            <a:r>
              <a:rPr lang="es-ES" dirty="0"/>
              <a:t> and </a:t>
            </a:r>
            <a:r>
              <a:rPr lang="es-ES" dirty="0" err="1"/>
              <a:t>write</a:t>
            </a:r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23866" y="3771699"/>
            <a:ext cx="6978025" cy="907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- Easy </a:t>
            </a:r>
            <a:r>
              <a:rPr lang="es-ES" dirty="0" err="1"/>
              <a:t>for</a:t>
            </a:r>
            <a:r>
              <a:rPr lang="es-ES" dirty="0"/>
              <a:t> machines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parse</a:t>
            </a:r>
            <a:r>
              <a:rPr lang="es-ES" dirty="0"/>
              <a:t> and </a:t>
            </a:r>
            <a:r>
              <a:rPr lang="es-ES" dirty="0" err="1"/>
              <a:t>generate</a:t>
            </a:r>
            <a:endParaRPr lang="es-E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23866" y="4393283"/>
            <a:ext cx="6978025" cy="907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-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JS</a:t>
            </a:r>
          </a:p>
        </p:txBody>
      </p:sp>
    </p:spTree>
    <p:extLst>
      <p:ext uri="{BB962C8B-B14F-4D97-AF65-F5344CB8AC3E}">
        <p14:creationId xmlns:p14="http://schemas.microsoft.com/office/powerpoint/2010/main" val="360579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22781" y="178513"/>
            <a:ext cx="10515600" cy="1325563"/>
          </a:xfrm>
        </p:spPr>
        <p:txBody>
          <a:bodyPr/>
          <a:lstStyle/>
          <a:p>
            <a:r>
              <a:rPr lang="es-ES" dirty="0"/>
              <a:t>Basic </a:t>
            </a:r>
            <a:r>
              <a:rPr lang="es-ES" dirty="0" err="1"/>
              <a:t>Concepts</a:t>
            </a:r>
            <a:r>
              <a:rPr lang="es-ES" dirty="0"/>
              <a:t>: JSON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3136641" cy="53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JSON?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23866" y="2528531"/>
            <a:ext cx="10081443" cy="907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- </a:t>
            </a:r>
            <a:r>
              <a:rPr lang="es-ES" dirty="0" err="1"/>
              <a:t>Collection</a:t>
            </a:r>
            <a:r>
              <a:rPr lang="es-ES" dirty="0"/>
              <a:t> of </a:t>
            </a:r>
            <a:r>
              <a:rPr lang="es-ES" dirty="0" err="1"/>
              <a:t>name</a:t>
            </a:r>
            <a:r>
              <a:rPr lang="es-ES" dirty="0"/>
              <a:t>/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pairs</a:t>
            </a:r>
            <a:r>
              <a:rPr lang="es-ES" dirty="0"/>
              <a:t> (similar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, </a:t>
            </a:r>
            <a:r>
              <a:rPr lang="es-ES" dirty="0" err="1"/>
              <a:t>record</a:t>
            </a:r>
            <a:r>
              <a:rPr lang="es-ES" dirty="0"/>
              <a:t>, </a:t>
            </a:r>
            <a:r>
              <a:rPr lang="es-ES" dirty="0" err="1"/>
              <a:t>struct</a:t>
            </a:r>
            <a:r>
              <a:rPr lang="es-ES" dirty="0"/>
              <a:t>, </a:t>
            </a:r>
            <a:r>
              <a:rPr lang="es-ES" dirty="0" err="1"/>
              <a:t>dictionary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23866" y="3552986"/>
            <a:ext cx="10081443" cy="907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- </a:t>
            </a:r>
            <a:r>
              <a:rPr lang="es-ES" dirty="0" err="1"/>
              <a:t>Ordered</a:t>
            </a:r>
            <a:r>
              <a:rPr lang="es-ES" dirty="0"/>
              <a:t> </a:t>
            </a:r>
            <a:r>
              <a:rPr lang="es-ES" dirty="0" err="1"/>
              <a:t>list</a:t>
            </a:r>
            <a:r>
              <a:rPr lang="es-ES" dirty="0"/>
              <a:t> of </a:t>
            </a:r>
            <a:r>
              <a:rPr lang="es-ES" dirty="0" err="1"/>
              <a:t>values</a:t>
            </a:r>
            <a:r>
              <a:rPr lang="es-ES" dirty="0"/>
              <a:t> (similar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array, </a:t>
            </a:r>
            <a:r>
              <a:rPr lang="es-ES" dirty="0" err="1"/>
              <a:t>list</a:t>
            </a:r>
            <a:r>
              <a:rPr lang="es-ES" dirty="0"/>
              <a:t>, </a:t>
            </a:r>
            <a:r>
              <a:rPr lang="es-ES" dirty="0" err="1"/>
              <a:t>sequence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702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483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i="1" dirty="0"/>
              <a:t>{</a:t>
            </a:r>
          </a:p>
          <a:p>
            <a:pPr marL="0" indent="0">
              <a:buNone/>
            </a:pPr>
            <a:r>
              <a:rPr lang="es-ES" i="1" dirty="0"/>
              <a:t>	“</a:t>
            </a:r>
            <a:r>
              <a:rPr lang="es-ES" i="1" dirty="0" err="1"/>
              <a:t>title</a:t>
            </a:r>
            <a:r>
              <a:rPr lang="es-ES" i="1" dirty="0"/>
              <a:t>”: “</a:t>
            </a:r>
            <a:r>
              <a:rPr lang="es-ES" i="1" dirty="0" err="1"/>
              <a:t>Product</a:t>
            </a:r>
            <a:r>
              <a:rPr lang="es-ES" i="1" dirty="0"/>
              <a:t>”,</a:t>
            </a:r>
          </a:p>
          <a:p>
            <a:pPr marL="0" indent="0">
              <a:buNone/>
            </a:pPr>
            <a:r>
              <a:rPr lang="es-ES" i="1" dirty="0"/>
              <a:t>	“</a:t>
            </a:r>
            <a:r>
              <a:rPr lang="es-ES" i="1" dirty="0" err="1"/>
              <a:t>description</a:t>
            </a:r>
            <a:r>
              <a:rPr lang="es-ES" i="1" dirty="0"/>
              <a:t>”: “A </a:t>
            </a:r>
            <a:r>
              <a:rPr lang="es-ES" i="1" dirty="0" err="1"/>
              <a:t>Product</a:t>
            </a:r>
            <a:r>
              <a:rPr lang="es-ES" i="1" dirty="0"/>
              <a:t> </a:t>
            </a:r>
            <a:r>
              <a:rPr lang="es-ES" i="1" dirty="0" err="1"/>
              <a:t>from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shopping </a:t>
            </a:r>
            <a:r>
              <a:rPr lang="es-ES" i="1" dirty="0" err="1"/>
              <a:t>cart</a:t>
            </a:r>
            <a:r>
              <a:rPr lang="es-ES" i="1" dirty="0"/>
              <a:t>”,</a:t>
            </a:r>
          </a:p>
          <a:p>
            <a:pPr marL="0" indent="0">
              <a:buNone/>
            </a:pPr>
            <a:r>
              <a:rPr lang="es-ES" i="1" dirty="0"/>
              <a:t>	“</a:t>
            </a:r>
            <a:r>
              <a:rPr lang="es-ES" i="1" dirty="0" err="1"/>
              <a:t>type</a:t>
            </a:r>
            <a:r>
              <a:rPr lang="es-ES" i="1" dirty="0"/>
              <a:t>”: “</a:t>
            </a:r>
            <a:r>
              <a:rPr lang="es-ES" i="1" dirty="0" err="1"/>
              <a:t>Food</a:t>
            </a:r>
            <a:r>
              <a:rPr lang="es-ES" i="1" dirty="0"/>
              <a:t>”,</a:t>
            </a:r>
          </a:p>
          <a:p>
            <a:pPr marL="0" indent="0">
              <a:buNone/>
            </a:pPr>
            <a:r>
              <a:rPr lang="es-ES" i="1" dirty="0"/>
              <a:t>	“</a:t>
            </a:r>
            <a:r>
              <a:rPr lang="es-ES" i="1" dirty="0" err="1"/>
              <a:t>price</a:t>
            </a:r>
            <a:r>
              <a:rPr lang="es-ES" i="1" dirty="0"/>
              <a:t>”: 25,</a:t>
            </a:r>
          </a:p>
          <a:p>
            <a:pPr marL="0" indent="0">
              <a:buNone/>
            </a:pPr>
            <a:r>
              <a:rPr lang="es-ES" i="1" dirty="0"/>
              <a:t>	“</a:t>
            </a:r>
            <a:r>
              <a:rPr lang="es-ES" i="1" dirty="0" err="1"/>
              <a:t>properties</a:t>
            </a:r>
            <a:r>
              <a:rPr lang="es-ES" i="1" dirty="0"/>
              <a:t>” {</a:t>
            </a:r>
          </a:p>
          <a:p>
            <a:pPr marL="0" indent="0">
              <a:buNone/>
            </a:pPr>
            <a:r>
              <a:rPr lang="es-ES" i="1" dirty="0"/>
              <a:t>		“</a:t>
            </a:r>
            <a:r>
              <a:rPr lang="es-ES" i="1" dirty="0" err="1"/>
              <a:t>name</a:t>
            </a:r>
            <a:r>
              <a:rPr lang="es-ES" i="1" dirty="0"/>
              <a:t>”: “</a:t>
            </a:r>
            <a:r>
              <a:rPr lang="es-ES" i="1" dirty="0" err="1"/>
              <a:t>Chocolat</a:t>
            </a:r>
            <a:r>
              <a:rPr lang="es-ES" i="1" dirty="0"/>
              <a:t> bar”,</a:t>
            </a:r>
          </a:p>
          <a:p>
            <a:pPr marL="0" indent="0">
              <a:buNone/>
            </a:pPr>
            <a:r>
              <a:rPr lang="es-ES" i="1" dirty="0"/>
              <a:t>		“</a:t>
            </a:r>
            <a:r>
              <a:rPr lang="es-ES" i="1" dirty="0" err="1"/>
              <a:t>calories</a:t>
            </a:r>
            <a:r>
              <a:rPr lang="es-ES" i="1" dirty="0"/>
              <a:t>”: 50</a:t>
            </a:r>
          </a:p>
          <a:p>
            <a:pPr marL="0" indent="0">
              <a:buNone/>
            </a:pPr>
            <a:r>
              <a:rPr lang="es-ES" i="1" dirty="0"/>
              <a:t>	}</a:t>
            </a:r>
          </a:p>
          <a:p>
            <a:pPr marL="0" indent="0">
              <a:buNone/>
            </a:pPr>
            <a:r>
              <a:rPr lang="es-ES" i="1" dirty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22781" y="178513"/>
            <a:ext cx="10515600" cy="1325563"/>
          </a:xfrm>
        </p:spPr>
        <p:txBody>
          <a:bodyPr/>
          <a:lstStyle/>
          <a:p>
            <a:r>
              <a:rPr lang="es-ES" dirty="0"/>
              <a:t>Basic </a:t>
            </a:r>
            <a:r>
              <a:rPr lang="es-ES" dirty="0" err="1"/>
              <a:t>Concepts</a:t>
            </a:r>
            <a:r>
              <a:rPr lang="es-ES" dirty="0"/>
              <a:t>: JSON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58115"/>
            <a:ext cx="3136641" cy="53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err="1"/>
              <a:t>Example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299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584" y="281150"/>
            <a:ext cx="10515600" cy="1325563"/>
          </a:xfrm>
        </p:spPr>
        <p:txBody>
          <a:bodyPr/>
          <a:lstStyle/>
          <a:p>
            <a:r>
              <a:rPr lang="es-ES" dirty="0"/>
              <a:t>HTTP </a:t>
            </a:r>
            <a:r>
              <a:rPr lang="es-ES" dirty="0" err="1"/>
              <a:t>Protocol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8139"/>
            <a:ext cx="10515600" cy="1281469"/>
          </a:xfrm>
        </p:spPr>
        <p:txBody>
          <a:bodyPr/>
          <a:lstStyle/>
          <a:p>
            <a:pPr fontAlgn="base"/>
            <a:r>
              <a:rPr lang="es-ES" dirty="0" err="1"/>
              <a:t>Hypertext</a:t>
            </a:r>
            <a:r>
              <a:rPr lang="es-ES" dirty="0"/>
              <a:t> Transfer </a:t>
            </a:r>
            <a:r>
              <a:rPr lang="es-ES" dirty="0" err="1"/>
              <a:t>Protocol</a:t>
            </a:r>
            <a:r>
              <a:rPr lang="es-ES" dirty="0"/>
              <a:t> (HTTP)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protocol</a:t>
            </a:r>
            <a:r>
              <a:rPr lang="es-ES" dirty="0"/>
              <a:t> (OSI </a:t>
            </a:r>
            <a:r>
              <a:rPr lang="es-ES" dirty="0" err="1"/>
              <a:t>model</a:t>
            </a:r>
            <a:r>
              <a:rPr lang="es-ES" dirty="0"/>
              <a:t>)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distributed</a:t>
            </a:r>
            <a:r>
              <a:rPr lang="es-ES" dirty="0"/>
              <a:t>, </a:t>
            </a:r>
            <a:r>
              <a:rPr lang="es-ES" dirty="0" err="1"/>
              <a:t>collaborative</a:t>
            </a:r>
            <a:r>
              <a:rPr lang="es-ES" dirty="0"/>
              <a:t>, </a:t>
            </a:r>
            <a:r>
              <a:rPr lang="es-ES" dirty="0" err="1"/>
              <a:t>hypermedia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665240"/>
            <a:ext cx="10515600" cy="718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s-ES" dirty="0"/>
              <a:t>Web </a:t>
            </a:r>
            <a:r>
              <a:rPr lang="es-ES" dirty="0" err="1"/>
              <a:t>applications</a:t>
            </a:r>
            <a:r>
              <a:rPr lang="es-ES" dirty="0"/>
              <a:t> are </a:t>
            </a:r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HTTP as </a:t>
            </a:r>
            <a:r>
              <a:rPr lang="es-ES" dirty="0" err="1"/>
              <a:t>foundation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81469"/>
            <a:ext cx="10515600" cy="78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s-ES" dirty="0" err="1"/>
              <a:t>Versions</a:t>
            </a:r>
            <a:r>
              <a:rPr lang="es-ES" dirty="0"/>
              <a:t> </a:t>
            </a:r>
            <a:r>
              <a:rPr lang="es-ES" dirty="0" err="1"/>
              <a:t>widely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: 1.0, 1.1, 2.0.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722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57" y="1721077"/>
            <a:ext cx="10515600" cy="6097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Requests are made from a client to a server.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94584" y="281150"/>
            <a:ext cx="3687147" cy="1325563"/>
          </a:xfrm>
        </p:spPr>
        <p:txBody>
          <a:bodyPr/>
          <a:lstStyle/>
          <a:p>
            <a:r>
              <a:rPr lang="es-ES" dirty="0"/>
              <a:t>HTTP: </a:t>
            </a:r>
            <a:r>
              <a:rPr lang="es-ES" dirty="0" err="1"/>
              <a:t>Requests</a:t>
            </a:r>
            <a:endParaRPr lang="es-E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0357" y="3207468"/>
            <a:ext cx="10515600" cy="564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It also contains parameters that server may process</a:t>
            </a:r>
          </a:p>
          <a:p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8241" y="2234043"/>
            <a:ext cx="10515600" cy="9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They contain client data like IP, Date, User Agent, Language, Method, among others.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0357" y="3804680"/>
            <a:ext cx="1830355" cy="58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Example: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021494" y="4024332"/>
            <a:ext cx="4077477" cy="1921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GET /</a:t>
            </a:r>
            <a:r>
              <a:rPr lang="en-US" sz="1600" dirty="0" err="1"/>
              <a:t>dumprequest</a:t>
            </a:r>
            <a:r>
              <a:rPr lang="en-US" sz="1600" dirty="0"/>
              <a:t> HTTP/1.1</a:t>
            </a:r>
          </a:p>
          <a:p>
            <a:pPr marL="0" indent="0">
              <a:buNone/>
            </a:pPr>
            <a:r>
              <a:rPr lang="en-US" sz="1600" dirty="0"/>
              <a:t>Host: rve.org.uk</a:t>
            </a:r>
          </a:p>
          <a:p>
            <a:pPr marL="0" indent="0">
              <a:buNone/>
            </a:pPr>
            <a:r>
              <a:rPr lang="en-US" sz="1600" dirty="0"/>
              <a:t>Connection: lee`-alive</a:t>
            </a:r>
          </a:p>
          <a:p>
            <a:pPr marL="0" indent="0">
              <a:buNone/>
            </a:pPr>
            <a:r>
              <a:rPr lang="en-US" sz="1600" dirty="0"/>
              <a:t>User-Agent: Mozilla/5.0…</a:t>
            </a:r>
          </a:p>
          <a:p>
            <a:pPr marL="0" indent="0">
              <a:buNone/>
            </a:pPr>
            <a:r>
              <a:rPr lang="en-US" sz="1600" dirty="0"/>
              <a:t>Accept: text/html, application/</a:t>
            </a:r>
            <a:r>
              <a:rPr lang="en-US" sz="1600" dirty="0" err="1"/>
              <a:t>xhtml+xml</a:t>
            </a:r>
            <a:r>
              <a:rPr lang="en-US" sz="1600" dirty="0"/>
              <a:t>,…</a:t>
            </a:r>
          </a:p>
          <a:p>
            <a:pPr marL="0" indent="0">
              <a:buNone/>
            </a:pPr>
            <a:r>
              <a:rPr lang="en-US" sz="1600" dirty="0"/>
              <a:t>Accept-language: </a:t>
            </a:r>
            <a:r>
              <a:rPr lang="en-US" sz="1600" dirty="0" err="1"/>
              <a:t>es</a:t>
            </a:r>
            <a:r>
              <a:rPr lang="en-US" sz="1600" dirty="0"/>
              <a:t>-ES, </a:t>
            </a:r>
            <a:r>
              <a:rPr lang="en-US" sz="1600" dirty="0" err="1"/>
              <a:t>es</a:t>
            </a:r>
            <a:r>
              <a:rPr lang="en-US" sz="1600" dirty="0"/>
              <a:t>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84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9641"/>
            <a:ext cx="10515600" cy="917575"/>
          </a:xfrm>
        </p:spPr>
        <p:txBody>
          <a:bodyPr/>
          <a:lstStyle/>
          <a:p>
            <a:r>
              <a:rPr lang="en-US" dirty="0"/>
              <a:t>Idempotency: the request, when called multiple times with same parameters, has the same effect</a:t>
            </a:r>
            <a:endParaRPr lang="es-E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4951" y="299811"/>
            <a:ext cx="6784910" cy="1325563"/>
          </a:xfrm>
        </p:spPr>
        <p:txBody>
          <a:bodyPr/>
          <a:lstStyle/>
          <a:p>
            <a:r>
              <a:rPr lang="es-ES" dirty="0"/>
              <a:t>HTTP: </a:t>
            </a:r>
            <a:r>
              <a:rPr lang="es-ES" dirty="0" err="1"/>
              <a:t>Request</a:t>
            </a:r>
            <a:r>
              <a:rPr lang="es-ES" dirty="0"/>
              <a:t> </a:t>
            </a:r>
            <a:r>
              <a:rPr lang="es-ES" dirty="0" err="1"/>
              <a:t>Methods</a:t>
            </a:r>
            <a:endParaRPr lang="es-E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687216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Safety: method only retrieves data, it won’t change anything in the server.</a:t>
            </a:r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511421"/>
            <a:ext cx="3239278" cy="51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Available Methods:</a:t>
            </a:r>
            <a:endParaRPr lang="es-E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21228" y="4030825"/>
            <a:ext cx="3637384" cy="51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- Get</a:t>
            </a:r>
            <a:r>
              <a:rPr lang="en-US" dirty="0"/>
              <a:t>: Obtain resources. </a:t>
            </a:r>
            <a:endParaRPr lang="es-E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511281" y="4895468"/>
            <a:ext cx="5928050" cy="51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May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body</a:t>
            </a:r>
            <a:r>
              <a:rPr lang="es-ES" dirty="0"/>
              <a:t>. </a:t>
            </a:r>
            <a:r>
              <a:rPr lang="es-ES" dirty="0" err="1"/>
              <a:t>Unsafe</a:t>
            </a:r>
            <a:r>
              <a:rPr lang="es-ES" dirty="0"/>
              <a:t>. </a:t>
            </a:r>
            <a:r>
              <a:rPr lang="es-ES" dirty="0" err="1"/>
              <a:t>Idempotent</a:t>
            </a:r>
            <a:endParaRPr lang="es-E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90902" y="4428996"/>
            <a:ext cx="3867539" cy="51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- Post</a:t>
            </a:r>
            <a:r>
              <a:rPr lang="es-ES" dirty="0"/>
              <a:t>: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resources</a:t>
            </a:r>
            <a:r>
              <a:rPr lang="es-ES" dirty="0"/>
              <a:t>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85455" y="4882841"/>
            <a:ext cx="3867538" cy="51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- </a:t>
            </a:r>
            <a:r>
              <a:rPr lang="es-ES" b="1" dirty="0" err="1"/>
              <a:t>Put</a:t>
            </a:r>
            <a:r>
              <a:rPr lang="es-ES" dirty="0"/>
              <a:t>: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resources</a:t>
            </a:r>
            <a:r>
              <a:rPr lang="es-ES" dirty="0"/>
              <a:t>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80007" y="5321502"/>
            <a:ext cx="3867538" cy="5194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- </a:t>
            </a:r>
            <a:r>
              <a:rPr lang="es-ES" b="1" dirty="0" err="1"/>
              <a:t>Delete</a:t>
            </a:r>
            <a:r>
              <a:rPr lang="es-ES" dirty="0"/>
              <a:t>: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resources</a:t>
            </a:r>
            <a:r>
              <a:rPr lang="es-ES" dirty="0"/>
              <a:t>.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562207" y="4428996"/>
            <a:ext cx="5947878" cy="51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May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body</a:t>
            </a:r>
            <a:r>
              <a:rPr lang="es-ES" dirty="0"/>
              <a:t>. </a:t>
            </a:r>
            <a:r>
              <a:rPr lang="es-ES" dirty="0" err="1"/>
              <a:t>Unsafe</a:t>
            </a:r>
            <a:r>
              <a:rPr lang="es-ES" dirty="0"/>
              <a:t>. 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562207" y="4124267"/>
            <a:ext cx="6231294" cy="5194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Should not modify them. No body. Safe &amp; idempotent</a:t>
            </a:r>
            <a:endParaRPr lang="es-E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511282" y="5374569"/>
            <a:ext cx="6231294" cy="51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No </a:t>
            </a:r>
            <a:r>
              <a:rPr lang="es-ES" dirty="0" err="1"/>
              <a:t>body</a:t>
            </a:r>
            <a:r>
              <a:rPr lang="es-ES" dirty="0"/>
              <a:t>. </a:t>
            </a:r>
            <a:r>
              <a:rPr lang="es-ES" dirty="0" err="1"/>
              <a:t>Unsafe</a:t>
            </a:r>
            <a:r>
              <a:rPr lang="es-ES" dirty="0"/>
              <a:t>. </a:t>
            </a:r>
            <a:r>
              <a:rPr lang="es-ES" dirty="0" err="1"/>
              <a:t>Idempotent</a:t>
            </a:r>
            <a:endParaRPr lang="es-E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873688" y="4270311"/>
            <a:ext cx="632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73689" y="4655918"/>
            <a:ext cx="632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73687" y="5155170"/>
            <a:ext cx="632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73687" y="5553283"/>
            <a:ext cx="632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2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35290" y="299811"/>
            <a:ext cx="7417837" cy="1325563"/>
          </a:xfrm>
        </p:spPr>
        <p:txBody>
          <a:bodyPr/>
          <a:lstStyle/>
          <a:p>
            <a:r>
              <a:rPr lang="es-ES" dirty="0"/>
              <a:t>HTTP: </a:t>
            </a:r>
            <a:r>
              <a:rPr lang="es-ES" dirty="0" err="1"/>
              <a:t>Request</a:t>
            </a:r>
            <a:r>
              <a:rPr lang="es-ES" dirty="0"/>
              <a:t>-Response </a:t>
            </a:r>
            <a:r>
              <a:rPr lang="es-ES" dirty="0" err="1"/>
              <a:t>Cycle</a:t>
            </a:r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69641"/>
            <a:ext cx="10515600" cy="917575"/>
          </a:xfrm>
        </p:spPr>
        <p:txBody>
          <a:bodyPr/>
          <a:lstStyle/>
          <a:p>
            <a:r>
              <a:rPr lang="en-US" dirty="0"/>
              <a:t>A server process the request and returns a proper response based on request URL and parameters.</a:t>
            </a:r>
            <a:endParaRPr lang="es-E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687216"/>
            <a:ext cx="10515600" cy="1250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 is a stateless protocol. This is, every request-response cycle is different. Even if they involve the same data in both request and response. No state is shared.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29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408" y="1625374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2xx: Success</a:t>
            </a:r>
          </a:p>
          <a:p>
            <a:pPr lvl="1" fontAlgn="base"/>
            <a:r>
              <a:rPr lang="en-US" dirty="0"/>
              <a:t>200: OK</a:t>
            </a:r>
          </a:p>
          <a:p>
            <a:pPr lvl="1" fontAlgn="base"/>
            <a:r>
              <a:rPr lang="en-US" dirty="0"/>
              <a:t>201: Created</a:t>
            </a:r>
          </a:p>
          <a:p>
            <a:pPr fontAlgn="base"/>
            <a:r>
              <a:rPr lang="en-US" dirty="0"/>
              <a:t>3xx: Redirection</a:t>
            </a:r>
          </a:p>
          <a:p>
            <a:pPr lvl="1" fontAlgn="base"/>
            <a:r>
              <a:rPr lang="en-US" dirty="0"/>
              <a:t>302: Found</a:t>
            </a:r>
          </a:p>
          <a:p>
            <a:pPr fontAlgn="base"/>
            <a:r>
              <a:rPr lang="en-US" dirty="0"/>
              <a:t>4xx: Client error</a:t>
            </a:r>
          </a:p>
          <a:p>
            <a:pPr lvl="1" fontAlgn="base"/>
            <a:r>
              <a:rPr lang="en-US" dirty="0"/>
              <a:t>400: Bad request</a:t>
            </a:r>
          </a:p>
          <a:p>
            <a:pPr lvl="1" fontAlgn="base"/>
            <a:r>
              <a:rPr lang="en-US" dirty="0"/>
              <a:t>403: Forbidden</a:t>
            </a:r>
          </a:p>
          <a:p>
            <a:pPr lvl="1" fontAlgn="base"/>
            <a:r>
              <a:rPr lang="en-US" dirty="0"/>
              <a:t>404: Not found</a:t>
            </a:r>
          </a:p>
          <a:p>
            <a:pPr lvl="1" fontAlgn="base"/>
            <a:r>
              <a:rPr lang="en-US" dirty="0"/>
              <a:t>405: Method not allowed</a:t>
            </a:r>
          </a:p>
          <a:p>
            <a:pPr lvl="1" fontAlgn="base"/>
            <a:r>
              <a:rPr lang="en-US" dirty="0"/>
              <a:t>415: Media not supported</a:t>
            </a:r>
          </a:p>
          <a:p>
            <a:pPr fontAlgn="base"/>
            <a:r>
              <a:rPr lang="en-US" dirty="0"/>
              <a:t>5xx: Server error</a:t>
            </a:r>
          </a:p>
          <a:p>
            <a:pPr lvl="1" fontAlgn="base"/>
            <a:r>
              <a:rPr lang="en-US" dirty="0"/>
              <a:t>500: Internal server error</a:t>
            </a:r>
          </a:p>
          <a:p>
            <a:pPr lvl="1" fontAlgn="base"/>
            <a:r>
              <a:rPr lang="en-US" dirty="0"/>
              <a:t>501: Not implemented</a:t>
            </a:r>
          </a:p>
          <a:p>
            <a:pPr lvl="1" fontAlgn="base"/>
            <a:r>
              <a:rPr lang="en-US" dirty="0"/>
              <a:t>503: Service unavailable</a:t>
            </a:r>
          </a:p>
          <a:p>
            <a:endParaRPr lang="es-E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35290" y="299811"/>
            <a:ext cx="7417837" cy="1325563"/>
          </a:xfrm>
        </p:spPr>
        <p:txBody>
          <a:bodyPr/>
          <a:lstStyle/>
          <a:p>
            <a:r>
              <a:rPr lang="es-ES" dirty="0"/>
              <a:t>HTTP: Response Status </a:t>
            </a:r>
            <a:r>
              <a:rPr lang="es-ES" dirty="0" err="1"/>
              <a:t>codes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503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714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REST</vt:lpstr>
      <vt:lpstr>Basic Concepts: JSON</vt:lpstr>
      <vt:lpstr>Basic Concepts: JSON</vt:lpstr>
      <vt:lpstr>Basic Concepts: JSON</vt:lpstr>
      <vt:lpstr>HTTP Protocol</vt:lpstr>
      <vt:lpstr>HTTP: Requests</vt:lpstr>
      <vt:lpstr>HTTP: Request Methods</vt:lpstr>
      <vt:lpstr>HTTP: Request-Response Cycle</vt:lpstr>
      <vt:lpstr>HTTP: Response Status codes</vt:lpstr>
      <vt:lpstr>REST</vt:lpstr>
      <vt:lpstr>REST</vt:lpstr>
      <vt:lpstr>ShoppingCartRestService</vt:lpstr>
      <vt:lpstr>ShoppingCartRestService</vt:lpstr>
      <vt:lpstr>Recommended Lectures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ilan</dc:creator>
  <cp:lastModifiedBy>ilan</cp:lastModifiedBy>
  <cp:revision>10</cp:revision>
  <dcterms:created xsi:type="dcterms:W3CDTF">2017-03-30T18:43:52Z</dcterms:created>
  <dcterms:modified xsi:type="dcterms:W3CDTF">2017-03-31T01:52:13Z</dcterms:modified>
</cp:coreProperties>
</file>