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392" r:id="rId9"/>
    <p:sldId id="393" r:id="rId10"/>
    <p:sldId id="277" r:id="rId11"/>
    <p:sldId id="321" r:id="rId12"/>
    <p:sldId id="391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493"/>
    <a:srgbClr val="DFE2DB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14/09/2022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14/09/2022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14/09/2022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14/09/2022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14/09/2022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14/09/2022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72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14/09/2022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52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14/09/2022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Patrón </a:t>
            </a:r>
            <a:r>
              <a:rPr lang="es-ES" dirty="0" err="1"/>
              <a:t>Interpreter</a:t>
            </a:r>
            <a:endParaRPr lang="es-ES" dirty="0"/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R. Lautaro Gomez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s-ES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829906"/>
          </a:xfrm>
        </p:spPr>
        <p:txBody>
          <a:bodyPr rtlCol="0"/>
          <a:lstStyle/>
          <a:p>
            <a:pPr rtl="0"/>
            <a:r>
              <a:rPr lang="es-ES" dirty="0"/>
              <a:t>Propósito (pág. 3)</a:t>
            </a:r>
          </a:p>
          <a:p>
            <a:pPr rtl="0"/>
            <a:r>
              <a:rPr lang="es-ES" dirty="0"/>
              <a:t>Aplicabilidad (pág. 4)</a:t>
            </a:r>
          </a:p>
          <a:p>
            <a:pPr rtl="0"/>
            <a:r>
              <a:rPr lang="es-ES" dirty="0"/>
              <a:t>Estructura (pág. 5)</a:t>
            </a:r>
          </a:p>
          <a:p>
            <a:pPr rtl="0"/>
            <a:r>
              <a:rPr lang="es-ES" dirty="0"/>
              <a:t>Ventajas y Desventajas (pág. 6)</a:t>
            </a:r>
          </a:p>
          <a:p>
            <a:pPr rtl="0"/>
            <a:r>
              <a:rPr lang="es-ES" dirty="0"/>
              <a:t>Ejemplo (pág.  7)</a:t>
            </a:r>
          </a:p>
          <a:p>
            <a:pPr rtl="0"/>
            <a:r>
              <a:rPr lang="es-ES" dirty="0"/>
              <a:t>Código (Python)</a:t>
            </a:r>
          </a:p>
          <a:p>
            <a:pPr rtl="0"/>
            <a:r>
              <a:rPr lang="es-ES" dirty="0"/>
              <a:t>Resumen (pág. 9)</a:t>
            </a:r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45" y="4070249"/>
            <a:ext cx="4500562" cy="664956"/>
          </a:xfrm>
        </p:spPr>
        <p:txBody>
          <a:bodyPr rtlCol="0"/>
          <a:lstStyle/>
          <a:p>
            <a:pPr algn="ctr" rtl="0"/>
            <a:r>
              <a:rPr lang="es-ES" dirty="0"/>
              <a:t>Propósito</a:t>
            </a:r>
          </a:p>
        </p:txBody>
      </p:sp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70392" y="4926345"/>
            <a:ext cx="6221412" cy="1334495"/>
          </a:xfrm>
          <a:noFill/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Es un patrón de diseño que dado un determinado lenguaje se define una representación gramática la cual será utilizada junto al interprete para obtener un resultado en otro lenguaje de comprensión.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BCAA00B-59C7-6D0B-3ABA-06C58D9529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19" name="Marcador de posición de imagen 24" descr="Pantalla de Gráfico digital">
            <a:extLst>
              <a:ext uri="{FF2B5EF4-FFF2-40B4-BE49-F238E27FC236}">
                <a16:creationId xmlns:a16="http://schemas.microsoft.com/office/drawing/2014/main" id="{EE3D33F7-8D10-FF4D-F637-F2FEDEA0704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350" y="0"/>
            <a:ext cx="3054350" cy="3776663"/>
          </a:xfrm>
        </p:spPr>
      </p:pic>
      <p:pic>
        <p:nvPicPr>
          <p:cNvPr id="21" name="Marcador de posición de imagen 19" descr="Fondo digital de puntos de datos">
            <a:extLst>
              <a:ext uri="{FF2B5EF4-FFF2-40B4-BE49-F238E27FC236}">
                <a16:creationId xmlns:a16="http://schemas.microsoft.com/office/drawing/2014/main" id="{9890FFB0-9C13-0260-7696-D8FE897B21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300" y="0"/>
            <a:ext cx="3054350" cy="3776663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Aplicación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512410" cy="2265216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Cuando se desea interpretar un lenguaje el cual consta de sentencias que se pueden interpretar como arboles sintácticos abstractos.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Funciona mejor cuando la gramática es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eficiencia no es una de sus mayores preocupaciones.</a:t>
            </a:r>
          </a:p>
          <a:p>
            <a:pPr marL="0" indent="0" rtl="0">
              <a:lnSpc>
                <a:spcPct val="100000"/>
              </a:lnSpc>
              <a:buNone/>
            </a:pPr>
            <a:endParaRPr lang="es-E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es-ES" dirty="0"/>
              <a:t>Estructura</a:t>
            </a:r>
            <a:endParaRPr lang="es-ES" kern="1200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963" y="1881275"/>
            <a:ext cx="5435600" cy="3995650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b="1" i="0" dirty="0">
                <a:effectLst/>
              </a:rPr>
              <a:t>Client</a:t>
            </a:r>
            <a:r>
              <a:rPr lang="es-ES" sz="1700" b="0" i="0" dirty="0">
                <a:effectLst/>
              </a:rPr>
              <a:t>: Actor que dispara la ejecución del </a:t>
            </a:r>
            <a:r>
              <a:rPr lang="es-ES" sz="1700" b="0" i="0" dirty="0" err="1">
                <a:effectLst/>
              </a:rPr>
              <a:t>interpreter</a:t>
            </a:r>
            <a:r>
              <a:rPr lang="es-ES" sz="1700" b="0" i="0" dirty="0">
                <a:effectLst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b="1" i="0" dirty="0" err="1">
                <a:effectLst/>
              </a:rPr>
              <a:t>Context</a:t>
            </a:r>
            <a:r>
              <a:rPr lang="es-ES" sz="1700" b="0" i="0" dirty="0">
                <a:effectLst/>
              </a:rPr>
              <a:t>: Objeto con información global que será utilizada por el intérprete para leer y almacenar información global entre todas las clases que conforman el patrón, este es enviado al </a:t>
            </a:r>
            <a:r>
              <a:rPr lang="es-ES" sz="1700" b="0" i="0" dirty="0" err="1">
                <a:effectLst/>
              </a:rPr>
              <a:t>interpreter</a:t>
            </a:r>
            <a:r>
              <a:rPr lang="es-ES" sz="1700" b="0" i="0" dirty="0">
                <a:effectLst/>
              </a:rPr>
              <a:t> el cual lo replica por toda la estructura.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b="1" i="0" dirty="0" err="1">
                <a:effectLst/>
              </a:rPr>
              <a:t>AbstractExpression</a:t>
            </a:r>
            <a:r>
              <a:rPr lang="es-ES" sz="1700" b="0" i="0" dirty="0">
                <a:effectLst/>
              </a:rPr>
              <a:t>: Interface que define la estructura mínima de una expresión.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b="1" i="0" dirty="0" err="1">
                <a:effectLst/>
              </a:rPr>
              <a:t>TerminalExpression</a:t>
            </a:r>
            <a:r>
              <a:rPr lang="es-ES" sz="1700" b="0" i="0" dirty="0">
                <a:effectLst/>
              </a:rPr>
              <a:t>: Se refiere a expresiones que no tienen más continuidad y al ser evaluadas o interpretadas terminan la ejecución de esa rama. Estas expresiones marcan el final de la ejecución de un sub-árbol de la expresión.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b="1" i="0" dirty="0" err="1">
                <a:effectLst/>
              </a:rPr>
              <a:t>NonTerminalExpression</a:t>
            </a:r>
            <a:r>
              <a:rPr lang="es-ES" sz="1700" b="0" i="0" dirty="0" err="1">
                <a:effectLst/>
              </a:rPr>
              <a:t>:Son</a:t>
            </a:r>
            <a:r>
              <a:rPr lang="es-ES" sz="1700" b="0" i="0" dirty="0">
                <a:effectLst/>
              </a:rPr>
              <a:t> Expresiones compuestas y dentro de ellas existen más expresiones que deben ser evaluadas. Estas estructuras son interpretadas utilizando recursividad hasta llegar a una expresión Terminal.</a:t>
            </a:r>
          </a:p>
          <a:p>
            <a:pPr marL="0" indent="0" rtl="0">
              <a:lnSpc>
                <a:spcPct val="100000"/>
              </a:lnSpc>
              <a:buNone/>
            </a:pPr>
            <a:endParaRPr lang="es-ES" sz="1300" kern="1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B101145-59B2-399A-057F-46A71E47C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40" y="2055720"/>
            <a:ext cx="5616573" cy="3646759"/>
          </a:xfrm>
        </p:spPr>
      </p:pic>
    </p:spTree>
    <p:extLst>
      <p:ext uri="{BB962C8B-B14F-4D97-AF65-F5344CB8AC3E}">
        <p14:creationId xmlns:p14="http://schemas.microsoft.com/office/powerpoint/2010/main" val="5569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5964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 rtl="0"/>
            <a:r>
              <a:rPr lang="es-ES" dirty="0"/>
              <a:t>Ventajas y Desventajas</a:t>
            </a:r>
            <a:endParaRPr lang="es-ES" kern="1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7" name="Subtítulo 15">
            <a:extLst>
              <a:ext uri="{FF2B5EF4-FFF2-40B4-BE49-F238E27FC236}">
                <a16:creationId xmlns:a16="http://schemas.microsoft.com/office/drawing/2014/main" id="{0ABE8415-7A74-A9C6-9C95-61DF43F002DC}"/>
              </a:ext>
            </a:extLst>
          </p:cNvPr>
          <p:cNvSpPr txBox="1">
            <a:spLocks/>
          </p:cNvSpPr>
          <p:nvPr/>
        </p:nvSpPr>
        <p:spPr>
          <a:xfrm>
            <a:off x="3378200" y="1639974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ES" sz="1600" b="1" dirty="0"/>
              <a:t>Positivas</a:t>
            </a:r>
            <a:r>
              <a:rPr lang="es-ES" sz="1600" dirty="0"/>
              <a:t>: </a:t>
            </a:r>
          </a:p>
          <a:p>
            <a:r>
              <a:rPr lang="es-ES" sz="1600" dirty="0" err="1"/>
              <a:t>Facil</a:t>
            </a:r>
            <a:r>
              <a:rPr lang="es-ES" sz="1600" dirty="0"/>
              <a:t> modificación y aplicación de los elementos gramaticales (al ser representados mediante una jerarquía de </a:t>
            </a:r>
            <a:r>
              <a:rPr lang="es-ES" sz="1600" dirty="0" err="1"/>
              <a:t>calses</a:t>
            </a:r>
            <a:r>
              <a:rPr lang="es-ES" sz="1600" dirty="0"/>
              <a:t>).</a:t>
            </a:r>
          </a:p>
          <a:p>
            <a:r>
              <a:rPr lang="es-ES" sz="1600" dirty="0"/>
              <a:t>Su implementación es sencilla (en comparación con otros métodos)</a:t>
            </a:r>
          </a:p>
          <a:p>
            <a:r>
              <a:rPr lang="es-ES" sz="1600" dirty="0"/>
              <a:t>La implementación de los métodos para cada elemento del lenguaje es dinámica y puede cambiarse en tiempo de ejecución</a:t>
            </a:r>
          </a:p>
          <a:p>
            <a:pPr marL="0" indent="0">
              <a:buNone/>
            </a:pPr>
            <a:r>
              <a:rPr lang="es-ES" sz="1600" dirty="0"/>
              <a:t>Negativas:</a:t>
            </a:r>
          </a:p>
          <a:p>
            <a:r>
              <a:rPr lang="es-ES" sz="1600" dirty="0"/>
              <a:t>No es muy eficiente</a:t>
            </a:r>
          </a:p>
          <a:p>
            <a:r>
              <a:rPr lang="es-ES" sz="1600" dirty="0"/>
              <a:t>No cubre y o aplica a gramáticas complejas</a:t>
            </a:r>
          </a:p>
          <a:p>
            <a:pPr marL="0" indent="0">
              <a:buNone/>
            </a:pPr>
            <a:endParaRPr lang="es-ES" sz="1400" b="0" i="0" dirty="0">
              <a:solidFill>
                <a:schemeClr val="tx1"/>
              </a:solidFill>
              <a:effectLst/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86611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8606"/>
            <a:ext cx="2808288" cy="666000"/>
          </a:xfrm>
        </p:spPr>
        <p:txBody>
          <a:bodyPr rtlCol="0"/>
          <a:lstStyle/>
          <a:p>
            <a:pPr algn="ctr" rtl="0"/>
            <a:r>
              <a:rPr lang="es-ES" dirty="0"/>
              <a:t>Ejemplo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18D2B3E-897F-0EB9-6FCF-85E84F63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42" y="1109916"/>
            <a:ext cx="7760695" cy="41758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FDBB29-C234-6FAB-B34A-E2FCB83B05F5}"/>
              </a:ext>
            </a:extLst>
          </p:cNvPr>
          <p:cNvSpPr txBox="1"/>
          <p:nvPr/>
        </p:nvSpPr>
        <p:spPr>
          <a:xfrm>
            <a:off x="6629992" y="3954780"/>
            <a:ext cx="59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>
                <a:solidFill>
                  <a:srgbClr val="929493"/>
                </a:solidFill>
              </a:rPr>
              <a:t>Notas</a:t>
            </a:r>
            <a:endParaRPr lang="es-AR" sz="1100" dirty="0">
              <a:solidFill>
                <a:srgbClr val="929493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4E0F3A-F36B-B7B1-9860-47E43676A8BE}"/>
              </a:ext>
            </a:extLst>
          </p:cNvPr>
          <p:cNvSpPr txBox="1"/>
          <p:nvPr/>
        </p:nvSpPr>
        <p:spPr>
          <a:xfrm>
            <a:off x="7849192" y="3954780"/>
            <a:ext cx="856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>
                <a:solidFill>
                  <a:srgbClr val="929493"/>
                </a:solidFill>
              </a:rPr>
              <a:t>Signaturas</a:t>
            </a:r>
            <a:endParaRPr lang="es-AR" sz="1100" dirty="0">
              <a:solidFill>
                <a:srgbClr val="929493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758C1F-F105-17D5-627B-1C8AE9B48DF5}"/>
              </a:ext>
            </a:extLst>
          </p:cNvPr>
          <p:cNvSpPr txBox="1"/>
          <p:nvPr/>
        </p:nvSpPr>
        <p:spPr>
          <a:xfrm>
            <a:off x="378311" y="1636864"/>
            <a:ext cx="3153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musico pueden representar los tonos de un sonido y su duración puede ser representada en la notación musical de un pentagrama, esta notación proporciona el lenguaje de música.</a:t>
            </a:r>
          </a:p>
          <a:p>
            <a:r>
              <a:rPr lang="es-ES" dirty="0"/>
              <a:t>Los músicos tocan la música de la partitura la cual es capaz de reproducir un tono y una duración para cada sonido representado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79" y="34290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135086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18243" y="3511127"/>
            <a:ext cx="8166320" cy="2222601"/>
          </a:xfrm>
        </p:spPr>
        <p:txBody>
          <a:bodyPr rtlCol="0">
            <a:noAutofit/>
          </a:bodyPr>
          <a:lstStyle/>
          <a:p>
            <a:pPr rtl="0"/>
            <a:r>
              <a:rPr lang="es-ES" sz="1800" b="0" i="0" dirty="0">
                <a:solidFill>
                  <a:schemeClr val="tx1"/>
                </a:solidFill>
                <a:effectLst/>
              </a:rPr>
              <a:t>Se usa para definir un lenguaje para representar expresiones regulares que </a:t>
            </a:r>
            <a:r>
              <a:rPr lang="es-ES" sz="1600" b="0" i="0" dirty="0">
                <a:solidFill>
                  <a:schemeClr val="tx1"/>
                </a:solidFill>
                <a:effectLst/>
              </a:rPr>
              <a:t>representen </a:t>
            </a:r>
            <a:r>
              <a:rPr lang="es-ES" sz="1600" b="0" i="0" u="none" strike="noStrike" dirty="0">
                <a:solidFill>
                  <a:schemeClr val="tx1"/>
                </a:solidFill>
                <a:effectLst/>
              </a:rPr>
              <a:t>cadenas</a:t>
            </a:r>
            <a:r>
              <a:rPr lang="es-ES" sz="1600" b="0" i="0" dirty="0">
                <a:solidFill>
                  <a:schemeClr val="tx1"/>
                </a:solidFill>
                <a:effectLst/>
              </a:rPr>
              <a:t> a buscar dentro de otras cadenas.  Además, en general, para definir un lenguaje que permita representar las distintas instancias de una familia de problemas.</a:t>
            </a:r>
          </a:p>
          <a:p>
            <a:pPr rtl="0"/>
            <a:r>
              <a:rPr lang="es-ES" sz="1600" b="0" i="0" dirty="0" err="1">
                <a:solidFill>
                  <a:schemeClr val="tx1"/>
                </a:solidFill>
                <a:effectLst/>
              </a:rPr>
              <a:t>Interpreter</a:t>
            </a:r>
            <a:r>
              <a:rPr lang="es-ES" sz="1600" b="0" i="0" dirty="0">
                <a:solidFill>
                  <a:schemeClr val="tx1"/>
                </a:solidFill>
                <a:effectLst/>
              </a:rPr>
              <a:t> es uno de los patrones de diseño más complejos debido a que para su funcionalidad debe combinar técnicas de programación orientada a objetos avanzada y su interpretación puede ser algo confusa, las principales cosas con las que nos enfrentaremos son la Herencia, Polimorfismo y la Recursividad.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 dirty="0"/>
              <a:t>R. Lautaro Gomez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495</Words>
  <Application>Microsoft Office PowerPoint</Application>
  <PresentationFormat>Panorámica</PresentationFormat>
  <Paragraphs>60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Gill Sans MT (Cuerpo)</vt:lpstr>
      <vt:lpstr>Walbaum Display</vt:lpstr>
      <vt:lpstr>3DFloatVTI</vt:lpstr>
      <vt:lpstr>Patrón Interpreter</vt:lpstr>
      <vt:lpstr>Temas</vt:lpstr>
      <vt:lpstr>Propósito</vt:lpstr>
      <vt:lpstr>Aplicación</vt:lpstr>
      <vt:lpstr>Estructura</vt:lpstr>
      <vt:lpstr>Ventajas y Desventajas</vt:lpstr>
      <vt:lpstr>Ejemplo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Interpreter</dc:title>
  <dc:creator>R. Lautaro Gomez</dc:creator>
  <cp:lastModifiedBy>R. Lautaro Gomez</cp:lastModifiedBy>
  <cp:revision>2</cp:revision>
  <dcterms:created xsi:type="dcterms:W3CDTF">2022-09-12T19:12:46Z</dcterms:created>
  <dcterms:modified xsi:type="dcterms:W3CDTF">2022-09-14T20:42:23Z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