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65" r:id="rId4"/>
    <p:sldId id="266" r:id="rId5"/>
    <p:sldId id="263" r:id="rId6"/>
    <p:sldId id="267" r:id="rId7"/>
    <p:sldId id="268" r:id="rId8"/>
    <p:sldId id="270" r:id="rId9"/>
    <p:sldId id="269" r:id="rId10"/>
    <p:sldId id="258" r:id="rId11"/>
    <p:sldId id="259" r:id="rId12"/>
    <p:sldId id="260" r:id="rId13"/>
    <p:sldId id="264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29"/>
    <p:restoredTop sz="96208"/>
  </p:normalViewPr>
  <p:slideViewPr>
    <p:cSldViewPr snapToGrid="0" snapToObjects="1">
      <p:cViewPr>
        <p:scale>
          <a:sx n="80" d="100"/>
          <a:sy n="80" d="100"/>
        </p:scale>
        <p:origin x="848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89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5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2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0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0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8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1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4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8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6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3" r:id="rId2"/>
    <p:sldLayoutId id="2147483678" r:id="rId3"/>
    <p:sldLayoutId id="2147483665" r:id="rId4"/>
    <p:sldLayoutId id="2147483666" r:id="rId5"/>
    <p:sldLayoutId id="2147483672" r:id="rId6"/>
    <p:sldLayoutId id="2147483677" r:id="rId7"/>
    <p:sldLayoutId id="2147483676" r:id="rId8"/>
    <p:sldLayoutId id="2147483675" r:id="rId9"/>
    <p:sldLayoutId id="2147483671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5232B2-50CD-46A8-BA78-32A9170C17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" r="-1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2C601-4571-9945-AE9E-0E5EC28D5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SEARCH METHODS IN ROBOTIC PATH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4142B-4712-F841-95A8-6BA0E2E23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 fontScale="92500" lnSpcReduction="20000"/>
          </a:bodyPr>
          <a:lstStyle/>
          <a:p>
            <a:r>
              <a:rPr lang="en-US" sz="2000"/>
              <a:t>Christopher Conti </a:t>
            </a:r>
          </a:p>
          <a:p>
            <a:r>
              <a:rPr lang="en-US" sz="2000"/>
              <a:t>Corey Hunnan </a:t>
            </a:r>
          </a:p>
          <a:p>
            <a:r>
              <a:rPr lang="en-US" sz="2000"/>
              <a:t>Laura Paulino</a:t>
            </a:r>
          </a:p>
          <a:p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752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53BA8-9C16-5246-A79C-20171FB5E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10 x 10 canvas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2D3F8-4D90-B041-807C-61B723C29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75816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B9127-F9A5-B246-8692-433005F1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PATH COST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71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E5C4B-7234-894C-9775-59E939F31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Links	</a:t>
            </a:r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01C02-C52A-8A48-B840-9094AF7A0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Interferences between starting point and end point.</a:t>
            </a:r>
          </a:p>
          <a:p>
            <a:r>
              <a:rPr lang="en-US" sz="2000" dirty="0"/>
              <a:t>There is no limit to the number of obstacles that could interfere with the robot’s path.</a:t>
            </a:r>
          </a:p>
        </p:txBody>
      </p:sp>
    </p:spTree>
    <p:extLst>
      <p:ext uri="{BB962C8B-B14F-4D97-AF65-F5344CB8AC3E}">
        <p14:creationId xmlns:p14="http://schemas.microsoft.com/office/powerpoint/2010/main" val="2481511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4CE5841-C184-4A70-A609-5FE4A5078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E3D46-51C1-AD4D-AFF2-C9C19594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83169"/>
            <a:ext cx="4068849" cy="4148586"/>
          </a:xfrm>
        </p:spPr>
        <p:txBody>
          <a:bodyPr anchor="t">
            <a:normAutofit/>
          </a:bodyPr>
          <a:lstStyle/>
          <a:p>
            <a:r>
              <a:rPr lang="en-US" sz="4800" dirty="0"/>
              <a:t>Why Depth First Search?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21E66-C3C7-CD42-A801-E4DF6BEED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504" y="1683170"/>
            <a:ext cx="5818248" cy="41485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Pros</a:t>
            </a:r>
            <a:r>
              <a:rPr lang="en-US" sz="2000" dirty="0"/>
              <a:t>: </a:t>
            </a:r>
          </a:p>
          <a:p>
            <a:r>
              <a:rPr lang="en-US" sz="2000" dirty="0"/>
              <a:t>French Mathematician Charles Pierre </a:t>
            </a:r>
            <a:r>
              <a:rPr lang="en-US" sz="2000" dirty="0" err="1"/>
              <a:t>Tremaux</a:t>
            </a:r>
            <a:r>
              <a:rPr lang="en-US" sz="2000" dirty="0"/>
              <a:t> used it as a strategy for solving mazes which is comparative to our problem.</a:t>
            </a:r>
          </a:p>
          <a:p>
            <a:r>
              <a:rPr lang="en-US" sz="2000" dirty="0"/>
              <a:t>We can estimate how far the robot is from the goal.</a:t>
            </a:r>
          </a:p>
          <a:p>
            <a:r>
              <a:rPr lang="en-US" sz="2000" dirty="0"/>
              <a:t>Assuming that the end point is on a leaf-nod and trees are finite, depth first search could be a good candidate.</a:t>
            </a:r>
          </a:p>
          <a:p>
            <a:pPr marL="0" indent="0">
              <a:buNone/>
            </a:pPr>
            <a:r>
              <a:rPr lang="en-US" sz="2000" b="1" dirty="0"/>
              <a:t>Cons</a:t>
            </a:r>
            <a:r>
              <a:rPr lang="en-US" sz="1800" dirty="0"/>
              <a:t>: </a:t>
            </a:r>
          </a:p>
          <a:p>
            <a:r>
              <a:rPr lang="en-US" sz="1800" dirty="0"/>
              <a:t>Consumes a lot of time and space.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16936" y="4000284"/>
            <a:ext cx="54864" cy="420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0956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id="{B4CE5841-C184-4A70-A609-5FE4A5078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F2AEF-5FE2-774D-A5ED-0EA334F92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83169"/>
            <a:ext cx="4068849" cy="4148586"/>
          </a:xfrm>
        </p:spPr>
        <p:txBody>
          <a:bodyPr anchor="t">
            <a:normAutofit/>
          </a:bodyPr>
          <a:lstStyle/>
          <a:p>
            <a:r>
              <a:rPr lang="en-US" sz="4800" dirty="0"/>
              <a:t>Depth-First Search 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B6E5D07-5ADA-BA45-9868-1C045CDC1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504" y="1683170"/>
            <a:ext cx="5818248" cy="4148585"/>
          </a:xfrm>
        </p:spPr>
        <p:txBody>
          <a:bodyPr>
            <a:normAutofit/>
          </a:bodyPr>
          <a:lstStyle/>
          <a:p>
            <a:r>
              <a:rPr lang="en-US" sz="2000" dirty="0"/>
              <a:t>In depth-first search, a node is selected as the starting point. </a:t>
            </a:r>
          </a:p>
          <a:p>
            <a:r>
              <a:rPr lang="en-US" sz="2000" dirty="0"/>
              <a:t>All nodes are labeled as unvisited. </a:t>
            </a:r>
          </a:p>
          <a:p>
            <a:r>
              <a:rPr lang="en-US" sz="2000" dirty="0"/>
              <a:t>Once a node is visited, a “visited” label is added to that node.</a:t>
            </a:r>
          </a:p>
          <a:p>
            <a:r>
              <a:rPr lang="en-US" sz="2000" dirty="0"/>
              <a:t>The process continues onto all adjacent nodes until the searched node is found or until all nodes have been visited.</a:t>
            </a:r>
          </a:p>
        </p:txBody>
      </p:sp>
      <p:sp>
        <p:nvSpPr>
          <p:cNvPr id="45" name="Rectangle 39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1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16936" y="4000284"/>
            <a:ext cx="54864" cy="420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0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857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786A5-BE7B-2F40-B42A-4976D6F6C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510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SEARCH AIM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CDC0BB13-B1B5-4328-9AE3-A0A132292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528" y="1361884"/>
            <a:ext cx="4033647" cy="403364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9848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859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A9421-FDF5-1649-B26A-842056B7A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861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US" sz="1800" dirty="0"/>
              <a:t>Use Breadth-First and A*  search methods to: </a:t>
            </a:r>
          </a:p>
          <a:p>
            <a:pPr lvl="1"/>
            <a:r>
              <a:rPr lang="en-US" sz="1800" dirty="0"/>
              <a:t>Find the optimal solution to determine a robot’s travel path from point A to point B within a controlled environment.</a:t>
            </a:r>
          </a:p>
          <a:p>
            <a:pPr lvl="1"/>
            <a:r>
              <a:rPr lang="en-US" sz="1800" dirty="0"/>
              <a:t>The controlled environment consists of built in obstacles representing stops interfering with the solution.  </a:t>
            </a:r>
          </a:p>
          <a:p>
            <a:pPr lvl="1"/>
            <a:r>
              <a:rPr lang="en-US" sz="1800" dirty="0"/>
              <a:t>The robot’s aim is to navigate around the obstacles and avoid interference to find the best-cost solution.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8844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BF148-3D65-544C-B21D-A2A904B3B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Breadth-First Search	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0967D-9AA4-DE49-934D-0C0A3F712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6136059" cy="499262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 BFS nodes are ordered  as a queue  in the FIFO (first-in-first-out) order.</a:t>
            </a:r>
          </a:p>
          <a:p>
            <a:r>
              <a:rPr lang="en-US" sz="2000" dirty="0"/>
              <a:t>The traversal process begins with a selected node or the starting node. </a:t>
            </a:r>
          </a:p>
          <a:p>
            <a:r>
              <a:rPr lang="en-US" sz="2000" dirty="0"/>
              <a:t>The traversal process happens horizontally therefore all nodes within the same layer must be visited before moving on to the next layer.</a:t>
            </a:r>
          </a:p>
          <a:p>
            <a:r>
              <a:rPr lang="en-US" sz="2000" dirty="0"/>
              <a:t>Visited nodes must be labeled as “visited” using Boolean values.</a:t>
            </a:r>
          </a:p>
        </p:txBody>
      </p:sp>
    </p:spTree>
    <p:extLst>
      <p:ext uri="{BB962C8B-B14F-4D97-AF65-F5344CB8AC3E}">
        <p14:creationId xmlns:p14="http://schemas.microsoft.com/office/powerpoint/2010/main" val="319798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4CE5841-C184-4A70-A609-5FE4A5078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E0912-29CA-5A48-A23A-DACE71F8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83169"/>
            <a:ext cx="4068849" cy="4148586"/>
          </a:xfrm>
        </p:spPr>
        <p:txBody>
          <a:bodyPr anchor="t">
            <a:normAutofit/>
          </a:bodyPr>
          <a:lstStyle/>
          <a:p>
            <a:r>
              <a:rPr lang="en-US" sz="4800" dirty="0"/>
              <a:t>Why Breadth-First?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8C083-52C2-B047-AABA-6220F9FF8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504" y="1683170"/>
            <a:ext cx="5818248" cy="4148585"/>
          </a:xfrm>
        </p:spPr>
        <p:txBody>
          <a:bodyPr>
            <a:normAutofit/>
          </a:bodyPr>
          <a:lstStyle/>
          <a:p>
            <a:r>
              <a:rPr lang="en-US" sz="2000" b="1" dirty="0"/>
              <a:t>Pros</a:t>
            </a:r>
            <a:r>
              <a:rPr lang="en-US" sz="1800" dirty="0"/>
              <a:t>: </a:t>
            </a:r>
            <a:endParaRPr lang="en-US" sz="2000" dirty="0"/>
          </a:p>
          <a:p>
            <a:r>
              <a:rPr lang="en-US" sz="2000" dirty="0"/>
              <a:t>Finds the shortest path between vertices</a:t>
            </a:r>
          </a:p>
          <a:p>
            <a:r>
              <a:rPr lang="en-US" sz="2000" dirty="0"/>
              <a:t>Searches level by level</a:t>
            </a:r>
          </a:p>
          <a:p>
            <a:r>
              <a:rPr lang="en-US" sz="2000" dirty="0"/>
              <a:t>Can find the closest goal in less time </a:t>
            </a:r>
          </a:p>
          <a:p>
            <a:pPr marL="0" indent="0">
              <a:buNone/>
            </a:pPr>
            <a:r>
              <a:rPr lang="en-US" sz="2000" b="1" dirty="0"/>
              <a:t>Cons</a:t>
            </a:r>
            <a:r>
              <a:rPr lang="en-US" sz="1800" dirty="0"/>
              <a:t>: </a:t>
            </a:r>
          </a:p>
          <a:p>
            <a:r>
              <a:rPr lang="en-US" sz="2000" dirty="0"/>
              <a:t>Consumes a lot of 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16936" y="4000284"/>
            <a:ext cx="54864" cy="420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38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BC08F7-E5BF-D743-8827-5D7138A8E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96" y="1137654"/>
            <a:ext cx="4994466" cy="43767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C87863-8DA1-C345-AA86-470BB5E7D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481" y="929107"/>
            <a:ext cx="4994466" cy="45364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A3FD0A-6EB5-994D-B24A-95F0B7165FE4}"/>
              </a:ext>
            </a:extLst>
          </p:cNvPr>
          <p:cNvSpPr txBox="1"/>
          <p:nvPr/>
        </p:nvSpPr>
        <p:spPr>
          <a:xfrm>
            <a:off x="2209782" y="5282562"/>
            <a:ext cx="2294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mazegenerator.py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7F8359-9A1A-FD4E-9C22-23BF84696FED}"/>
              </a:ext>
            </a:extLst>
          </p:cNvPr>
          <p:cNvSpPr txBox="1"/>
          <p:nvPr/>
        </p:nvSpPr>
        <p:spPr>
          <a:xfrm>
            <a:off x="8375998" y="5282562"/>
            <a:ext cx="2294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mazegenerator.py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91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76501-9C8D-8E4B-BFEE-C0649C58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55EBA-FB61-8B4B-A58A-8A4F9D7F9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7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7DC9-E399-F845-BF0A-302423A8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1FF30-A712-D144-BCA2-144EBF652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1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F148-3D65-544C-B21D-A2A904B3B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A* Search Method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0967D-9AA4-DE49-934D-0C0A3F712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6136059" cy="499262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Used to find the path to the goal with the least possible cost.</a:t>
            </a:r>
          </a:p>
          <a:p>
            <a:endParaRPr lang="en-US" sz="2000" dirty="0"/>
          </a:p>
          <a:p>
            <a:r>
              <a:rPr lang="en-US" sz="2000" dirty="0"/>
              <a:t>The traversal process begins with a selected node or the starting node. </a:t>
            </a:r>
          </a:p>
          <a:p>
            <a:r>
              <a:rPr lang="en-US" sz="2000" dirty="0"/>
              <a:t>The traversal process happens horizontally therefore all nodes within the same layer must be visited before moving on to the next layer.</a:t>
            </a:r>
          </a:p>
          <a:p>
            <a:r>
              <a:rPr lang="en-US" sz="2000" dirty="0"/>
              <a:t>Visited nodes must be labeled as “visited” using Boolean values.</a:t>
            </a:r>
          </a:p>
        </p:txBody>
      </p:sp>
    </p:spTree>
    <p:extLst>
      <p:ext uri="{BB962C8B-B14F-4D97-AF65-F5344CB8AC3E}">
        <p14:creationId xmlns:p14="http://schemas.microsoft.com/office/powerpoint/2010/main" val="13670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5A3D-17C0-9C4A-B1BC-ECD427F9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77173-59B5-684F-8DA2-A0FD80197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0101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3E4124"/>
      </a:dk2>
      <a:lt2>
        <a:srgbClr val="F2EEEF"/>
      </a:lt2>
      <a:accent1>
        <a:srgbClr val="63AF9D"/>
      </a:accent1>
      <a:accent2>
        <a:srgbClr val="56B376"/>
      </a:accent2>
      <a:accent3>
        <a:srgbClr val="62B25C"/>
      </a:accent3>
      <a:accent4>
        <a:srgbClr val="80AE53"/>
      </a:accent4>
      <a:accent5>
        <a:srgbClr val="A0A662"/>
      </a:accent5>
      <a:accent6>
        <a:srgbClr val="BC9C58"/>
      </a:accent6>
      <a:hlink>
        <a:srgbClr val="B67887"/>
      </a:hlink>
      <a:folHlink>
        <a:srgbClr val="89898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419</Words>
  <Application>Microsoft Macintosh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Avenir Next LT Pro</vt:lpstr>
      <vt:lpstr>Calibri</vt:lpstr>
      <vt:lpstr>AccentBoxVTI</vt:lpstr>
      <vt:lpstr>SEARCH METHODS IN ROBOTIC PATH</vt:lpstr>
      <vt:lpstr>SEARCH AIM</vt:lpstr>
      <vt:lpstr>Breadth-First Search </vt:lpstr>
      <vt:lpstr>Why Breadth-First?  </vt:lpstr>
      <vt:lpstr>PowerPoint Presentation</vt:lpstr>
      <vt:lpstr>Search Map</vt:lpstr>
      <vt:lpstr>Search Tree</vt:lpstr>
      <vt:lpstr>A* Search Method </vt:lpstr>
      <vt:lpstr>PowerPoint Presentation</vt:lpstr>
      <vt:lpstr>10 x 10 canvas  </vt:lpstr>
      <vt:lpstr>PATH COST </vt:lpstr>
      <vt:lpstr>Links </vt:lpstr>
      <vt:lpstr>Why Depth First Search? </vt:lpstr>
      <vt:lpstr>Depth-First Search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METHODS IN ROBOTIC PATH</dc:title>
  <dc:creator>Laura Paulino</dc:creator>
  <cp:lastModifiedBy>Laura Paulino</cp:lastModifiedBy>
  <cp:revision>7</cp:revision>
  <dcterms:created xsi:type="dcterms:W3CDTF">2020-09-24T01:08:08Z</dcterms:created>
  <dcterms:modified xsi:type="dcterms:W3CDTF">2020-09-24T02:30:51Z</dcterms:modified>
</cp:coreProperties>
</file>