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Merriweather" panose="02010600030101010101" charset="0"/>
      <p:regular r:id="rId34"/>
      <p:bold r:id="rId35"/>
      <p:italic r:id="rId36"/>
      <p:boldItalic r:id="rId37"/>
    </p:embeddedFont>
    <p:embeddedFont>
      <p:font typeface="Roboto" panose="02010600030101010101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C1E37E-F745-487E-9D2A-1D8338906A4E}">
  <a:tblStyle styleId="{85C1E37E-F745-487E-9D2A-1D8338906A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780C50E-53DB-4605-AA4C-5ACFCCBCF25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e87a024b6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e87a024b6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e87a024b6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e87a024b6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e87a024b6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e87a024b6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e87a024b6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e87a024b6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e87a024b6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e87a024b6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e87a024b6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e87a024b6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e87a024b6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e87a024b6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de23ad3a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de23ad3a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e87a024b6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e87a024b6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e87a024b6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e87a024b6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de23ad3a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de23ad3a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e87a024b6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e87a024b6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de23ad3a4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de23ad3a4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ade23ad3a4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ade23ad3a4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de23ad3a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de23ad3a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ade23ad3a4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ade23ad3a4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de23ad3a4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ade23ad3a4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de23ad3a4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de23ad3a4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de23ad3a4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de23ad3a4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de23ad3a4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de23ad3a4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ade23ad3a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ade23ad3a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e87a024b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e87a024b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de23ad3a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de23ad3a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de23ad3a4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de23ad3a4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e87a024b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e87a024b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e87a024b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e87a024b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de23ad3a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de23ad3a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e87a024b6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e87a024b6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e87a024b6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e87a024b6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e87a024b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e87a024b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portfoliovisualizer.com/optimize-portfolio#analysisResults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portfoliovisualizer.com/optimize-portfolio#analysisResult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rtfoliovisualizer.com/optimize-portfoli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AlgoTrading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50"/>
            <a:ext cx="4961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2: 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75" y="1267200"/>
            <a:ext cx="8537259" cy="387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/>
          <p:nvPr/>
        </p:nvSpPr>
        <p:spPr>
          <a:xfrm>
            <a:off x="2828325" y="2748650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9CC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7867050" y="3878325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9CC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7867050" y="3051150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F86A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3: Portfolio Optimisation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3125" y="2117725"/>
            <a:ext cx="2583150" cy="210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23"/>
          <p:cNvGrpSpPr/>
          <p:nvPr/>
        </p:nvGrpSpPr>
        <p:grpSpPr>
          <a:xfrm>
            <a:off x="456293" y="1534301"/>
            <a:ext cx="4954563" cy="2962475"/>
            <a:chOff x="762025" y="1860450"/>
            <a:chExt cx="4429650" cy="2767375"/>
          </a:xfrm>
        </p:grpSpPr>
        <p:pic>
          <p:nvPicPr>
            <p:cNvPr id="131" name="Google Shape;131;p23"/>
            <p:cNvPicPr preferRelativeResize="0"/>
            <p:nvPr/>
          </p:nvPicPr>
          <p:blipFill rotWithShape="1">
            <a:blip r:embed="rId4">
              <a:alphaModFix/>
            </a:blip>
            <a:srcRect r="52613"/>
            <a:stretch/>
          </p:blipFill>
          <p:spPr>
            <a:xfrm>
              <a:off x="762025" y="1860450"/>
              <a:ext cx="4333149" cy="2767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22250" y="2033525"/>
              <a:ext cx="769425" cy="2594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23"/>
          <p:cNvSpPr txBox="1">
            <a:spLocks noGrp="1"/>
          </p:cNvSpPr>
          <p:nvPr>
            <p:ph type="body" idx="4294967295"/>
          </p:nvPr>
        </p:nvSpPr>
        <p:spPr>
          <a:xfrm>
            <a:off x="456300" y="4452300"/>
            <a:ext cx="57957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obtained from: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https://www.portfoliovisualizer.com/optimize-portfolio#analysisResults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3: Portfolio Performance Summary</a:t>
            </a:r>
            <a:endParaRPr/>
          </a:p>
        </p:txBody>
      </p:sp>
      <p:graphicFrame>
        <p:nvGraphicFramePr>
          <p:cNvPr id="139" name="Google Shape;139;p24"/>
          <p:cNvGraphicFramePr/>
          <p:nvPr/>
        </p:nvGraphicFramePr>
        <p:xfrm>
          <a:off x="228000" y="1342950"/>
          <a:ext cx="3173650" cy="3763890"/>
        </p:xfrm>
        <a:graphic>
          <a:graphicData uri="http://schemas.openxmlformats.org/drawingml/2006/table">
            <a:tbl>
              <a:tblPr>
                <a:noFill/>
                <a:tableStyleId>{85C1E37E-F745-487E-9D2A-1D8338906A4E}</a:tableStyleId>
              </a:tblPr>
              <a:tblGrid>
                <a:gridCol w="195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Metric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Maximum Sharpe Ratio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Start Balance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$10,000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End Balance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$25,828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CAGR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28.09%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Expected Return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 28.64%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Stdev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9.55%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Best Year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36.87%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Worst Year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11.40%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Max. Drawdown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 -6.27%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Sharpe Ratio (ex-ante)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2.85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Sharpe Ratio (ex-post)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2.51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Sortino Ratio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6.59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US Stock Market Correlation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0.66</a:t>
                      </a:r>
                      <a:endParaRPr sz="7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700" y="1411525"/>
            <a:ext cx="281940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>
            <a:spLocks noGrp="1"/>
          </p:cNvSpPr>
          <p:nvPr>
            <p:ph type="body" idx="4294967295"/>
          </p:nvPr>
        </p:nvSpPr>
        <p:spPr>
          <a:xfrm>
            <a:off x="3483600" y="3931575"/>
            <a:ext cx="5795700" cy="11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= -2.36%, CVaR = -3.91%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obtained from: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https://www.portfoliovisualizer.com/optimize-portfolio#analysisResults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3: MPT Weightage (Static)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450" y="1259975"/>
            <a:ext cx="6585099" cy="388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/>
          <p:nvPr/>
        </p:nvSpPr>
        <p:spPr>
          <a:xfrm>
            <a:off x="4181025" y="1329925"/>
            <a:ext cx="835800" cy="555300"/>
          </a:xfrm>
          <a:prstGeom prst="ellipse">
            <a:avLst/>
          </a:prstGeom>
          <a:noFill/>
          <a:ln w="28575" cap="flat" cmpd="sng">
            <a:solidFill>
              <a:srgbClr val="F86A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3: Results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50" y="1264850"/>
            <a:ext cx="8415301" cy="38786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/>
          <p:nvPr/>
        </p:nvSpPr>
        <p:spPr>
          <a:xfrm>
            <a:off x="2853375" y="2804950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9CC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7841475" y="3914150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9CC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7841475" y="3049975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F86A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for Case 3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2"/>
          </p:nvPr>
        </p:nvSpPr>
        <p:spPr>
          <a:xfrm>
            <a:off x="4572000" y="1429275"/>
            <a:ext cx="4492200" cy="35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Profit-loss for MPT actually increased.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Net Profits:</a:t>
            </a:r>
            <a:r>
              <a:rPr lang="en" sz="1200"/>
              <a:t> 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↓</a:t>
            </a:r>
            <a:r>
              <a:rPr lang="en" sz="1200"/>
              <a:t> as average win 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↓</a:t>
            </a:r>
            <a:r>
              <a:rPr lang="en" sz="1200"/>
              <a:t>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Win Rate:</a:t>
            </a:r>
            <a:r>
              <a:rPr lang="en" sz="1200"/>
              <a:t> Unchanged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Sharpe Ratio:</a:t>
            </a:r>
            <a:r>
              <a:rPr lang="en" sz="1200"/>
              <a:t> </a:t>
            </a:r>
            <a:r>
              <a:rPr lang="en" sz="1200" b="1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↓ </a:t>
            </a:r>
            <a:r>
              <a:rPr lang="en" sz="1200"/>
              <a:t>but still &gt; 1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Beta:</a:t>
            </a:r>
            <a:r>
              <a:rPr lang="en" sz="1200"/>
              <a:t> </a:t>
            </a:r>
            <a:r>
              <a:rPr lang="en" sz="10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≈</a:t>
            </a:r>
            <a:r>
              <a:rPr lang="en" sz="1200"/>
              <a:t> 0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Drawdown:</a:t>
            </a:r>
            <a:r>
              <a:rPr lang="en" sz="1200"/>
              <a:t> reduced by </a:t>
            </a:r>
            <a:r>
              <a:rPr lang="en" sz="105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≈ </a:t>
            </a:r>
            <a:r>
              <a:rPr lang="en" sz="1200"/>
              <a:t>50%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b="1"/>
              <a:t>Overall:</a:t>
            </a:r>
            <a:r>
              <a:rPr lang="en" sz="1200"/>
              <a:t> 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MPT win smaller, lose smaller but no. of trades stayed the same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Notable difference between portfoliovisualizer.com results &amp; backtest results</a:t>
            </a:r>
            <a:endParaRPr sz="1200"/>
          </a:p>
        </p:txBody>
      </p:sp>
      <p:graphicFrame>
        <p:nvGraphicFramePr>
          <p:cNvPr id="164" name="Google Shape;164;p27"/>
          <p:cNvGraphicFramePr/>
          <p:nvPr/>
        </p:nvGraphicFramePr>
        <p:xfrm>
          <a:off x="311725" y="1723475"/>
          <a:ext cx="4144000" cy="2906565"/>
        </p:xfrm>
        <a:graphic>
          <a:graphicData uri="http://schemas.openxmlformats.org/drawingml/2006/table">
            <a:tbl>
              <a:tblPr>
                <a:noFill/>
                <a:tableStyleId>{D780C50E-53DB-4605-AA4C-5ACFCCBCF257}</a:tableStyleId>
              </a:tblPr>
              <a:tblGrid>
                <a:gridCol w="10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Buy n Hold 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(Equal Weightage)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MACD 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(Equal Weightage)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MACD 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(MPT Weightage)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383.39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114.45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47.94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Sharpe Ratio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1.759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1.396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1.202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Beta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-0.211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-0.03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0.019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Drawdown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32.6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15.4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8.7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Commentary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Buying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we tried to short the stock when the algo says to buy it perform exactly as we expected: the portfolio kept on losing money.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Thus, when the algo says to buy it, we set holdings according to the portfolio weightage (unchanged).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Selling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However, when we tried to short the stock when the algo says to sell it (currently it is liquidating), the portfolio returns are lower.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indicates that we need to refine the criteria for liquidating or shorting.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suspect that it is because the stocks are generally bullish and the current selling signals are false positives.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Strategy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 sz="2400"/>
              <a:t>Decide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r>
              <a:rPr lang="en" sz="2100"/>
              <a:t>Moving Forward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	With Case 3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	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Decide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Moving Average Convergence Divergence (MACD):</a:t>
            </a:r>
            <a:endParaRPr u="sng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trend-following momentum indicator that shows the relationship between two moving averages of a security’s price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calculated by subtracting the 26-period Exponential Moving Average (EMA) from the 12-period EMA.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Confirm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Exponential Moving Average:</a:t>
            </a:r>
            <a:endParaRPr u="sng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Calculated using past 200-day 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Familiarise with general movement of stocks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 as a strong support/resistance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Confirming for Liquidation 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3616500"/>
            <a:ext cx="8839201" cy="1054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25" y="1993500"/>
            <a:ext cx="45148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>
            <a:spLocks noGrp="1"/>
          </p:cNvSpPr>
          <p:nvPr>
            <p:ph type="body" idx="4294967295"/>
          </p:nvPr>
        </p:nvSpPr>
        <p:spPr>
          <a:xfrm>
            <a:off x="152425" y="1500575"/>
            <a:ext cx="39999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Before:</a:t>
            </a:r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4294967295"/>
          </p:nvPr>
        </p:nvSpPr>
        <p:spPr>
          <a:xfrm>
            <a:off x="152425" y="3071225"/>
            <a:ext cx="39999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After:</a:t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>
            <a:off x="152425" y="4026650"/>
            <a:ext cx="295200" cy="30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CCF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Confirmation</a:t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638" y="1272050"/>
            <a:ext cx="6534737" cy="38714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4314325" y="1840550"/>
            <a:ext cx="17775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CF7F"/>
                </a:solidFill>
                <a:latin typeface="Roboto"/>
                <a:ea typeface="Roboto"/>
                <a:cs typeface="Roboto"/>
                <a:sym typeface="Roboto"/>
              </a:rPr>
              <a:t>500% increment</a:t>
            </a:r>
            <a:endParaRPr>
              <a:solidFill>
                <a:srgbClr val="9CC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1"/>
          <p:cNvSpPr/>
          <p:nvPr/>
        </p:nvSpPr>
        <p:spPr>
          <a:xfrm>
            <a:off x="4219325" y="1451425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9CC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 from Version 1...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Important Points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Plot correlation between 10 tickers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60% stocks/ 30% bonds/ 10% gold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Equal weightage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MACD (12, 26, 9)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Weigh recent data higher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Daily resolution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shorting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self.equities = ["AAPL", "PG", "AMGN", "EXC", 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"LULU",   "MNST", "TLT", "LQD",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"BNDX", "GLD"]</a:t>
            </a:r>
            <a:endParaRPr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self.weight = 1.0/len(self.equities)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self.MACD(symbol, 12, 26, 9,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MovingAverageType.Exponential,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Resolution.Daily)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with Updated Selling Confirmation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50" y="1261850"/>
            <a:ext cx="8566751" cy="389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/>
          <p:nvPr/>
        </p:nvSpPr>
        <p:spPr>
          <a:xfrm>
            <a:off x="2824900" y="2181825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9CC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7877250" y="3056063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9CC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2"/>
          <p:cNvSpPr/>
          <p:nvPr/>
        </p:nvSpPr>
        <p:spPr>
          <a:xfrm>
            <a:off x="2824900" y="2747675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F86A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7877250" y="3897600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F86A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7877250" y="3589200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F86A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2824900" y="3635150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F86A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3624375" y="1958025"/>
            <a:ext cx="20235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CF7F"/>
                </a:solidFill>
                <a:latin typeface="Roboto"/>
                <a:ea typeface="Roboto"/>
                <a:cs typeface="Roboto"/>
                <a:sym typeface="Roboto"/>
              </a:rPr>
              <a:t>Lower trades; likely due to less false signals</a:t>
            </a:r>
            <a:endParaRPr>
              <a:solidFill>
                <a:srgbClr val="9CC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6402550" y="2999575"/>
            <a:ext cx="17775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CF7F"/>
                </a:solidFill>
                <a:latin typeface="Roboto"/>
                <a:ea typeface="Roboto"/>
                <a:cs typeface="Roboto"/>
                <a:sym typeface="Roboto"/>
              </a:rPr>
              <a:t>Highest Sharpe Ratio in discussion so far</a:t>
            </a:r>
            <a:endParaRPr>
              <a:solidFill>
                <a:srgbClr val="9CC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6402550" y="3973800"/>
            <a:ext cx="1676100" cy="8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6A6B"/>
                </a:solidFill>
                <a:latin typeface="Roboto"/>
                <a:ea typeface="Roboto"/>
                <a:cs typeface="Roboto"/>
                <a:sym typeface="Roboto"/>
              </a:rPr>
              <a:t>Beta bigger but remains low volatility (&lt;1)</a:t>
            </a:r>
            <a:endParaRPr sz="1000">
              <a:solidFill>
                <a:srgbClr val="F86A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3624375" y="2747675"/>
            <a:ext cx="1777500" cy="8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6A6B"/>
                </a:solidFill>
                <a:latin typeface="Roboto"/>
                <a:ea typeface="Roboto"/>
                <a:cs typeface="Roboto"/>
                <a:sym typeface="Roboto"/>
              </a:rPr>
              <a:t>Drawdown increased to ride out temporary dip</a:t>
            </a:r>
            <a:endParaRPr sz="1000">
              <a:solidFill>
                <a:srgbClr val="F86A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Revised Strategy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 sz="2400"/>
              <a:t>Manage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Trailing Stop Loss:</a:t>
            </a:r>
            <a:endParaRPr u="sng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Tracks the highest peak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Sets stop loss according to that peak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Exit when price falls below stop loss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Diversify Portfolio:</a:t>
            </a:r>
            <a:endParaRPr u="sng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Distribute the risks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diversification across different sectors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Adjust the weightages according to individual performance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 Loss @ -5% from Previous Peak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8" y="1689525"/>
            <a:ext cx="881062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/>
          <p:nvPr/>
        </p:nvSpPr>
        <p:spPr>
          <a:xfrm>
            <a:off x="387925" y="2042200"/>
            <a:ext cx="295200" cy="30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CCF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700" y="3268175"/>
            <a:ext cx="58674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Trailing Stop Loss Effects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725" y="1268625"/>
            <a:ext cx="6250600" cy="38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/>
          <p:nvPr/>
        </p:nvSpPr>
        <p:spPr>
          <a:xfrm>
            <a:off x="4285750" y="1432000"/>
            <a:ext cx="651300" cy="249300"/>
          </a:xfrm>
          <a:prstGeom prst="ellipse">
            <a:avLst/>
          </a:prstGeom>
          <a:noFill/>
          <a:ln w="28575" cap="flat" cmpd="sng">
            <a:solidFill>
              <a:srgbClr val="F86A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3175725" y="1727250"/>
            <a:ext cx="22329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6A6B"/>
                </a:solidFill>
                <a:latin typeface="Roboto"/>
                <a:ea typeface="Roboto"/>
                <a:cs typeface="Roboto"/>
                <a:sym typeface="Roboto"/>
              </a:rPr>
              <a:t>Stocks likely to dip much lower than 5%; algo instructed to not get back in until stock prices rise again, missing the gains.</a:t>
            </a:r>
            <a:endParaRPr sz="1000">
              <a:solidFill>
                <a:srgbClr val="F86A6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86A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with Stop Loss Implemented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75" y="1259975"/>
            <a:ext cx="8290499" cy="388352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/>
          <p:nvPr/>
        </p:nvSpPr>
        <p:spPr>
          <a:xfrm>
            <a:off x="2824900" y="2181825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9CC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6"/>
          <p:cNvSpPr/>
          <p:nvPr/>
        </p:nvSpPr>
        <p:spPr>
          <a:xfrm>
            <a:off x="7877250" y="3056063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9CC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6"/>
          <p:cNvSpPr/>
          <p:nvPr/>
        </p:nvSpPr>
        <p:spPr>
          <a:xfrm>
            <a:off x="2824900" y="3635150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F86A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6"/>
          <p:cNvSpPr/>
          <p:nvPr/>
        </p:nvSpPr>
        <p:spPr>
          <a:xfrm>
            <a:off x="7877250" y="3558938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9CC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6"/>
          <p:cNvSpPr/>
          <p:nvPr/>
        </p:nvSpPr>
        <p:spPr>
          <a:xfrm>
            <a:off x="7877250" y="3908363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9CC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6"/>
          <p:cNvSpPr/>
          <p:nvPr/>
        </p:nvSpPr>
        <p:spPr>
          <a:xfrm>
            <a:off x="2824900" y="2747663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9CC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6"/>
          <p:cNvSpPr txBox="1"/>
          <p:nvPr/>
        </p:nvSpPr>
        <p:spPr>
          <a:xfrm>
            <a:off x="3660700" y="1994725"/>
            <a:ext cx="1374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CF7F"/>
                </a:solidFill>
                <a:latin typeface="Roboto"/>
                <a:ea typeface="Roboto"/>
                <a:cs typeface="Roboto"/>
                <a:sym typeface="Roboto"/>
              </a:rPr>
              <a:t>More trades from stop loss</a:t>
            </a:r>
            <a:endParaRPr>
              <a:solidFill>
                <a:srgbClr val="9CC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3624375" y="2571750"/>
            <a:ext cx="17775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CF7F"/>
                </a:solidFill>
                <a:latin typeface="Roboto"/>
                <a:ea typeface="Roboto"/>
                <a:cs typeface="Roboto"/>
                <a:sym typeface="Roboto"/>
              </a:rPr>
              <a:t>Almost a quarter of previous drawdown</a:t>
            </a:r>
            <a:endParaRPr>
              <a:solidFill>
                <a:srgbClr val="9CC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6339325" y="2756075"/>
            <a:ext cx="17775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CF7F"/>
                </a:solidFill>
                <a:latin typeface="Roboto"/>
                <a:ea typeface="Roboto"/>
                <a:cs typeface="Roboto"/>
                <a:sym typeface="Roboto"/>
              </a:rPr>
              <a:t>Even higher Sharpe Ratio</a:t>
            </a:r>
            <a:endParaRPr>
              <a:solidFill>
                <a:srgbClr val="9CC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6339325" y="3370850"/>
            <a:ext cx="17775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CF7F"/>
                </a:solidFill>
                <a:latin typeface="Roboto"/>
                <a:ea typeface="Roboto"/>
                <a:cs typeface="Roboto"/>
                <a:sym typeface="Roboto"/>
              </a:rPr>
              <a:t>&gt;100% increase in Profit-Loss Ratio</a:t>
            </a:r>
            <a:endParaRPr>
              <a:solidFill>
                <a:srgbClr val="9CC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6339325" y="3909425"/>
            <a:ext cx="17775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CF7F"/>
                </a:solidFill>
                <a:latin typeface="Roboto"/>
                <a:ea typeface="Roboto"/>
                <a:cs typeface="Roboto"/>
                <a:sym typeface="Roboto"/>
              </a:rPr>
              <a:t>Smaller beta</a:t>
            </a:r>
            <a:endParaRPr>
              <a:solidFill>
                <a:srgbClr val="9CC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3624375" y="3547425"/>
            <a:ext cx="2054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86A6B"/>
                </a:solidFill>
                <a:latin typeface="Roboto"/>
                <a:ea typeface="Roboto"/>
                <a:cs typeface="Roboto"/>
                <a:sym typeface="Roboto"/>
              </a:rPr>
              <a:t>Lower win rates due to increased frequency of stop loss</a:t>
            </a:r>
            <a:endParaRPr sz="1000">
              <a:solidFill>
                <a:srgbClr val="F86A6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Buying at the Dip</a:t>
            </a:r>
            <a:endParaRPr/>
          </a:p>
        </p:txBody>
      </p:sp>
      <p:sp>
        <p:nvSpPr>
          <p:cNvPr id="257" name="Google Shape;257;p37"/>
          <p:cNvSpPr txBox="1">
            <a:spLocks noGrp="1"/>
          </p:cNvSpPr>
          <p:nvPr>
            <p:ph type="body" idx="4294967295"/>
          </p:nvPr>
        </p:nvSpPr>
        <p:spPr>
          <a:xfrm>
            <a:off x="152425" y="1500575"/>
            <a:ext cx="39999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Before:</a:t>
            </a:r>
            <a:endParaRPr/>
          </a:p>
        </p:txBody>
      </p:sp>
      <p:sp>
        <p:nvSpPr>
          <p:cNvPr id="258" name="Google Shape;258;p37"/>
          <p:cNvSpPr txBox="1">
            <a:spLocks noGrp="1"/>
          </p:cNvSpPr>
          <p:nvPr>
            <p:ph type="body" idx="4294967295"/>
          </p:nvPr>
        </p:nvSpPr>
        <p:spPr>
          <a:xfrm>
            <a:off x="152425" y="3223625"/>
            <a:ext cx="39999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After:</a:t>
            </a:r>
            <a:endParaRPr/>
          </a:p>
        </p:txBody>
      </p:sp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375" y="1557138"/>
            <a:ext cx="58674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375" y="3284600"/>
            <a:ext cx="5867400" cy="1338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 rot="10800000">
            <a:off x="6384275" y="3546450"/>
            <a:ext cx="295200" cy="30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CCF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body" idx="4294967295"/>
          </p:nvPr>
        </p:nvSpPr>
        <p:spPr>
          <a:xfrm>
            <a:off x="7093475" y="3056150"/>
            <a:ext cx="1891500" cy="20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Idea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Experimented with this value to allow the algo to come back into the market earlier after the initial dip. (Next entry price is lower after liquidating) 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Re-entering the Market</a:t>
            </a:r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313" y="1260475"/>
            <a:ext cx="6183425" cy="388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8"/>
          <p:cNvSpPr/>
          <p:nvPr/>
        </p:nvSpPr>
        <p:spPr>
          <a:xfrm>
            <a:off x="4295525" y="1375225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9CC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75" name="Google Shape;27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50" y="1260025"/>
            <a:ext cx="8404749" cy="388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9"/>
          <p:cNvSpPr/>
          <p:nvPr/>
        </p:nvSpPr>
        <p:spPr>
          <a:xfrm>
            <a:off x="7818025" y="3047563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9CC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9"/>
          <p:cNvSpPr/>
          <p:nvPr/>
        </p:nvSpPr>
        <p:spPr>
          <a:xfrm>
            <a:off x="2907350" y="2739163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9CC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2907350" y="3616488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9CC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7818025" y="3616500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F86A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9"/>
          <p:cNvSpPr txBox="1"/>
          <p:nvPr/>
        </p:nvSpPr>
        <p:spPr>
          <a:xfrm>
            <a:off x="6339325" y="2756075"/>
            <a:ext cx="17775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CCF7F"/>
                </a:solidFill>
                <a:latin typeface="Roboto"/>
                <a:ea typeface="Roboto"/>
                <a:cs typeface="Roboto"/>
                <a:sym typeface="Roboto"/>
              </a:rPr>
              <a:t>Higher Sharpe Ratio</a:t>
            </a:r>
            <a:endParaRPr>
              <a:solidFill>
                <a:srgbClr val="9CC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graphicFrame>
        <p:nvGraphicFramePr>
          <p:cNvPr id="286" name="Google Shape;286;p40"/>
          <p:cNvGraphicFramePr/>
          <p:nvPr/>
        </p:nvGraphicFramePr>
        <p:xfrm>
          <a:off x="700763" y="1773050"/>
          <a:ext cx="7742475" cy="2946985"/>
        </p:xfrm>
        <a:graphic>
          <a:graphicData uri="http://schemas.openxmlformats.org/drawingml/2006/table">
            <a:tbl>
              <a:tblPr>
                <a:noFill/>
                <a:tableStyleId>{D780C50E-53DB-4605-AA4C-5ACFCCBCF257}</a:tableStyleId>
              </a:tblPr>
              <a:tblGrid>
                <a:gridCol w="2580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Case 3: MACD 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(MPT Weightage)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MACD w/ EMA(200) &amp; Stop Loss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(MPT Weightage)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Returns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47.94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109.65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Sharpe Ratio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1.202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1.91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Alpha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0.086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0.179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Beta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0.019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-0.041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Drawdown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8.1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7.6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D9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Revised Strategy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 sz="2400"/>
              <a:t>Rebalance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Rebalancing of Portfolio</a:t>
            </a:r>
            <a:endParaRPr b="1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Stop all trades upon a maximum of 15% loss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Liquidate at 85000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Reassess market conditions and reevaluate algorithms before entering the market again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Option for Automated or Manual depending on preference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oogle Shape;76;p15"/>
          <p:cNvGraphicFramePr/>
          <p:nvPr/>
        </p:nvGraphicFramePr>
        <p:xfrm>
          <a:off x="-75" y="1271063"/>
          <a:ext cx="9143975" cy="3767130"/>
        </p:xfrm>
        <a:graphic>
          <a:graphicData uri="http://schemas.openxmlformats.org/drawingml/2006/table">
            <a:tbl>
              <a:tblPr>
                <a:noFill/>
                <a:tableStyleId>{85C1E37E-F745-487E-9D2A-1D8338906A4E}</a:tableStyleId>
              </a:tblPr>
              <a:tblGrid>
                <a:gridCol w="82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7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7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7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7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7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7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2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r>
                        <a:rPr lang="en" sz="1000" b="1"/>
                        <a:t>Stocks</a:t>
                      </a:r>
                      <a:endParaRPr sz="10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AAPL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PG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AMGN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EXC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LULU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MNST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TLT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LQD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BNDX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GLD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AAPL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PG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0.428281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AMGN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0.490143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C6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0.45775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ECB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EXC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0.389153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D4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0.548459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0.364004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LULU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0.39427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CD3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0.222064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EB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0.278597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2E38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0.304655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E08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MNST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0.428159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CCF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0.446115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4CC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0.365216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D7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0.433684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E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0.309002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4DF8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TLT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-0.29341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-0.17932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867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-0.28636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6A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-0.18298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-0.14181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A8F7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-0.17929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867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LQD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0.165152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DD8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0.175405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8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0.085664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0.238831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E8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0.167088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DE8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0.181116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28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0.46424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CA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BNDX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0.042449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E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0.129161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D4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-0.02353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AD7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0.21625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0.083448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C9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0.095015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CC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0.538644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8C07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0.537164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9C07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GLD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-0.00938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B17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0.049377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C0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-0.0325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AB7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0.124397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D37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0.00339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B47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0.05597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C27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0.35139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D98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0.338778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0.337529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B8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Table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Rebalancing</a:t>
            </a:r>
            <a:endParaRPr/>
          </a:p>
        </p:txBody>
      </p:sp>
      <p:sp>
        <p:nvSpPr>
          <p:cNvPr id="298" name="Google Shape;298;p42"/>
          <p:cNvSpPr txBox="1">
            <a:spLocks noGrp="1"/>
          </p:cNvSpPr>
          <p:nvPr>
            <p:ph type="body" idx="4294967295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Automate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the entire value of the portfolio falls below a certain threshold, it automatically stops all trading.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Sends a notification to the investor.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9" name="Google Shape;299;p42"/>
          <p:cNvPicPr preferRelativeResize="0"/>
          <p:nvPr/>
        </p:nvPicPr>
        <p:blipFill rotWithShape="1">
          <a:blip r:embed="rId3">
            <a:alphaModFix/>
          </a:blip>
          <a:srcRect l="685"/>
          <a:stretch/>
        </p:blipFill>
        <p:spPr>
          <a:xfrm>
            <a:off x="933450" y="3587050"/>
            <a:ext cx="7511049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3450" y="3187000"/>
            <a:ext cx="223837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Rebalancing</a:t>
            </a:r>
            <a:endParaRPr/>
          </a:p>
        </p:txBody>
      </p:sp>
      <p:pic>
        <p:nvPicPr>
          <p:cNvPr id="306" name="Google Shape;3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07150"/>
            <a:ext cx="8839200" cy="7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3"/>
          <p:cNvSpPr txBox="1">
            <a:spLocks noGrp="1"/>
          </p:cNvSpPr>
          <p:nvPr>
            <p:ph type="body" idx="4294967295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Manual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Triggers a notification for investor to look out for possible issues and to stop trade if necessary.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Portfolio can be rebalanced using MPT accordingly by removing or adding other ticker(s).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9498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5300"/>
            <a:ext cx="9143999" cy="38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Overview- Version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Revised Strategy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Identify…</a:t>
            </a:r>
            <a:endParaRPr sz="24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or rather</a:t>
            </a:r>
            <a:endParaRPr sz="2000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Re-identify </a:t>
            </a:r>
            <a:endParaRPr sz="240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4491825" y="522450"/>
            <a:ext cx="4499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Re-identification of Potential Markets </a:t>
            </a:r>
            <a:endParaRPr b="1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Shift towards tech-focused portfolio;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"ADBE", "PG", "AMD", "NVDA", "LULU", "MSFT", "TSLA", "CDNS", "VGLT", "NEM"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What’s Next?</a:t>
            </a:r>
            <a:endParaRPr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Try out the following strategies...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Simulate equal weightage (Cases 1 &amp; 2)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Buy and hold strategy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MACD strategy (w/ liquidation)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Test MPT weightage (Case 3)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https://www.portfoliovisualizer.com/optimize-portfolio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Years 2017 - 2020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Maximum Sharpe Ratio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/>
              <a:t>Monte Carlo Simulation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1: Buy and Hold from Day 1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4113" y="1256550"/>
            <a:ext cx="6575818" cy="38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1: 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88" y="1264175"/>
            <a:ext cx="8440468" cy="38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/>
          <p:nvPr/>
        </p:nvSpPr>
        <p:spPr>
          <a:xfrm>
            <a:off x="2886175" y="2793650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F86A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7918475" y="3897600"/>
            <a:ext cx="835800" cy="308400"/>
          </a:xfrm>
          <a:prstGeom prst="ellipse">
            <a:avLst/>
          </a:prstGeom>
          <a:noFill/>
          <a:ln w="28575" cap="flat" cmpd="sng">
            <a:solidFill>
              <a:srgbClr val="F86A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2: MACD Strategy (with Liquidation)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975" y="1269725"/>
            <a:ext cx="6526041" cy="38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1152</Words>
  <Application>Microsoft Office PowerPoint</Application>
  <PresentationFormat>On-screen Show (16:9)</PresentationFormat>
  <Paragraphs>327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Merriweather</vt:lpstr>
      <vt:lpstr>Roboto</vt:lpstr>
      <vt:lpstr>Arial</vt:lpstr>
      <vt:lpstr>Paradigm</vt:lpstr>
      <vt:lpstr>AlgoTrading</vt:lpstr>
      <vt:lpstr>Takeaways from Version 1... </vt:lpstr>
      <vt:lpstr>Correlation Table</vt:lpstr>
      <vt:lpstr>PowerPoint Presentation</vt:lpstr>
      <vt:lpstr>Overview- Version 1</vt:lpstr>
      <vt:lpstr>Revised Strategy  Identify… or rather Re-identify </vt:lpstr>
      <vt:lpstr>Case 1: Buy and Hold from Day 1</vt:lpstr>
      <vt:lpstr>Case 1: Results </vt:lpstr>
      <vt:lpstr>Case 2: MACD Strategy (with Liquidation)</vt:lpstr>
      <vt:lpstr>Case 2: Results </vt:lpstr>
      <vt:lpstr>Case 3: Portfolio Optimisation</vt:lpstr>
      <vt:lpstr>Case 3: Portfolio Performance Summary</vt:lpstr>
      <vt:lpstr>Case 3: MPT Weightage (Static)</vt:lpstr>
      <vt:lpstr>Case 3: Results</vt:lpstr>
      <vt:lpstr>Observations for Case 3</vt:lpstr>
      <vt:lpstr>Other Commentary</vt:lpstr>
      <vt:lpstr>Our Strategy  2. Decide   Moving Forward   With Case 3    </vt:lpstr>
      <vt:lpstr>Confirming for Liquidation </vt:lpstr>
      <vt:lpstr>After Confirmation</vt:lpstr>
      <vt:lpstr>Results with Updated Selling Confirmation</vt:lpstr>
      <vt:lpstr>Revised Strategy  3. Manage   </vt:lpstr>
      <vt:lpstr>Stop Loss @ -5% from Previous Peak</vt:lpstr>
      <vt:lpstr>Trailing Stop Loss Effects </vt:lpstr>
      <vt:lpstr>Results with Stop Loss Implemented </vt:lpstr>
      <vt:lpstr>Buying at the Dip</vt:lpstr>
      <vt:lpstr>Re-entering the Market</vt:lpstr>
      <vt:lpstr>Results</vt:lpstr>
      <vt:lpstr>Comparison</vt:lpstr>
      <vt:lpstr>Revised Strategy  4. Rebalance   </vt:lpstr>
      <vt:lpstr>Rebalancing</vt:lpstr>
      <vt:lpstr>Rebalancing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AlgoTrading</dc:title>
  <cp:lastModifiedBy>Lau Yu Da</cp:lastModifiedBy>
  <cp:revision>1</cp:revision>
  <dcterms:modified xsi:type="dcterms:W3CDTF">2021-02-10T06:25:01Z</dcterms:modified>
</cp:coreProperties>
</file>