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58" r:id="rId5"/>
    <p:sldId id="260" r:id="rId6"/>
    <p:sldId id="276" r:id="rId7"/>
    <p:sldId id="265" r:id="rId8"/>
    <p:sldId id="277" r:id="rId9"/>
    <p:sldId id="266" r:id="rId10"/>
    <p:sldId id="267" r:id="rId11"/>
    <p:sldId id="278" r:id="rId12"/>
    <p:sldId id="275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4"/>
  </p:normalViewPr>
  <p:slideViewPr>
    <p:cSldViewPr snapToGrid="0">
      <p:cViewPr varScale="1">
        <p:scale>
          <a:sx n="149" d="100"/>
          <a:sy n="149" d="100"/>
        </p:scale>
        <p:origin x="19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rgbClr val="262626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90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791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43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985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13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8784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574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671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4405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400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8882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FEACAC23-9F03-43FF-AA5B-4F7E766E3BCF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F10A2B3-D27F-42E5-B6A8-FD698CE475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108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129816-C143-4D6E-9809-BB0891CE38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6600" dirty="0"/>
              <a:t>Задание по безопасности инфраструктурных технологий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C7069A-4EB3-42BD-A787-5B693E02B1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Выполнили: Егоров М.Э., Кузьменко И</a:t>
            </a:r>
            <a:r>
              <a:rPr lang="en-US" dirty="0">
                <a:solidFill>
                  <a:schemeClr val="bg1"/>
                </a:solidFill>
              </a:rPr>
              <a:t>.</a:t>
            </a:r>
            <a:r>
              <a:rPr lang="ru-RU" dirty="0">
                <a:solidFill>
                  <a:schemeClr val="bg1"/>
                </a:solidFill>
              </a:rPr>
              <a:t>Д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Группа: 535</a:t>
            </a:r>
          </a:p>
        </p:txBody>
      </p:sp>
    </p:spTree>
    <p:extLst>
      <p:ext uri="{BB962C8B-B14F-4D97-AF65-F5344CB8AC3E}">
        <p14:creationId xmlns:p14="http://schemas.microsoft.com/office/powerpoint/2010/main" val="3597173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2238998"/>
            <a:ext cx="11258232" cy="3739738"/>
          </a:xfrm>
        </p:spPr>
        <p:txBody>
          <a:bodyPr>
            <a:normAutofit/>
          </a:bodyPr>
          <a:lstStyle/>
          <a:p>
            <a:r>
              <a:rPr lang="ru-RU" dirty="0"/>
              <a:t>Жадный алгоритм позволяет изменить минимальное число признаков объекта так, чтобы модель изменила своё решение</a:t>
            </a:r>
            <a:r>
              <a:rPr lang="en-US" dirty="0"/>
              <a:t>,</a:t>
            </a:r>
            <a:r>
              <a:rPr lang="ru-RU" dirty="0"/>
              <a:t> то есть</a:t>
            </a:r>
            <a:r>
              <a:rPr lang="en-US" dirty="0"/>
              <a:t> </a:t>
            </a:r>
            <a:r>
              <a:rPr lang="ru-RU" dirty="0"/>
              <a:t>перестала классифицировать запись как </a:t>
            </a:r>
            <a:r>
              <a:rPr lang="en" dirty="0"/>
              <a:t>DoS-</a:t>
            </a:r>
            <a:r>
              <a:rPr lang="ru-RU" dirty="0"/>
              <a:t>атаку.</a:t>
            </a:r>
          </a:p>
          <a:p>
            <a:r>
              <a:rPr lang="ru-RU" dirty="0"/>
              <a:t>Алгоритм последовательно перебирает признаки и направления изменения, выбирая наилучший шаг, увеличивающий вероятность "цельного" (противоположного) класса.</a:t>
            </a:r>
          </a:p>
          <a:p>
            <a:r>
              <a:rPr lang="ru-RU" b="1" dirty="0"/>
              <a:t>Результат</a:t>
            </a:r>
            <a:r>
              <a:rPr lang="en-US" b="1" dirty="0"/>
              <a:t>:</a:t>
            </a:r>
            <a:endParaRPr lang="ru-RU" b="1" dirty="0"/>
          </a:p>
          <a:p>
            <a:r>
              <a:rPr lang="ru-RU" dirty="0"/>
              <a:t>Проведено 100 попыток генерации </a:t>
            </a:r>
            <a:r>
              <a:rPr lang="ru-RU" dirty="0" err="1"/>
              <a:t>контрфактов</a:t>
            </a:r>
            <a:r>
              <a:rPr lang="ru-RU" dirty="0"/>
              <a:t> для объектов класса "1" (</a:t>
            </a:r>
            <a:r>
              <a:rPr lang="en" dirty="0"/>
              <a:t>DoS).</a:t>
            </a:r>
          </a:p>
          <a:p>
            <a:r>
              <a:rPr lang="ru-RU" dirty="0"/>
              <a:t>В </a:t>
            </a:r>
            <a:r>
              <a:rPr lang="ru-RU" b="1" dirty="0"/>
              <a:t>97 случаях из 100</a:t>
            </a:r>
            <a:r>
              <a:rPr lang="ru-RU" dirty="0"/>
              <a:t> удалось изменить решение модели на противоположное.</a:t>
            </a:r>
          </a:p>
        </p:txBody>
      </p:sp>
    </p:spTree>
    <p:extLst>
      <p:ext uri="{BB962C8B-B14F-4D97-AF65-F5344CB8AC3E}">
        <p14:creationId xmlns:p14="http://schemas.microsoft.com/office/powerpoint/2010/main" val="33102224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AD4E5-1048-C91C-6559-BCB3BA1C7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FFDB6-D1AB-0D43-8CB8-91FCBC0F5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pic>
        <p:nvPicPr>
          <p:cNvPr id="5" name="Объект 4" descr="Изображение выглядит как текст, снимок экрана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5E0B68DC-3CC4-89F2-11A9-2D094784CB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4" y="2298196"/>
            <a:ext cx="3439036" cy="3740150"/>
          </a:xfrm>
        </p:spPr>
      </p:pic>
      <p:pic>
        <p:nvPicPr>
          <p:cNvPr id="7" name="Рисунок 6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43E307A0-5BE8-43A7-BB39-4C7B5C91B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717" y="1754333"/>
            <a:ext cx="5076665" cy="3349334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ер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9BFBF88B-0B61-DBA6-C63C-0D23B44BA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660" y="5233664"/>
            <a:ext cx="5278780" cy="112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455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6D4AD-7916-2F89-A336-55FD10C20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2C34FE-B8E8-AE5F-F5D2-D0030895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жадного алгоритма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01DD05-4617-3A03-2813-9CB75F3E6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3547" y="2585148"/>
            <a:ext cx="5001909" cy="3393588"/>
          </a:xfrm>
        </p:spPr>
        <p:txBody>
          <a:bodyPr>
            <a:normAutofit/>
          </a:bodyPr>
          <a:lstStyle/>
          <a:p>
            <a:r>
              <a:rPr lang="ru-RU" dirty="0"/>
              <a:t>Из полученного графика видно</a:t>
            </a:r>
            <a:r>
              <a:rPr lang="en-US" dirty="0"/>
              <a:t>, </a:t>
            </a:r>
            <a:r>
              <a:rPr lang="ru-RU" dirty="0"/>
              <a:t>что большинство атакующих примеров были успешно модифицированы с изменением всего одного признака. Это указывает на чувствительность модели к небольшим изменениям входных данных и подчёркивает важность значимых признаков.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3803736-AA75-81F8-1EAF-897053C7B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4" y="2380049"/>
            <a:ext cx="6397722" cy="31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4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B526F-9115-0FF0-8308-160A032E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0E00F-5053-624D-5CFF-2ABBCC21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на основе </a:t>
            </a:r>
            <a:r>
              <a:rPr lang="en-US" dirty="0"/>
              <a:t>SHAP </a:t>
            </a:r>
            <a:r>
              <a:rPr lang="ru-RU" dirty="0"/>
              <a:t>значений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85E98C-EEEA-6225-22E8-CE618D42C9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8045" y="2593694"/>
            <a:ext cx="10032762" cy="3393588"/>
          </a:xfrm>
        </p:spPr>
        <p:txBody>
          <a:bodyPr>
            <a:normAutofit/>
          </a:bodyPr>
          <a:lstStyle/>
          <a:p>
            <a:r>
              <a:rPr lang="ru-RU" dirty="0"/>
              <a:t>Сгенерированы 100 синтетических объектов на основе средних значений и добавления шума только по наиболее важным признакам</a:t>
            </a:r>
            <a:r>
              <a:rPr lang="en-US" dirty="0"/>
              <a:t>, </a:t>
            </a:r>
            <a:r>
              <a:rPr lang="ru-RU" dirty="0"/>
              <a:t>выделенным через </a:t>
            </a:r>
            <a:r>
              <a:rPr lang="en" dirty="0"/>
              <a:t>SHAP. </a:t>
            </a:r>
            <a:r>
              <a:rPr lang="ru-RU" dirty="0"/>
              <a:t>Это позволяет оценить, насколько модель чувствительна к ключевым признакам.</a:t>
            </a:r>
          </a:p>
          <a:p>
            <a:r>
              <a:rPr lang="ru-RU" b="1" dirty="0"/>
              <a:t>Результат:</a:t>
            </a:r>
            <a:endParaRPr lang="ru-RU" dirty="0"/>
          </a:p>
          <a:p>
            <a:r>
              <a:rPr lang="ru-RU" dirty="0"/>
              <a:t>Модель классифицировала </a:t>
            </a:r>
            <a:r>
              <a:rPr lang="ru-RU" b="1" dirty="0"/>
              <a:t>30 из 100</a:t>
            </a:r>
            <a:r>
              <a:rPr lang="ru-RU" dirty="0"/>
              <a:t> синтетических объектов как атаки (</a:t>
            </a:r>
            <a:r>
              <a:rPr lang="en" dirty="0"/>
              <a:t>DoS), </a:t>
            </a:r>
            <a:r>
              <a:rPr lang="ru-RU" dirty="0"/>
              <a:t>что подтверждает вклад этих признаков в принятие решений.</a:t>
            </a:r>
          </a:p>
        </p:txBody>
      </p:sp>
    </p:spTree>
    <p:extLst>
      <p:ext uri="{BB962C8B-B14F-4D97-AF65-F5344CB8AC3E}">
        <p14:creationId xmlns:p14="http://schemas.microsoft.com/office/powerpoint/2010/main" val="3225341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C076F5-5591-CDCC-F3A1-BC2EF98B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DDoS</a:t>
            </a:r>
            <a:endParaRPr lang="ru-RU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F2F41EE-200E-1A91-6B0E-DA0BB5B4D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8909" y="1825057"/>
            <a:ext cx="8445109" cy="5032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25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26515-2C6F-4E01-AF1A-9A757C6E7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17795-0A2B-4FBC-0CA1-B69D4AA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MITM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DDF4707E-4BD7-5C4A-7F42-CA76A7EE2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717460"/>
            <a:ext cx="8608225" cy="514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29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B7A9F-28B4-CA30-67ED-E81606607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9E4C2-B32E-3E15-F273-4AF0A61C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Mirai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015580-ACDE-0F37-71C3-05E2A45496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651118"/>
            <a:ext cx="8719320" cy="52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6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8C780-EF31-81CC-CE1D-E3DC525A9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B72E03-3A04-E797-0152-A9C96A57C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111095"/>
            <a:ext cx="10772775" cy="2046636"/>
          </a:xfrm>
        </p:spPr>
        <p:txBody>
          <a:bodyPr>
            <a:normAutofit/>
          </a:bodyPr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/>
              <a:t>DNS</a:t>
            </a:r>
            <a:r>
              <a:rPr lang="ru-RU" dirty="0"/>
              <a:t> </a:t>
            </a:r>
            <a:r>
              <a:rPr lang="en" dirty="0"/>
              <a:t>Spoofing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E565550-E113-F62B-90CC-52CB324F55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9810" y="1794010"/>
            <a:ext cx="8480038" cy="506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876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D54FF-800C-CAED-BA4D-19356A0FD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5345-3DFE-8047-AA1B-51B4EFE13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35835"/>
            <a:ext cx="10772775" cy="1721895"/>
          </a:xfrm>
        </p:spPr>
        <p:txBody>
          <a:bodyPr>
            <a:normAutofit fontScale="90000"/>
          </a:bodyPr>
          <a:lstStyle/>
          <a:p>
            <a:r>
              <a:rPr lang="ru-RU" dirty="0"/>
              <a:t>Топ </a:t>
            </a:r>
            <a:r>
              <a:rPr lang="en-US" dirty="0"/>
              <a:t>SHAP</a:t>
            </a:r>
            <a:r>
              <a:rPr lang="ru-RU" dirty="0"/>
              <a:t>-значений для атак </a:t>
            </a:r>
            <a:r>
              <a:rPr lang="en" dirty="0" err="1"/>
              <a:t>Sql</a:t>
            </a:r>
            <a:r>
              <a:rPr lang="ru-RU" dirty="0"/>
              <a:t> </a:t>
            </a:r>
            <a:r>
              <a:rPr lang="en" dirty="0"/>
              <a:t>Injection</a:t>
            </a:r>
            <a:br>
              <a:rPr lang="en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F5ACD013-54DE-2179-4AC8-BF08DC339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252" y="1314304"/>
            <a:ext cx="9283342" cy="5543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4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A2C8A-D379-40D8-AE64-3605395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98EF-43B3-4F8B-BA97-7F33B01D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Реализовать классификатор для </a:t>
            </a:r>
            <a:r>
              <a:rPr lang="en-US" dirty="0"/>
              <a:t>DoS </a:t>
            </a:r>
            <a:r>
              <a:rPr lang="ru-RU" dirty="0"/>
              <a:t>атак.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Построить объяснение созданной модели.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Полученное объяснение проиллюстрировать и описать (словами).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Сформулировать – какие признаки нужно изменить в имеющихся данных (минимальные изменения), чтобы такие записи классифицировались неверно.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Проверить (подтвердить) свое предположение, дополнив тестовый набор искусственными данными и сравнив метрики.</a:t>
            </a:r>
          </a:p>
        </p:txBody>
      </p:sp>
    </p:spTree>
    <p:extLst>
      <p:ext uri="{BB962C8B-B14F-4D97-AF65-F5344CB8AC3E}">
        <p14:creationId xmlns:p14="http://schemas.microsoft.com/office/powerpoint/2010/main" val="2312651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AA2C8A-D379-40D8-AE64-36053954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части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0798EF-43B3-4F8B-BA97-7F33B01DA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Классификатор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ru-RU" dirty="0"/>
              <a:t>Объяснение созданной модели и выявление основных признаков.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 Проверка путем дополнения тестового набора искусственными данными и сравнения метрик.</a:t>
            </a:r>
          </a:p>
        </p:txBody>
      </p:sp>
    </p:spTree>
    <p:extLst>
      <p:ext uri="{BB962C8B-B14F-4D97-AF65-F5344CB8AC3E}">
        <p14:creationId xmlns:p14="http://schemas.microsoft.com/office/powerpoint/2010/main" val="4007584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Классификатор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b="1" dirty="0"/>
              <a:t>Выбранный алгоритм</a:t>
            </a:r>
            <a:r>
              <a:rPr lang="ru-RU" dirty="0"/>
              <a:t>: </a:t>
            </a:r>
            <a:r>
              <a:rPr lang="en" dirty="0"/>
              <a:t>Random Forest</a:t>
            </a:r>
          </a:p>
          <a:p>
            <a:r>
              <a:rPr lang="ru-RU" b="1" dirty="0"/>
              <a:t>Параметры модели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Кол-во деревьев: 7</a:t>
            </a:r>
          </a:p>
          <a:p>
            <a:pPr lvl="1"/>
            <a:r>
              <a:rPr lang="ru-RU" dirty="0"/>
              <a:t>Критерий: Джини</a:t>
            </a:r>
          </a:p>
          <a:p>
            <a:pPr lvl="1"/>
            <a:r>
              <a:rPr lang="ru-RU" dirty="0"/>
              <a:t>Мин. кол-во объектов в листе: 1</a:t>
            </a:r>
          </a:p>
          <a:p>
            <a:pPr lvl="1"/>
            <a:r>
              <a:rPr lang="en" dirty="0"/>
              <a:t>Bootstrap: </a:t>
            </a:r>
            <a:r>
              <a:rPr lang="ru-RU" dirty="0"/>
              <a:t>Да</a:t>
            </a:r>
          </a:p>
          <a:p>
            <a:pPr lvl="1"/>
            <a:endParaRPr lang="ru-RU" dirty="0"/>
          </a:p>
          <a:p>
            <a:pPr marL="4572" lvl="1" indent="0">
              <a:buNone/>
            </a:pPr>
            <a:r>
              <a:rPr lang="ru-RU" dirty="0"/>
              <a:t>Обоснование</a:t>
            </a:r>
            <a:r>
              <a:rPr lang="en-US" dirty="0"/>
              <a:t>:</a:t>
            </a:r>
          </a:p>
          <a:p>
            <a:pPr lvl="1">
              <a:buFontTx/>
              <a:buChar char="-"/>
            </a:pPr>
            <a:r>
              <a:rPr lang="ru-RU" dirty="0"/>
              <a:t>устойчив к шуму, выбросам и переобучению</a:t>
            </a:r>
            <a:r>
              <a:rPr lang="en-US" dirty="0"/>
              <a:t>;</a:t>
            </a:r>
          </a:p>
          <a:p>
            <a:pPr lvl="1">
              <a:buFontTx/>
              <a:buChar char="-"/>
            </a:pPr>
            <a:r>
              <a:rPr lang="ru-RU" dirty="0"/>
              <a:t>даёт возможность оценить важность признаков, построить </a:t>
            </a:r>
            <a:r>
              <a:rPr lang="en" dirty="0"/>
              <a:t>SHAP-</a:t>
            </a:r>
            <a:r>
              <a:rPr lang="ru-RU" dirty="0"/>
              <a:t>графики</a:t>
            </a:r>
            <a:r>
              <a:rPr lang="en-US" dirty="0"/>
              <a:t>;</a:t>
            </a:r>
          </a:p>
          <a:p>
            <a:pPr marL="4572" lvl="1" indent="0">
              <a:buNone/>
            </a:pPr>
            <a:r>
              <a:rPr lang="en-US" dirty="0"/>
              <a:t>-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39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Выявление важных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11461" y="2041450"/>
            <a:ext cx="2656492" cy="4317017"/>
          </a:xfrm>
        </p:spPr>
        <p:txBody>
          <a:bodyPr/>
          <a:lstStyle/>
          <a:p>
            <a:r>
              <a:rPr lang="ru-RU" dirty="0"/>
              <a:t>На графике представлены топ 30 признаков</a:t>
            </a:r>
            <a:r>
              <a:rPr lang="en-US" dirty="0"/>
              <a:t>,</a:t>
            </a:r>
            <a:r>
              <a:rPr lang="ru-RU" dirty="0"/>
              <a:t> отсортированных по важности</a:t>
            </a:r>
            <a:r>
              <a:rPr lang="en-US" dirty="0"/>
              <a:t>, </a:t>
            </a:r>
            <a:r>
              <a:rPr lang="ru-RU" dirty="0"/>
              <a:t>используя </a:t>
            </a:r>
            <a:r>
              <a:rPr lang="en-US" dirty="0"/>
              <a:t>SHAP-</a:t>
            </a:r>
            <a:r>
              <a:rPr lang="ru-RU" dirty="0"/>
              <a:t>значения</a:t>
            </a:r>
            <a:r>
              <a:rPr lang="en-US" dirty="0"/>
              <a:t>. </a:t>
            </a:r>
            <a:r>
              <a:rPr lang="ru-RU" dirty="0"/>
              <a:t>Из графика видно, что лидируют </a:t>
            </a:r>
            <a:r>
              <a:rPr lang="en-US" dirty="0"/>
              <a:t>IAT, Protocol Type, </a:t>
            </a:r>
            <a:r>
              <a:rPr lang="en-US" dirty="0" err="1"/>
              <a:t>Magnitue</a:t>
            </a:r>
            <a:r>
              <a:rPr lang="en-US" dirty="0"/>
              <a:t>, AVG </a:t>
            </a:r>
            <a:r>
              <a:rPr lang="ru-RU" dirty="0"/>
              <a:t>и</a:t>
            </a:r>
            <a:r>
              <a:rPr lang="en-US" dirty="0"/>
              <a:t> ICMP.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9689EA4-7767-1A94-F96C-64A151D79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42" y="1543849"/>
            <a:ext cx="8754619" cy="5227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3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FEF66-50C8-F624-16FC-376479848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C582DF-89CC-9CBE-BEDC-E9B206E6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Влияние признаков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BF8F-84B9-5E2F-F62B-9F65CA566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/>
              <a:t>На графике показано, как отдельные признаки повлияли на итоговое решение модели на одном эксперименте.</a:t>
            </a:r>
          </a:p>
          <a:p>
            <a:pPr marL="0" indent="0">
              <a:buNone/>
            </a:pPr>
            <a:r>
              <a:rPr lang="ru-RU" dirty="0"/>
              <a:t>Суммарное предсказание модели: </a:t>
            </a:r>
            <a:br>
              <a:rPr lang="ru-RU" dirty="0"/>
            </a:br>
            <a:r>
              <a:rPr lang="en" dirty="0"/>
              <a:t>f(x) = -0.173</a:t>
            </a:r>
            <a:br>
              <a:rPr lang="en" dirty="0"/>
            </a:br>
            <a:r>
              <a:rPr lang="ru-RU" dirty="0"/>
              <a:t>Это означает, что модель сдвинула прогноз в сторону </a:t>
            </a:r>
            <a:r>
              <a:rPr lang="en-US" dirty="0"/>
              <a:t>“</a:t>
            </a:r>
            <a:r>
              <a:rPr lang="ru-RU" dirty="0"/>
              <a:t>не </a:t>
            </a:r>
            <a:r>
              <a:rPr lang="en" dirty="0"/>
              <a:t>DoS”.</a:t>
            </a:r>
          </a:p>
          <a:p>
            <a:pPr marL="0" indent="0">
              <a:buNone/>
            </a:pPr>
            <a:r>
              <a:rPr lang="ru-RU" dirty="0"/>
              <a:t>Наиболее влиятельный признак — </a:t>
            </a:r>
            <a:r>
              <a:rPr lang="en" dirty="0"/>
              <a:t>IAT. </a:t>
            </a:r>
            <a:r>
              <a:rPr lang="ru-RU" dirty="0"/>
              <a:t>Остальные вносят меньший вклад, но в сумме также корректируют исход.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E6C6F21-DED6-C807-7680-1B74AC5C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1741892"/>
            <a:ext cx="5372100" cy="478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649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Топ 1 признака</a:t>
            </a:r>
            <a:r>
              <a:rPr lang="en-US" dirty="0"/>
              <a:t>: IAT.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" b="1" dirty="0"/>
              <a:t>Inter-Arrival Time</a:t>
            </a:r>
            <a:r>
              <a:rPr lang="en" dirty="0"/>
              <a:t> — </a:t>
            </a:r>
            <a:r>
              <a:rPr lang="ru-RU" dirty="0"/>
              <a:t>время между прибытием двух последовательных сетевых пакетов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График демонстрирует, что модель </a:t>
            </a:r>
            <a:r>
              <a:rPr lang="ru-RU" b="1" dirty="0"/>
              <a:t>чрезмерно зависит от </a:t>
            </a:r>
            <a:r>
              <a:rPr lang="en" b="1" dirty="0"/>
              <a:t>IAT</a:t>
            </a:r>
            <a:r>
              <a:rPr lang="ru-RU" dirty="0"/>
              <a:t>. 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низких значениях </a:t>
            </a:r>
            <a:r>
              <a:rPr lang="en" b="1" dirty="0"/>
              <a:t>IAT (</a:t>
            </a:r>
            <a:r>
              <a:rPr lang="ru-RU" b="1" dirty="0"/>
              <a:t>до </a:t>
            </a:r>
            <a:r>
              <a:rPr lang="en-US" b="1" dirty="0"/>
              <a:t>~</a:t>
            </a:r>
            <a:r>
              <a:rPr lang="ru-RU" b="1" dirty="0"/>
              <a:t>0.45)</a:t>
            </a:r>
            <a:r>
              <a:rPr lang="ru-RU" dirty="0"/>
              <a:t> — модель предсказывает высокую вероятность атаки (</a:t>
            </a:r>
            <a:r>
              <a:rPr lang="en" dirty="0"/>
              <a:t>E[f(x)] ≈ 0.6).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увеличении </a:t>
            </a:r>
            <a:r>
              <a:rPr lang="en" b="1" dirty="0"/>
              <a:t>IAT </a:t>
            </a:r>
            <a:r>
              <a:rPr lang="ru-RU" b="1" dirty="0"/>
              <a:t>выше среднего значения (≈ 0.5)</a:t>
            </a:r>
            <a:r>
              <a:rPr lang="ru-RU" dirty="0"/>
              <a:t> наблюдается </a:t>
            </a:r>
            <a:r>
              <a:rPr lang="ru-RU" b="1" dirty="0"/>
              <a:t>резкое падение вероятности атаки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en" b="1" dirty="0"/>
              <a:t>DoS-</a:t>
            </a:r>
            <a:r>
              <a:rPr lang="ru-RU" b="1" dirty="0"/>
              <a:t>атаки</a:t>
            </a:r>
            <a:r>
              <a:rPr lang="ru-RU" dirty="0"/>
              <a:t> характерны </a:t>
            </a:r>
            <a:r>
              <a:rPr lang="ru-RU" b="1" dirty="0"/>
              <a:t>низкими интервалами между пакетами</a:t>
            </a:r>
            <a:r>
              <a:rPr lang="en-US" b="1" dirty="0"/>
              <a:t>, </a:t>
            </a:r>
            <a:r>
              <a:rPr lang="ru-RU" dirty="0"/>
              <a:t>следовательно модель определяет их по малому </a:t>
            </a:r>
            <a:r>
              <a:rPr lang="en" dirty="0"/>
              <a:t>IAT.</a:t>
            </a:r>
            <a:endParaRPr lang="en-US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DE3278D-0E70-5A0E-59CE-FAA691F9C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36" y="1803163"/>
            <a:ext cx="6253552" cy="4555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4CDFB-1A6D-83A1-9B82-6A4C0E82F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2E22E4-58C8-5D1E-58BF-FD374ED57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</a:t>
            </a:r>
            <a:r>
              <a:rPr lang="en-US" dirty="0"/>
              <a:t> </a:t>
            </a:r>
            <a:r>
              <a:rPr lang="ru-RU" dirty="0"/>
              <a:t>другого признака</a:t>
            </a:r>
            <a:r>
              <a:rPr lang="en-US" dirty="0"/>
              <a:t>: </a:t>
            </a:r>
            <a:r>
              <a:rPr lang="en-US" dirty="0" err="1"/>
              <a:t>Magnitue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BC97C-71B5-EADE-19DD-7159CEBDF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888" y="2092269"/>
            <a:ext cx="5372100" cy="376618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/>
              <a:t>Здесь представлен уже признак</a:t>
            </a:r>
            <a:r>
              <a:rPr lang="en-US" dirty="0"/>
              <a:t>,</a:t>
            </a:r>
            <a:r>
              <a:rPr lang="ru-RU" dirty="0"/>
              <a:t> который менее явно оказывает влияние на решение</a:t>
            </a:r>
            <a:r>
              <a:rPr lang="en-US" dirty="0"/>
              <a:t>, </a:t>
            </a:r>
            <a:r>
              <a:rPr lang="ru-RU" dirty="0"/>
              <a:t>но все равно значительно по сравнению с другими</a:t>
            </a:r>
            <a:r>
              <a:rPr lang="en-US" dirty="0"/>
              <a:t>.</a:t>
            </a:r>
            <a:r>
              <a:rPr lang="ru-RU" dirty="0"/>
              <a:t> 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нулевых или близких к нулю значениях </a:t>
            </a:r>
            <a:r>
              <a:rPr lang="en" b="1" dirty="0"/>
              <a:t>Magnitude</a:t>
            </a:r>
            <a:r>
              <a:rPr lang="en" dirty="0"/>
              <a:t> — </a:t>
            </a:r>
            <a:r>
              <a:rPr lang="ru-RU" dirty="0"/>
              <a:t>модель предсказывает </a:t>
            </a:r>
            <a:r>
              <a:rPr lang="ru-RU" b="1" dirty="0"/>
              <a:t>высокую вероятность атаки</a:t>
            </a:r>
            <a:r>
              <a:rPr lang="ru-RU" dirty="0"/>
              <a:t> (</a:t>
            </a:r>
            <a:r>
              <a:rPr lang="en-US" dirty="0"/>
              <a:t>~</a:t>
            </a:r>
            <a:r>
              <a:rPr lang="ru-RU" dirty="0"/>
              <a:t>0.34).</a:t>
            </a:r>
          </a:p>
          <a:p>
            <a:pPr marL="0" indent="0">
              <a:buNone/>
            </a:pPr>
            <a:r>
              <a:rPr lang="ru-RU" dirty="0"/>
              <a:t>При </a:t>
            </a:r>
            <a:r>
              <a:rPr lang="ru-RU" b="1" dirty="0"/>
              <a:t>увеличении </a:t>
            </a:r>
            <a:r>
              <a:rPr lang="en" b="1" dirty="0"/>
              <a:t>Magnitude</a:t>
            </a:r>
            <a:r>
              <a:rPr lang="en" dirty="0"/>
              <a:t> — </a:t>
            </a:r>
            <a:r>
              <a:rPr lang="ru-RU" dirty="0"/>
              <a:t>модель резко понижает предсказание вероятности </a:t>
            </a:r>
            <a:r>
              <a:rPr lang="en" dirty="0"/>
              <a:t>DoS (</a:t>
            </a:r>
            <a:r>
              <a:rPr lang="ru-RU" dirty="0"/>
              <a:t>до</a:t>
            </a:r>
            <a:r>
              <a:rPr lang="en-US" dirty="0"/>
              <a:t> ~</a:t>
            </a:r>
            <a:r>
              <a:rPr lang="ru-RU" dirty="0"/>
              <a:t>0.19–0.20</a:t>
            </a:r>
            <a:r>
              <a:rPr lang="en-US" dirty="0"/>
              <a:t>)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Вероятно:</a:t>
            </a:r>
          </a:p>
          <a:p>
            <a:pPr marL="0" indent="0">
              <a:buNone/>
            </a:pPr>
            <a:r>
              <a:rPr lang="ru-RU" b="1" dirty="0"/>
              <a:t>Атакующий трафик</a:t>
            </a:r>
            <a:r>
              <a:rPr lang="ru-RU" dirty="0"/>
              <a:t> чаще сопровождается </a:t>
            </a:r>
            <a:r>
              <a:rPr lang="ru-RU" b="1" dirty="0"/>
              <a:t>низким значением </a:t>
            </a:r>
            <a:r>
              <a:rPr lang="en" b="1" dirty="0"/>
              <a:t>Magnitude</a:t>
            </a:r>
            <a:r>
              <a:rPr lang="en" dirty="0"/>
              <a:t>.</a:t>
            </a:r>
          </a:p>
          <a:p>
            <a:pPr marL="0" indent="0">
              <a:buNone/>
            </a:pPr>
            <a:r>
              <a:rPr lang="ru-RU" dirty="0"/>
              <a:t>Повышение </a:t>
            </a:r>
            <a:r>
              <a:rPr lang="en" dirty="0"/>
              <a:t>Magnitude </a:t>
            </a:r>
            <a:r>
              <a:rPr lang="ru-RU" dirty="0"/>
              <a:t>ассоциируется с нормальным поведением.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4200617-7A7F-24B2-17DC-1CB811D06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3" y="2048341"/>
            <a:ext cx="5992587" cy="431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491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6DDB80-C9BE-4D2E-807C-97333A875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Генерация искусственных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14A9C-AF4C-44F1-9700-3010206E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dirty="0"/>
              <a:t>В рамках работы были представлены два различных способа генерации искусственных данных: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/>
              <a:t>Генерация на основе измененных жадным алгоритмом и успешно отработанных на модели образцах.</a:t>
            </a:r>
          </a:p>
          <a:p>
            <a:pPr marL="713232" lvl="1" indent="-457200">
              <a:buFont typeface="+mj-lt"/>
              <a:buAutoNum type="arabicPeriod"/>
            </a:pPr>
            <a:r>
              <a:rPr lang="ru-RU" dirty="0"/>
              <a:t>Генерация на основе </a:t>
            </a:r>
            <a:r>
              <a:rPr lang="en-US" dirty="0"/>
              <a:t>SHAP</a:t>
            </a:r>
            <a:r>
              <a:rPr lang="ru-RU" dirty="0"/>
              <a:t>-значений.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3674561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471101"/>
      </a:dk2>
      <a:lt2>
        <a:srgbClr val="E7E8E2"/>
      </a:lt2>
      <a:accent1>
        <a:srgbClr val="A6B727"/>
      </a:accent1>
      <a:accent2>
        <a:srgbClr val="F04304"/>
      </a:accent2>
      <a:accent3>
        <a:srgbClr val="EF8606"/>
      </a:accent3>
      <a:accent4>
        <a:srgbClr val="F2C100"/>
      </a:accent4>
      <a:accent5>
        <a:srgbClr val="A65001"/>
      </a:accent5>
      <a:accent6>
        <a:srgbClr val="BA9585"/>
      </a:accent6>
      <a:hlink>
        <a:srgbClr val="00B0F0"/>
      </a:hlink>
      <a:folHlink>
        <a:srgbClr val="7F7F7F"/>
      </a:folHlink>
    </a:clrScheme>
    <a:fontScheme name="Метрополи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3A8A2BB7-7C5E-4EB2-B1F1-CFFF0F57E77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Метрополия</Template>
  <TotalTime>168</TotalTime>
  <Words>666</Words>
  <Application>Microsoft Macintosh PowerPoint</Application>
  <PresentationFormat>Широкоэкранный</PresentationFormat>
  <Paragraphs>70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1" baseType="lpstr">
      <vt:lpstr>Arial</vt:lpstr>
      <vt:lpstr>Calibri Light</vt:lpstr>
      <vt:lpstr>Метрополия</vt:lpstr>
      <vt:lpstr>Задание по безопасности инфраструктурных технологий </vt:lpstr>
      <vt:lpstr>Задание</vt:lpstr>
      <vt:lpstr>Основные части работы</vt:lpstr>
      <vt:lpstr>Классификатор</vt:lpstr>
      <vt:lpstr>Выявление важных признаков</vt:lpstr>
      <vt:lpstr>Влияние признаков</vt:lpstr>
      <vt:lpstr>Анализ Топ 1 признака: IAT.</vt:lpstr>
      <vt:lpstr>Анализ другого признака: Magnitue.</vt:lpstr>
      <vt:lpstr>Генерация искусственных данных</vt:lpstr>
      <vt:lpstr>Генерация на основе жадного алгоритма</vt:lpstr>
      <vt:lpstr>Генерация на основе жадного алгоритма</vt:lpstr>
      <vt:lpstr>Генерация на основе жадного алгоритма</vt:lpstr>
      <vt:lpstr>Генерация на основе SHAP значений</vt:lpstr>
      <vt:lpstr>Топ SHAP-значений для атак DDoS</vt:lpstr>
      <vt:lpstr>Топ SHAP-значений для атак MITM</vt:lpstr>
      <vt:lpstr>Топ SHAP-значений для атак Mirai</vt:lpstr>
      <vt:lpstr>Топ SHAP-значений для атак DNS Spoofing</vt:lpstr>
      <vt:lpstr>Топ SHAP-значений для атак Sql Injection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Задание по безопасности инфраструктурных технологий </dc:title>
  <dc:creator>Максим Егоров</dc:creator>
  <cp:lastModifiedBy>Ilayah Doran</cp:lastModifiedBy>
  <cp:revision>7</cp:revision>
  <dcterms:created xsi:type="dcterms:W3CDTF">2025-05-20T19:47:46Z</dcterms:created>
  <dcterms:modified xsi:type="dcterms:W3CDTF">2025-05-21T16:11:50Z</dcterms:modified>
</cp:coreProperties>
</file>