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79" r:id="rId7"/>
    <p:sldId id="276" r:id="rId8"/>
    <p:sldId id="265" r:id="rId9"/>
    <p:sldId id="277" r:id="rId10"/>
    <p:sldId id="266" r:id="rId11"/>
    <p:sldId id="267" r:id="rId12"/>
    <p:sldId id="278" r:id="rId13"/>
    <p:sldId id="275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4"/>
  </p:normalViewPr>
  <p:slideViewPr>
    <p:cSldViewPr snapToGrid="0">
      <p:cViewPr>
        <p:scale>
          <a:sx n="137" d="100"/>
          <a:sy n="137" d="100"/>
        </p:scale>
        <p:origin x="6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0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7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4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8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9816-C143-4D6E-9809-BB0891CE3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/>
              <a:t>Задание по безопасности инфраструктурных технологий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7069A-4EB3-42BD-A787-5B693E02B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Выполнили: Егоров М.Э., Кузьменко И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Д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Группа: 535</a:t>
            </a:r>
          </a:p>
        </p:txBody>
      </p:sp>
    </p:spTree>
    <p:extLst>
      <p:ext uri="{BB962C8B-B14F-4D97-AF65-F5344CB8AC3E}">
        <p14:creationId xmlns:p14="http://schemas.microsoft.com/office/powerpoint/2010/main" val="359717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искусственных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 рамках работы были представлены два различных способа генерации искусственных данных: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/>
              <a:t>Генерация на основе измененных жадным алгоритмом и успешно отработанных на модели образцах.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/>
              <a:t>Генерация на основе </a:t>
            </a:r>
            <a:r>
              <a:rPr lang="en-US" dirty="0"/>
              <a:t>SHAP</a:t>
            </a:r>
            <a:r>
              <a:rPr lang="ru-RU" dirty="0"/>
              <a:t>-значений.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7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жадного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238998"/>
            <a:ext cx="11258232" cy="3739738"/>
          </a:xfrm>
        </p:spPr>
        <p:txBody>
          <a:bodyPr>
            <a:normAutofit/>
          </a:bodyPr>
          <a:lstStyle/>
          <a:p>
            <a:r>
              <a:rPr lang="ru-RU" dirty="0"/>
              <a:t>Жадный алгоритм позволяет изменить минимальное число признаков объекта так, чтобы модель изменила своё решение</a:t>
            </a:r>
            <a:r>
              <a:rPr lang="en-US" dirty="0"/>
              <a:t>,</a:t>
            </a:r>
            <a:r>
              <a:rPr lang="ru-RU" dirty="0"/>
              <a:t> то есть</a:t>
            </a:r>
            <a:r>
              <a:rPr lang="en-US" dirty="0"/>
              <a:t> </a:t>
            </a:r>
            <a:r>
              <a:rPr lang="ru-RU" dirty="0"/>
              <a:t>перестала классифицировать запись как </a:t>
            </a:r>
            <a:r>
              <a:rPr lang="en" dirty="0"/>
              <a:t>DoS-</a:t>
            </a:r>
            <a:r>
              <a:rPr lang="ru-RU" dirty="0"/>
              <a:t>атаку.</a:t>
            </a:r>
          </a:p>
          <a:p>
            <a:r>
              <a:rPr lang="ru-RU" dirty="0"/>
              <a:t>Алгоритм последовательно перебирает признаки и направления изменения, выбирая наилучший шаг, увеличивающий вероятность "цельного" (противоположного) класса.</a:t>
            </a:r>
          </a:p>
          <a:p>
            <a:r>
              <a:rPr lang="ru-RU" b="1" dirty="0"/>
              <a:t>Результат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Проведено 100 попыток генерации </a:t>
            </a:r>
            <a:r>
              <a:rPr lang="ru-RU" dirty="0" err="1"/>
              <a:t>контрфактов</a:t>
            </a:r>
            <a:r>
              <a:rPr lang="ru-RU" dirty="0"/>
              <a:t> для объектов класса "1" (</a:t>
            </a:r>
            <a:r>
              <a:rPr lang="en" dirty="0"/>
              <a:t>DoS).</a:t>
            </a:r>
          </a:p>
          <a:p>
            <a:r>
              <a:rPr lang="ru-RU" dirty="0"/>
              <a:t>В </a:t>
            </a:r>
            <a:r>
              <a:rPr lang="ru-RU" b="1" dirty="0"/>
              <a:t>97 случаях из 100</a:t>
            </a:r>
            <a:r>
              <a:rPr lang="ru-RU" dirty="0"/>
              <a:t> удалось изменить решение модели на противоположное.</a:t>
            </a:r>
          </a:p>
        </p:txBody>
      </p:sp>
    </p:spTree>
    <p:extLst>
      <p:ext uri="{BB962C8B-B14F-4D97-AF65-F5344CB8AC3E}">
        <p14:creationId xmlns:p14="http://schemas.microsoft.com/office/powerpoint/2010/main" val="33102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AD4E5-1048-C91C-6559-BCB3BA1C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FFDB6-D1AB-0D43-8CB8-91FCBC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жадного алгоритма</a:t>
            </a:r>
          </a:p>
        </p:txBody>
      </p:sp>
      <p:pic>
        <p:nvPicPr>
          <p:cNvPr id="5" name="Объект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E0B68DC-3CC4-89F2-11A9-2D094784C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298196"/>
            <a:ext cx="3439036" cy="3740150"/>
          </a:xfr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3E307A0-5BE8-43A7-BB39-4C7B5C91B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17" y="1754333"/>
            <a:ext cx="5076665" cy="334933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ер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BFBF88B-0B61-DBA6-C63C-0D23B44B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60" y="5233664"/>
            <a:ext cx="5278780" cy="11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6D4AD-7916-2F89-A336-55FD10C2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C34FE-B8E8-AE5F-F5D2-D0030895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жадного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1DD05-4617-3A03-2813-9CB75F3E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547" y="2585148"/>
            <a:ext cx="5001909" cy="3393588"/>
          </a:xfrm>
        </p:spPr>
        <p:txBody>
          <a:bodyPr>
            <a:normAutofit/>
          </a:bodyPr>
          <a:lstStyle/>
          <a:p>
            <a:r>
              <a:rPr lang="ru-RU" dirty="0"/>
              <a:t>Из полученного графика видно</a:t>
            </a:r>
            <a:r>
              <a:rPr lang="en-US" dirty="0"/>
              <a:t>, </a:t>
            </a:r>
            <a:r>
              <a:rPr lang="ru-RU" dirty="0"/>
              <a:t>что большинство атакующих примеров были успешно модифицированы с изменением всего одного признака. Это указывает на чувствительность модели к небольшим изменениям входных данных и подчёркивает важность значимых признаков.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803736-AA75-81F8-1EAF-897053C7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4" y="2380049"/>
            <a:ext cx="6397722" cy="31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526F-9115-0FF0-8308-160A032E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0E00F-5053-624D-5CFF-2ABBCC21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</a:t>
            </a:r>
            <a:r>
              <a:rPr lang="en-US" dirty="0"/>
              <a:t>SHAP </a:t>
            </a:r>
            <a:r>
              <a:rPr lang="ru-RU" dirty="0"/>
              <a:t>значений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5E98C-EEEA-6225-22E8-CE618D42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45" y="2593694"/>
            <a:ext cx="10032762" cy="3393588"/>
          </a:xfrm>
        </p:spPr>
        <p:txBody>
          <a:bodyPr>
            <a:normAutofit/>
          </a:bodyPr>
          <a:lstStyle/>
          <a:p>
            <a:r>
              <a:rPr lang="ru-RU" dirty="0"/>
              <a:t>Сгенерированы 100 синтетических объектов на основе средних значений и добавления шума только по наиболее важным признакам</a:t>
            </a:r>
            <a:r>
              <a:rPr lang="en-US" dirty="0"/>
              <a:t>, </a:t>
            </a:r>
            <a:r>
              <a:rPr lang="ru-RU" dirty="0"/>
              <a:t>выделенным через </a:t>
            </a:r>
            <a:r>
              <a:rPr lang="en" dirty="0"/>
              <a:t>SHAP. </a:t>
            </a:r>
            <a:r>
              <a:rPr lang="ru-RU" dirty="0"/>
              <a:t>Это позволяет оценить, насколько модель чувствительна к ключевым признакам.</a:t>
            </a:r>
          </a:p>
          <a:p>
            <a:r>
              <a:rPr lang="ru-RU" b="1" dirty="0"/>
              <a:t>Результат:</a:t>
            </a:r>
            <a:endParaRPr lang="ru-RU" dirty="0"/>
          </a:p>
          <a:p>
            <a:r>
              <a:rPr lang="ru-RU" dirty="0"/>
              <a:t>Модель классифицировала </a:t>
            </a:r>
            <a:r>
              <a:rPr lang="ru-RU" b="1" dirty="0"/>
              <a:t>30 из 100</a:t>
            </a:r>
            <a:r>
              <a:rPr lang="ru-RU" dirty="0"/>
              <a:t> синтетических объектов как атаки (</a:t>
            </a:r>
            <a:r>
              <a:rPr lang="en" dirty="0"/>
              <a:t>DoS), </a:t>
            </a:r>
            <a:r>
              <a:rPr lang="ru-RU" dirty="0"/>
              <a:t>что подтверждает вклад этих признаков в принятие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22534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076F5-5591-CDCC-F3A1-BC2EF98B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DDoS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2F41EE-200E-1A91-6B0E-DA0BB5B4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09" y="1825057"/>
            <a:ext cx="8445109" cy="50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6515-2C6F-4E01-AF1A-9A757C6E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7795-0A2B-4FBC-0CA1-B69D4AA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MITM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F4707E-4BD7-5C4A-7F42-CA76A7E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2" y="1717460"/>
            <a:ext cx="8608225" cy="51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7A9F-28B4-CA30-67ED-E8160660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9E4C2-B32E-3E15-F273-4AF0A61C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Mirai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015580-ACDE-0F37-71C3-05E2A4549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2" y="1651118"/>
            <a:ext cx="8719320" cy="52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8C780-EF31-81CC-CE1D-E3DC525A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72E03-3A04-E797-0152-A9C96A57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1095"/>
            <a:ext cx="10772775" cy="2046636"/>
          </a:xfrm>
        </p:spPr>
        <p:txBody>
          <a:bodyPr>
            <a:normAutofit/>
          </a:bodyPr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DNS</a:t>
            </a:r>
            <a:r>
              <a:rPr lang="ru-RU" dirty="0"/>
              <a:t> </a:t>
            </a:r>
            <a:r>
              <a:rPr lang="en" dirty="0"/>
              <a:t>Spoofing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565550-E113-F62B-90CC-52CB324F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810" y="1794010"/>
            <a:ext cx="8480038" cy="50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D54FF-800C-CAED-BA4D-19356A0F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5345-3DFE-8047-AA1B-51B4EFE1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35835"/>
            <a:ext cx="10772775" cy="1721895"/>
          </a:xfrm>
        </p:spPr>
        <p:txBody>
          <a:bodyPr>
            <a:normAutofit fontScale="90000"/>
          </a:bodyPr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 err="1"/>
              <a:t>Sql</a:t>
            </a:r>
            <a:r>
              <a:rPr lang="ru-RU" dirty="0"/>
              <a:t> </a:t>
            </a:r>
            <a:r>
              <a:rPr lang="en" dirty="0"/>
              <a:t>Injection</a:t>
            </a:r>
            <a:br>
              <a:rPr lang="en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5ACD013-54DE-2179-4AC8-BF08DC33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2" y="1314304"/>
            <a:ext cx="9283342" cy="55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A2C8A-D379-40D8-AE64-3605395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98EF-43B3-4F8B-BA97-7F33B01D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Реализовать классификатор для </a:t>
            </a:r>
            <a:r>
              <a:rPr lang="en-US" dirty="0"/>
              <a:t>DoS </a:t>
            </a:r>
            <a:r>
              <a:rPr lang="ru-RU" dirty="0"/>
              <a:t>атак.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Построить объяснение созданной модели.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Полученное объяснение проиллюстрировать и описать (словами).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Сформулировать – какие признаки нужно изменить в имеющихся данных (минимальные изменения), чтобы такие записи классифицировались неверно.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Сравнить метрики</a:t>
            </a:r>
            <a:r>
              <a:rPr lang="en-US" dirty="0"/>
              <a:t>,</a:t>
            </a:r>
            <a:r>
              <a:rPr lang="ru-RU" dirty="0"/>
              <a:t> дополнив тестовый набор искусственными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3126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A2C8A-D379-40D8-AE64-3605395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части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98EF-43B3-4F8B-BA97-7F33B01D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Классификатор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Объяснение созданной модели и выявление основных признаков.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Проверка путем дополнения тестового набора искусственными данными и сравнения метрик.</a:t>
            </a:r>
          </a:p>
        </p:txBody>
      </p:sp>
    </p:spTree>
    <p:extLst>
      <p:ext uri="{BB962C8B-B14F-4D97-AF65-F5344CB8AC3E}">
        <p14:creationId xmlns:p14="http://schemas.microsoft.com/office/powerpoint/2010/main" val="400758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Выбранный алгоритм</a:t>
            </a:r>
            <a:r>
              <a:rPr lang="ru-RU" dirty="0"/>
              <a:t>: </a:t>
            </a:r>
            <a:r>
              <a:rPr lang="en" dirty="0"/>
              <a:t>Random Forest</a:t>
            </a:r>
          </a:p>
          <a:p>
            <a:r>
              <a:rPr lang="ru-RU" b="1" dirty="0"/>
              <a:t>Параметры модели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Кол-во деревьев: 7</a:t>
            </a:r>
          </a:p>
          <a:p>
            <a:pPr lvl="1"/>
            <a:r>
              <a:rPr lang="ru-RU" dirty="0"/>
              <a:t>Критерий: </a:t>
            </a:r>
            <a:r>
              <a:rPr lang="en-US" dirty="0"/>
              <a:t>Gini</a:t>
            </a:r>
            <a:endParaRPr lang="ru-RU" dirty="0"/>
          </a:p>
          <a:p>
            <a:pPr lvl="1"/>
            <a:r>
              <a:rPr lang="ru-RU" dirty="0"/>
              <a:t>Мин. кол-во объектов в листе: 1</a:t>
            </a:r>
          </a:p>
          <a:p>
            <a:pPr lvl="1"/>
            <a:r>
              <a:rPr lang="en" dirty="0"/>
              <a:t>Bootstrap: </a:t>
            </a:r>
            <a:r>
              <a:rPr lang="ru-RU" dirty="0"/>
              <a:t>Да</a:t>
            </a:r>
            <a:endParaRPr lang="en-US" dirty="0"/>
          </a:p>
          <a:p>
            <a:pPr lvl="1"/>
            <a:r>
              <a:rPr lang="ru-RU" dirty="0"/>
              <a:t>Нормализация</a:t>
            </a:r>
            <a:r>
              <a:rPr lang="en-US" dirty="0"/>
              <a:t>: </a:t>
            </a:r>
            <a:r>
              <a:rPr lang="en-US" dirty="0" err="1"/>
              <a:t>MinMaxScaler</a:t>
            </a:r>
            <a:endParaRPr lang="ru-RU" dirty="0"/>
          </a:p>
          <a:p>
            <a:pPr lvl="1"/>
            <a:endParaRPr lang="ru-RU" dirty="0"/>
          </a:p>
          <a:p>
            <a:pPr marL="4572" lvl="1" indent="0">
              <a:buNone/>
            </a:pPr>
            <a:r>
              <a:rPr lang="ru-RU" dirty="0"/>
              <a:t>Обоснование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ru-RU" dirty="0"/>
              <a:t>устойчив к шуму, выбросам и переобучению</a:t>
            </a:r>
            <a:r>
              <a:rPr lang="en-US" dirty="0"/>
              <a:t>;</a:t>
            </a:r>
          </a:p>
          <a:p>
            <a:pPr lvl="1">
              <a:buFontTx/>
              <a:buChar char="-"/>
            </a:pPr>
            <a:r>
              <a:rPr lang="ru-RU" dirty="0"/>
              <a:t>даёт возможность оценить важность признаков, построить </a:t>
            </a:r>
            <a:r>
              <a:rPr lang="en" dirty="0"/>
              <a:t>SHAP-</a:t>
            </a:r>
            <a:r>
              <a:rPr lang="ru-RU" dirty="0"/>
              <a:t>графики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9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важных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1461" y="2041450"/>
            <a:ext cx="2656492" cy="4317017"/>
          </a:xfrm>
        </p:spPr>
        <p:txBody>
          <a:bodyPr/>
          <a:lstStyle/>
          <a:p>
            <a:r>
              <a:rPr lang="ru-RU" dirty="0"/>
              <a:t>На графике представлены топ 30 признаков</a:t>
            </a:r>
            <a:r>
              <a:rPr lang="en-US" dirty="0"/>
              <a:t>,</a:t>
            </a:r>
            <a:r>
              <a:rPr lang="ru-RU" dirty="0"/>
              <a:t> отсортированных по важности</a:t>
            </a:r>
            <a:r>
              <a:rPr lang="en-US" dirty="0"/>
              <a:t>, </a:t>
            </a:r>
            <a:r>
              <a:rPr lang="ru-RU" dirty="0"/>
              <a:t>используя </a:t>
            </a:r>
            <a:r>
              <a:rPr lang="en-US" dirty="0"/>
              <a:t>SHAP-</a:t>
            </a:r>
            <a:r>
              <a:rPr lang="ru-RU" dirty="0"/>
              <a:t>значения</a:t>
            </a:r>
            <a:r>
              <a:rPr lang="en-US" dirty="0"/>
              <a:t>. </a:t>
            </a:r>
            <a:r>
              <a:rPr lang="ru-RU" dirty="0"/>
              <a:t>Из графика видно, что лидируют </a:t>
            </a:r>
            <a:r>
              <a:rPr lang="en-US" dirty="0"/>
              <a:t>IAT, Protocol Type, Magnitude, AVG </a:t>
            </a:r>
            <a:r>
              <a:rPr lang="ru-RU" dirty="0"/>
              <a:t>и</a:t>
            </a:r>
            <a:r>
              <a:rPr lang="en-US" dirty="0"/>
              <a:t> ICMP.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689EA4-7767-1A94-F96C-64A151D7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1543849"/>
            <a:ext cx="8754619" cy="5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FBE57-5042-DBA3-9FD6-5F33CFBB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16BD7-FCC9-97A6-8178-FBCD4189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Пояснение важных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3C3EB-B437-77DE-F158-4C34A24E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07" y="2041450"/>
            <a:ext cx="11363464" cy="43170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1" dirty="0"/>
              <a:t>1. IAT —</a:t>
            </a:r>
            <a:r>
              <a:rPr lang="ru-RU" b="1" dirty="0"/>
              <a:t>время между текущим и предыдущим пакетом.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</a:t>
            </a:r>
            <a:r>
              <a:rPr lang="en" dirty="0"/>
              <a:t>DoS-</a:t>
            </a:r>
            <a:r>
              <a:rPr lang="ru-RU" dirty="0"/>
              <a:t>атаках пакеты поступают </a:t>
            </a:r>
            <a:r>
              <a:rPr lang="ru-RU" b="1" dirty="0"/>
              <a:t>с минимальными задержками</a:t>
            </a:r>
            <a:r>
              <a:rPr lang="ru-RU" dirty="0"/>
              <a:t>, почти без пауз. У обычного трафика 	</a:t>
            </a:r>
            <a:r>
              <a:rPr lang="en" dirty="0"/>
              <a:t>IAT </a:t>
            </a:r>
            <a:r>
              <a:rPr lang="ru-RU" b="1" dirty="0"/>
              <a:t>больше</a:t>
            </a:r>
            <a:r>
              <a:rPr lang="ru-RU" dirty="0"/>
              <a:t> из-за естественных пауз между запросами и откликами.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en" b="1" dirty="0"/>
              <a:t>Protocol Type — </a:t>
            </a:r>
            <a:r>
              <a:rPr lang="ru-RU" b="1" dirty="0"/>
              <a:t>Протокол сетевого уровня (</a:t>
            </a:r>
            <a:r>
              <a:rPr lang="en" b="1" dirty="0"/>
              <a:t>IP, UDP, TCP, IGMP, ICMP, Unknown (</a:t>
            </a:r>
            <a:r>
              <a:rPr lang="ru-RU" b="1" dirty="0"/>
              <a:t>как целые числа))</a:t>
            </a:r>
            <a:r>
              <a:rPr lang="en-US" b="1" dirty="0"/>
              <a:t>.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Многие </a:t>
            </a:r>
            <a:r>
              <a:rPr lang="en" dirty="0"/>
              <a:t>DoS-</a:t>
            </a:r>
            <a:r>
              <a:rPr lang="ru-RU" dirty="0"/>
              <a:t>атаки завязаны на </a:t>
            </a:r>
            <a:r>
              <a:rPr lang="ru-RU" b="1" dirty="0"/>
              <a:t>определённые протоколы</a:t>
            </a:r>
            <a:r>
              <a:rPr lang="en-US" b="1" dirty="0"/>
              <a:t>. </a:t>
            </a:r>
            <a:r>
              <a:rPr lang="ru-RU" dirty="0"/>
              <a:t>Если атаки в обучающих данных</a:t>
            </a:r>
            <a:r>
              <a:rPr lang="en-US" dirty="0"/>
              <a:t> 	</a:t>
            </a:r>
            <a:r>
              <a:rPr lang="ru-RU" dirty="0"/>
              <a:t>чаще используют конкретный протокол, модель это запоминает.</a:t>
            </a:r>
          </a:p>
          <a:p>
            <a:pPr marL="0" indent="0">
              <a:buNone/>
            </a:pPr>
            <a:r>
              <a:rPr lang="ru-RU" b="1" dirty="0"/>
              <a:t>3. </a:t>
            </a:r>
            <a:r>
              <a:rPr lang="en" b="1" dirty="0" err="1"/>
              <a:t>Magnitu</a:t>
            </a:r>
            <a:r>
              <a:rPr lang="en-US" b="1" dirty="0"/>
              <a:t>d</a:t>
            </a:r>
            <a:r>
              <a:rPr lang="en" b="1" dirty="0"/>
              <a:t>e — </a:t>
            </a:r>
            <a:r>
              <a:rPr lang="ru-RU" b="1" dirty="0"/>
              <a:t>средняя длина входящих пакетов</a:t>
            </a:r>
            <a:r>
              <a:rPr lang="en-US" b="1" dirty="0"/>
              <a:t> </a:t>
            </a:r>
            <a:r>
              <a:rPr lang="ru-RU" b="1" dirty="0"/>
              <a:t>+</a:t>
            </a:r>
            <a:r>
              <a:rPr lang="en-US" b="1" dirty="0"/>
              <a:t> </a:t>
            </a:r>
            <a:r>
              <a:rPr lang="ru-RU" b="1" dirty="0"/>
              <a:t>средняя длина исходящих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" dirty="0"/>
              <a:t>DoS-</a:t>
            </a:r>
            <a:r>
              <a:rPr lang="ru-RU" dirty="0"/>
              <a:t>атаки часто состоят из </a:t>
            </a:r>
            <a:r>
              <a:rPr lang="ru-RU" b="1" dirty="0"/>
              <a:t>очень коротких или пустых пакетов</a:t>
            </a:r>
            <a:r>
              <a:rPr lang="ru-RU" dirty="0"/>
              <a:t>, если цель — перегрузка </a:t>
            </a:r>
            <a:r>
              <a:rPr lang="en-US" dirty="0"/>
              <a:t>	</a:t>
            </a:r>
            <a:r>
              <a:rPr lang="ru-RU" dirty="0"/>
              <a:t>количеством, а не содержанием.</a:t>
            </a:r>
            <a:r>
              <a:rPr lang="en-US" dirty="0"/>
              <a:t> </a:t>
            </a:r>
            <a:r>
              <a:rPr lang="ru-RU" dirty="0"/>
              <a:t>В результате </a:t>
            </a:r>
            <a:r>
              <a:rPr lang="en" dirty="0"/>
              <a:t>Magnitude </a:t>
            </a:r>
            <a:r>
              <a:rPr lang="ru-RU" dirty="0"/>
              <a:t>часто </a:t>
            </a:r>
            <a:r>
              <a:rPr lang="ru-RU" b="1" dirty="0"/>
              <a:t>ниже</a:t>
            </a:r>
            <a:r>
              <a:rPr lang="ru-RU" dirty="0"/>
              <a:t>, чем в нормальном </a:t>
            </a:r>
            <a:r>
              <a:rPr lang="en-US" dirty="0"/>
              <a:t>	</a:t>
            </a:r>
            <a:r>
              <a:rPr lang="ru-RU" dirty="0"/>
              <a:t>трафике.</a:t>
            </a:r>
          </a:p>
          <a:p>
            <a:pPr marL="0" indent="0">
              <a:buNone/>
            </a:pPr>
            <a:r>
              <a:rPr lang="en" b="1" dirty="0"/>
              <a:t>4. AVG — </a:t>
            </a:r>
            <a:r>
              <a:rPr lang="ru-RU" b="1" dirty="0"/>
              <a:t>Средняя длина пакетов в потоке</a:t>
            </a:r>
            <a:r>
              <a:rPr lang="en-US" b="1" dirty="0"/>
              <a:t>.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Потоки в </a:t>
            </a:r>
            <a:r>
              <a:rPr lang="en" dirty="0"/>
              <a:t>DoS-</a:t>
            </a:r>
            <a:r>
              <a:rPr lang="ru-RU" dirty="0"/>
              <a:t>атаках часто содержат </a:t>
            </a:r>
            <a:r>
              <a:rPr lang="ru-RU" b="1" dirty="0"/>
              <a:t>однотипные и короткие пакеты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5. </a:t>
            </a:r>
            <a:r>
              <a:rPr lang="en" b="1" dirty="0"/>
              <a:t>ICMP — </a:t>
            </a:r>
            <a:r>
              <a:rPr lang="ru-RU" b="1" dirty="0"/>
              <a:t>Бинарный флаг (1, если используется </a:t>
            </a:r>
            <a:r>
              <a:rPr lang="en" b="1" dirty="0"/>
              <a:t>ICMP-</a:t>
            </a:r>
            <a:r>
              <a:rPr lang="ru-RU" b="1" dirty="0"/>
              <a:t>протокол)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Некоторые атаки используют этот протокол.</a:t>
            </a:r>
          </a:p>
        </p:txBody>
      </p:sp>
    </p:spTree>
    <p:extLst>
      <p:ext uri="{BB962C8B-B14F-4D97-AF65-F5344CB8AC3E}">
        <p14:creationId xmlns:p14="http://schemas.microsoft.com/office/powerpoint/2010/main" val="112541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EF66-50C8-F624-16FC-37647984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582DF-89CC-9CBE-BEDC-E9B206E6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BF8F-84B9-5E2F-F62B-9F65CA56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88" y="2092269"/>
            <a:ext cx="5372100" cy="3766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графике показано, как отдельные признаки повлияли на итоговое решение модели на одном эксперименте.</a:t>
            </a:r>
          </a:p>
          <a:p>
            <a:pPr marL="0" indent="0">
              <a:buNone/>
            </a:pPr>
            <a:r>
              <a:rPr lang="ru-RU" dirty="0"/>
              <a:t>Суммарное предсказание модели: </a:t>
            </a:r>
            <a:br>
              <a:rPr lang="ru-RU" dirty="0"/>
            </a:br>
            <a:r>
              <a:rPr lang="en" dirty="0"/>
              <a:t>f(x) = -0.173</a:t>
            </a:r>
            <a:br>
              <a:rPr lang="en" dirty="0"/>
            </a:br>
            <a:r>
              <a:rPr lang="ru-RU" dirty="0"/>
              <a:t>Это означает, что модель сдвинула прогноз в сторону </a:t>
            </a:r>
            <a:r>
              <a:rPr lang="en-US" dirty="0"/>
              <a:t>“</a:t>
            </a:r>
            <a:r>
              <a:rPr lang="ru-RU" dirty="0"/>
              <a:t>не </a:t>
            </a:r>
            <a:r>
              <a:rPr lang="en" dirty="0"/>
              <a:t>DoS”.</a:t>
            </a:r>
          </a:p>
          <a:p>
            <a:pPr marL="0" indent="0">
              <a:buNone/>
            </a:pPr>
            <a:r>
              <a:rPr lang="ru-RU" dirty="0"/>
              <a:t>Наиболее влиятельный признак — </a:t>
            </a:r>
            <a:r>
              <a:rPr lang="en" dirty="0"/>
              <a:t>IAT. </a:t>
            </a:r>
            <a:r>
              <a:rPr lang="ru-RU" dirty="0"/>
              <a:t>Остальные вносят меньший вклад, но в сумме также корректируют исход.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6C6F21-DED6-C807-7680-1B74AC5C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741892"/>
            <a:ext cx="5372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Топ 1 признака</a:t>
            </a:r>
            <a:r>
              <a:rPr lang="en-US" dirty="0"/>
              <a:t>: IAT.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88" y="2092269"/>
            <a:ext cx="5372100" cy="37661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b="1" dirty="0"/>
              <a:t>Inter-Arrival Time</a:t>
            </a:r>
            <a:r>
              <a:rPr lang="en" dirty="0"/>
              <a:t> — </a:t>
            </a:r>
            <a:r>
              <a:rPr lang="ru-RU" dirty="0"/>
              <a:t>время между прибытием двух последовательных сетевых пакетов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График демонстрирует, что модель </a:t>
            </a:r>
            <a:r>
              <a:rPr lang="ru-RU" b="1" dirty="0"/>
              <a:t>чрезмерно зависит от </a:t>
            </a:r>
            <a:r>
              <a:rPr lang="en" b="1" dirty="0"/>
              <a:t>IAT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низких значениях </a:t>
            </a:r>
            <a:r>
              <a:rPr lang="en" b="1" dirty="0"/>
              <a:t>IAT (</a:t>
            </a:r>
            <a:r>
              <a:rPr lang="ru-RU" b="1" dirty="0"/>
              <a:t>до </a:t>
            </a:r>
            <a:r>
              <a:rPr lang="en-US" b="1" dirty="0"/>
              <a:t>~</a:t>
            </a:r>
            <a:r>
              <a:rPr lang="ru-RU" b="1" dirty="0"/>
              <a:t>0.45)</a:t>
            </a:r>
            <a:r>
              <a:rPr lang="ru-RU" dirty="0"/>
              <a:t> — модель предсказывает высокую вероятность атаки (</a:t>
            </a:r>
            <a:r>
              <a:rPr lang="en" dirty="0"/>
              <a:t>E[f(x)] ≈ 0.6).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увеличении </a:t>
            </a:r>
            <a:r>
              <a:rPr lang="en" b="1" dirty="0"/>
              <a:t>IAT </a:t>
            </a:r>
            <a:r>
              <a:rPr lang="ru-RU" b="1" dirty="0"/>
              <a:t>выше среднего значения (≈ 0.5)</a:t>
            </a:r>
            <a:r>
              <a:rPr lang="ru-RU" dirty="0"/>
              <a:t> наблюдается </a:t>
            </a:r>
            <a:r>
              <a:rPr lang="ru-RU" b="1" dirty="0"/>
              <a:t>резкое падение вероятности атаки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" b="1" dirty="0"/>
              <a:t>DoS-</a:t>
            </a:r>
            <a:r>
              <a:rPr lang="ru-RU" b="1" dirty="0"/>
              <a:t>атаки</a:t>
            </a:r>
            <a:r>
              <a:rPr lang="ru-RU" dirty="0"/>
              <a:t> характерны </a:t>
            </a:r>
            <a:r>
              <a:rPr lang="ru-RU" b="1" dirty="0"/>
              <a:t>низкими интервалами между пакетами</a:t>
            </a:r>
            <a:r>
              <a:rPr lang="en-US" b="1" dirty="0"/>
              <a:t>, </a:t>
            </a:r>
            <a:r>
              <a:rPr lang="ru-RU" dirty="0"/>
              <a:t>следовательно модель определяет их по малому </a:t>
            </a:r>
            <a:r>
              <a:rPr lang="en" dirty="0"/>
              <a:t>IAT.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E3278D-0E70-5A0E-59CE-FAA691F9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6" y="1803163"/>
            <a:ext cx="6253552" cy="45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4CDFB-1A6D-83A1-9B82-6A4C0E82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22E4-58C8-5D1E-58BF-FD374ED5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  <a:r>
              <a:rPr lang="en-US" dirty="0"/>
              <a:t> </a:t>
            </a:r>
            <a:r>
              <a:rPr lang="ru-RU" dirty="0"/>
              <a:t>другого признака</a:t>
            </a:r>
            <a:r>
              <a:rPr lang="en-US" dirty="0"/>
              <a:t>: Magnitude.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BC97C-71B5-EADE-19DD-7159CEBD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88" y="2092269"/>
            <a:ext cx="5372100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Здесь представлен уже признак</a:t>
            </a:r>
            <a:r>
              <a:rPr lang="en-US" dirty="0"/>
              <a:t>,</a:t>
            </a:r>
            <a:r>
              <a:rPr lang="ru-RU" dirty="0"/>
              <a:t> который менее явно оказывает влияние на решение</a:t>
            </a:r>
            <a:r>
              <a:rPr lang="en-US" dirty="0"/>
              <a:t>, </a:t>
            </a:r>
            <a:r>
              <a:rPr lang="ru-RU" dirty="0"/>
              <a:t>но все равно значительно по сравнению с другими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нулевых или близких к нулю значениях </a:t>
            </a:r>
            <a:r>
              <a:rPr lang="en" b="1" dirty="0"/>
              <a:t>Magnitude</a:t>
            </a:r>
            <a:r>
              <a:rPr lang="en" dirty="0"/>
              <a:t> — </a:t>
            </a:r>
            <a:r>
              <a:rPr lang="ru-RU" dirty="0"/>
              <a:t>модель предсказывает </a:t>
            </a:r>
            <a:r>
              <a:rPr lang="ru-RU" b="1" dirty="0"/>
              <a:t>высокую вероятность атаки</a:t>
            </a:r>
            <a:r>
              <a:rPr lang="ru-RU" dirty="0"/>
              <a:t> (</a:t>
            </a:r>
            <a:r>
              <a:rPr lang="en-US" dirty="0"/>
              <a:t>~</a:t>
            </a:r>
            <a:r>
              <a:rPr lang="ru-RU" dirty="0"/>
              <a:t>0.34).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увеличении </a:t>
            </a:r>
            <a:r>
              <a:rPr lang="en" b="1" dirty="0"/>
              <a:t>Magnitude</a:t>
            </a:r>
            <a:r>
              <a:rPr lang="en" dirty="0"/>
              <a:t> — </a:t>
            </a:r>
            <a:r>
              <a:rPr lang="ru-RU" dirty="0"/>
              <a:t>модель резко понижает предсказание вероятности </a:t>
            </a:r>
            <a:r>
              <a:rPr lang="en" dirty="0"/>
              <a:t>DoS (</a:t>
            </a:r>
            <a:r>
              <a:rPr lang="ru-RU" dirty="0"/>
              <a:t>до</a:t>
            </a:r>
            <a:r>
              <a:rPr lang="en-US" dirty="0"/>
              <a:t> ~</a:t>
            </a:r>
            <a:r>
              <a:rPr lang="ru-RU" dirty="0"/>
              <a:t>0.19–0.20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Вероятно:</a:t>
            </a:r>
          </a:p>
          <a:p>
            <a:pPr marL="0" indent="0">
              <a:buNone/>
            </a:pPr>
            <a:r>
              <a:rPr lang="ru-RU" b="1" dirty="0"/>
              <a:t>Атакующий трафик</a:t>
            </a:r>
            <a:r>
              <a:rPr lang="ru-RU" dirty="0"/>
              <a:t> чаще сопровождается </a:t>
            </a:r>
            <a:r>
              <a:rPr lang="ru-RU" b="1" dirty="0"/>
              <a:t>низким значением </a:t>
            </a:r>
            <a:r>
              <a:rPr lang="en" b="1" dirty="0"/>
              <a:t>Magnitude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ru-RU" dirty="0"/>
              <a:t>Повышение </a:t>
            </a:r>
            <a:r>
              <a:rPr lang="en" dirty="0"/>
              <a:t>Magnitude </a:t>
            </a:r>
            <a:r>
              <a:rPr lang="ru-RU" dirty="0"/>
              <a:t>ассоциируется с нормальным поведением.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200617-7A7F-24B2-17DC-1CB811D0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2048341"/>
            <a:ext cx="5992587" cy="43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91161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1208</TotalTime>
  <Words>845</Words>
  <Application>Microsoft Macintosh PowerPoint</Application>
  <PresentationFormat>Широкоэкранный</PresentationFormat>
  <Paragraphs>81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 Light</vt:lpstr>
      <vt:lpstr>Метрополия</vt:lpstr>
      <vt:lpstr>Задание по безопасности инфраструктурных технологий </vt:lpstr>
      <vt:lpstr>Задание</vt:lpstr>
      <vt:lpstr>Основные части работы</vt:lpstr>
      <vt:lpstr>Классификатор</vt:lpstr>
      <vt:lpstr>Выявление важных признаков</vt:lpstr>
      <vt:lpstr>Пояснение важных признаков</vt:lpstr>
      <vt:lpstr>Влияние признаков</vt:lpstr>
      <vt:lpstr>Анализ Топ 1 признака: IAT.</vt:lpstr>
      <vt:lpstr>Анализ другого признака: Magnitude.</vt:lpstr>
      <vt:lpstr>Генерация искусственных данных</vt:lpstr>
      <vt:lpstr>Генерация на основе жадного алгоритма</vt:lpstr>
      <vt:lpstr>Генерация на основе жадного алгоритма</vt:lpstr>
      <vt:lpstr>Генерация на основе жадного алгоритма</vt:lpstr>
      <vt:lpstr>Генерация на основе SHAP значений</vt:lpstr>
      <vt:lpstr>Топ SHAP-значений для атак DDoS</vt:lpstr>
      <vt:lpstr>Топ SHAP-значений для атак MITM</vt:lpstr>
      <vt:lpstr>Топ SHAP-значений для атак Mirai</vt:lpstr>
      <vt:lpstr>Топ SHAP-значений для атак DNS Spoofing</vt:lpstr>
      <vt:lpstr>Топ SHAP-значений для атак Sql Injection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по безопасности инфраструктурных технологий </dc:title>
  <dc:creator>Максим Егоров</dc:creator>
  <cp:lastModifiedBy>Ilayah Doran</cp:lastModifiedBy>
  <cp:revision>10</cp:revision>
  <dcterms:created xsi:type="dcterms:W3CDTF">2025-05-20T19:47:46Z</dcterms:created>
  <dcterms:modified xsi:type="dcterms:W3CDTF">2025-05-22T09:31:55Z</dcterms:modified>
</cp:coreProperties>
</file>