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0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34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3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4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0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58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13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7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0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3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1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ECE8-6622-4A59-9063-562B6D7EF3BC}" type="datetimeFigureOut">
              <a:rPr lang="fr-FR" smtClean="0"/>
              <a:t>19/12/2013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C0F7-3613-43F6-B1E0-561B5FE8AA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35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4664" y="22557"/>
            <a:ext cx="34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de fonctionnement actuel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rganigramme : Alternative 6"/>
          <p:cNvSpPr/>
          <p:nvPr/>
        </p:nvSpPr>
        <p:spPr>
          <a:xfrm>
            <a:off x="692696" y="611560"/>
            <a:ext cx="2016224" cy="576064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Autorisation de programme instruit sous </a:t>
            </a:r>
            <a:r>
              <a:rPr lang="fr-FR" sz="1000" smtClean="0">
                <a:solidFill>
                  <a:schemeClr val="tx1"/>
                </a:solidFill>
              </a:rPr>
              <a:t>l’appli aide AEAG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" name="Organigramme : Processus 7"/>
          <p:cNvSpPr/>
          <p:nvPr/>
        </p:nvSpPr>
        <p:spPr>
          <a:xfrm>
            <a:off x="620688" y="1331640"/>
            <a:ext cx="2016224" cy="57606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Remplissage du fichier de demande de remboursement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5" name="Organigramme : Décision 4"/>
          <p:cNvSpPr/>
          <p:nvPr/>
        </p:nvSpPr>
        <p:spPr>
          <a:xfrm>
            <a:off x="620688" y="2051720"/>
            <a:ext cx="1944216" cy="720080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Validation automatique</a:t>
            </a:r>
            <a:endParaRPr lang="fr-FR" sz="900" dirty="0">
              <a:solidFill>
                <a:schemeClr val="tx1"/>
              </a:solidFill>
            </a:endParaRPr>
          </a:p>
        </p:txBody>
      </p:sp>
      <p:cxnSp>
        <p:nvCxnSpPr>
          <p:cNvPr id="11" name="Connecteur en angle 10"/>
          <p:cNvCxnSpPr>
            <a:stCxn id="5" idx="3"/>
            <a:endCxn id="8" idx="3"/>
          </p:cNvCxnSpPr>
          <p:nvPr/>
        </p:nvCxnSpPr>
        <p:spPr>
          <a:xfrm flipV="1">
            <a:off x="2564904" y="1619672"/>
            <a:ext cx="72008" cy="792088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564904" y="2180928"/>
            <a:ext cx="32092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900" dirty="0" smtClean="0"/>
              <a:t>KO</a:t>
            </a:r>
            <a:endParaRPr lang="fr-FR" sz="9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00808" y="2771800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OK = ETAT VALIDE</a:t>
            </a:r>
            <a:endParaRPr lang="fr-FR" sz="9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996952" y="2555776"/>
            <a:ext cx="323165" cy="110863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r-FR" sz="900" dirty="0" smtClean="0"/>
              <a:t>Modification de l’état</a:t>
            </a:r>
            <a:endParaRPr lang="fr-FR" sz="900" dirty="0"/>
          </a:p>
        </p:txBody>
      </p:sp>
      <p:sp>
        <p:nvSpPr>
          <p:cNvPr id="18" name="Organigramme : Décision 17"/>
          <p:cNvSpPr/>
          <p:nvPr/>
        </p:nvSpPr>
        <p:spPr>
          <a:xfrm>
            <a:off x="692696" y="2987824"/>
            <a:ext cx="1728192" cy="648072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Contrôle pour approbation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492896" y="477321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KO</a:t>
            </a:r>
            <a:endParaRPr lang="fr-FR" sz="9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844824" y="3563888"/>
            <a:ext cx="12121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OK = ETAT APPROUVE</a:t>
            </a:r>
            <a:endParaRPr lang="fr-FR" sz="900" dirty="0"/>
          </a:p>
        </p:txBody>
      </p:sp>
      <p:cxnSp>
        <p:nvCxnSpPr>
          <p:cNvPr id="25" name="Connecteur en angle 24"/>
          <p:cNvCxnSpPr>
            <a:stCxn id="18" idx="3"/>
            <a:endCxn id="8" idx="3"/>
          </p:cNvCxnSpPr>
          <p:nvPr/>
        </p:nvCxnSpPr>
        <p:spPr>
          <a:xfrm flipV="1">
            <a:off x="2420888" y="1619672"/>
            <a:ext cx="216024" cy="1692188"/>
          </a:xfrm>
          <a:prstGeom prst="bentConnector3">
            <a:avLst>
              <a:gd name="adj1" fmla="val 205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rganigramme : Processus 40"/>
          <p:cNvSpPr/>
          <p:nvPr/>
        </p:nvSpPr>
        <p:spPr>
          <a:xfrm>
            <a:off x="116632" y="2987824"/>
            <a:ext cx="432048" cy="36004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DSPEE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Organigramme : Processus 41"/>
          <p:cNvSpPr/>
          <p:nvPr/>
        </p:nvSpPr>
        <p:spPr>
          <a:xfrm>
            <a:off x="116632" y="1403648"/>
            <a:ext cx="404664" cy="151216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Opérateur conventionné</a:t>
            </a:r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45" name="Organigramme : Processus 44"/>
          <p:cNvSpPr/>
          <p:nvPr/>
        </p:nvSpPr>
        <p:spPr>
          <a:xfrm>
            <a:off x="764704" y="3851920"/>
            <a:ext cx="1584176" cy="64807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Transformation de l’état validé en fichier.csv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46" name="Organigramme : Décision 45"/>
          <p:cNvSpPr/>
          <p:nvPr/>
        </p:nvSpPr>
        <p:spPr>
          <a:xfrm>
            <a:off x="692696" y="4644008"/>
            <a:ext cx="1728192" cy="648072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Contrôle dans l’appli déchet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060848" y="5148064"/>
            <a:ext cx="1598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OK = ETAT bon pour paiement</a:t>
            </a:r>
            <a:endParaRPr lang="fr-FR" sz="900" dirty="0"/>
          </a:p>
        </p:txBody>
      </p:sp>
      <p:sp>
        <p:nvSpPr>
          <p:cNvPr id="50" name="Organigramme : Processus 49"/>
          <p:cNvSpPr/>
          <p:nvPr/>
        </p:nvSpPr>
        <p:spPr>
          <a:xfrm>
            <a:off x="764704" y="5940152"/>
            <a:ext cx="1584176" cy="64807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Feu vert pour le comptable ordonnateur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51" name="Organigramme : Processus 50"/>
          <p:cNvSpPr/>
          <p:nvPr/>
        </p:nvSpPr>
        <p:spPr>
          <a:xfrm>
            <a:off x="764704" y="6804248"/>
            <a:ext cx="1584176" cy="3600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Emission du BAP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52" name="Organigramme : Processus 51"/>
          <p:cNvSpPr/>
          <p:nvPr/>
        </p:nvSpPr>
        <p:spPr>
          <a:xfrm>
            <a:off x="764704" y="7380312"/>
            <a:ext cx="1584176" cy="43204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Signature du BAP par DSPEE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53" name="Organigramme : Processus 52"/>
          <p:cNvSpPr/>
          <p:nvPr/>
        </p:nvSpPr>
        <p:spPr>
          <a:xfrm>
            <a:off x="764704" y="7956376"/>
            <a:ext cx="1584176" cy="64807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 BAP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54" name="Organigramme : Processus 53"/>
          <p:cNvSpPr/>
          <p:nvPr/>
        </p:nvSpPr>
        <p:spPr>
          <a:xfrm>
            <a:off x="116632" y="6804248"/>
            <a:ext cx="432048" cy="230425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DABF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6" name="Connecteur en angle 55"/>
          <p:cNvCxnSpPr>
            <a:stCxn id="46" idx="3"/>
            <a:endCxn id="8" idx="3"/>
          </p:cNvCxnSpPr>
          <p:nvPr/>
        </p:nvCxnSpPr>
        <p:spPr>
          <a:xfrm flipV="1">
            <a:off x="2420888" y="1619672"/>
            <a:ext cx="216024" cy="3348372"/>
          </a:xfrm>
          <a:prstGeom prst="bent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564904" y="3117032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KO</a:t>
            </a:r>
            <a:endParaRPr lang="fr-FR" sz="900" dirty="0"/>
          </a:p>
        </p:txBody>
      </p:sp>
      <p:cxnSp>
        <p:nvCxnSpPr>
          <p:cNvPr id="63" name="Connecteur en angle 62"/>
          <p:cNvCxnSpPr>
            <a:stCxn id="53" idx="3"/>
            <a:endCxn id="7" idx="3"/>
          </p:cNvCxnSpPr>
          <p:nvPr/>
        </p:nvCxnSpPr>
        <p:spPr>
          <a:xfrm flipV="1">
            <a:off x="2348880" y="899592"/>
            <a:ext cx="360040" cy="7380820"/>
          </a:xfrm>
          <a:prstGeom prst="bentConnector3">
            <a:avLst>
              <a:gd name="adj1" fmla="val 343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645024" y="6358314"/>
            <a:ext cx="323165" cy="188609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r-FR" sz="900" dirty="0" smtClean="0"/>
              <a:t>Prise en compte dans le dossier d’aide</a:t>
            </a:r>
            <a:endParaRPr lang="fr-FR" sz="900" dirty="0"/>
          </a:p>
        </p:txBody>
      </p:sp>
      <p:sp>
        <p:nvSpPr>
          <p:cNvPr id="10" name="Rectangle 9"/>
          <p:cNvSpPr/>
          <p:nvPr/>
        </p:nvSpPr>
        <p:spPr>
          <a:xfrm>
            <a:off x="4193704" y="5004048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 déchet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Contrôle /écrêtage à </a:t>
            </a:r>
            <a:r>
              <a:rPr lang="fr-FR" sz="1200" dirty="0"/>
              <a:t>10 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Mise à jour des ODEC (CT et CTT)</a:t>
            </a:r>
          </a:p>
        </p:txBody>
      </p:sp>
      <p:sp>
        <p:nvSpPr>
          <p:cNvPr id="24" name="Organigramme : Multidocument 23"/>
          <p:cNvSpPr/>
          <p:nvPr/>
        </p:nvSpPr>
        <p:spPr>
          <a:xfrm>
            <a:off x="5229200" y="107504"/>
            <a:ext cx="1368152" cy="129614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Fichier test</a:t>
            </a:r>
          </a:p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Listes CT/CTT</a:t>
            </a:r>
          </a:p>
          <a:p>
            <a:pPr algn="ctr"/>
            <a:r>
              <a:rPr lang="fr-FR" sz="900" b="1" dirty="0" smtClean="0">
                <a:solidFill>
                  <a:schemeClr val="tx1"/>
                </a:solidFill>
              </a:rPr>
              <a:t>+ plusieurs listes des paramètres éligibles aux aides</a:t>
            </a:r>
            <a:endParaRPr lang="fr-FR" sz="9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77072" y="1403648"/>
            <a:ext cx="26642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/opérateurs :</a:t>
            </a:r>
          </a:p>
          <a:p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Respect des critères d’éligibilité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code NAF (bloquant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Date facturation (non 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Code nomenclature déchet (bloquant)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Code élimination D/R (bloquant)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Identification CT/CTT (bloquant)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Montant de l’aide (bloquant)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Cout facturé au kg (non bloquant)</a:t>
            </a:r>
            <a:endParaRPr lang="fr-FR" sz="1200" dirty="0"/>
          </a:p>
        </p:txBody>
      </p:sp>
      <p:cxnSp>
        <p:nvCxnSpPr>
          <p:cNvPr id="29" name="Connecteur droit avec flèche 28"/>
          <p:cNvCxnSpPr>
            <a:stCxn id="8" idx="2"/>
            <a:endCxn id="5" idx="0"/>
          </p:cNvCxnSpPr>
          <p:nvPr/>
        </p:nvCxnSpPr>
        <p:spPr>
          <a:xfrm flipH="1">
            <a:off x="1592796" y="1907704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5" idx="2"/>
            <a:endCxn id="18" idx="0"/>
          </p:cNvCxnSpPr>
          <p:nvPr/>
        </p:nvCxnSpPr>
        <p:spPr>
          <a:xfrm flipH="1">
            <a:off x="1556792" y="2771800"/>
            <a:ext cx="360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8" idx="2"/>
            <a:endCxn id="45" idx="0"/>
          </p:cNvCxnSpPr>
          <p:nvPr/>
        </p:nvCxnSpPr>
        <p:spPr>
          <a:xfrm>
            <a:off x="1556792" y="36358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45" idx="2"/>
            <a:endCxn id="46" idx="0"/>
          </p:cNvCxnSpPr>
          <p:nvPr/>
        </p:nvCxnSpPr>
        <p:spPr>
          <a:xfrm>
            <a:off x="1556792" y="4499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46" idx="2"/>
            <a:endCxn id="50" idx="0"/>
          </p:cNvCxnSpPr>
          <p:nvPr/>
        </p:nvCxnSpPr>
        <p:spPr>
          <a:xfrm>
            <a:off x="1556792" y="52920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50" idx="2"/>
            <a:endCxn id="51" idx="0"/>
          </p:cNvCxnSpPr>
          <p:nvPr/>
        </p:nvCxnSpPr>
        <p:spPr>
          <a:xfrm>
            <a:off x="1556792" y="65882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51" idx="2"/>
            <a:endCxn id="52" idx="0"/>
          </p:cNvCxnSpPr>
          <p:nvPr/>
        </p:nvCxnSpPr>
        <p:spPr>
          <a:xfrm>
            <a:off x="1556792" y="71642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2" idx="2"/>
            <a:endCxn id="53" idx="0"/>
          </p:cNvCxnSpPr>
          <p:nvPr/>
        </p:nvCxnSpPr>
        <p:spPr>
          <a:xfrm>
            <a:off x="1556792" y="78123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rganigramme : Processus 65"/>
          <p:cNvSpPr/>
          <p:nvPr/>
        </p:nvSpPr>
        <p:spPr>
          <a:xfrm>
            <a:off x="116632" y="611560"/>
            <a:ext cx="432048" cy="72008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DSPEE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8" name="Organigramme : Processus 67"/>
          <p:cNvSpPr/>
          <p:nvPr/>
        </p:nvSpPr>
        <p:spPr>
          <a:xfrm>
            <a:off x="908720" y="8676456"/>
            <a:ext cx="1359768" cy="35165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 smtClean="0">
                <a:solidFill>
                  <a:schemeClr val="tx1"/>
                </a:solidFill>
              </a:rPr>
              <a:t>Pas d’avis de versement émis</a:t>
            </a:r>
            <a:endParaRPr lang="fr-FR" sz="9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05064" y="3635896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Approbation : contrôle de cohérence DSPEE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critère PME (aléatoire)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Montant de facturation au kg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Conditionnement/type de déchet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Mise à jour des ODEC (CT et CTT)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25625" y="6444208"/>
            <a:ext cx="26642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DABF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 montant de l’aide du trimestre validé/approuvé est inscrit dans le dossier d’aide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Pas d’avertissement sur le traitement de la demande de remboursement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Pas d’avis de paiement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193704" y="7884368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DSPEE : bilan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Univers « déchet » </a:t>
            </a:r>
            <a:r>
              <a:rPr lang="fr-FR" sz="1200" dirty="0" smtClean="0"/>
              <a:t>:Requête </a:t>
            </a:r>
            <a:r>
              <a:rPr lang="fr-FR" sz="1200" dirty="0" smtClean="0"/>
              <a:t>BO</a:t>
            </a:r>
          </a:p>
        </p:txBody>
      </p:sp>
      <p:sp>
        <p:nvSpPr>
          <p:cNvPr id="49" name="Organigramme : Processus 48"/>
          <p:cNvSpPr/>
          <p:nvPr/>
        </p:nvSpPr>
        <p:spPr>
          <a:xfrm>
            <a:off x="764704" y="5436096"/>
            <a:ext cx="1584176" cy="36004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Feu vert par le responsable technique</a:t>
            </a:r>
            <a:endParaRPr lang="fr-F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554" y="107504"/>
            <a:ext cx="631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de fonctionnement futur : rationalisation des référentiels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33056" y="683568"/>
            <a:ext cx="26642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/opérateurs :</a:t>
            </a:r>
          </a:p>
          <a:p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Respect des critères d’éligibilité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code NAF (bloquant)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Date facturation (non 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Code nomenclature déchet (bloquant)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Code élimination D/R (bloquant)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Identification CT/CTT (bloquant)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Montant de l’aide (bloquant)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Cout facturé au kg (non bloquant)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FF0000"/>
                </a:solidFill>
              </a:rPr>
              <a:t>Contrôle /écrêtage à 10 </a:t>
            </a:r>
            <a:r>
              <a:rPr lang="fr-FR" sz="1200" b="1" dirty="0" smtClean="0">
                <a:solidFill>
                  <a:srgbClr val="FF0000"/>
                </a:solidFill>
              </a:rPr>
              <a:t>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58364" y="5364088"/>
            <a:ext cx="28996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 que l’on souhaite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Mettre à jour les paramètres d’éligibilité et les référentiels (sur demande des opérateurs éventuellement)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Générer les liste des CT/CT à jour (avec contact)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Communiquer avec les opérateurs : avertissements période de saisies, relance, état d’avancement du traitement de l’état (approuvé/validé)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Bonifier le taux d’aide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Rendre des codes APE </a:t>
            </a:r>
            <a:r>
              <a:rPr lang="fr-FR" sz="1200" dirty="0" smtClean="0"/>
              <a:t>éligibles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Modifier la liste des non plafonnés</a:t>
            </a: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</p:txBody>
      </p:sp>
      <p:sp>
        <p:nvSpPr>
          <p:cNvPr id="58" name="Organigramme : Alternative 57"/>
          <p:cNvSpPr/>
          <p:nvPr/>
        </p:nvSpPr>
        <p:spPr>
          <a:xfrm>
            <a:off x="692696" y="611560"/>
            <a:ext cx="2016224" cy="576064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Autorisation de programme instruit sous </a:t>
            </a:r>
            <a:r>
              <a:rPr lang="fr-FR" sz="1000" smtClean="0">
                <a:solidFill>
                  <a:schemeClr val="tx1"/>
                </a:solidFill>
              </a:rPr>
              <a:t>l’appli aide AEAG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9" name="Organigramme : Processus 58"/>
          <p:cNvSpPr/>
          <p:nvPr/>
        </p:nvSpPr>
        <p:spPr>
          <a:xfrm>
            <a:off x="620688" y="1331640"/>
            <a:ext cx="2016224" cy="57606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Remplissage du fichier de demande de remboursement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60" name="Organigramme : Décision 59"/>
          <p:cNvSpPr/>
          <p:nvPr/>
        </p:nvSpPr>
        <p:spPr>
          <a:xfrm>
            <a:off x="620688" y="2051720"/>
            <a:ext cx="1944216" cy="720080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automatique</a:t>
            </a:r>
            <a:endParaRPr lang="fr-FR" sz="900" dirty="0">
              <a:solidFill>
                <a:schemeClr val="tx1"/>
              </a:solidFill>
            </a:endParaRPr>
          </a:p>
        </p:txBody>
      </p:sp>
      <p:cxnSp>
        <p:nvCxnSpPr>
          <p:cNvPr id="61" name="Connecteur en angle 60"/>
          <p:cNvCxnSpPr>
            <a:stCxn id="60" idx="3"/>
            <a:endCxn id="59" idx="3"/>
          </p:cNvCxnSpPr>
          <p:nvPr/>
        </p:nvCxnSpPr>
        <p:spPr>
          <a:xfrm flipV="1">
            <a:off x="2564904" y="1619672"/>
            <a:ext cx="72008" cy="792088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2564904" y="2180928"/>
            <a:ext cx="32092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900" dirty="0" smtClean="0"/>
              <a:t>KO</a:t>
            </a:r>
            <a:endParaRPr lang="fr-FR" sz="9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700808" y="2771800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OK = ETAT VALIDE</a:t>
            </a:r>
            <a:endParaRPr lang="fr-FR" sz="9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996952" y="2555776"/>
            <a:ext cx="323165" cy="110863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r-FR" sz="900" dirty="0" smtClean="0"/>
              <a:t>Modification de l’état</a:t>
            </a:r>
            <a:endParaRPr lang="fr-FR" sz="900" dirty="0"/>
          </a:p>
        </p:txBody>
      </p:sp>
      <p:sp>
        <p:nvSpPr>
          <p:cNvPr id="65" name="Organigramme : Décision 64"/>
          <p:cNvSpPr/>
          <p:nvPr/>
        </p:nvSpPr>
        <p:spPr>
          <a:xfrm>
            <a:off x="692696" y="2987824"/>
            <a:ext cx="1728192" cy="648072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Contrôle pour approbation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492896" y="477321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KO</a:t>
            </a:r>
            <a:endParaRPr lang="fr-FR" sz="900" dirty="0"/>
          </a:p>
        </p:txBody>
      </p:sp>
      <p:sp>
        <p:nvSpPr>
          <p:cNvPr id="67" name="ZoneTexte 66"/>
          <p:cNvSpPr txBox="1"/>
          <p:nvPr/>
        </p:nvSpPr>
        <p:spPr>
          <a:xfrm>
            <a:off x="1844824" y="3563888"/>
            <a:ext cx="12121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OK = ETAT APPROUVE</a:t>
            </a:r>
            <a:endParaRPr lang="fr-FR" sz="900" dirty="0"/>
          </a:p>
        </p:txBody>
      </p:sp>
      <p:cxnSp>
        <p:nvCxnSpPr>
          <p:cNvPr id="68" name="Connecteur en angle 67"/>
          <p:cNvCxnSpPr>
            <a:stCxn id="65" idx="3"/>
            <a:endCxn id="59" idx="3"/>
          </p:cNvCxnSpPr>
          <p:nvPr/>
        </p:nvCxnSpPr>
        <p:spPr>
          <a:xfrm flipV="1">
            <a:off x="2420888" y="1619672"/>
            <a:ext cx="216024" cy="1692188"/>
          </a:xfrm>
          <a:prstGeom prst="bentConnector3">
            <a:avLst>
              <a:gd name="adj1" fmla="val 205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rganigramme : Processus 68"/>
          <p:cNvSpPr/>
          <p:nvPr/>
        </p:nvSpPr>
        <p:spPr>
          <a:xfrm>
            <a:off x="116632" y="2987824"/>
            <a:ext cx="432048" cy="3096344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DSPEE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0" name="Organigramme : Processus 69"/>
          <p:cNvSpPr/>
          <p:nvPr/>
        </p:nvSpPr>
        <p:spPr>
          <a:xfrm>
            <a:off x="116632" y="1403648"/>
            <a:ext cx="404664" cy="151216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b="1" dirty="0" smtClean="0">
                <a:solidFill>
                  <a:schemeClr val="tx1"/>
                </a:solidFill>
              </a:rPr>
              <a:t>Opérateur conventionné</a:t>
            </a:r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71" name="Organigramme : Processus 70"/>
          <p:cNvSpPr/>
          <p:nvPr/>
        </p:nvSpPr>
        <p:spPr>
          <a:xfrm>
            <a:off x="764704" y="3851920"/>
            <a:ext cx="1584176" cy="64807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Transformation de l’état validé en fichier.csv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72" name="Organigramme : Décision 71"/>
          <p:cNvSpPr/>
          <p:nvPr/>
        </p:nvSpPr>
        <p:spPr>
          <a:xfrm>
            <a:off x="692696" y="4644008"/>
            <a:ext cx="1728192" cy="648072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Intégration dans l’appli déchet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060848" y="5148064"/>
            <a:ext cx="1598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OK = ETAT bon pour paiement</a:t>
            </a:r>
            <a:endParaRPr lang="fr-FR" sz="900" dirty="0"/>
          </a:p>
        </p:txBody>
      </p:sp>
      <p:sp>
        <p:nvSpPr>
          <p:cNvPr id="74" name="Organigramme : Processus 73"/>
          <p:cNvSpPr/>
          <p:nvPr/>
        </p:nvSpPr>
        <p:spPr>
          <a:xfrm>
            <a:off x="764704" y="5436096"/>
            <a:ext cx="1584176" cy="64807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Feu vert pour le comptable ordonnateur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75" name="Organigramme : Processus 74"/>
          <p:cNvSpPr/>
          <p:nvPr/>
        </p:nvSpPr>
        <p:spPr>
          <a:xfrm>
            <a:off x="764704" y="6300192"/>
            <a:ext cx="1584176" cy="64807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Emission du BAP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77" name="Organigramme : Processus 76"/>
          <p:cNvSpPr/>
          <p:nvPr/>
        </p:nvSpPr>
        <p:spPr>
          <a:xfrm>
            <a:off x="764704" y="7164288"/>
            <a:ext cx="1584176" cy="7200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Paiement BAP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(procédure de validation à valider avec le DABF)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78" name="Organigramme : Processus 77"/>
          <p:cNvSpPr/>
          <p:nvPr/>
        </p:nvSpPr>
        <p:spPr>
          <a:xfrm>
            <a:off x="116632" y="6300192"/>
            <a:ext cx="432048" cy="244827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DABF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9" name="Connecteur en angle 78"/>
          <p:cNvCxnSpPr>
            <a:stCxn id="72" idx="3"/>
            <a:endCxn id="59" idx="3"/>
          </p:cNvCxnSpPr>
          <p:nvPr/>
        </p:nvCxnSpPr>
        <p:spPr>
          <a:xfrm flipV="1">
            <a:off x="2420888" y="1619672"/>
            <a:ext cx="216024" cy="3348372"/>
          </a:xfrm>
          <a:prstGeom prst="bent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2564904" y="3117032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KO</a:t>
            </a:r>
            <a:endParaRPr lang="fr-FR" sz="900" dirty="0"/>
          </a:p>
        </p:txBody>
      </p:sp>
      <p:cxnSp>
        <p:nvCxnSpPr>
          <p:cNvPr id="81" name="Connecteur en angle 80"/>
          <p:cNvCxnSpPr>
            <a:stCxn id="77" idx="3"/>
            <a:endCxn id="58" idx="3"/>
          </p:cNvCxnSpPr>
          <p:nvPr/>
        </p:nvCxnSpPr>
        <p:spPr>
          <a:xfrm flipV="1">
            <a:off x="2348880" y="899592"/>
            <a:ext cx="360040" cy="6624736"/>
          </a:xfrm>
          <a:prstGeom prst="bentConnector3">
            <a:avLst>
              <a:gd name="adj1" fmla="val 384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45024" y="4932040"/>
            <a:ext cx="323165" cy="188609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fr-FR" sz="900" dirty="0" smtClean="0"/>
              <a:t>Prise en compte dans le dossier d’aide</a:t>
            </a:r>
            <a:endParaRPr lang="fr-FR" sz="900" dirty="0"/>
          </a:p>
        </p:txBody>
      </p:sp>
      <p:cxnSp>
        <p:nvCxnSpPr>
          <p:cNvPr id="83" name="Connecteur droit avec flèche 82"/>
          <p:cNvCxnSpPr>
            <a:stCxn id="59" idx="2"/>
            <a:endCxn id="60" idx="0"/>
          </p:cNvCxnSpPr>
          <p:nvPr/>
        </p:nvCxnSpPr>
        <p:spPr>
          <a:xfrm flipH="1">
            <a:off x="1592796" y="1907704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60" idx="2"/>
            <a:endCxn id="65" idx="0"/>
          </p:cNvCxnSpPr>
          <p:nvPr/>
        </p:nvCxnSpPr>
        <p:spPr>
          <a:xfrm flipH="1">
            <a:off x="1556792" y="2771800"/>
            <a:ext cx="360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65" idx="2"/>
            <a:endCxn id="71" idx="0"/>
          </p:cNvCxnSpPr>
          <p:nvPr/>
        </p:nvCxnSpPr>
        <p:spPr>
          <a:xfrm>
            <a:off x="1556792" y="36358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71" idx="2"/>
            <a:endCxn id="72" idx="0"/>
          </p:cNvCxnSpPr>
          <p:nvPr/>
        </p:nvCxnSpPr>
        <p:spPr>
          <a:xfrm>
            <a:off x="1556792" y="4499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2" idx="2"/>
            <a:endCxn id="74" idx="0"/>
          </p:cNvCxnSpPr>
          <p:nvPr/>
        </p:nvCxnSpPr>
        <p:spPr>
          <a:xfrm>
            <a:off x="1556792" y="529208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4" idx="2"/>
            <a:endCxn id="75" idx="0"/>
          </p:cNvCxnSpPr>
          <p:nvPr/>
        </p:nvCxnSpPr>
        <p:spPr>
          <a:xfrm>
            <a:off x="1556792" y="60841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75" idx="2"/>
          </p:cNvCxnSpPr>
          <p:nvPr/>
        </p:nvCxnSpPr>
        <p:spPr>
          <a:xfrm>
            <a:off x="1556792" y="69482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rganigramme : Processus 90"/>
          <p:cNvSpPr/>
          <p:nvPr/>
        </p:nvSpPr>
        <p:spPr>
          <a:xfrm>
            <a:off x="116632" y="611560"/>
            <a:ext cx="432048" cy="72008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DSPEE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Organigramme : Processus 95"/>
          <p:cNvSpPr/>
          <p:nvPr/>
        </p:nvSpPr>
        <p:spPr>
          <a:xfrm>
            <a:off x="917104" y="8100392"/>
            <a:ext cx="1359768" cy="35165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avis de paiement du BAP</a:t>
            </a:r>
            <a:endParaRPr lang="fr-FR" sz="900" dirty="0">
              <a:solidFill>
                <a:schemeClr val="tx1"/>
              </a:solidFill>
            </a:endParaRPr>
          </a:p>
        </p:txBody>
      </p:sp>
      <p:cxnSp>
        <p:nvCxnSpPr>
          <p:cNvPr id="98" name="Connecteur droit avec flèche 97"/>
          <p:cNvCxnSpPr>
            <a:stCxn id="77" idx="2"/>
            <a:endCxn id="96" idx="0"/>
          </p:cNvCxnSpPr>
          <p:nvPr/>
        </p:nvCxnSpPr>
        <p:spPr>
          <a:xfrm>
            <a:off x="1556792" y="7884368"/>
            <a:ext cx="401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005064" y="4283968"/>
            <a:ext cx="2664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 déchet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Réduire sa fonction à celle d’intégration des états trimestriels (historisation ?)</a:t>
            </a:r>
            <a:endParaRPr lang="fr-FR" sz="1200" dirty="0"/>
          </a:p>
        </p:txBody>
      </p:sp>
      <p:sp>
        <p:nvSpPr>
          <p:cNvPr id="101" name="Rectangle 100"/>
          <p:cNvSpPr/>
          <p:nvPr/>
        </p:nvSpPr>
        <p:spPr>
          <a:xfrm>
            <a:off x="3933056" y="2915816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Approbation : contrôle de cohérence DSPEE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critère PME (aléatoire)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Montant de facturation au kg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Conditionnement/type de déchet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Mise à jour des ODEC (CT et CTT)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193704" y="7884368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DSPEE : bilan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Univers « déchet » :Requête BO</a:t>
            </a:r>
          </a:p>
        </p:txBody>
      </p:sp>
      <p:sp>
        <p:nvSpPr>
          <p:cNvPr id="103" name="Éclair 102"/>
          <p:cNvSpPr/>
          <p:nvPr/>
        </p:nvSpPr>
        <p:spPr>
          <a:xfrm>
            <a:off x="3717032" y="8604448"/>
            <a:ext cx="360040" cy="3600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4005064" y="8748464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Evènements importants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105" name="Éclair 104"/>
          <p:cNvSpPr/>
          <p:nvPr/>
        </p:nvSpPr>
        <p:spPr>
          <a:xfrm>
            <a:off x="1916832" y="2267744"/>
            <a:ext cx="360040" cy="3600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Éclair 105"/>
          <p:cNvSpPr/>
          <p:nvPr/>
        </p:nvSpPr>
        <p:spPr>
          <a:xfrm>
            <a:off x="1988840" y="3203848"/>
            <a:ext cx="360040" cy="3600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Éclair 106"/>
          <p:cNvSpPr/>
          <p:nvPr/>
        </p:nvSpPr>
        <p:spPr>
          <a:xfrm>
            <a:off x="2060848" y="4139952"/>
            <a:ext cx="360040" cy="3600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Éclair 107"/>
          <p:cNvSpPr/>
          <p:nvPr/>
        </p:nvSpPr>
        <p:spPr>
          <a:xfrm>
            <a:off x="1988840" y="5724128"/>
            <a:ext cx="360040" cy="3600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Éclair 108"/>
          <p:cNvSpPr/>
          <p:nvPr/>
        </p:nvSpPr>
        <p:spPr>
          <a:xfrm>
            <a:off x="2060848" y="8028384"/>
            <a:ext cx="360040" cy="3600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Éclair 109"/>
          <p:cNvSpPr/>
          <p:nvPr/>
        </p:nvSpPr>
        <p:spPr>
          <a:xfrm>
            <a:off x="5373216" y="5220072"/>
            <a:ext cx="360040" cy="3600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Éclair 110"/>
          <p:cNvSpPr/>
          <p:nvPr/>
        </p:nvSpPr>
        <p:spPr>
          <a:xfrm>
            <a:off x="5157192" y="7812360"/>
            <a:ext cx="360040" cy="3600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60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504</Words>
  <Application>Microsoft Office PowerPoint</Application>
  <PresentationFormat>Affichage à l'écran (4:3)</PresentationFormat>
  <Paragraphs>104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Agnes BRONNERT</dc:creator>
  <cp:lastModifiedBy>Agnes BRONNERT</cp:lastModifiedBy>
  <cp:revision>79</cp:revision>
  <cp:lastPrinted>2013-12-19T08:49:42Z</cp:lastPrinted>
  <dcterms:created xsi:type="dcterms:W3CDTF">2013-12-16T15:31:33Z</dcterms:created>
  <dcterms:modified xsi:type="dcterms:W3CDTF">2013-12-19T08:51:39Z</dcterms:modified>
</cp:coreProperties>
</file>