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Pacifico"/>
      <p:regular r:id="rId35"/>
    </p:embeddedFont>
    <p:embeddedFont>
      <p:font typeface="Average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48C8D70-8D7A-45B8-A23A-341036A76E1C}">
  <a:tblStyle styleId="{148C8D70-8D7A-45B8-A23A-341036A76E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35" Type="http://schemas.openxmlformats.org/officeDocument/2006/relationships/font" Target="fonts/Pacifico-regular.fntdata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Average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785a79af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785a79af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785a79af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785a79af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79e9c568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79e9c568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7b4a425f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7b4a425f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7b4a425f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7b4a425f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7b4a425f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7b4a425f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5199d196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5199d196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7b4a425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7b4a425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7b4a425f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7b4a425f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7b4a425f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7b4a425f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4de964e03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4de964e03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7b4a425f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7b4a425f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4de964e0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4de964e0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4de964e03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4de964e03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4de964e03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4de964e03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4de964e03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4de964e03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2f81163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2f81163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2f81163e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2f81163e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79e9c568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79e9c568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microsoft.com/en-us/research/publication/t-drive-trajectory-data-sample/" TargetMode="External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Flow Optimization Using Quantum Annealer</a:t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729450" y="2078875"/>
            <a:ext cx="7688700" cy="14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comprehend from the graph we saw in previous slide that congestion occurs when more number of cars share a segment.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already know that congestion on a segment is quadratic function of number of cars on that route.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∀ s ε S, all binary variables qij associated with same segment B</a:t>
            </a:r>
            <a:r>
              <a:rPr baseline="-25000" lang="en">
                <a:solidFill>
                  <a:srgbClr val="666666"/>
                </a:solidFill>
                <a:highlight>
                  <a:srgbClr val="FFFFFF"/>
                </a:highlight>
              </a:rPr>
              <a:t>s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. The cost function is:</a:t>
            </a:r>
            <a:r>
              <a:rPr lang="en">
                <a:solidFill>
                  <a:srgbClr val="CACACA"/>
                </a:solidFill>
                <a:highlight>
                  <a:srgbClr val="FFFFFF"/>
                </a:highlight>
              </a:rPr>
              <a:t> </a:t>
            </a:r>
            <a:endParaRPr sz="1000">
              <a:solidFill>
                <a:srgbClr val="CACACA"/>
              </a:solidFill>
            </a:endParaRPr>
          </a:p>
        </p:txBody>
      </p:sp>
      <p:sp>
        <p:nvSpPr>
          <p:cNvPr id="159" name="Google Shape;15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function and congestion</a:t>
            </a:r>
            <a:endParaRPr/>
          </a:p>
        </p:txBody>
      </p:sp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2375" y="3629550"/>
            <a:ext cx="3196826" cy="129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idx="4294967295" type="title"/>
          </p:nvPr>
        </p:nvSpPr>
        <p:spPr>
          <a:xfrm>
            <a:off x="727650" y="343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function value for segments</a:t>
            </a:r>
            <a:endParaRPr/>
          </a:p>
        </p:txBody>
      </p:sp>
      <p:sp>
        <p:nvSpPr>
          <p:cNvPr id="167" name="Google Shape;167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68" name="Google Shape;168;p23"/>
          <p:cNvGraphicFramePr/>
          <p:nvPr/>
        </p:nvGraphicFramePr>
        <p:xfrm>
          <a:off x="1072625" y="95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{148C8D70-8D7A-45B8-A23A-341036A76E1C}</a:tableStyleId>
              </a:tblPr>
              <a:tblGrid>
                <a:gridCol w="1504850"/>
                <a:gridCol w="2577300"/>
                <a:gridCol w="868025"/>
              </a:tblGrid>
              <a:tr h="35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Street Segment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Associated Cost Function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Value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23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baseline="-25000" lang="en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"/>
                        <a:t> + </a:t>
                      </a:r>
                      <a:r>
                        <a:rPr lang="en"/>
                        <a:t>Q</a:t>
                      </a:r>
                      <a:r>
                        <a:rPr baseline="-25000" lang="en"/>
                        <a:t>12</a:t>
                      </a:r>
                      <a:r>
                        <a:rPr lang="en"/>
                        <a:t> + Q</a:t>
                      </a:r>
                      <a:r>
                        <a:rPr baseline="-25000" lang="en"/>
                        <a:t>21</a:t>
                      </a:r>
                      <a:r>
                        <a:rPr lang="en"/>
                        <a:t> + </a:t>
                      </a:r>
                      <a:r>
                        <a:rPr lang="en">
                          <a:solidFill>
                            <a:srgbClr val="38761D"/>
                          </a:solidFill>
                        </a:rPr>
                        <a:t>Q</a:t>
                      </a:r>
                      <a:r>
                        <a:rPr baseline="-25000" lang="en">
                          <a:solidFill>
                            <a:srgbClr val="38761D"/>
                          </a:solidFill>
                        </a:rPr>
                        <a:t>22</a:t>
                      </a:r>
                      <a:r>
                        <a:rPr lang="en"/>
                        <a:t>)</a:t>
                      </a:r>
                      <a:r>
                        <a:rPr baseline="30000"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23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baseline="-25000" lang="en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"/>
                        <a:t> + Q</a:t>
                      </a:r>
                      <a:r>
                        <a:rPr baseline="-25000" lang="en"/>
                        <a:t>12</a:t>
                      </a:r>
                      <a:r>
                        <a:rPr lang="en"/>
                        <a:t> + Q</a:t>
                      </a:r>
                      <a:r>
                        <a:rPr baseline="-25000" lang="en"/>
                        <a:t>21</a:t>
                      </a:r>
                      <a:r>
                        <a:rPr lang="en"/>
                        <a:t> + </a:t>
                      </a:r>
                      <a:r>
                        <a:rPr lang="en">
                          <a:solidFill>
                            <a:srgbClr val="38761D"/>
                          </a:solidFill>
                        </a:rPr>
                        <a:t>Q</a:t>
                      </a:r>
                      <a:r>
                        <a:rPr baseline="-25000" lang="en">
                          <a:solidFill>
                            <a:srgbClr val="38761D"/>
                          </a:solidFill>
                        </a:rPr>
                        <a:t>22</a:t>
                      </a:r>
                      <a:r>
                        <a:rPr lang="en"/>
                        <a:t>)</a:t>
                      </a:r>
                      <a:r>
                        <a:rPr baseline="30000"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baseline="-25000" lang="en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"/>
                        <a:t> + Q</a:t>
                      </a:r>
                      <a:r>
                        <a:rPr baseline="-25000" lang="en"/>
                        <a:t>21</a:t>
                      </a:r>
                      <a:r>
                        <a:rPr lang="en"/>
                        <a:t>)</a:t>
                      </a:r>
                      <a:r>
                        <a:rPr baseline="30000"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23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baseline="-25000" lang="en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"/>
                        <a:t> + Q</a:t>
                      </a:r>
                      <a:r>
                        <a:rPr baseline="-25000" lang="en"/>
                        <a:t>21</a:t>
                      </a:r>
                      <a:r>
                        <a:rPr lang="en"/>
                        <a:t>)</a:t>
                      </a:r>
                      <a:r>
                        <a:rPr baseline="30000"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(Q</a:t>
                      </a:r>
                      <a:r>
                        <a:rPr baseline="-25000" lang="en"/>
                        <a:t>12</a:t>
                      </a:r>
                      <a:r>
                        <a:rPr lang="en"/>
                        <a:t> + </a:t>
                      </a:r>
                      <a:r>
                        <a:rPr lang="en">
                          <a:solidFill>
                            <a:srgbClr val="38761D"/>
                          </a:solidFill>
                        </a:rPr>
                        <a:t>Q</a:t>
                      </a:r>
                      <a:r>
                        <a:rPr baseline="-25000" lang="en">
                          <a:solidFill>
                            <a:srgbClr val="38761D"/>
                          </a:solidFill>
                        </a:rPr>
                        <a:t>22</a:t>
                      </a:r>
                      <a:r>
                        <a:rPr lang="en"/>
                        <a:t>)</a:t>
                      </a:r>
                      <a:r>
                        <a:rPr baseline="30000"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23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(Q</a:t>
                      </a:r>
                      <a:r>
                        <a:rPr baseline="-25000" lang="en"/>
                        <a:t>12</a:t>
                      </a:r>
                      <a:r>
                        <a:rPr lang="en"/>
                        <a:t> + </a:t>
                      </a:r>
                      <a:r>
                        <a:rPr lang="en">
                          <a:solidFill>
                            <a:srgbClr val="38761D"/>
                          </a:solidFill>
                        </a:rPr>
                        <a:t>Q</a:t>
                      </a:r>
                      <a:r>
                        <a:rPr baseline="-25000" lang="en">
                          <a:solidFill>
                            <a:srgbClr val="38761D"/>
                          </a:solidFill>
                        </a:rPr>
                        <a:t>22</a:t>
                      </a:r>
                      <a:r>
                        <a:rPr lang="en">
                          <a:solidFill>
                            <a:srgbClr val="38761D"/>
                          </a:solidFill>
                        </a:rPr>
                        <a:t> </a:t>
                      </a:r>
                      <a:r>
                        <a:rPr lang="en"/>
                        <a:t>+</a:t>
                      </a:r>
                      <a:r>
                        <a:rPr lang="en">
                          <a:solidFill>
                            <a:srgbClr val="38761D"/>
                          </a:solidFill>
                        </a:rPr>
                        <a:t> </a:t>
                      </a:r>
                      <a:r>
                        <a:rPr lang="en"/>
                        <a:t>Q</a:t>
                      </a:r>
                      <a:r>
                        <a:rPr baseline="-25000" lang="en"/>
                        <a:t>13</a:t>
                      </a:r>
                      <a:r>
                        <a:rPr lang="en"/>
                        <a:t> + Q</a:t>
                      </a:r>
                      <a:r>
                        <a:rPr baseline="-25000" lang="en"/>
                        <a:t>23</a:t>
                      </a:r>
                      <a:r>
                        <a:rPr lang="en"/>
                        <a:t>)</a:t>
                      </a:r>
                      <a:r>
                        <a:rPr baseline="30000"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(Q</a:t>
                      </a:r>
                      <a:r>
                        <a:rPr baseline="-25000" lang="en"/>
                        <a:t>13</a:t>
                      </a:r>
                      <a:r>
                        <a:rPr lang="en"/>
                        <a:t> + Q</a:t>
                      </a:r>
                      <a:r>
                        <a:rPr baseline="-25000" lang="en"/>
                        <a:t>23</a:t>
                      </a:r>
                      <a:r>
                        <a:rPr lang="en"/>
                        <a:t>)</a:t>
                      </a:r>
                      <a:r>
                        <a:rPr baseline="30000"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23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(Q</a:t>
                      </a:r>
                      <a:r>
                        <a:rPr baseline="-25000" lang="en"/>
                        <a:t>13</a:t>
                      </a:r>
                      <a:r>
                        <a:rPr lang="en"/>
                        <a:t> + Q</a:t>
                      </a:r>
                      <a:r>
                        <a:rPr baseline="-25000" lang="en"/>
                        <a:t>23</a:t>
                      </a:r>
                      <a:r>
                        <a:rPr lang="en"/>
                        <a:t>)</a:t>
                      </a:r>
                      <a:r>
                        <a:rPr baseline="30000"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(Q</a:t>
                      </a:r>
                      <a:r>
                        <a:rPr baseline="-25000" lang="en"/>
                        <a:t>13</a:t>
                      </a:r>
                      <a:r>
                        <a:rPr lang="en"/>
                        <a:t> + Q</a:t>
                      </a:r>
                      <a:r>
                        <a:rPr baseline="-25000" lang="en"/>
                        <a:t>23</a:t>
                      </a:r>
                      <a:r>
                        <a:rPr lang="en"/>
                        <a:t>)</a:t>
                      </a:r>
                      <a:r>
                        <a:rPr baseline="30000"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</a:tbl>
          </a:graphicData>
        </a:graphic>
      </p:graphicFrame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8150" y="2203075"/>
            <a:ext cx="2627825" cy="25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/>
          <p:nvPr/>
        </p:nvSpPr>
        <p:spPr>
          <a:xfrm>
            <a:off x="6543463" y="752975"/>
            <a:ext cx="20172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</a:t>
            </a:r>
            <a:r>
              <a:rPr baseline="-25000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11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</a:rPr>
              <a:t>s0,s3,s6,s9 </a:t>
            </a:r>
            <a:endParaRPr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</a:t>
            </a:r>
            <a:r>
              <a:rPr baseline="-25000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12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</a:rPr>
              <a:t>s0,s3,s8,s11</a:t>
            </a:r>
            <a:endParaRPr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</a:t>
            </a:r>
            <a:r>
              <a:rPr baseline="-25000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13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</a:rPr>
              <a:t>s2,s7,s10,s11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6543463" y="1526075"/>
            <a:ext cx="20172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</a:t>
            </a:r>
            <a:r>
              <a:rPr baseline="-25000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21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</a:rPr>
              <a:t>s0,s3,s6,s9</a:t>
            </a:r>
            <a:endParaRPr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</a:t>
            </a:r>
            <a:r>
              <a:rPr baseline="-25000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22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</a:rPr>
              <a:t>s0,s3,s8,s11 </a:t>
            </a:r>
            <a:endParaRPr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</a:t>
            </a:r>
            <a:r>
              <a:rPr baseline="-25000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23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</a:rPr>
              <a:t>s2,s7,s10,s11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</p:txBody>
      </p:sp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731525" y="2078875"/>
            <a:ext cx="7688700" cy="14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prime constraint in our case is that one car at a time cannot be present in  more than one route. To simplify if Q</a:t>
            </a:r>
            <a:r>
              <a:rPr baseline="-25000" lang="en"/>
              <a:t>11</a:t>
            </a:r>
            <a:r>
              <a:rPr lang="en"/>
              <a:t> = 1 that is if the car 1 is present on route 1 then </a:t>
            </a:r>
            <a:r>
              <a:rPr lang="en"/>
              <a:t>Q</a:t>
            </a:r>
            <a:r>
              <a:rPr baseline="-25000" lang="en"/>
              <a:t>12</a:t>
            </a:r>
            <a:r>
              <a:rPr lang="en"/>
              <a:t> and Q</a:t>
            </a:r>
            <a:r>
              <a:rPr baseline="-25000" lang="en"/>
              <a:t>13</a:t>
            </a:r>
            <a:r>
              <a:rPr lang="en"/>
              <a:t>  are 0 that is the car 1 is not present in route 2 and 3.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 we have 3 alternate routes for a car, j can take values from {1,2,3} Thus the constraint can be formed mathematically as: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	</a:t>
            </a:r>
            <a:endParaRPr baseline="30000"/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325" y="3592725"/>
            <a:ext cx="3116012" cy="13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Step</a:t>
            </a:r>
            <a:endParaRPr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729450" y="2349250"/>
            <a:ext cx="7688700" cy="1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main step in solving QUBO problem is minimizing objective function that we saw a couple of slides ago.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Objective function can be represented in matrix formulation as : 𝒙</a:t>
            </a:r>
            <a:r>
              <a:rPr baseline="30000" lang="en"/>
              <a:t>T</a:t>
            </a:r>
            <a:r>
              <a:rPr lang="en"/>
              <a:t>ᐧ𝑸ᐧ𝒙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Here </a:t>
            </a:r>
            <a:r>
              <a:rPr lang="en"/>
              <a:t>𝒙 is the column vector of all binary variables and Q is a upper triangular matrix of linear and quadratic coefficients.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729450" y="1318650"/>
            <a:ext cx="2486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matrix </a:t>
            </a:r>
            <a:r>
              <a:rPr b="0" lang="en" sz="2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𝑸</a:t>
            </a:r>
            <a:endParaRPr sz="4000">
              <a:solidFill>
                <a:srgbClr val="000000"/>
              </a:solidFill>
            </a:endParaRPr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four main rules to form the ‘</a:t>
            </a:r>
            <a:r>
              <a:rPr lang="en"/>
              <a:t>𝑸’ matrix for some routes sharing same road segment s: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4325" lvl="0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E3D40"/>
              </a:buClr>
              <a:buSzPts val="1350"/>
              <a:buFont typeface="Georgia"/>
              <a:buAutoNum type="arabicPeriod"/>
            </a:pPr>
            <a:r>
              <a:rPr lang="en" sz="1350">
                <a:solidFill>
                  <a:srgbClr val="3E3D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every car </a:t>
            </a:r>
            <a:r>
              <a:rPr i="1" lang="en" sz="1350">
                <a:solidFill>
                  <a:srgbClr val="3E3D40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" sz="1350">
                <a:solidFill>
                  <a:srgbClr val="3E3D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with possible route </a:t>
            </a:r>
            <a:r>
              <a:rPr i="1" lang="en" sz="1350">
                <a:solidFill>
                  <a:srgbClr val="3E3D40"/>
                </a:solidFill>
                <a:latin typeface="Georgia"/>
                <a:ea typeface="Georgia"/>
                <a:cs typeface="Georgia"/>
                <a:sym typeface="Georgia"/>
              </a:rPr>
              <a:t>j</a:t>
            </a:r>
            <a:r>
              <a:rPr lang="en" sz="1350">
                <a:solidFill>
                  <a:srgbClr val="3E3D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we add (−</a:t>
            </a:r>
            <a:r>
              <a:rPr i="1" lang="en" sz="1350">
                <a:solidFill>
                  <a:srgbClr val="3E3D40"/>
                </a:solidFill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lang="en" sz="1350">
                <a:solidFill>
                  <a:srgbClr val="3E3D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 to the diagonal of </a:t>
            </a:r>
            <a:r>
              <a:rPr i="1" lang="en" sz="1350">
                <a:solidFill>
                  <a:srgbClr val="3E3D40"/>
                </a:solidFill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" sz="1350">
                <a:solidFill>
                  <a:srgbClr val="3E3D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given by index </a:t>
            </a:r>
            <a:r>
              <a:rPr i="1" lang="en" sz="1350">
                <a:solidFill>
                  <a:srgbClr val="3E3D40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" sz="1350">
                <a:solidFill>
                  <a:srgbClr val="3E3D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i="1" lang="en" sz="1350">
                <a:solidFill>
                  <a:srgbClr val="3E3D40"/>
                </a:solidFill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i="1" lang="en" sz="1000">
                <a:solidFill>
                  <a:srgbClr val="3E3D40"/>
                </a:solidFill>
                <a:latin typeface="Georgia"/>
                <a:ea typeface="Georgia"/>
                <a:cs typeface="Georgia"/>
                <a:sym typeface="Georgia"/>
              </a:rPr>
              <a:t>ij</a:t>
            </a:r>
            <a:r>
              <a:rPr lang="en" sz="1350">
                <a:solidFill>
                  <a:srgbClr val="3E3D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).</a:t>
            </a:r>
            <a:endParaRPr sz="1350">
              <a:solidFill>
                <a:srgbClr val="3E3D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914400" rtl="0" algn="l">
              <a:spcBef>
                <a:spcPts val="400"/>
              </a:spcBef>
              <a:spcAft>
                <a:spcPts val="0"/>
              </a:spcAft>
              <a:buClr>
                <a:srgbClr val="3E3D40"/>
              </a:buClr>
              <a:buSzPts val="1350"/>
              <a:buFont typeface="Georgia"/>
              <a:buAutoNum type="arabicPeriod"/>
            </a:pPr>
            <a:r>
              <a:rPr lang="en" sz="1350">
                <a:solidFill>
                  <a:srgbClr val="3E3D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every quadratic term arising from constraint equation, we add (2</a:t>
            </a:r>
            <a:r>
              <a:rPr i="1" lang="en" sz="1350">
                <a:solidFill>
                  <a:srgbClr val="3E3D40"/>
                </a:solidFill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lang="en" sz="1350">
                <a:solidFill>
                  <a:srgbClr val="3E3D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 to the corresponding off-diagonal term.</a:t>
            </a:r>
            <a:endParaRPr sz="1350">
              <a:solidFill>
                <a:srgbClr val="3E3D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3" name="Google Shape;193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4486063" y="1032000"/>
            <a:ext cx="20172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</a:t>
            </a:r>
            <a:r>
              <a:rPr baseline="-25000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11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</a:rPr>
              <a:t>s0,s3,s6,s9 </a:t>
            </a:r>
            <a:endParaRPr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</a:t>
            </a:r>
            <a:r>
              <a:rPr baseline="-25000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12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</a:rPr>
              <a:t>s0,s3,s8,s11</a:t>
            </a:r>
            <a:endParaRPr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</a:t>
            </a:r>
            <a:r>
              <a:rPr baseline="-25000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13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</a:rPr>
              <a:t>s2,s7,s10,s11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6584938" y="1032000"/>
            <a:ext cx="20172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</a:t>
            </a:r>
            <a:r>
              <a:rPr baseline="-25000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21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</a:rPr>
              <a:t>s0,s3,s6,s9</a:t>
            </a:r>
            <a:endParaRPr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</a:t>
            </a:r>
            <a:r>
              <a:rPr baseline="-25000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22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</a:rPr>
              <a:t>s0,s3,s8,s11 </a:t>
            </a:r>
            <a:endParaRPr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</a:t>
            </a:r>
            <a:r>
              <a:rPr baseline="-25000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23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</a:rPr>
              <a:t>s2,s7,s10,s11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 we get </a:t>
            </a:r>
            <a:r>
              <a:rPr b="0" lang="en" sz="2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𝑸</a:t>
            </a:r>
            <a:endParaRPr/>
          </a:p>
        </p:txBody>
      </p:sp>
      <p:sp>
        <p:nvSpPr>
          <p:cNvPr id="201" name="Google Shape;201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400" y="1958125"/>
            <a:ext cx="487680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</a:t>
            </a:r>
            <a:endParaRPr/>
          </a:p>
        </p:txBody>
      </p:sp>
      <p:sp>
        <p:nvSpPr>
          <p:cNvPr id="208" name="Google Shape;208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28"/>
          <p:cNvSpPr txBox="1"/>
          <p:nvPr/>
        </p:nvSpPr>
        <p:spPr>
          <a:xfrm>
            <a:off x="786650" y="2074700"/>
            <a:ext cx="7631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 can solve the QUBO problem at our disposal by minimizing objective function in other words minimizing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𝒙</a:t>
            </a:r>
            <a:r>
              <a:rPr baseline="30000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ᐧ𝑸ᐧ𝒙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602575" y="4581200"/>
            <a:ext cx="62760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QUBO returns the value of these 6 binary variables minimizing this matrix multiplication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1" name="Google Shape;2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775" y="2609900"/>
            <a:ext cx="7577366" cy="166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Experimentation and Results</a:t>
            </a:r>
            <a:endParaRPr/>
          </a:p>
        </p:txBody>
      </p:sp>
      <p:sp>
        <p:nvSpPr>
          <p:cNvPr id="217" name="Google Shape;217;p29"/>
          <p:cNvSpPr txBox="1"/>
          <p:nvPr>
            <p:ph idx="1" type="body"/>
          </p:nvPr>
        </p:nvSpPr>
        <p:spPr>
          <a:xfrm>
            <a:off x="729450" y="2078875"/>
            <a:ext cx="4993200" cy="24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created our own little dataset based on</a:t>
            </a:r>
            <a:r>
              <a:rPr lang="en" u="sng">
                <a:solidFill>
                  <a:schemeClr val="hlink"/>
                </a:solidFill>
                <a:hlinkClick r:id="rId3"/>
              </a:rPr>
              <a:t> Microsoft’s T trajectory Dataset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Where we took 100 cars into account running on our own created street map.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Here all the visible nodes are junctions.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Junction ‘A’ and ‘B’ are the starting and destination respectively.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real scenario we modeled our problem where all cars start somewhere around same time with a goal to reach destination.</a:t>
            </a:r>
            <a:endParaRPr/>
          </a:p>
        </p:txBody>
      </p:sp>
      <p:sp>
        <p:nvSpPr>
          <p:cNvPr id="218" name="Google Shape;218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9" name="Google Shape;21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6525" y="1733225"/>
            <a:ext cx="3298475" cy="23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Continued</a:t>
            </a:r>
            <a:endParaRPr/>
          </a:p>
        </p:txBody>
      </p:sp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778600" y="2683975"/>
            <a:ext cx="3842700" cy="10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Following is the heatmap generated when all cars try to follow local optimum route given by </a:t>
            </a:r>
            <a:r>
              <a:rPr lang="en"/>
              <a:t>existing</a:t>
            </a:r>
            <a:r>
              <a:rPr lang="en"/>
              <a:t> classical algorithms like BFS and DFS.</a:t>
            </a:r>
            <a:endParaRPr/>
          </a:p>
        </p:txBody>
      </p:sp>
      <p:sp>
        <p:nvSpPr>
          <p:cNvPr id="226" name="Google Shape;226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7" name="Google Shape;2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5378826" y="1462450"/>
            <a:ext cx="2984848" cy="2984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Result</a:t>
            </a:r>
            <a:endParaRPr/>
          </a:p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optimized the congestion encountered  by distributing cars over some alternative routes suggested by our  Quantum Annealing QUBO formulation.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Finally when we plotted the results on heatmap, we comprehended that the cars are distributed equally along all street segments achieving a global maxima and in turn reducing the congestion.</a:t>
            </a:r>
            <a:endParaRPr/>
          </a:p>
        </p:txBody>
      </p:sp>
      <p:sp>
        <p:nvSpPr>
          <p:cNvPr id="234" name="Google Shape;234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5318475" y="1388725"/>
            <a:ext cx="293248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Aarsh Oza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Dhaval Patel</a:t>
            </a:r>
            <a:endParaRPr b="1" sz="1700"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762400" y="1182650"/>
            <a:ext cx="7688400" cy="26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cifico"/>
                <a:ea typeface="Pacifico"/>
                <a:cs typeface="Pacifico"/>
                <a:sym typeface="Pacifico"/>
              </a:rPr>
              <a:t>Thank you</a:t>
            </a:r>
            <a:endParaRPr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cifico"/>
                <a:ea typeface="Pacifico"/>
                <a:cs typeface="Pacifico"/>
                <a:sym typeface="Pacifico"/>
              </a:rPr>
              <a:t>Questions ???</a:t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241" name="Google Shape;241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ctrTitle"/>
          </p:nvPr>
        </p:nvSpPr>
        <p:spPr>
          <a:xfrm>
            <a:off x="727950" y="1729400"/>
            <a:ext cx="7688100" cy="29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The motivation behind the idea was to address a real world problem with a Quantum Computer</a:t>
            </a:r>
            <a:endParaRPr sz="3400"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like traffic jams???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Was your answer “yes”?</a:t>
            </a:r>
            <a:endParaRPr b="1"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325" y="2571748"/>
            <a:ext cx="1839449" cy="202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8750" y="1148575"/>
            <a:ext cx="3645150" cy="259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 in Quantum Annealing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3646450"/>
            <a:ext cx="37743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Here the linear </a:t>
            </a:r>
            <a:r>
              <a:rPr b="1" lang="en"/>
              <a:t>coefficients corresponding to </a:t>
            </a:r>
            <a:r>
              <a:rPr b="1" lang="en"/>
              <a:t> qubit bias is h, while J is the quadratic coefficient </a:t>
            </a:r>
            <a:r>
              <a:rPr b="1" lang="en"/>
              <a:t>corresponding</a:t>
            </a:r>
            <a:r>
              <a:rPr b="1" lang="en"/>
              <a:t> to coupling </a:t>
            </a:r>
            <a:r>
              <a:rPr b="1" lang="en"/>
              <a:t>strength</a:t>
            </a:r>
            <a:r>
              <a:rPr b="1" lang="en"/>
              <a:t>.</a:t>
            </a:r>
            <a:endParaRPr b="1"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7"/>
          <p:cNvSpPr txBox="1"/>
          <p:nvPr>
            <p:ph idx="2" type="body"/>
          </p:nvPr>
        </p:nvSpPr>
        <p:spPr>
          <a:xfrm>
            <a:off x="4607925" y="3646450"/>
            <a:ext cx="37743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Here Q is a square matrix of </a:t>
            </a:r>
            <a:r>
              <a:rPr b="1" lang="en"/>
              <a:t>coefficients</a:t>
            </a:r>
            <a:r>
              <a:rPr b="1" lang="en"/>
              <a:t> where the diagonal elements of the matrix represents the linear coefficient and the other non zero  elements are the quadratic coefficient.</a:t>
            </a:r>
            <a:endParaRPr b="1"/>
          </a:p>
        </p:txBody>
      </p:sp>
      <p:sp>
        <p:nvSpPr>
          <p:cNvPr id="119" name="Google Shape;119;p17"/>
          <p:cNvSpPr txBox="1"/>
          <p:nvPr/>
        </p:nvSpPr>
        <p:spPr>
          <a:xfrm>
            <a:off x="828125" y="2001325"/>
            <a:ext cx="3122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Ising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Hamiltonian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Equation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4607925" y="2019900"/>
            <a:ext cx="3122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Quadratic Unconstrained Binary Optimization(QUBO)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275" y="2665438"/>
            <a:ext cx="3228400" cy="8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800" y="2657288"/>
            <a:ext cx="3227832" cy="886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Qubo and Not Ising Hamiltonian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729450" y="2078875"/>
            <a:ext cx="7688700" cy="28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Both  Ising Hamiltonian and Qubo are isomorphic meaning that the internal structure is </a:t>
            </a:r>
            <a:r>
              <a:rPr b="1" lang="en"/>
              <a:t>interchangeable</a:t>
            </a:r>
            <a:r>
              <a:rPr b="1" lang="en"/>
              <a:t> as we saw in earlier both encompasses of linear as well as quadratic coefficients.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We were to choose between a binary (0,1) approach and Ising Hamiltonian or spin (-1,1) approach. But we went ahead with QUBO just because of two main reasons: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(i)	Qubo can be fully expressed in both expanded form of an equation and in matrix form, while Ising Hamiltonian cannot be expressed fully in matrix form.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(ii) Another motivation behind using QUBO was that we can simplify our cost and objective function as per binary rule i.e. x</a:t>
            </a:r>
            <a:r>
              <a:rPr b="1" baseline="30000" lang="en"/>
              <a:t>2</a:t>
            </a:r>
            <a:r>
              <a:rPr b="1" lang="en"/>
              <a:t> = x because 0 and 1 squares are 0 and 1 respectively which cannot be the case in Ising Hamiltonian.</a:t>
            </a:r>
            <a:endParaRPr b="1"/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Simplest case of traffic with 2 cars</a:t>
            </a:r>
            <a:endParaRPr/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96300"/>
            <a:ext cx="2987700" cy="212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4414675" y="2403513"/>
            <a:ext cx="4348200" cy="15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Let there be a car1 which starts from ‘A’ with the goal of reaching ‘B’. It takes the route as follows: [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s0,s3,s6,s9].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other car2 also starts from ‘A’ for the same goal ‘B’. The route that car2 follows is: [s0,s3,s8,s11].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QUBO formulation for simple case	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729450" y="2078875"/>
            <a:ext cx="7688700" cy="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As one car taking a route is a unique event we map that event to binary variable Q</a:t>
            </a:r>
            <a:r>
              <a:rPr baseline="-25000" lang="en"/>
              <a:t>ij</a:t>
            </a:r>
            <a:r>
              <a:rPr lang="en"/>
              <a:t> that car </a:t>
            </a:r>
            <a:r>
              <a:rPr i="1" lang="en"/>
              <a:t>i</a:t>
            </a:r>
            <a:r>
              <a:rPr lang="en"/>
              <a:t> taking route </a:t>
            </a:r>
            <a:r>
              <a:rPr i="1" lang="en"/>
              <a:t>j</a:t>
            </a:r>
            <a:r>
              <a:rPr lang="en"/>
              <a:t>. To keep things simple we are considering three routes for a car and thus in total we will have 6 variables for the simplified case:</a:t>
            </a:r>
            <a:endParaRPr/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729450" y="3239704"/>
            <a:ext cx="3662400" cy="16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3 routes for Car 1 are: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</a:t>
            </a:r>
            <a:r>
              <a:rPr baseline="-25000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11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</a:rPr>
              <a:t>s0,s3,s6,s9 (current route)</a:t>
            </a:r>
            <a:endParaRPr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</a:t>
            </a:r>
            <a:r>
              <a:rPr baseline="-25000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12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</a:rPr>
              <a:t>s0,s3,s8,s11</a:t>
            </a:r>
            <a:endParaRPr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</a:t>
            </a:r>
            <a:r>
              <a:rPr baseline="-25000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13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</a:rPr>
              <a:t>s2,s7,s10,s11</a:t>
            </a:r>
            <a:endParaRPr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4873900" y="3239704"/>
            <a:ext cx="3662400" cy="16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3 routes for Car 2 are: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</a:t>
            </a:r>
            <a:r>
              <a:rPr baseline="-25000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</a:rPr>
              <a:t>s0,s3,s6,s9</a:t>
            </a:r>
            <a:endParaRPr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</a:t>
            </a:r>
            <a:r>
              <a:rPr baseline="-25000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22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</a:rPr>
              <a:t>s0,s3,s8,s11 (current route)</a:t>
            </a:r>
            <a:endParaRPr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</a:t>
            </a:r>
            <a:r>
              <a:rPr baseline="-25000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23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</a:rPr>
              <a:t>s2,s7,s10,s11</a:t>
            </a:r>
            <a:endParaRPr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Minimizing Objective Function</a:t>
            </a:r>
            <a:endParaRPr/>
          </a:p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050" y="2412875"/>
            <a:ext cx="664845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