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45"/>
  </p:notesMasterIdLst>
  <p:handoutMasterIdLst>
    <p:handoutMasterId r:id="rId46"/>
  </p:handoutMasterIdLst>
  <p:sldIdLst>
    <p:sldId id="256" r:id="rId2"/>
    <p:sldId id="288" r:id="rId3"/>
    <p:sldId id="418" r:id="rId4"/>
    <p:sldId id="419" r:id="rId5"/>
    <p:sldId id="381" r:id="rId6"/>
    <p:sldId id="383" r:id="rId7"/>
    <p:sldId id="382" r:id="rId8"/>
    <p:sldId id="384" r:id="rId9"/>
    <p:sldId id="386" r:id="rId10"/>
    <p:sldId id="388" r:id="rId11"/>
    <p:sldId id="389" r:id="rId12"/>
    <p:sldId id="391" r:id="rId13"/>
    <p:sldId id="393" r:id="rId14"/>
    <p:sldId id="394" r:id="rId15"/>
    <p:sldId id="395" r:id="rId16"/>
    <p:sldId id="397" r:id="rId17"/>
    <p:sldId id="398" r:id="rId18"/>
    <p:sldId id="401" r:id="rId19"/>
    <p:sldId id="402" r:id="rId20"/>
    <p:sldId id="403" r:id="rId21"/>
    <p:sldId id="404" r:id="rId22"/>
    <p:sldId id="406" r:id="rId23"/>
    <p:sldId id="405" r:id="rId24"/>
    <p:sldId id="407" r:id="rId25"/>
    <p:sldId id="399" r:id="rId26"/>
    <p:sldId id="408" r:id="rId27"/>
    <p:sldId id="355" r:id="rId28"/>
    <p:sldId id="413" r:id="rId29"/>
    <p:sldId id="414" r:id="rId30"/>
    <p:sldId id="415" r:id="rId31"/>
    <p:sldId id="416" r:id="rId32"/>
    <p:sldId id="409" r:id="rId33"/>
    <p:sldId id="410" r:id="rId34"/>
    <p:sldId id="412" r:id="rId35"/>
    <p:sldId id="426" r:id="rId36"/>
    <p:sldId id="425" r:id="rId37"/>
    <p:sldId id="421" r:id="rId38"/>
    <p:sldId id="422" r:id="rId39"/>
    <p:sldId id="423" r:id="rId40"/>
    <p:sldId id="424" r:id="rId41"/>
    <p:sldId id="427" r:id="rId42"/>
    <p:sldId id="428" r:id="rId43"/>
    <p:sldId id="429" r:id="rId44"/>
  </p:sldIdLst>
  <p:sldSz cx="9144000" cy="6858000" type="screen4x3"/>
  <p:notesSz cx="6858000" cy="9144000"/>
  <p:defaultTextStyle>
    <a:defPPr>
      <a:defRPr lang="zh-CN"/>
    </a:defPPr>
    <a:lvl1pPr algn="l" rtl="0" fontAlgn="base">
      <a:spcBef>
        <a:spcPct val="0"/>
      </a:spcBef>
      <a:spcAft>
        <a:spcPct val="0"/>
      </a:spcAft>
      <a:defRPr sz="2800" kern="1200">
        <a:solidFill>
          <a:schemeClr val="tx1"/>
        </a:solidFill>
        <a:latin typeface="宋体" pitchFamily="2" charset="-122"/>
        <a:ea typeface="宋体" pitchFamily="2" charset="-122"/>
        <a:cs typeface="+mn-cs"/>
      </a:defRPr>
    </a:lvl1pPr>
    <a:lvl2pPr marL="457200" algn="l" rtl="0" fontAlgn="base">
      <a:spcBef>
        <a:spcPct val="0"/>
      </a:spcBef>
      <a:spcAft>
        <a:spcPct val="0"/>
      </a:spcAft>
      <a:defRPr sz="2800" kern="1200">
        <a:solidFill>
          <a:schemeClr val="tx1"/>
        </a:solidFill>
        <a:latin typeface="宋体" pitchFamily="2" charset="-122"/>
        <a:ea typeface="宋体" pitchFamily="2" charset="-122"/>
        <a:cs typeface="+mn-cs"/>
      </a:defRPr>
    </a:lvl2pPr>
    <a:lvl3pPr marL="914400" algn="l" rtl="0" fontAlgn="base">
      <a:spcBef>
        <a:spcPct val="0"/>
      </a:spcBef>
      <a:spcAft>
        <a:spcPct val="0"/>
      </a:spcAft>
      <a:defRPr sz="2800" kern="1200">
        <a:solidFill>
          <a:schemeClr val="tx1"/>
        </a:solidFill>
        <a:latin typeface="宋体" pitchFamily="2" charset="-122"/>
        <a:ea typeface="宋体" pitchFamily="2" charset="-122"/>
        <a:cs typeface="+mn-cs"/>
      </a:defRPr>
    </a:lvl3pPr>
    <a:lvl4pPr marL="1371600" algn="l" rtl="0" fontAlgn="base">
      <a:spcBef>
        <a:spcPct val="0"/>
      </a:spcBef>
      <a:spcAft>
        <a:spcPct val="0"/>
      </a:spcAft>
      <a:defRPr sz="2800" kern="1200">
        <a:solidFill>
          <a:schemeClr val="tx1"/>
        </a:solidFill>
        <a:latin typeface="宋体" pitchFamily="2" charset="-122"/>
        <a:ea typeface="宋体" pitchFamily="2" charset="-122"/>
        <a:cs typeface="+mn-cs"/>
      </a:defRPr>
    </a:lvl4pPr>
    <a:lvl5pPr marL="1828800" algn="l" rtl="0" fontAlgn="base">
      <a:spcBef>
        <a:spcPct val="0"/>
      </a:spcBef>
      <a:spcAft>
        <a:spcPct val="0"/>
      </a:spcAft>
      <a:defRPr sz="2800" kern="1200">
        <a:solidFill>
          <a:schemeClr val="tx1"/>
        </a:solidFill>
        <a:latin typeface="宋体" pitchFamily="2" charset="-122"/>
        <a:ea typeface="宋体" pitchFamily="2" charset="-122"/>
        <a:cs typeface="+mn-cs"/>
      </a:defRPr>
    </a:lvl5pPr>
    <a:lvl6pPr marL="2286000" algn="l" defTabSz="914400" rtl="0" eaLnBrk="1" latinLnBrk="0" hangingPunct="1">
      <a:defRPr sz="2800" kern="1200">
        <a:solidFill>
          <a:schemeClr val="tx1"/>
        </a:solidFill>
        <a:latin typeface="宋体" pitchFamily="2" charset="-122"/>
        <a:ea typeface="宋体" pitchFamily="2" charset="-122"/>
        <a:cs typeface="+mn-cs"/>
      </a:defRPr>
    </a:lvl6pPr>
    <a:lvl7pPr marL="2743200" algn="l" defTabSz="914400" rtl="0" eaLnBrk="1" latinLnBrk="0" hangingPunct="1">
      <a:defRPr sz="2800" kern="1200">
        <a:solidFill>
          <a:schemeClr val="tx1"/>
        </a:solidFill>
        <a:latin typeface="宋体" pitchFamily="2" charset="-122"/>
        <a:ea typeface="宋体" pitchFamily="2" charset="-122"/>
        <a:cs typeface="+mn-cs"/>
      </a:defRPr>
    </a:lvl7pPr>
    <a:lvl8pPr marL="3200400" algn="l" defTabSz="914400" rtl="0" eaLnBrk="1" latinLnBrk="0" hangingPunct="1">
      <a:defRPr sz="2800" kern="1200">
        <a:solidFill>
          <a:schemeClr val="tx1"/>
        </a:solidFill>
        <a:latin typeface="宋体" pitchFamily="2" charset="-122"/>
        <a:ea typeface="宋体" pitchFamily="2" charset="-122"/>
        <a:cs typeface="+mn-cs"/>
      </a:defRPr>
    </a:lvl8pPr>
    <a:lvl9pPr marL="3657600" algn="l" defTabSz="914400" rtl="0" eaLnBrk="1" latinLnBrk="0" hangingPunct="1">
      <a:defRPr sz="2800" kern="1200">
        <a:solidFill>
          <a:schemeClr val="tx1"/>
        </a:solidFill>
        <a:latin typeface="宋体" pitchFamily="2" charset="-122"/>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FFFF"/>
    <a:srgbClr val="FB806B"/>
    <a:srgbClr val="A91607"/>
    <a:srgbClr val="FF0000"/>
    <a:srgbClr val="4E78E0"/>
    <a:srgbClr val="2508F8"/>
    <a:srgbClr val="ECECE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34" autoAdjust="0"/>
    <p:restoredTop sz="94655" autoAdjust="0"/>
  </p:normalViewPr>
  <p:slideViewPr>
    <p:cSldViewPr>
      <p:cViewPr varScale="1">
        <p:scale>
          <a:sx n="101" d="100"/>
          <a:sy n="101" d="100"/>
        </p:scale>
        <p:origin x="-37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38"/>
    </p:cViewPr>
  </p:sorterViewPr>
  <p:notesViewPr>
    <p:cSldViewPr>
      <p:cViewPr varScale="1">
        <p:scale>
          <a:sx n="63" d="100"/>
          <a:sy n="63" d="100"/>
        </p:scale>
        <p:origin x="-2490"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4403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76AE5D67-FA6D-4F34-BD45-1004170A6DF2}" type="slidenum">
              <a:rPr lang="en-US" altLang="zh-CN"/>
              <a:pPr>
                <a:defRPr/>
              </a:pPr>
              <a:t>‹#›</a:t>
            </a:fld>
            <a:endParaRPr lang="en-US" altLang="zh-CN"/>
          </a:p>
        </p:txBody>
      </p:sp>
      <p:sp>
        <p:nvSpPr>
          <p:cNvPr id="440326" name="Rectangle 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pitchFamily="34" charset="0"/>
              </a:defRPr>
            </a:lvl1pPr>
          </a:lstStyle>
          <a:p>
            <a:pPr>
              <a:defRPr/>
            </a:pPr>
            <a:r>
              <a:rPr lang="en-US" altLang="zh-CN"/>
              <a:t>程序设计实习2010</a:t>
            </a: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pitchFamily="34" charset="0"/>
              </a:defRPr>
            </a:lvl1pPr>
          </a:lstStyle>
          <a:p>
            <a:pPr>
              <a:defRPr/>
            </a:pPr>
            <a:r>
              <a:rPr lang="en-US" altLang="zh-CN"/>
              <a:t>程序设计实习2010</a:t>
            </a:r>
          </a:p>
        </p:txBody>
      </p:sp>
      <p:sp>
        <p:nvSpPr>
          <p:cNvPr id="737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pitchFamily="34" charset="0"/>
              </a:defRPr>
            </a:lvl1pPr>
          </a:lstStyle>
          <a:p>
            <a:pPr>
              <a:defRPr/>
            </a:pPr>
            <a:endParaRPr lang="en-US" altLang="zh-CN"/>
          </a:p>
        </p:txBody>
      </p:sp>
      <p:sp>
        <p:nvSpPr>
          <p:cNvPr id="512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37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37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pitchFamily="34" charset="0"/>
              </a:defRPr>
            </a:lvl1pPr>
          </a:lstStyle>
          <a:p>
            <a:pPr>
              <a:defRPr/>
            </a:pPr>
            <a:endParaRPr lang="en-US" altLang="zh-CN"/>
          </a:p>
        </p:txBody>
      </p:sp>
      <p:sp>
        <p:nvSpPr>
          <p:cNvPr id="737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pitchFamily="34" charset="0"/>
              </a:defRPr>
            </a:lvl1pPr>
          </a:lstStyle>
          <a:p>
            <a:pPr>
              <a:defRPr/>
            </a:pPr>
            <a:fld id="{74ED3C16-66C0-472D-900F-6090D2BFE12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US" altLang="zh-CN"/>
              <a:t>程序设计实习2010</a:t>
            </a:r>
          </a:p>
        </p:txBody>
      </p:sp>
      <p:sp>
        <p:nvSpPr>
          <p:cNvPr id="52227" name="Rectangle 7"/>
          <p:cNvSpPr>
            <a:spLocks noGrp="1" noChangeArrowheads="1"/>
          </p:cNvSpPr>
          <p:nvPr>
            <p:ph type="sldNum" sz="quarter" idx="5"/>
          </p:nvPr>
        </p:nvSpPr>
        <p:spPr>
          <a:noFill/>
        </p:spPr>
        <p:txBody>
          <a:bodyPr/>
          <a:lstStyle/>
          <a:p>
            <a:fld id="{FDF75D54-3A6E-4475-A448-83F3672DCD6E}" type="slidenum">
              <a:rPr lang="en-US" altLang="zh-CN"/>
              <a:pPr/>
              <a:t>1</a:t>
            </a:fld>
            <a:endParaRPr lang="en-US" altLang="zh-CN"/>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cstate="print">
            <a:duotone>
              <a:schemeClr val="bg2"/>
              <a:srgbClr val="FFF1C1"/>
            </a:duotone>
            <a:lum bright="-10000" contrast="-40000"/>
          </a:blip>
          <a:stretch>
            <a:fillRect/>
          </a:stretch>
        </p:blipFill>
        <p:spPr>
          <a:xfrm>
            <a:off x="1" y="5214950"/>
            <a:ext cx="1472173" cy="1643050"/>
          </a:xfrm>
          <a:prstGeom prst="rect">
            <a:avLst/>
          </a:prstGeom>
          <a:noFill/>
          <a:ln>
            <a:noFill/>
          </a:ln>
        </p:spPr>
      </p:pic>
      <p:sp>
        <p:nvSpPr>
          <p:cNvPr id="2" name="标题 1"/>
          <p:cNvSpPr>
            <a:spLocks noGrp="1"/>
          </p:cNvSpPr>
          <p:nvPr>
            <p:ph type="ctrTitle"/>
          </p:nvPr>
        </p:nvSpPr>
        <p:spPr>
          <a:xfrm>
            <a:off x="685800" y="1214422"/>
            <a:ext cx="7772400" cy="1470025"/>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759581"/>
            <a:ext cx="6100534" cy="1740989"/>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B8E6E353-A9B9-4B16-BDC0-CF06AE68DFEB}" type="slidenum">
              <a:rPr lang="en-US" altLang="zh-CN" smtClean="0"/>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transition>
    <p:plu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500176"/>
            <a:ext cx="8229600" cy="4714907"/>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8D7EE8F9-7611-47E7-8C64-73A13C02D5AB}" type="slidenum">
              <a:rPr lang="en-US" altLang="zh-CN" smtClean="0"/>
              <a:pPr>
                <a:defRPr/>
              </a:pPr>
              <a:t>‹#›</a:t>
            </a:fld>
            <a:endParaRPr lang="en-US" altLang="zh-CN"/>
          </a:p>
        </p:txBody>
      </p:sp>
      <p:pic>
        <p:nvPicPr>
          <p:cNvPr id="8" name="图片 7"/>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transition>
    <p:plu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74638"/>
            <a:ext cx="1400156" cy="5940444"/>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758006" cy="594044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8E31FFBE-68D9-4016-A31E-3E3552DE8109}" type="slidenum">
              <a:rPr lang="en-US" altLang="zh-CN" smtClean="0"/>
              <a:pPr>
                <a:defRPr/>
              </a:pPr>
              <a:t>‹#›</a:t>
            </a:fld>
            <a:endParaRPr lang="en-US" altLang="zh-CN"/>
          </a:p>
        </p:txBody>
      </p:sp>
      <p:pic>
        <p:nvPicPr>
          <p:cNvPr id="8" name="图片 7"/>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transition>
    <p:plu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BB101E5D-8B18-4448-9C74-6A2603C34FC7}" type="slidenum">
              <a:rPr lang="en-US" altLang="zh-CN" smtClean="0"/>
              <a:pPr>
                <a:defRPr/>
              </a:pPr>
              <a:t>‹#›</a:t>
            </a:fld>
            <a:endParaRPr lang="en-US" altLang="zh-CN"/>
          </a:p>
        </p:txBody>
      </p:sp>
      <p:pic>
        <p:nvPicPr>
          <p:cNvPr id="8" name="图片 7"/>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transition>
    <p:plu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143369"/>
            <a:ext cx="7772400" cy="1362075"/>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643182"/>
            <a:ext cx="7772400" cy="1500187"/>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F6697103-427B-48A7-A098-7A0440079AEC}" type="slidenum">
              <a:rPr lang="en-US" altLang="zh-CN" smtClean="0"/>
              <a:pPr>
                <a:defRPr/>
              </a:pPr>
              <a:t>‹#›</a:t>
            </a:fld>
            <a:endParaRPr lang="en-US" altLang="zh-CN"/>
          </a:p>
        </p:txBody>
      </p:sp>
      <p:pic>
        <p:nvPicPr>
          <p:cNvPr id="7" name="图片 6"/>
          <p:cNvPicPr>
            <a:picLocks noChangeAspect="1"/>
          </p:cNvPicPr>
          <p:nvPr/>
        </p:nvPicPr>
        <p:blipFill>
          <a:blip r:embed="rId2" cstate="print">
            <a:duotone>
              <a:schemeClr val="bg2"/>
              <a:srgbClr val="FFF1C1"/>
            </a:duotone>
            <a:lum bright="-10000" contrast="-30000"/>
          </a:blip>
          <a:stretch>
            <a:fillRect/>
          </a:stretch>
        </p:blipFill>
        <p:spPr>
          <a:xfrm>
            <a:off x="7480636" y="0"/>
            <a:ext cx="1663364" cy="2357430"/>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transition>
    <p:plu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D36B7CB5-642E-448A-BFF2-1C70F5961781}" type="slidenum">
              <a:rPr lang="en-US" altLang="zh-CN" smtClean="0"/>
              <a:pPr>
                <a:defRPr/>
              </a:pPr>
              <a:t>‹#›</a:t>
            </a:fld>
            <a:endParaRPr lang="en-US" altLang="zh-CN"/>
          </a:p>
        </p:txBody>
      </p:sp>
      <p:pic>
        <p:nvPicPr>
          <p:cNvPr id="9" name="图片 8"/>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transition>
    <p:plu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8D8F9266-EA35-4B74-A4A2-03E9523A4771}" type="slidenum">
              <a:rPr lang="en-US" altLang="zh-CN" smtClean="0"/>
              <a:pPr>
                <a:defRPr/>
              </a:pPr>
              <a:t>‹#›</a:t>
            </a:fld>
            <a:endParaRPr lang="en-US" altLang="zh-CN"/>
          </a:p>
        </p:txBody>
      </p:sp>
      <p:pic>
        <p:nvPicPr>
          <p:cNvPr id="11" name="图片 10"/>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transition>
    <p:plu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3B0C97ED-197F-420D-90A9-31182EC62BED}" type="slidenum">
              <a:rPr lang="en-US" altLang="zh-CN" smtClean="0"/>
              <a:pPr>
                <a:defRPr/>
              </a:pPr>
              <a:t>‹#›</a:t>
            </a:fld>
            <a:endParaRPr lang="en-US" altLang="zh-CN"/>
          </a:p>
        </p:txBody>
      </p:sp>
      <p:pic>
        <p:nvPicPr>
          <p:cNvPr id="7" name="图片 6"/>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transition>
    <p:plu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7731D3B1-BF55-4FFE-99B5-B97968FF9905}" type="slidenum">
              <a:rPr lang="en-US" altLang="zh-CN" smtClean="0"/>
              <a:pPr>
                <a:defRPr/>
              </a:pPr>
              <a:t>‹#›</a:t>
            </a:fld>
            <a:endParaRPr lang="en-US" altLang="zh-CN"/>
          </a:p>
        </p:txBody>
      </p:sp>
      <p:pic>
        <p:nvPicPr>
          <p:cNvPr id="6" name="图片 5"/>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transition>
    <p:plu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5" y="5357826"/>
            <a:ext cx="8226225" cy="768028"/>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428604"/>
            <a:ext cx="5111750" cy="48577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6" y="1357298"/>
            <a:ext cx="3008313" cy="392909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95E1DC05-E942-4292-9B49-A0585E325D42}" type="slidenum">
              <a:rPr lang="en-US" altLang="zh-CN" smtClean="0"/>
              <a:pPr>
                <a:defRPr/>
              </a:pPr>
              <a:t>‹#›</a:t>
            </a:fld>
            <a:endParaRPr lang="en-US" altLang="zh-CN"/>
          </a:p>
        </p:txBody>
      </p:sp>
      <p:pic>
        <p:nvPicPr>
          <p:cNvPr id="9" name="图片 8"/>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transition>
    <p:plu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214290"/>
            <a:ext cx="7448602" cy="781052"/>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1000108"/>
            <a:ext cx="7452360" cy="5214974"/>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0" y="6243633"/>
            <a:ext cx="3180375" cy="614367"/>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6492878"/>
            <a:ext cx="1676384" cy="365125"/>
          </a:xfrm>
        </p:spPr>
        <p:txBody>
          <a:bodyPr/>
          <a:lstStyle/>
          <a:p>
            <a:pPr>
              <a:defRPr/>
            </a:pPr>
            <a:endParaRPr lang="en-US" altLang="zh-CN"/>
          </a:p>
        </p:txBody>
      </p:sp>
      <p:sp>
        <p:nvSpPr>
          <p:cNvPr id="6" name="页脚占位符 5"/>
          <p:cNvSpPr>
            <a:spLocks noGrp="1"/>
          </p:cNvSpPr>
          <p:nvPr>
            <p:ph type="ftr" sz="quarter" idx="11"/>
          </p:nvPr>
        </p:nvSpPr>
        <p:spPr>
          <a:xfrm>
            <a:off x="2285984" y="6492876"/>
            <a:ext cx="2643206" cy="365125"/>
          </a:xfrm>
        </p:spPr>
        <p:txBody>
          <a:bodyPr/>
          <a:lstStyle/>
          <a:p>
            <a:pPr>
              <a:defRPr/>
            </a:pPr>
            <a:endParaRPr lang="en-US" altLang="zh-CN"/>
          </a:p>
        </p:txBody>
      </p:sp>
      <p:sp>
        <p:nvSpPr>
          <p:cNvPr id="7" name="灯片编号占位符 6"/>
          <p:cNvSpPr>
            <a:spLocks noGrp="1"/>
          </p:cNvSpPr>
          <p:nvPr>
            <p:ph type="sldNum" sz="quarter" idx="12"/>
          </p:nvPr>
        </p:nvSpPr>
        <p:spPr>
          <a:xfrm>
            <a:off x="683073" y="5347005"/>
            <a:ext cx="871200" cy="8712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pPr>
              <a:defRPr/>
            </a:pPr>
            <a:fld id="{C5A1337E-8575-4289-B53F-60225A3072EA}" type="slidenum">
              <a:rPr lang="en-US" altLang="zh-CN" smtClean="0"/>
              <a:pPr>
                <a:defRPr/>
              </a:pPr>
              <a:t>‹#›</a:t>
            </a:fld>
            <a:endParaRPr lang="en-US" altLang="zh-CN"/>
          </a:p>
        </p:txBody>
      </p:sp>
      <p:pic>
        <p:nvPicPr>
          <p:cNvPr id="9" name="图片 8"/>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transition>
    <p:plu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7776000" cy="114300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274320" rtlCol="0" anchor="ctr"/>
          <a:lstStyle>
            <a:lvl1pPr algn="l" eaLnBrk="1" latinLnBrk="0" hangingPunct="1">
              <a:defRPr kumimoji="0" sz="1200">
                <a:solidFill>
                  <a:schemeClr val="tx1"/>
                </a:solidFill>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solidFill>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45720" tIns="45720" rIns="45720" rtlCol="0" anchor="ctr"/>
          <a:lstStyle>
            <a:lvl1pPr algn="r" eaLnBrk="1" latinLnBrk="0" hangingPunct="1">
              <a:defRPr kumimoji="0" sz="1200">
                <a:solidFill>
                  <a:schemeClr val="tx1"/>
                </a:solidFill>
              </a:defRPr>
            </a:lvl1pPr>
          </a:lstStyle>
          <a:p>
            <a:pPr>
              <a:defRPr/>
            </a:pPr>
            <a:fld id="{A0AE31E4-3FD4-47C1-868C-E02772E18587}" type="slidenum">
              <a:rPr lang="en-US" altLang="zh-CN" smtClean="0"/>
              <a:pPr>
                <a:defRPr/>
              </a:pPr>
              <a:t>‹#›</a:t>
            </a:fld>
            <a:endParaRPr lang="en-US" altLang="zh-CN"/>
          </a:p>
        </p:txBody>
      </p:sp>
    </p:spTree>
  </p:cSld>
  <p:clrMap bg1="dk1" tx1="lt1" bg2="dk2" tx2="lt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Lst>
  <p:transition>
    <p:plus/>
  </p:transition>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file:///C:\MYWORK\CLOCK.EX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hyperlink" Target="file:///c:\mywork\sticks_demo.exe"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poj.org/problem?id=1011" TargetMode="External"/><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58050" y="6215082"/>
            <a:ext cx="1500230" cy="276999"/>
          </a:xfrm>
          <a:prstGeom prst="rect">
            <a:avLst/>
          </a:prstGeom>
          <a:noFill/>
        </p:spPr>
        <p:txBody>
          <a:bodyPr wrap="square" rtlCol="0">
            <a:spAutoFit/>
          </a:bodyPr>
          <a:lstStyle/>
          <a:p>
            <a:r>
              <a:rPr lang="en-US" altLang="zh-CN" sz="1200" dirty="0" smtClean="0">
                <a:hlinkClick r:id="rId3" action="ppaction://program"/>
              </a:rPr>
              <a:t>GWPL@PKU.EDU.CN</a:t>
            </a:r>
            <a:endParaRPr lang="zh-CN" altLang="en-US" sz="1200" dirty="0"/>
          </a:p>
        </p:txBody>
      </p:sp>
      <p:sp>
        <p:nvSpPr>
          <p:cNvPr id="7" name="Rectangle 3"/>
          <p:cNvSpPr txBox="1">
            <a:spLocks noChangeArrowheads="1"/>
          </p:cNvSpPr>
          <p:nvPr/>
        </p:nvSpPr>
        <p:spPr>
          <a:xfrm>
            <a:off x="827584" y="1772816"/>
            <a:ext cx="7848600" cy="1512888"/>
          </a:xfrm>
          <a:prstGeom prst="rect">
            <a:avLst/>
          </a:prstGeom>
        </p:spPr>
        <p:txBody>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zh-CN" altLang="en-US" sz="6000" b="0" i="0" u="none" strike="noStrike" kern="0" cap="none" spc="0" normalizeH="0" baseline="0" noProof="0" dirty="0" smtClean="0">
                <a:ln>
                  <a:noFill/>
                </a:ln>
                <a:solidFill>
                  <a:srgbClr val="FFFF00"/>
                </a:solidFill>
                <a:effectLst>
                  <a:outerShdw blurRad="38100" dist="38100" dir="2700000" algn="tl">
                    <a:srgbClr val="000000">
                      <a:alpha val="43137"/>
                    </a:srgbClr>
                  </a:outerShdw>
                </a:effectLst>
                <a:uLnTx/>
                <a:uFillTx/>
                <a:latin typeface="华文行楷" pitchFamily="2" charset="-122"/>
                <a:ea typeface="华文行楷" pitchFamily="2" charset="-122"/>
              </a:rPr>
              <a:t>深度优先搜索中的剪枝</a:t>
            </a:r>
            <a:endParaRPr kumimoji="0" lang="zh-CN" altLang="en-US" sz="6000" b="0" i="0" u="none" strike="noStrike" kern="0" cap="none" spc="0" normalizeH="0" baseline="0" noProof="0" dirty="0" smtClean="0">
              <a:ln>
                <a:noFill/>
              </a:ln>
              <a:solidFill>
                <a:srgbClr val="FFFF00"/>
              </a:solidFill>
              <a:effectLst>
                <a:outerShdw blurRad="38100" dist="38100" dir="2700000" algn="tl">
                  <a:srgbClr val="000000">
                    <a:alpha val="43137"/>
                  </a:srgbClr>
                </a:outerShdw>
              </a:effectLst>
              <a:uLnTx/>
              <a:uFillTx/>
              <a:latin typeface="华文行楷" pitchFamily="2" charset="-122"/>
              <a:ea typeface="华文行楷" pitchFamily="2" charset="-122"/>
            </a:endParaRPr>
          </a:p>
        </p:txBody>
      </p:sp>
      <p:sp>
        <p:nvSpPr>
          <p:cNvPr id="8" name="Rectangle 2"/>
          <p:cNvSpPr txBox="1">
            <a:spLocks noChangeArrowheads="1"/>
          </p:cNvSpPr>
          <p:nvPr/>
        </p:nvSpPr>
        <p:spPr bwMode="auto">
          <a:xfrm>
            <a:off x="11230" y="304800"/>
            <a:ext cx="420073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800" b="0" i="0" u="none" strike="noStrike" kern="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隶书" pitchFamily="49" charset="-122"/>
              <a:ea typeface="隶书" pitchFamily="49" charset="-122"/>
              <a:cs typeface="+mj-cs"/>
            </a:endParaRPr>
          </a:p>
        </p:txBody>
      </p:sp>
      <p:sp>
        <p:nvSpPr>
          <p:cNvPr id="10" name="矩形 9"/>
          <p:cNvSpPr/>
          <p:nvPr/>
        </p:nvSpPr>
        <p:spPr>
          <a:xfrm>
            <a:off x="2500298" y="4214818"/>
            <a:ext cx="4000528" cy="984885"/>
          </a:xfrm>
          <a:prstGeom prst="rect">
            <a:avLst/>
          </a:prstGeom>
        </p:spPr>
        <p:txBody>
          <a:bodyPr wrap="square">
            <a:spAutoFit/>
          </a:bodyPr>
          <a:lstStyle/>
          <a:p>
            <a:pPr lvl="0">
              <a:spcBef>
                <a:spcPts val="1200"/>
              </a:spcBef>
              <a:defRPr/>
            </a:pPr>
            <a:r>
              <a:rPr kumimoji="0" lang="zh-CN" altLang="en-US" sz="2400" b="1" kern="0" dirty="0" smtClean="0">
                <a:latin typeface="楷体" pitchFamily="49" charset="-122"/>
                <a:ea typeface="楷体" pitchFamily="49" charset="-122"/>
              </a:rPr>
              <a:t>北京大学信息科学技术学院  </a:t>
            </a:r>
            <a:endParaRPr kumimoji="0" lang="en-US" altLang="zh-CN" sz="2400" b="1" kern="0" dirty="0" smtClean="0">
              <a:latin typeface="楷体" pitchFamily="49" charset="-122"/>
              <a:ea typeface="楷体" pitchFamily="49" charset="-122"/>
            </a:endParaRPr>
          </a:p>
          <a:p>
            <a:pPr lvl="0">
              <a:spcBef>
                <a:spcPts val="1200"/>
              </a:spcBef>
              <a:defRPr/>
            </a:pPr>
            <a:r>
              <a:rPr kumimoji="0" lang="zh-CN" altLang="en-US" sz="2400" b="1" kern="0" dirty="0" smtClean="0">
                <a:latin typeface="楷体" pitchFamily="49" charset="-122"/>
                <a:ea typeface="楷体" pitchFamily="49" charset="-122"/>
              </a:rPr>
              <a:t>郭炜</a:t>
            </a:r>
          </a:p>
        </p:txBody>
      </p:sp>
    </p:spTree>
  </p:cSld>
  <p:clrMapOvr>
    <a:masterClrMapping/>
  </p:clrMapOvr>
  <p:transition>
    <p:plus/>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28596" y="0"/>
            <a:ext cx="3357586" cy="861990"/>
          </a:xfrm>
        </p:spPr>
        <p:txBody>
          <a:bodyPr/>
          <a:lstStyle/>
          <a:p>
            <a:pPr eaLnBrk="1" hangingPunct="1"/>
            <a:r>
              <a:rPr lang="zh-CN" altLang="en-US" sz="3600" dirty="0" smtClean="0">
                <a:solidFill>
                  <a:srgbClr val="FFC000"/>
                </a:solidFill>
                <a:ea typeface="隶书" pitchFamily="49" charset="-122"/>
              </a:rPr>
              <a:t>解题思路</a:t>
            </a:r>
          </a:p>
        </p:txBody>
      </p:sp>
      <p:sp>
        <p:nvSpPr>
          <p:cNvPr id="5" name="Rectangle 3"/>
          <p:cNvSpPr txBox="1">
            <a:spLocks noChangeArrowheads="1"/>
          </p:cNvSpPr>
          <p:nvPr/>
        </p:nvSpPr>
        <p:spPr bwMode="auto">
          <a:xfrm>
            <a:off x="428596" y="1000108"/>
            <a:ext cx="4643470" cy="571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2"/>
              </a:buClr>
              <a:buSzPct val="70000"/>
              <a:tabLst/>
              <a:defRPr/>
            </a:pPr>
            <a:r>
              <a:rPr lang="zh-CN" altLang="en-US" i="1" kern="0" dirty="0" smtClean="0">
                <a:solidFill>
                  <a:srgbClr val="FFFF00"/>
                </a:solidFill>
                <a:latin typeface="+mn-lt"/>
                <a:ea typeface="+mn-ea"/>
              </a:rPr>
              <a:t>“状态”之间如何转移？</a:t>
            </a:r>
            <a:endParaRPr lang="en-US" altLang="zh-CN" i="1" kern="0" dirty="0" smtClean="0">
              <a:solidFill>
                <a:srgbClr val="FFFF00"/>
              </a:solidFill>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tx2"/>
              </a:buClr>
              <a:buSzPct val="70000"/>
              <a:tabLst/>
              <a:defRPr/>
            </a:pPr>
            <a:endParaRPr lang="en-US" altLang="zh-CN" i="1" kern="0" dirty="0">
              <a:solidFill>
                <a:srgbClr val="FF0000"/>
              </a:solidFill>
              <a:latin typeface="+mn-lt"/>
              <a:ea typeface="+mn-ea"/>
            </a:endParaRPr>
          </a:p>
        </p:txBody>
      </p:sp>
      <p:grpSp>
        <p:nvGrpSpPr>
          <p:cNvPr id="26" name="组合 25"/>
          <p:cNvGrpSpPr/>
          <p:nvPr/>
        </p:nvGrpSpPr>
        <p:grpSpPr>
          <a:xfrm>
            <a:off x="470508" y="2081520"/>
            <a:ext cx="1714512" cy="714380"/>
            <a:chOff x="2153586" y="5837572"/>
            <a:chExt cx="928694" cy="385151"/>
          </a:xfrm>
        </p:grpSpPr>
        <p:sp>
          <p:nvSpPr>
            <p:cNvPr id="27" name="圆角矩形 26"/>
            <p:cNvSpPr/>
            <p:nvPr/>
          </p:nvSpPr>
          <p:spPr>
            <a:xfrm>
              <a:off x="2214546" y="5857892"/>
              <a:ext cx="857256" cy="357190"/>
            </a:xfrm>
            <a:prstGeom prst="roundRect">
              <a:avLst>
                <a:gd name="adj" fmla="val 10000"/>
              </a:avLst>
            </a:prstGeom>
            <a:solidFill>
              <a:srgbClr val="3399FF"/>
            </a:solidFill>
            <a:ln w="12700">
              <a:solidFill>
                <a:schemeClr val="tx1"/>
              </a:solidFill>
            </a:ln>
            <a:scene3d>
              <a:camera prst="orthographicFront"/>
              <a:lightRig rig="threePt" dir="t"/>
            </a:scene3d>
            <a:sp3d extrusionH="76200">
              <a:extrusionClr>
                <a:schemeClr val="bg1"/>
              </a:extrusionClr>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zh-CN" altLang="en-US"/>
            </a:p>
          </p:txBody>
        </p:sp>
        <p:sp>
          <p:nvSpPr>
            <p:cNvPr id="28" name="圆角矩形 6"/>
            <p:cNvSpPr/>
            <p:nvPr/>
          </p:nvSpPr>
          <p:spPr>
            <a:xfrm>
              <a:off x="2153586" y="5837572"/>
              <a:ext cx="928694" cy="385151"/>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600" b="1" kern="1200" dirty="0" smtClean="0">
                  <a:solidFill>
                    <a:schemeClr val="bg1"/>
                  </a:solidFill>
                  <a:latin typeface="楷体" pitchFamily="49" charset="-122"/>
                  <a:ea typeface="楷体" pitchFamily="49" charset="-122"/>
                </a:rPr>
                <a:t>(R,M)</a:t>
              </a:r>
              <a:endParaRPr lang="zh-CN" altLang="en-US" sz="2600" b="1" kern="1200" dirty="0">
                <a:solidFill>
                  <a:schemeClr val="bg1"/>
                </a:solidFill>
                <a:latin typeface="楷体" pitchFamily="49" charset="-122"/>
                <a:ea typeface="楷体" pitchFamily="49" charset="-122"/>
              </a:endParaRPr>
            </a:p>
          </p:txBody>
        </p:sp>
      </p:grpSp>
      <p:grpSp>
        <p:nvGrpSpPr>
          <p:cNvPr id="46" name="组合 45"/>
          <p:cNvGrpSpPr/>
          <p:nvPr/>
        </p:nvGrpSpPr>
        <p:grpSpPr>
          <a:xfrm>
            <a:off x="6394774" y="2071678"/>
            <a:ext cx="1714512" cy="714380"/>
            <a:chOff x="2153586" y="5837572"/>
            <a:chExt cx="928694" cy="385151"/>
          </a:xfrm>
        </p:grpSpPr>
        <p:sp>
          <p:nvSpPr>
            <p:cNvPr id="47" name="圆角矩形 46"/>
            <p:cNvSpPr/>
            <p:nvPr/>
          </p:nvSpPr>
          <p:spPr>
            <a:xfrm>
              <a:off x="2214546" y="5857892"/>
              <a:ext cx="857256" cy="357190"/>
            </a:xfrm>
            <a:prstGeom prst="roundRect">
              <a:avLst>
                <a:gd name="adj" fmla="val 10000"/>
              </a:avLst>
            </a:prstGeom>
            <a:solidFill>
              <a:srgbClr val="3399FF"/>
            </a:solidFill>
            <a:ln w="12700">
              <a:solidFill>
                <a:schemeClr val="tx1"/>
              </a:solidFill>
            </a:ln>
            <a:scene3d>
              <a:camera prst="orthographicFront"/>
              <a:lightRig rig="threePt" dir="t"/>
            </a:scene3d>
            <a:sp3d extrusionH="76200">
              <a:extrusionClr>
                <a:schemeClr val="bg1"/>
              </a:extrusionClr>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zh-CN" altLang="en-US"/>
            </a:p>
          </p:txBody>
        </p:sp>
        <p:sp>
          <p:nvSpPr>
            <p:cNvPr id="48" name="圆角矩形 6"/>
            <p:cNvSpPr/>
            <p:nvPr/>
          </p:nvSpPr>
          <p:spPr>
            <a:xfrm>
              <a:off x="2153586" y="5837572"/>
              <a:ext cx="928694" cy="385151"/>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600" b="1" kern="1200" dirty="0" smtClean="0">
                  <a:solidFill>
                    <a:schemeClr val="bg1"/>
                  </a:solidFill>
                  <a:latin typeface="楷体" pitchFamily="49" charset="-122"/>
                  <a:ea typeface="楷体" pitchFamily="49" charset="-122"/>
                </a:rPr>
                <a:t>(R-1,M-S)</a:t>
              </a:r>
              <a:endParaRPr lang="zh-CN" altLang="en-US" sz="2600" b="1" kern="1200" dirty="0">
                <a:solidFill>
                  <a:schemeClr val="bg1"/>
                </a:solidFill>
                <a:latin typeface="楷体" pitchFamily="49" charset="-122"/>
                <a:ea typeface="楷体" pitchFamily="49" charset="-122"/>
              </a:endParaRPr>
            </a:p>
          </p:txBody>
        </p:sp>
      </p:grpSp>
      <p:cxnSp>
        <p:nvCxnSpPr>
          <p:cNvPr id="55" name="直接箭头连接符 54"/>
          <p:cNvCxnSpPr/>
          <p:nvPr/>
        </p:nvCxnSpPr>
        <p:spPr bwMode="auto">
          <a:xfrm flipV="1">
            <a:off x="2500298" y="2428868"/>
            <a:ext cx="3786214" cy="9842"/>
          </a:xfrm>
          <a:prstGeom prst="straightConnector1">
            <a:avLst/>
          </a:prstGeom>
          <a:gradFill rotWithShape="1">
            <a:gsLst>
              <a:gs pos="0">
                <a:srgbClr val="FF6600"/>
              </a:gs>
              <a:gs pos="50000">
                <a:srgbClr val="FF6600">
                  <a:gamma/>
                  <a:tint val="9412"/>
                  <a:invGamma/>
                </a:srgbClr>
              </a:gs>
              <a:gs pos="100000">
                <a:srgbClr val="FF6600"/>
              </a:gs>
            </a:gsLst>
            <a:lin ang="0" scaled="1"/>
          </a:gradFill>
          <a:ln w="28575" cap="flat" cmpd="sng" algn="ctr">
            <a:solidFill>
              <a:srgbClr val="00B050"/>
            </a:solidFill>
            <a:prstDash val="solid"/>
            <a:round/>
            <a:headEnd type="none" w="med" len="med"/>
            <a:tailEnd type="arrow"/>
          </a:ln>
          <a:effectLst/>
        </p:spPr>
      </p:cxnSp>
      <p:sp>
        <p:nvSpPr>
          <p:cNvPr id="57" name="Rectangle 3"/>
          <p:cNvSpPr txBox="1">
            <a:spLocks noChangeArrowheads="1"/>
          </p:cNvSpPr>
          <p:nvPr/>
        </p:nvSpPr>
        <p:spPr bwMode="auto">
          <a:xfrm>
            <a:off x="2500298" y="1928802"/>
            <a:ext cx="3643338" cy="4286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2"/>
              </a:buClr>
              <a:buSzPct val="70000"/>
              <a:tabLst/>
              <a:defRPr/>
            </a:pPr>
            <a:r>
              <a:rPr lang="zh-CN" altLang="en-US" sz="2400" kern="0" dirty="0" smtClean="0">
                <a:latin typeface="+mn-lt"/>
                <a:ea typeface="+mn-ea"/>
              </a:rPr>
              <a:t>拼接一节长度为</a:t>
            </a:r>
            <a:r>
              <a:rPr lang="en-US" altLang="zh-CN" sz="2400" kern="0" dirty="0" smtClean="0">
                <a:latin typeface="+mn-lt"/>
                <a:ea typeface="+mn-ea"/>
              </a:rPr>
              <a:t>S</a:t>
            </a:r>
            <a:r>
              <a:rPr lang="zh-CN" altLang="en-US" sz="2400" kern="0" dirty="0" smtClean="0">
                <a:latin typeface="+mn-lt"/>
                <a:ea typeface="+mn-ea"/>
              </a:rPr>
              <a:t>的木棒</a:t>
            </a:r>
            <a:endParaRPr lang="en-US" altLang="zh-CN" sz="2400" kern="0" dirty="0">
              <a:latin typeface="+mn-lt"/>
              <a:ea typeface="+mn-ea"/>
            </a:endParaRPr>
          </a:p>
        </p:txBody>
      </p:sp>
      <p:grpSp>
        <p:nvGrpSpPr>
          <p:cNvPr id="59" name="组合 58"/>
          <p:cNvGrpSpPr/>
          <p:nvPr/>
        </p:nvGrpSpPr>
        <p:grpSpPr>
          <a:xfrm>
            <a:off x="433684" y="4153222"/>
            <a:ext cx="1714512" cy="714380"/>
            <a:chOff x="2153586" y="5837572"/>
            <a:chExt cx="928694" cy="385151"/>
          </a:xfrm>
        </p:grpSpPr>
        <p:sp>
          <p:nvSpPr>
            <p:cNvPr id="60" name="圆角矩形 59"/>
            <p:cNvSpPr/>
            <p:nvPr/>
          </p:nvSpPr>
          <p:spPr>
            <a:xfrm>
              <a:off x="2214546" y="5857892"/>
              <a:ext cx="857256" cy="357190"/>
            </a:xfrm>
            <a:prstGeom prst="roundRect">
              <a:avLst>
                <a:gd name="adj" fmla="val 10000"/>
              </a:avLst>
            </a:prstGeom>
            <a:solidFill>
              <a:srgbClr val="3399FF"/>
            </a:solidFill>
            <a:ln w="12700">
              <a:solidFill>
                <a:schemeClr val="tx1"/>
              </a:solidFill>
            </a:ln>
            <a:scene3d>
              <a:camera prst="orthographicFront"/>
              <a:lightRig rig="threePt" dir="t"/>
            </a:scene3d>
            <a:sp3d extrusionH="76200">
              <a:extrusionClr>
                <a:schemeClr val="bg1"/>
              </a:extrusionClr>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zh-CN" altLang="en-US"/>
            </a:p>
          </p:txBody>
        </p:sp>
        <p:sp>
          <p:nvSpPr>
            <p:cNvPr id="61" name="圆角矩形 6"/>
            <p:cNvSpPr/>
            <p:nvPr/>
          </p:nvSpPr>
          <p:spPr>
            <a:xfrm>
              <a:off x="2153586" y="5837572"/>
              <a:ext cx="928694" cy="385151"/>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600" b="1" kern="1200" dirty="0" smtClean="0">
                  <a:solidFill>
                    <a:schemeClr val="bg1"/>
                  </a:solidFill>
                  <a:latin typeface="楷体" pitchFamily="49" charset="-122"/>
                  <a:ea typeface="楷体" pitchFamily="49" charset="-122"/>
                </a:rPr>
                <a:t>(R-1,M-S)</a:t>
              </a:r>
              <a:endParaRPr lang="zh-CN" altLang="en-US" sz="2600" b="1" kern="1200" dirty="0">
                <a:solidFill>
                  <a:schemeClr val="bg1"/>
                </a:solidFill>
                <a:latin typeface="楷体" pitchFamily="49" charset="-122"/>
                <a:ea typeface="楷体" pitchFamily="49" charset="-122"/>
              </a:endParaRPr>
            </a:p>
          </p:txBody>
        </p:sp>
      </p:grpSp>
      <p:grpSp>
        <p:nvGrpSpPr>
          <p:cNvPr id="62" name="组合 61"/>
          <p:cNvGrpSpPr/>
          <p:nvPr/>
        </p:nvGrpSpPr>
        <p:grpSpPr>
          <a:xfrm>
            <a:off x="6357950" y="4143380"/>
            <a:ext cx="1714512" cy="714380"/>
            <a:chOff x="2153586" y="5837572"/>
            <a:chExt cx="928694" cy="385151"/>
          </a:xfrm>
        </p:grpSpPr>
        <p:sp>
          <p:nvSpPr>
            <p:cNvPr id="63" name="圆角矩形 62"/>
            <p:cNvSpPr/>
            <p:nvPr/>
          </p:nvSpPr>
          <p:spPr>
            <a:xfrm>
              <a:off x="2214546" y="5857892"/>
              <a:ext cx="857256" cy="357190"/>
            </a:xfrm>
            <a:prstGeom prst="roundRect">
              <a:avLst>
                <a:gd name="adj" fmla="val 10000"/>
              </a:avLst>
            </a:prstGeom>
            <a:solidFill>
              <a:srgbClr val="3399FF"/>
            </a:solidFill>
            <a:ln w="12700">
              <a:solidFill>
                <a:schemeClr val="tx1"/>
              </a:solidFill>
            </a:ln>
            <a:scene3d>
              <a:camera prst="orthographicFront"/>
              <a:lightRig rig="threePt" dir="t"/>
            </a:scene3d>
            <a:sp3d extrusionH="76200">
              <a:extrusionClr>
                <a:schemeClr val="bg1"/>
              </a:extrusionClr>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zh-CN" altLang="en-US"/>
            </a:p>
          </p:txBody>
        </p:sp>
        <p:sp>
          <p:nvSpPr>
            <p:cNvPr id="64" name="圆角矩形 6"/>
            <p:cNvSpPr/>
            <p:nvPr/>
          </p:nvSpPr>
          <p:spPr>
            <a:xfrm>
              <a:off x="2153586" y="5837572"/>
              <a:ext cx="928694" cy="385151"/>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600" b="1" kern="1200" dirty="0" smtClean="0">
                  <a:solidFill>
                    <a:schemeClr val="bg1"/>
                  </a:solidFill>
                  <a:latin typeface="楷体" pitchFamily="49" charset="-122"/>
                  <a:ea typeface="楷体" pitchFamily="49" charset="-122"/>
                </a:rPr>
                <a:t>(R,M)</a:t>
              </a:r>
              <a:endParaRPr lang="zh-CN" altLang="en-US" sz="2600" b="1" kern="1200" dirty="0">
                <a:solidFill>
                  <a:schemeClr val="bg1"/>
                </a:solidFill>
                <a:latin typeface="楷体" pitchFamily="49" charset="-122"/>
                <a:ea typeface="楷体" pitchFamily="49" charset="-122"/>
              </a:endParaRPr>
            </a:p>
          </p:txBody>
        </p:sp>
      </p:grpSp>
      <p:cxnSp>
        <p:nvCxnSpPr>
          <p:cNvPr id="65" name="直接箭头连接符 64"/>
          <p:cNvCxnSpPr/>
          <p:nvPr/>
        </p:nvCxnSpPr>
        <p:spPr bwMode="auto">
          <a:xfrm flipV="1">
            <a:off x="2463474" y="4500570"/>
            <a:ext cx="3786214" cy="9842"/>
          </a:xfrm>
          <a:prstGeom prst="straightConnector1">
            <a:avLst/>
          </a:prstGeom>
          <a:gradFill rotWithShape="1">
            <a:gsLst>
              <a:gs pos="0">
                <a:srgbClr val="FF6600"/>
              </a:gs>
              <a:gs pos="50000">
                <a:srgbClr val="FF6600">
                  <a:gamma/>
                  <a:tint val="9412"/>
                  <a:invGamma/>
                </a:srgbClr>
              </a:gs>
              <a:gs pos="100000">
                <a:srgbClr val="FF6600"/>
              </a:gs>
            </a:gsLst>
            <a:lin ang="0" scaled="1"/>
          </a:gradFill>
          <a:ln w="28575" cap="flat" cmpd="sng" algn="ctr">
            <a:solidFill>
              <a:srgbClr val="00B050"/>
            </a:solidFill>
            <a:prstDash val="solid"/>
            <a:round/>
            <a:headEnd type="none" w="med" len="med"/>
            <a:tailEnd type="arrow"/>
          </a:ln>
          <a:effectLst/>
        </p:spPr>
      </p:cxnSp>
      <p:sp>
        <p:nvSpPr>
          <p:cNvPr id="66" name="Rectangle 3"/>
          <p:cNvSpPr txBox="1">
            <a:spLocks noChangeArrowheads="1"/>
          </p:cNvSpPr>
          <p:nvPr/>
        </p:nvSpPr>
        <p:spPr bwMode="auto">
          <a:xfrm>
            <a:off x="2463474" y="4000504"/>
            <a:ext cx="3643338" cy="4286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2"/>
              </a:buClr>
              <a:buSzPct val="70000"/>
              <a:tabLst/>
              <a:defRPr/>
            </a:pPr>
            <a:r>
              <a:rPr lang="zh-CN" altLang="en-US" sz="2400" kern="0" dirty="0" smtClean="0">
                <a:latin typeface="+mn-lt"/>
                <a:ea typeface="+mn-ea"/>
              </a:rPr>
              <a:t>拆掉一节长度为</a:t>
            </a:r>
            <a:r>
              <a:rPr lang="en-US" altLang="zh-CN" sz="2400" kern="0" dirty="0" smtClean="0">
                <a:latin typeface="+mn-lt"/>
                <a:ea typeface="+mn-ea"/>
              </a:rPr>
              <a:t>S</a:t>
            </a:r>
            <a:r>
              <a:rPr lang="zh-CN" altLang="en-US" sz="2400" kern="0" dirty="0" smtClean="0">
                <a:latin typeface="+mn-lt"/>
                <a:ea typeface="+mn-ea"/>
              </a:rPr>
              <a:t>的木棒</a:t>
            </a:r>
            <a:endParaRPr lang="en-US" altLang="zh-CN" sz="2400" kern="0" dirty="0">
              <a:latin typeface="+mn-lt"/>
              <a:ea typeface="+mn-ea"/>
            </a:endParaRPr>
          </a:p>
        </p:txBody>
      </p:sp>
    </p:spTree>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left)">
                                      <p:cBhvr>
                                        <p:cTn id="12" dur="500"/>
                                        <p:tgtEl>
                                          <p:spTgt spid="5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wipe(left)">
                                      <p:cBhvr>
                                        <p:cTn id="15" dur="500"/>
                                        <p:tgtEl>
                                          <p:spTgt spid="5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wipe(left)">
                                      <p:cBhvr>
                                        <p:cTn id="20" dur="500"/>
                                        <p:tgtEl>
                                          <p:spTgt spid="4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wipe(left)">
                                      <p:cBhvr>
                                        <p:cTn id="25" dur="500"/>
                                        <p:tgtEl>
                                          <p:spTgt spid="5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5"/>
                                        </p:tgtEl>
                                        <p:attrNameLst>
                                          <p:attrName>style.visibility</p:attrName>
                                        </p:attrNameLst>
                                      </p:cBhvr>
                                      <p:to>
                                        <p:strVal val="visible"/>
                                      </p:to>
                                    </p:set>
                                    <p:animEffect transition="in" filter="wipe(left)">
                                      <p:cBhvr>
                                        <p:cTn id="30" dur="500"/>
                                        <p:tgtEl>
                                          <p:spTgt spid="6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66"/>
                                        </p:tgtEl>
                                        <p:attrNameLst>
                                          <p:attrName>style.visibility</p:attrName>
                                        </p:attrNameLst>
                                      </p:cBhvr>
                                      <p:to>
                                        <p:strVal val="visible"/>
                                      </p:to>
                                    </p:set>
                                    <p:animEffect transition="in" filter="wipe(left)">
                                      <p:cBhvr>
                                        <p:cTn id="33" dur="500"/>
                                        <p:tgtEl>
                                          <p:spTgt spid="6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62"/>
                                        </p:tgtEl>
                                        <p:attrNameLst>
                                          <p:attrName>style.visibility</p:attrName>
                                        </p:attrNameLst>
                                      </p:cBhvr>
                                      <p:to>
                                        <p:strVal val="visible"/>
                                      </p:to>
                                    </p:set>
                                    <p:animEffect transition="in" filter="wipe(left)">
                                      <p:cBhvr>
                                        <p:cTn id="38"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6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214282" y="500042"/>
            <a:ext cx="4666662" cy="892552"/>
          </a:xfrm>
          <a:prstGeom prst="rect">
            <a:avLst/>
          </a:prstGeom>
        </p:spPr>
        <p:txBody>
          <a:bodyPr wrap="none">
            <a:spAutoFit/>
          </a:bodyPr>
          <a:lstStyle/>
          <a:p>
            <a:r>
              <a:rPr lang="zh-CN" altLang="en-US" dirty="0" smtClean="0">
                <a:latin typeface="Arial" pitchFamily="34" charset="0"/>
              </a:rPr>
              <a:t>以</a:t>
            </a:r>
            <a:r>
              <a:rPr lang="en-US" altLang="zh-CN" dirty="0" smtClean="0">
                <a:latin typeface="Arial" pitchFamily="34" charset="0"/>
              </a:rPr>
              <a:t>N=10,L=57</a:t>
            </a:r>
            <a:r>
              <a:rPr lang="zh-CN" altLang="en-US" dirty="0" smtClean="0">
                <a:latin typeface="Arial" pitchFamily="34" charset="0"/>
              </a:rPr>
              <a:t>为例</a:t>
            </a:r>
            <a:r>
              <a:rPr lang="en-US" altLang="zh-CN" dirty="0" smtClean="0">
                <a:latin typeface="Arial" pitchFamily="34" charset="0"/>
              </a:rPr>
              <a:t>:</a:t>
            </a:r>
          </a:p>
          <a:p>
            <a:r>
              <a:rPr lang="zh-CN" altLang="en-US" sz="2400" dirty="0" smtClean="0">
                <a:latin typeface="Arial" pitchFamily="34" charset="0"/>
              </a:rPr>
              <a:t>（</a:t>
            </a:r>
            <a:r>
              <a:rPr lang="en-US" altLang="zh-CN" sz="2400" dirty="0" smtClean="0">
                <a:latin typeface="Arial" pitchFamily="34" charset="0"/>
              </a:rPr>
              <a:t>10</a:t>
            </a:r>
            <a:r>
              <a:rPr lang="zh-CN" altLang="en-US" sz="2400" dirty="0" smtClean="0">
                <a:latin typeface="Arial" pitchFamily="34" charset="0"/>
              </a:rPr>
              <a:t>节木棒，假设棍子长度是</a:t>
            </a:r>
            <a:r>
              <a:rPr lang="en-US" altLang="zh-CN" sz="2400" dirty="0" smtClean="0">
                <a:latin typeface="Arial" pitchFamily="34" charset="0"/>
              </a:rPr>
              <a:t>57)</a:t>
            </a:r>
            <a:endParaRPr lang="zh-CN" altLang="en-US" sz="2400" dirty="0"/>
          </a:p>
        </p:txBody>
      </p:sp>
      <p:grpSp>
        <p:nvGrpSpPr>
          <p:cNvPr id="18" name="组合 17"/>
          <p:cNvGrpSpPr/>
          <p:nvPr/>
        </p:nvGrpSpPr>
        <p:grpSpPr>
          <a:xfrm>
            <a:off x="4071934" y="2071678"/>
            <a:ext cx="931919" cy="621279"/>
            <a:chOff x="1821252" y="1146136"/>
            <a:chExt cx="931919" cy="621279"/>
          </a:xfrm>
          <a:solidFill>
            <a:srgbClr val="92D050"/>
          </a:solidFill>
        </p:grpSpPr>
        <p:sp>
          <p:nvSpPr>
            <p:cNvPr id="19" name="圆角矩形 18"/>
            <p:cNvSpPr/>
            <p:nvPr/>
          </p:nvSpPr>
          <p:spPr>
            <a:xfrm>
              <a:off x="1821252" y="1146136"/>
              <a:ext cx="931919" cy="621279"/>
            </a:xfrm>
            <a:prstGeom prst="roundRect">
              <a:avLst>
                <a:gd name="adj" fmla="val 10000"/>
              </a:avLst>
            </a:prstGeom>
            <a:grpFill/>
            <a:ln>
              <a:solidFill>
                <a:schemeClr val="bg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圆角矩形 6"/>
            <p:cNvSpPr/>
            <p:nvPr/>
          </p:nvSpPr>
          <p:spPr>
            <a:xfrm>
              <a:off x="1839449" y="1192497"/>
              <a:ext cx="890125" cy="556721"/>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CN" sz="2600" kern="1200" dirty="0" smtClean="0">
                  <a:solidFill>
                    <a:schemeClr val="bg1"/>
                  </a:solidFill>
                  <a:latin typeface="楷体" pitchFamily="49" charset="-122"/>
                  <a:ea typeface="楷体" pitchFamily="49" charset="-122"/>
                </a:rPr>
                <a:t>9</a:t>
              </a:r>
              <a:r>
                <a:rPr lang="en-US" altLang="zh-CN" sz="2600" dirty="0" smtClean="0">
                  <a:solidFill>
                    <a:schemeClr val="bg1"/>
                  </a:solidFill>
                  <a:latin typeface="楷体" pitchFamily="49" charset="-122"/>
                  <a:ea typeface="楷体" pitchFamily="49" charset="-122"/>
                </a:rPr>
                <a:t>,11</a:t>
              </a:r>
              <a:endParaRPr lang="zh-CN" altLang="en-US" sz="2600" kern="1200" dirty="0">
                <a:solidFill>
                  <a:schemeClr val="bg1"/>
                </a:solidFill>
                <a:latin typeface="楷体" pitchFamily="49" charset="-122"/>
                <a:ea typeface="楷体" pitchFamily="49" charset="-122"/>
              </a:endParaRPr>
            </a:p>
          </p:txBody>
        </p:sp>
      </p:grpSp>
      <p:cxnSp>
        <p:nvCxnSpPr>
          <p:cNvPr id="37" name="直接箭头连接符 36"/>
          <p:cNvCxnSpPr/>
          <p:nvPr/>
        </p:nvCxnSpPr>
        <p:spPr bwMode="auto">
          <a:xfrm rot="10800000" flipV="1">
            <a:off x="4537894" y="1142984"/>
            <a:ext cx="1443010" cy="928694"/>
          </a:xfrm>
          <a:prstGeom prst="straightConnector1">
            <a:avLst/>
          </a:prstGeom>
          <a:gradFill rotWithShape="1">
            <a:gsLst>
              <a:gs pos="0">
                <a:srgbClr val="FF6600"/>
              </a:gs>
              <a:gs pos="50000">
                <a:srgbClr val="FF6600">
                  <a:gamma/>
                  <a:tint val="9412"/>
                  <a:invGamma/>
                </a:srgbClr>
              </a:gs>
              <a:gs pos="100000">
                <a:srgbClr val="FF6600"/>
              </a:gs>
            </a:gsLst>
            <a:lin ang="0" scaled="1"/>
          </a:gradFill>
          <a:ln w="28575" cap="flat" cmpd="sng" algn="ctr">
            <a:solidFill>
              <a:srgbClr val="CCECFF"/>
            </a:solidFill>
            <a:prstDash val="solid"/>
            <a:round/>
            <a:headEnd type="none" w="med" len="med"/>
            <a:tailEnd type="arrow"/>
          </a:ln>
          <a:effectLst/>
        </p:spPr>
      </p:cxnSp>
      <p:sp>
        <p:nvSpPr>
          <p:cNvPr id="53" name="AutoShape 40"/>
          <p:cNvSpPr>
            <a:spLocks noChangeArrowheads="1"/>
          </p:cNvSpPr>
          <p:nvPr/>
        </p:nvSpPr>
        <p:spPr bwMode="auto">
          <a:xfrm>
            <a:off x="306040" y="1643050"/>
            <a:ext cx="3312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46</a:t>
            </a:r>
            <a:endParaRPr lang="en-US" altLang="zh-CN" sz="1400" b="1" dirty="0">
              <a:latin typeface="+mj-lt"/>
            </a:endParaRPr>
          </a:p>
        </p:txBody>
      </p:sp>
      <p:sp>
        <p:nvSpPr>
          <p:cNvPr id="54" name="AutoShape 40"/>
          <p:cNvSpPr>
            <a:spLocks noChangeArrowheads="1"/>
          </p:cNvSpPr>
          <p:nvPr/>
        </p:nvSpPr>
        <p:spPr bwMode="auto">
          <a:xfrm>
            <a:off x="285720" y="2643182"/>
            <a:ext cx="2592000" cy="340519"/>
          </a:xfrm>
          <a:prstGeom prst="roundRect">
            <a:avLst>
              <a:gd name="adj" fmla="val 16667"/>
            </a:avLst>
          </a:prstGeom>
          <a:blipFill>
            <a:blip r:embed="rId2" cstate="print"/>
            <a:tile tx="0" ty="0" sx="100000" sy="100000" flip="none" algn="tl"/>
          </a:blipFill>
          <a:ln w="12700" cap="sq">
            <a:solidFill>
              <a:schemeClr val="tx1">
                <a:lumMod val="95000"/>
                <a:lumOff val="5000"/>
              </a:schemeClr>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36</a:t>
            </a:r>
            <a:endParaRPr lang="en-US" altLang="zh-CN" sz="1400" b="1" dirty="0">
              <a:latin typeface="+mj-lt"/>
            </a:endParaRPr>
          </a:p>
        </p:txBody>
      </p:sp>
      <p:sp>
        <p:nvSpPr>
          <p:cNvPr id="55" name="AutoShape 40"/>
          <p:cNvSpPr>
            <a:spLocks noChangeArrowheads="1"/>
          </p:cNvSpPr>
          <p:nvPr/>
        </p:nvSpPr>
        <p:spPr bwMode="auto">
          <a:xfrm>
            <a:off x="306040" y="6143644"/>
            <a:ext cx="936000" cy="340519"/>
          </a:xfrm>
          <a:prstGeom prst="roundRect">
            <a:avLst>
              <a:gd name="adj" fmla="val 16667"/>
            </a:avLst>
          </a:prstGeom>
          <a:blipFill>
            <a:blip r:embed="rId2" cstate="print"/>
            <a:tile tx="0" ty="0" sx="100000" sy="100000" flip="none" algn="tl"/>
          </a:blipFill>
          <a:ln w="12700" cap="sq">
            <a:solidFill>
              <a:schemeClr val="tx1">
                <a:lumMod val="95000"/>
                <a:lumOff val="5000"/>
              </a:schemeClr>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13</a:t>
            </a:r>
            <a:endParaRPr lang="en-US" altLang="zh-CN" sz="1400" b="1" dirty="0">
              <a:latin typeface="+mj-lt"/>
            </a:endParaRPr>
          </a:p>
        </p:txBody>
      </p:sp>
      <p:sp>
        <p:nvSpPr>
          <p:cNvPr id="56" name="AutoShape 40"/>
          <p:cNvSpPr>
            <a:spLocks noChangeArrowheads="1"/>
          </p:cNvSpPr>
          <p:nvPr/>
        </p:nvSpPr>
        <p:spPr bwMode="auto">
          <a:xfrm>
            <a:off x="285720" y="2143116"/>
            <a:ext cx="3240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45</a:t>
            </a:r>
            <a:endParaRPr lang="en-US" altLang="zh-CN" sz="1400" b="1" dirty="0">
              <a:latin typeface="+mj-lt"/>
            </a:endParaRPr>
          </a:p>
        </p:txBody>
      </p:sp>
      <p:sp>
        <p:nvSpPr>
          <p:cNvPr id="57" name="AutoShape 40"/>
          <p:cNvSpPr>
            <a:spLocks noChangeArrowheads="1"/>
          </p:cNvSpPr>
          <p:nvPr/>
        </p:nvSpPr>
        <p:spPr bwMode="auto">
          <a:xfrm>
            <a:off x="306040" y="3143248"/>
            <a:ext cx="2592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36</a:t>
            </a:r>
            <a:endParaRPr lang="en-US" altLang="zh-CN" sz="1400" b="1" dirty="0">
              <a:latin typeface="+mj-lt"/>
            </a:endParaRPr>
          </a:p>
        </p:txBody>
      </p:sp>
      <p:sp>
        <p:nvSpPr>
          <p:cNvPr id="58" name="AutoShape 40"/>
          <p:cNvSpPr>
            <a:spLocks noChangeArrowheads="1"/>
          </p:cNvSpPr>
          <p:nvPr/>
        </p:nvSpPr>
        <p:spPr bwMode="auto">
          <a:xfrm>
            <a:off x="306040" y="5643578"/>
            <a:ext cx="1008000" cy="340519"/>
          </a:xfrm>
          <a:prstGeom prst="roundRect">
            <a:avLst>
              <a:gd name="adj" fmla="val 16667"/>
            </a:avLst>
          </a:prstGeom>
          <a:blipFill>
            <a:blip r:embed="rId2" cstate="print"/>
            <a:tile tx="0" ty="0" sx="100000" sy="100000" flip="none" algn="tl"/>
          </a:blipFill>
          <a:ln w="12700" cap="sq">
            <a:solidFill>
              <a:schemeClr val="tx1">
                <a:lumMod val="95000"/>
                <a:lumOff val="5000"/>
              </a:schemeClr>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14</a:t>
            </a:r>
            <a:endParaRPr lang="en-US" altLang="zh-CN" sz="1400" b="1" dirty="0">
              <a:latin typeface="+mj-lt"/>
            </a:endParaRPr>
          </a:p>
        </p:txBody>
      </p:sp>
      <p:sp>
        <p:nvSpPr>
          <p:cNvPr id="59" name="AutoShape 40"/>
          <p:cNvSpPr>
            <a:spLocks noChangeArrowheads="1"/>
          </p:cNvSpPr>
          <p:nvPr/>
        </p:nvSpPr>
        <p:spPr bwMode="auto">
          <a:xfrm>
            <a:off x="306040" y="3643314"/>
            <a:ext cx="2592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36</a:t>
            </a:r>
            <a:endParaRPr lang="en-US" altLang="zh-CN" sz="1400" b="1" dirty="0">
              <a:latin typeface="+mj-lt"/>
            </a:endParaRPr>
          </a:p>
        </p:txBody>
      </p:sp>
      <p:sp>
        <p:nvSpPr>
          <p:cNvPr id="60" name="AutoShape 40"/>
          <p:cNvSpPr>
            <a:spLocks noChangeArrowheads="1"/>
          </p:cNvSpPr>
          <p:nvPr/>
        </p:nvSpPr>
        <p:spPr bwMode="auto">
          <a:xfrm>
            <a:off x="306040" y="4143380"/>
            <a:ext cx="1728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24</a:t>
            </a:r>
            <a:endParaRPr lang="en-US" altLang="zh-CN" sz="1400" b="1" dirty="0">
              <a:latin typeface="+mj-lt"/>
            </a:endParaRPr>
          </a:p>
        </p:txBody>
      </p:sp>
      <p:sp>
        <p:nvSpPr>
          <p:cNvPr id="61" name="AutoShape 40"/>
          <p:cNvSpPr>
            <a:spLocks noChangeArrowheads="1"/>
          </p:cNvSpPr>
          <p:nvPr/>
        </p:nvSpPr>
        <p:spPr bwMode="auto">
          <a:xfrm>
            <a:off x="306040" y="4643446"/>
            <a:ext cx="1368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19</a:t>
            </a:r>
            <a:endParaRPr lang="en-US" altLang="zh-CN" sz="1400" b="1" dirty="0">
              <a:latin typeface="+mj-lt"/>
            </a:endParaRPr>
          </a:p>
        </p:txBody>
      </p:sp>
      <p:sp>
        <p:nvSpPr>
          <p:cNvPr id="62" name="AutoShape 40"/>
          <p:cNvSpPr>
            <a:spLocks noChangeArrowheads="1"/>
          </p:cNvSpPr>
          <p:nvPr/>
        </p:nvSpPr>
        <p:spPr bwMode="auto">
          <a:xfrm>
            <a:off x="285720" y="5143512"/>
            <a:ext cx="1152000" cy="340519"/>
          </a:xfrm>
          <a:prstGeom prst="roundRect">
            <a:avLst>
              <a:gd name="adj" fmla="val 16667"/>
            </a:avLst>
          </a:prstGeom>
          <a:blipFill>
            <a:blip r:embed="rId2" cstate="print"/>
            <a:tile tx="0" ty="0" sx="100000" sy="100000" flip="none" algn="tl"/>
          </a:blipFill>
          <a:ln w="12700" cap="sq">
            <a:solidFill>
              <a:schemeClr val="tx1">
                <a:lumMod val="95000"/>
                <a:lumOff val="5000"/>
              </a:schemeClr>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16</a:t>
            </a:r>
            <a:endParaRPr lang="en-US" altLang="zh-CN" sz="1400" b="1" dirty="0">
              <a:latin typeface="+mj-lt"/>
            </a:endParaRPr>
          </a:p>
        </p:txBody>
      </p:sp>
      <p:grpSp>
        <p:nvGrpSpPr>
          <p:cNvPr id="40" name="组合 39"/>
          <p:cNvGrpSpPr/>
          <p:nvPr/>
        </p:nvGrpSpPr>
        <p:grpSpPr>
          <a:xfrm>
            <a:off x="5429256" y="455108"/>
            <a:ext cx="1200161" cy="621279"/>
            <a:chOff x="4849991" y="1146136"/>
            <a:chExt cx="931919" cy="621279"/>
          </a:xfrm>
          <a:solidFill>
            <a:srgbClr val="92D050"/>
          </a:solidFill>
        </p:grpSpPr>
        <p:sp>
          <p:nvSpPr>
            <p:cNvPr id="41" name="圆角矩形 40"/>
            <p:cNvSpPr/>
            <p:nvPr/>
          </p:nvSpPr>
          <p:spPr>
            <a:xfrm>
              <a:off x="4849991" y="1146136"/>
              <a:ext cx="931919" cy="621279"/>
            </a:xfrm>
            <a:prstGeom prst="roundRect">
              <a:avLst>
                <a:gd name="adj" fmla="val 10000"/>
              </a:avLst>
            </a:prstGeom>
            <a:grpFill/>
            <a:ln>
              <a:solidFill>
                <a:schemeClr val="bg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2" name="圆角矩形 12"/>
            <p:cNvSpPr/>
            <p:nvPr/>
          </p:nvSpPr>
          <p:spPr>
            <a:xfrm>
              <a:off x="4883129" y="1178333"/>
              <a:ext cx="854404" cy="570885"/>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CN" sz="2600" kern="1200" dirty="0" smtClean="0">
                  <a:solidFill>
                    <a:schemeClr val="bg1"/>
                  </a:solidFill>
                  <a:latin typeface="楷体" pitchFamily="49" charset="-122"/>
                  <a:ea typeface="楷体" pitchFamily="49" charset="-122"/>
                </a:rPr>
                <a:t>10</a:t>
              </a:r>
              <a:r>
                <a:rPr lang="en-US" altLang="zh-CN" sz="2600" dirty="0" smtClean="0">
                  <a:solidFill>
                    <a:schemeClr val="bg1"/>
                  </a:solidFill>
                  <a:latin typeface="楷体" pitchFamily="49" charset="-122"/>
                  <a:ea typeface="楷体" pitchFamily="49" charset="-122"/>
                </a:rPr>
                <a:t>,57</a:t>
              </a:r>
              <a:endParaRPr lang="zh-CN" altLang="en-US" sz="2600" kern="1200" dirty="0">
                <a:solidFill>
                  <a:schemeClr val="bg1"/>
                </a:solidFill>
                <a:latin typeface="楷体" pitchFamily="49" charset="-122"/>
                <a:ea typeface="楷体" pitchFamily="49" charset="-122"/>
              </a:endParaRPr>
            </a:p>
          </p:txBody>
        </p:sp>
      </p:grpSp>
      <p:sp>
        <p:nvSpPr>
          <p:cNvPr id="43" name="矩形 42"/>
          <p:cNvSpPr/>
          <p:nvPr/>
        </p:nvSpPr>
        <p:spPr>
          <a:xfrm>
            <a:off x="6688636" y="473538"/>
            <a:ext cx="1620957" cy="523220"/>
          </a:xfrm>
          <a:prstGeom prst="rect">
            <a:avLst/>
          </a:prstGeom>
        </p:spPr>
        <p:txBody>
          <a:bodyPr wrap="none">
            <a:spAutoFit/>
          </a:bodyPr>
          <a:lstStyle/>
          <a:p>
            <a:r>
              <a:rPr lang="zh-CN" altLang="en-US" dirty="0" smtClean="0"/>
              <a:t>初始状态</a:t>
            </a:r>
            <a:endParaRPr lang="zh-CN" altLang="en-US" dirty="0"/>
          </a:p>
        </p:txBody>
      </p:sp>
      <p:pic>
        <p:nvPicPr>
          <p:cNvPr id="45" name="Picture 2"/>
          <p:cNvPicPr>
            <a:picLocks noChangeAspect="1" noChangeArrowheads="1"/>
          </p:cNvPicPr>
          <p:nvPr/>
        </p:nvPicPr>
        <p:blipFill>
          <a:blip r:embed="rId3" cstate="print"/>
          <a:srcRect/>
          <a:stretch>
            <a:fillRect/>
          </a:stretch>
        </p:blipFill>
        <p:spPr bwMode="auto">
          <a:xfrm>
            <a:off x="2973067" y="5500702"/>
            <a:ext cx="4527891" cy="377517"/>
          </a:xfrm>
          <a:prstGeom prst="rect">
            <a:avLst/>
          </a:prstGeom>
          <a:noFill/>
          <a:ln w="9525">
            <a:noFill/>
            <a:miter lim="800000"/>
            <a:headEnd/>
            <a:tailEnd/>
          </a:ln>
          <a:effectLst/>
        </p:spPr>
      </p:pic>
      <p:sp>
        <p:nvSpPr>
          <p:cNvPr id="22" name="矩形 21"/>
          <p:cNvSpPr/>
          <p:nvPr/>
        </p:nvSpPr>
        <p:spPr>
          <a:xfrm>
            <a:off x="4071934" y="4857760"/>
            <a:ext cx="2108269" cy="461665"/>
          </a:xfrm>
          <a:prstGeom prst="rect">
            <a:avLst/>
          </a:prstGeom>
        </p:spPr>
        <p:txBody>
          <a:bodyPr wrap="none">
            <a:spAutoFit/>
          </a:bodyPr>
          <a:lstStyle/>
          <a:p>
            <a:r>
              <a:rPr lang="zh-CN" altLang="en-US" sz="2400" dirty="0" smtClean="0">
                <a:latin typeface="Arial" pitchFamily="34" charset="0"/>
              </a:rPr>
              <a:t>棍子长度 </a:t>
            </a:r>
            <a:r>
              <a:rPr lang="en-US" altLang="zh-CN" sz="2400" dirty="0" smtClean="0">
                <a:latin typeface="Arial" pitchFamily="34" charset="0"/>
              </a:rPr>
              <a:t>= 57</a:t>
            </a:r>
            <a:endParaRPr lang="zh-CN" alt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grpId="0" nodeType="clickEffect">
                                  <p:stCondLst>
                                    <p:cond delay="0"/>
                                  </p:stCondLst>
                                  <p:childTnLst>
                                    <p:animMotion origin="layout" path="M -0.00729 2.69195E-6 L 0.29393 0.62349 " pathEditMode="relative" rAng="0" ptsTypes="AA">
                                      <p:cBhvr>
                                        <p:cTn id="6" dur="1000" fill="hold"/>
                                        <p:tgtEl>
                                          <p:spTgt spid="53"/>
                                        </p:tgtEl>
                                        <p:attrNameLst>
                                          <p:attrName>ppt_x</p:attrName>
                                          <p:attrName>ppt_y</p:attrName>
                                        </p:attrNameLst>
                                      </p:cBhvr>
                                      <p:rCtr x="151" y="312"/>
                                    </p:animMotion>
                                  </p:childTnLst>
                                </p:cTn>
                              </p:par>
                              <p:par>
                                <p:cTn id="7" presetID="22" presetClass="entr" presetSubtype="1" fill="hold" nodeType="withEffect">
                                  <p:stCondLst>
                                    <p:cond delay="0"/>
                                  </p:stCondLst>
                                  <p:childTnLst>
                                    <p:set>
                                      <p:cBhvr>
                                        <p:cTn id="8" dur="1" fill="hold">
                                          <p:stCondLst>
                                            <p:cond delay="0"/>
                                          </p:stCondLst>
                                        </p:cTn>
                                        <p:tgtEl>
                                          <p:spTgt spid="37"/>
                                        </p:tgtEl>
                                        <p:attrNameLst>
                                          <p:attrName>style.visibility</p:attrName>
                                        </p:attrNameLst>
                                      </p:cBhvr>
                                      <p:to>
                                        <p:strVal val="visible"/>
                                      </p:to>
                                    </p:set>
                                    <p:animEffect transition="in" filter="wipe(up)">
                                      <p:cBhvr>
                                        <p:cTn id="9" dur="1000"/>
                                        <p:tgtEl>
                                          <p:spTgt spid="37"/>
                                        </p:tgtEl>
                                      </p:cBhvr>
                                    </p:animEffect>
                                  </p:childTnLst>
                                </p:cTn>
                              </p:par>
                              <p:par>
                                <p:cTn id="10" presetID="22" presetClass="entr" presetSubtype="1"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up)">
                                      <p:cBhvr>
                                        <p:cTn id="12"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071934" y="2071678"/>
            <a:ext cx="931919" cy="621279"/>
            <a:chOff x="1821252" y="1146136"/>
            <a:chExt cx="931919" cy="621279"/>
          </a:xfrm>
          <a:solidFill>
            <a:srgbClr val="92D050"/>
          </a:solidFill>
        </p:grpSpPr>
        <p:sp>
          <p:nvSpPr>
            <p:cNvPr id="6" name="圆角矩形 5"/>
            <p:cNvSpPr/>
            <p:nvPr/>
          </p:nvSpPr>
          <p:spPr>
            <a:xfrm>
              <a:off x="1821252" y="1146136"/>
              <a:ext cx="931919" cy="621279"/>
            </a:xfrm>
            <a:prstGeom prst="roundRect">
              <a:avLst>
                <a:gd name="adj" fmla="val 10000"/>
              </a:avLst>
            </a:prstGeom>
            <a:grpFill/>
            <a:ln>
              <a:solidFill>
                <a:schemeClr val="bg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圆角矩形 6"/>
            <p:cNvSpPr/>
            <p:nvPr/>
          </p:nvSpPr>
          <p:spPr>
            <a:xfrm>
              <a:off x="1839449" y="1192497"/>
              <a:ext cx="890125" cy="556721"/>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CN" sz="2600" kern="1200" dirty="0" smtClean="0">
                  <a:solidFill>
                    <a:schemeClr val="bg1"/>
                  </a:solidFill>
                  <a:latin typeface="楷体" pitchFamily="49" charset="-122"/>
                  <a:ea typeface="楷体" pitchFamily="49" charset="-122"/>
                </a:rPr>
                <a:t>9</a:t>
              </a:r>
              <a:r>
                <a:rPr lang="en-US" altLang="zh-CN" sz="2600" dirty="0" smtClean="0">
                  <a:solidFill>
                    <a:schemeClr val="bg1"/>
                  </a:solidFill>
                  <a:latin typeface="楷体" pitchFamily="49" charset="-122"/>
                  <a:ea typeface="楷体" pitchFamily="49" charset="-122"/>
                </a:rPr>
                <a:t>,11</a:t>
              </a:r>
              <a:endParaRPr lang="zh-CN" altLang="en-US" sz="2600" kern="1200" dirty="0">
                <a:solidFill>
                  <a:schemeClr val="bg1"/>
                </a:solidFill>
                <a:latin typeface="楷体" pitchFamily="49" charset="-122"/>
                <a:ea typeface="楷体" pitchFamily="49" charset="-122"/>
              </a:endParaRPr>
            </a:p>
          </p:txBody>
        </p:sp>
      </p:grpSp>
      <p:grpSp>
        <p:nvGrpSpPr>
          <p:cNvPr id="8" name="组合 7"/>
          <p:cNvGrpSpPr/>
          <p:nvPr/>
        </p:nvGrpSpPr>
        <p:grpSpPr>
          <a:xfrm>
            <a:off x="5500694" y="2071678"/>
            <a:ext cx="1000132" cy="621279"/>
            <a:chOff x="4849991" y="1146136"/>
            <a:chExt cx="931919" cy="621279"/>
          </a:xfrm>
          <a:solidFill>
            <a:srgbClr val="92D050"/>
          </a:solidFill>
        </p:grpSpPr>
        <p:sp>
          <p:nvSpPr>
            <p:cNvPr id="9" name="圆角矩形 8"/>
            <p:cNvSpPr/>
            <p:nvPr/>
          </p:nvSpPr>
          <p:spPr>
            <a:xfrm>
              <a:off x="4849991" y="1146136"/>
              <a:ext cx="931919" cy="621279"/>
            </a:xfrm>
            <a:prstGeom prst="roundRect">
              <a:avLst>
                <a:gd name="adj" fmla="val 10000"/>
              </a:avLst>
            </a:prstGeom>
            <a:grpFill/>
            <a:ln>
              <a:solidFill>
                <a:schemeClr val="bg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圆角矩形 12"/>
            <p:cNvSpPr/>
            <p:nvPr/>
          </p:nvSpPr>
          <p:spPr>
            <a:xfrm>
              <a:off x="4883130" y="1178333"/>
              <a:ext cx="866775" cy="570885"/>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CN" sz="2600" kern="1200" dirty="0" smtClean="0">
                  <a:solidFill>
                    <a:schemeClr val="bg1"/>
                  </a:solidFill>
                  <a:latin typeface="楷体" pitchFamily="49" charset="-122"/>
                  <a:ea typeface="楷体" pitchFamily="49" charset="-122"/>
                </a:rPr>
                <a:t>9</a:t>
              </a:r>
              <a:r>
                <a:rPr lang="en-US" altLang="zh-CN" sz="2600" dirty="0" smtClean="0">
                  <a:solidFill>
                    <a:schemeClr val="bg1"/>
                  </a:solidFill>
                  <a:latin typeface="楷体" pitchFamily="49" charset="-122"/>
                  <a:ea typeface="楷体" pitchFamily="49" charset="-122"/>
                </a:rPr>
                <a:t>,12</a:t>
              </a:r>
              <a:endParaRPr lang="zh-CN" altLang="en-US" sz="2600" kern="1200" dirty="0">
                <a:solidFill>
                  <a:schemeClr val="bg1"/>
                </a:solidFill>
                <a:latin typeface="楷体" pitchFamily="49" charset="-122"/>
                <a:ea typeface="楷体" pitchFamily="49" charset="-122"/>
              </a:endParaRPr>
            </a:p>
          </p:txBody>
        </p:sp>
      </p:grpSp>
      <p:cxnSp>
        <p:nvCxnSpPr>
          <p:cNvPr id="14" name="直接箭头连接符 13"/>
          <p:cNvCxnSpPr/>
          <p:nvPr/>
        </p:nvCxnSpPr>
        <p:spPr bwMode="auto">
          <a:xfrm rot="5400000">
            <a:off x="5537206" y="1606538"/>
            <a:ext cx="928696" cy="1588"/>
          </a:xfrm>
          <a:prstGeom prst="straightConnector1">
            <a:avLst/>
          </a:prstGeom>
          <a:gradFill rotWithShape="1">
            <a:gsLst>
              <a:gs pos="0">
                <a:srgbClr val="FF6600"/>
              </a:gs>
              <a:gs pos="50000">
                <a:srgbClr val="FF6600">
                  <a:gamma/>
                  <a:tint val="9412"/>
                  <a:invGamma/>
                </a:srgbClr>
              </a:gs>
              <a:gs pos="100000">
                <a:srgbClr val="FF6600"/>
              </a:gs>
            </a:gsLst>
            <a:lin ang="0" scaled="1"/>
          </a:gradFill>
          <a:ln w="28575" cap="flat" cmpd="sng" algn="ctr">
            <a:solidFill>
              <a:srgbClr val="CCECFF"/>
            </a:solidFill>
            <a:prstDash val="solid"/>
            <a:round/>
            <a:headEnd type="none" w="med" len="med"/>
            <a:tailEnd type="arrow"/>
          </a:ln>
          <a:effectLst/>
        </p:spPr>
      </p:cxnSp>
      <p:cxnSp>
        <p:nvCxnSpPr>
          <p:cNvPr id="15" name="直接箭头连接符 14"/>
          <p:cNvCxnSpPr/>
          <p:nvPr/>
        </p:nvCxnSpPr>
        <p:spPr bwMode="auto">
          <a:xfrm rot="10800000" flipV="1">
            <a:off x="4537894" y="1142984"/>
            <a:ext cx="1443010" cy="928694"/>
          </a:xfrm>
          <a:prstGeom prst="straightConnector1">
            <a:avLst/>
          </a:prstGeom>
          <a:gradFill rotWithShape="1">
            <a:gsLst>
              <a:gs pos="0">
                <a:srgbClr val="FF6600"/>
              </a:gs>
              <a:gs pos="50000">
                <a:srgbClr val="FF6600">
                  <a:gamma/>
                  <a:tint val="9412"/>
                  <a:invGamma/>
                </a:srgbClr>
              </a:gs>
              <a:gs pos="100000">
                <a:srgbClr val="FF6600"/>
              </a:gs>
            </a:gsLst>
            <a:lin ang="0" scaled="1"/>
          </a:gradFill>
          <a:ln w="28575" cap="flat" cmpd="sng" algn="ctr">
            <a:solidFill>
              <a:srgbClr val="CCECFF"/>
            </a:solidFill>
            <a:prstDash val="solid"/>
            <a:round/>
            <a:headEnd type="none" w="med" len="med"/>
            <a:tailEnd type="arrow"/>
          </a:ln>
          <a:effectLst/>
        </p:spPr>
      </p:cxnSp>
      <p:sp>
        <p:nvSpPr>
          <p:cNvPr id="18" name="AutoShape 40"/>
          <p:cNvSpPr>
            <a:spLocks noChangeArrowheads="1"/>
          </p:cNvSpPr>
          <p:nvPr/>
        </p:nvSpPr>
        <p:spPr bwMode="auto">
          <a:xfrm>
            <a:off x="285720" y="2643182"/>
            <a:ext cx="2592000" cy="340519"/>
          </a:xfrm>
          <a:prstGeom prst="roundRect">
            <a:avLst>
              <a:gd name="adj" fmla="val 16667"/>
            </a:avLst>
          </a:prstGeom>
          <a:blipFill>
            <a:blip r:embed="rId2" cstate="print"/>
            <a:tile tx="0" ty="0" sx="100000" sy="100000" flip="none" algn="tl"/>
          </a:blipFill>
          <a:ln w="12700" cap="sq">
            <a:solidFill>
              <a:schemeClr val="tx1">
                <a:lumMod val="95000"/>
                <a:lumOff val="5000"/>
              </a:schemeClr>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36</a:t>
            </a:r>
            <a:endParaRPr lang="en-US" altLang="zh-CN" sz="1400" b="1" dirty="0">
              <a:latin typeface="+mj-lt"/>
            </a:endParaRPr>
          </a:p>
        </p:txBody>
      </p:sp>
      <p:sp>
        <p:nvSpPr>
          <p:cNvPr id="19" name="AutoShape 40"/>
          <p:cNvSpPr>
            <a:spLocks noChangeArrowheads="1"/>
          </p:cNvSpPr>
          <p:nvPr/>
        </p:nvSpPr>
        <p:spPr bwMode="auto">
          <a:xfrm>
            <a:off x="306040" y="6143644"/>
            <a:ext cx="936000" cy="340519"/>
          </a:xfrm>
          <a:prstGeom prst="roundRect">
            <a:avLst>
              <a:gd name="adj" fmla="val 16667"/>
            </a:avLst>
          </a:prstGeom>
          <a:blipFill>
            <a:blip r:embed="rId2" cstate="print"/>
            <a:tile tx="0" ty="0" sx="100000" sy="100000" flip="none" algn="tl"/>
          </a:blipFill>
          <a:ln w="12700" cap="sq">
            <a:solidFill>
              <a:schemeClr val="tx1">
                <a:lumMod val="95000"/>
                <a:lumOff val="5000"/>
              </a:schemeClr>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13</a:t>
            </a:r>
            <a:endParaRPr lang="en-US" altLang="zh-CN" sz="1400" b="1" dirty="0">
              <a:latin typeface="+mj-lt"/>
            </a:endParaRPr>
          </a:p>
        </p:txBody>
      </p:sp>
      <p:sp>
        <p:nvSpPr>
          <p:cNvPr id="20" name="AutoShape 40"/>
          <p:cNvSpPr>
            <a:spLocks noChangeArrowheads="1"/>
          </p:cNvSpPr>
          <p:nvPr/>
        </p:nvSpPr>
        <p:spPr bwMode="auto">
          <a:xfrm>
            <a:off x="285720" y="2143116"/>
            <a:ext cx="3240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45</a:t>
            </a:r>
            <a:endParaRPr lang="en-US" altLang="zh-CN" sz="1400" b="1" dirty="0">
              <a:latin typeface="+mj-lt"/>
            </a:endParaRPr>
          </a:p>
        </p:txBody>
      </p:sp>
      <p:sp>
        <p:nvSpPr>
          <p:cNvPr id="21" name="AutoShape 40"/>
          <p:cNvSpPr>
            <a:spLocks noChangeArrowheads="1"/>
          </p:cNvSpPr>
          <p:nvPr/>
        </p:nvSpPr>
        <p:spPr bwMode="auto">
          <a:xfrm>
            <a:off x="306040" y="3143248"/>
            <a:ext cx="2592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36</a:t>
            </a:r>
            <a:endParaRPr lang="en-US" altLang="zh-CN" sz="1400" b="1" dirty="0">
              <a:latin typeface="+mj-lt"/>
            </a:endParaRPr>
          </a:p>
        </p:txBody>
      </p:sp>
      <p:sp>
        <p:nvSpPr>
          <p:cNvPr id="22" name="AutoShape 40"/>
          <p:cNvSpPr>
            <a:spLocks noChangeArrowheads="1"/>
          </p:cNvSpPr>
          <p:nvPr/>
        </p:nvSpPr>
        <p:spPr bwMode="auto">
          <a:xfrm>
            <a:off x="306040" y="5643578"/>
            <a:ext cx="1008000" cy="340519"/>
          </a:xfrm>
          <a:prstGeom prst="roundRect">
            <a:avLst>
              <a:gd name="adj" fmla="val 16667"/>
            </a:avLst>
          </a:prstGeom>
          <a:blipFill>
            <a:blip r:embed="rId2" cstate="print"/>
            <a:tile tx="0" ty="0" sx="100000" sy="100000" flip="none" algn="tl"/>
          </a:blipFill>
          <a:ln w="12700" cap="sq">
            <a:solidFill>
              <a:schemeClr val="tx1">
                <a:lumMod val="95000"/>
                <a:lumOff val="5000"/>
              </a:schemeClr>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14</a:t>
            </a:r>
            <a:endParaRPr lang="en-US" altLang="zh-CN" sz="1400" b="1" dirty="0">
              <a:latin typeface="+mj-lt"/>
            </a:endParaRPr>
          </a:p>
        </p:txBody>
      </p:sp>
      <p:sp>
        <p:nvSpPr>
          <p:cNvPr id="23" name="AutoShape 40"/>
          <p:cNvSpPr>
            <a:spLocks noChangeArrowheads="1"/>
          </p:cNvSpPr>
          <p:nvPr/>
        </p:nvSpPr>
        <p:spPr bwMode="auto">
          <a:xfrm>
            <a:off x="306040" y="3643314"/>
            <a:ext cx="2592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36</a:t>
            </a:r>
            <a:endParaRPr lang="en-US" altLang="zh-CN" sz="1400" b="1" dirty="0">
              <a:latin typeface="+mj-lt"/>
            </a:endParaRPr>
          </a:p>
        </p:txBody>
      </p:sp>
      <p:sp>
        <p:nvSpPr>
          <p:cNvPr id="24" name="AutoShape 40"/>
          <p:cNvSpPr>
            <a:spLocks noChangeArrowheads="1"/>
          </p:cNvSpPr>
          <p:nvPr/>
        </p:nvSpPr>
        <p:spPr bwMode="auto">
          <a:xfrm>
            <a:off x="306040" y="4143380"/>
            <a:ext cx="1728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24</a:t>
            </a:r>
            <a:endParaRPr lang="en-US" altLang="zh-CN" sz="1400" b="1" dirty="0">
              <a:latin typeface="+mj-lt"/>
            </a:endParaRPr>
          </a:p>
        </p:txBody>
      </p:sp>
      <p:sp>
        <p:nvSpPr>
          <p:cNvPr id="25" name="AutoShape 40"/>
          <p:cNvSpPr>
            <a:spLocks noChangeArrowheads="1"/>
          </p:cNvSpPr>
          <p:nvPr/>
        </p:nvSpPr>
        <p:spPr bwMode="auto">
          <a:xfrm>
            <a:off x="306040" y="4643446"/>
            <a:ext cx="1368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19</a:t>
            </a:r>
            <a:endParaRPr lang="en-US" altLang="zh-CN" sz="1400" b="1" dirty="0">
              <a:latin typeface="+mj-lt"/>
            </a:endParaRPr>
          </a:p>
        </p:txBody>
      </p:sp>
      <p:sp>
        <p:nvSpPr>
          <p:cNvPr id="26" name="AutoShape 40"/>
          <p:cNvSpPr>
            <a:spLocks noChangeArrowheads="1"/>
          </p:cNvSpPr>
          <p:nvPr/>
        </p:nvSpPr>
        <p:spPr bwMode="auto">
          <a:xfrm>
            <a:off x="285720" y="5143512"/>
            <a:ext cx="1152000" cy="340519"/>
          </a:xfrm>
          <a:prstGeom prst="roundRect">
            <a:avLst>
              <a:gd name="adj" fmla="val 16667"/>
            </a:avLst>
          </a:prstGeom>
          <a:blipFill>
            <a:blip r:embed="rId2" cstate="print"/>
            <a:tile tx="0" ty="0" sx="100000" sy="100000" flip="none" algn="tl"/>
          </a:blipFill>
          <a:ln w="12700" cap="sq">
            <a:solidFill>
              <a:schemeClr val="tx1">
                <a:lumMod val="95000"/>
                <a:lumOff val="5000"/>
              </a:schemeClr>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16</a:t>
            </a:r>
            <a:endParaRPr lang="en-US" altLang="zh-CN" sz="1400" b="1" dirty="0">
              <a:latin typeface="+mj-lt"/>
            </a:endParaRPr>
          </a:p>
        </p:txBody>
      </p:sp>
      <p:grpSp>
        <p:nvGrpSpPr>
          <p:cNvPr id="37" name="组合 36"/>
          <p:cNvGrpSpPr/>
          <p:nvPr/>
        </p:nvGrpSpPr>
        <p:grpSpPr>
          <a:xfrm>
            <a:off x="5429256" y="455108"/>
            <a:ext cx="1200161" cy="621279"/>
            <a:chOff x="4849991" y="1146136"/>
            <a:chExt cx="931919" cy="621279"/>
          </a:xfrm>
          <a:solidFill>
            <a:srgbClr val="92D050"/>
          </a:solidFill>
        </p:grpSpPr>
        <p:sp>
          <p:nvSpPr>
            <p:cNvPr id="38" name="圆角矩形 37"/>
            <p:cNvSpPr/>
            <p:nvPr/>
          </p:nvSpPr>
          <p:spPr>
            <a:xfrm>
              <a:off x="4849991" y="1146136"/>
              <a:ext cx="931919" cy="621279"/>
            </a:xfrm>
            <a:prstGeom prst="roundRect">
              <a:avLst>
                <a:gd name="adj" fmla="val 10000"/>
              </a:avLst>
            </a:prstGeom>
            <a:grpFill/>
            <a:ln>
              <a:solidFill>
                <a:schemeClr val="bg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9" name="圆角矩形 12"/>
            <p:cNvSpPr/>
            <p:nvPr/>
          </p:nvSpPr>
          <p:spPr>
            <a:xfrm>
              <a:off x="4883129" y="1178333"/>
              <a:ext cx="854404" cy="570885"/>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CN" sz="2600" kern="1200" dirty="0" smtClean="0">
                  <a:solidFill>
                    <a:schemeClr val="bg1"/>
                  </a:solidFill>
                  <a:latin typeface="楷体" pitchFamily="49" charset="-122"/>
                  <a:ea typeface="楷体" pitchFamily="49" charset="-122"/>
                </a:rPr>
                <a:t>10</a:t>
              </a:r>
              <a:r>
                <a:rPr lang="en-US" altLang="zh-CN" sz="2600" dirty="0" smtClean="0">
                  <a:solidFill>
                    <a:schemeClr val="bg1"/>
                  </a:solidFill>
                  <a:latin typeface="楷体" pitchFamily="49" charset="-122"/>
                  <a:ea typeface="楷体" pitchFamily="49" charset="-122"/>
                </a:rPr>
                <a:t>,57</a:t>
              </a:r>
              <a:endParaRPr lang="zh-CN" altLang="en-US" sz="2600" kern="1200" dirty="0">
                <a:solidFill>
                  <a:schemeClr val="bg1"/>
                </a:solidFill>
                <a:latin typeface="楷体" pitchFamily="49" charset="-122"/>
                <a:ea typeface="楷体" pitchFamily="49" charset="-122"/>
              </a:endParaRPr>
            </a:p>
          </p:txBody>
        </p:sp>
      </p:grpSp>
      <p:sp>
        <p:nvSpPr>
          <p:cNvPr id="40" name="AutoShape 40"/>
          <p:cNvSpPr>
            <a:spLocks noChangeArrowheads="1"/>
          </p:cNvSpPr>
          <p:nvPr/>
        </p:nvSpPr>
        <p:spPr bwMode="auto">
          <a:xfrm>
            <a:off x="3000364" y="5929330"/>
            <a:ext cx="3312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46</a:t>
            </a:r>
            <a:endParaRPr lang="en-US" altLang="zh-CN" sz="1400" b="1" dirty="0">
              <a:latin typeface="+mj-lt"/>
            </a:endParaRPr>
          </a:p>
        </p:txBody>
      </p:sp>
      <p:sp>
        <p:nvSpPr>
          <p:cNvPr id="41" name="矩形 40"/>
          <p:cNvSpPr/>
          <p:nvPr/>
        </p:nvSpPr>
        <p:spPr>
          <a:xfrm>
            <a:off x="6688636" y="473538"/>
            <a:ext cx="1620957" cy="523220"/>
          </a:xfrm>
          <a:prstGeom prst="rect">
            <a:avLst/>
          </a:prstGeom>
        </p:spPr>
        <p:txBody>
          <a:bodyPr wrap="none">
            <a:spAutoFit/>
          </a:bodyPr>
          <a:lstStyle/>
          <a:p>
            <a:r>
              <a:rPr lang="zh-CN" altLang="en-US" dirty="0" smtClean="0"/>
              <a:t>初始状态</a:t>
            </a:r>
            <a:endParaRPr lang="zh-CN" altLang="en-US" dirty="0"/>
          </a:p>
        </p:txBody>
      </p:sp>
      <p:pic>
        <p:nvPicPr>
          <p:cNvPr id="43" name="Picture 2"/>
          <p:cNvPicPr>
            <a:picLocks noChangeAspect="1" noChangeArrowheads="1"/>
          </p:cNvPicPr>
          <p:nvPr/>
        </p:nvPicPr>
        <p:blipFill>
          <a:blip r:embed="rId3" cstate="print"/>
          <a:srcRect/>
          <a:stretch>
            <a:fillRect/>
          </a:stretch>
        </p:blipFill>
        <p:spPr bwMode="auto">
          <a:xfrm>
            <a:off x="2973067" y="5500702"/>
            <a:ext cx="4527891" cy="377517"/>
          </a:xfrm>
          <a:prstGeom prst="rect">
            <a:avLst/>
          </a:prstGeom>
          <a:noFill/>
          <a:ln w="9525">
            <a:noFill/>
            <a:miter lim="800000"/>
            <a:headEnd/>
            <a:tailEnd/>
          </a:ln>
          <a:effectLst/>
        </p:spPr>
      </p:pic>
      <p:sp>
        <p:nvSpPr>
          <p:cNvPr id="27" name="矩形 26"/>
          <p:cNvSpPr/>
          <p:nvPr/>
        </p:nvSpPr>
        <p:spPr>
          <a:xfrm>
            <a:off x="4071934" y="4857760"/>
            <a:ext cx="2108269" cy="461665"/>
          </a:xfrm>
          <a:prstGeom prst="rect">
            <a:avLst/>
          </a:prstGeom>
        </p:spPr>
        <p:txBody>
          <a:bodyPr wrap="none">
            <a:spAutoFit/>
          </a:bodyPr>
          <a:lstStyle/>
          <a:p>
            <a:r>
              <a:rPr lang="zh-CN" altLang="en-US" sz="2400" dirty="0" smtClean="0">
                <a:latin typeface="Arial" pitchFamily="34" charset="0"/>
              </a:rPr>
              <a:t>棍子长度 </a:t>
            </a:r>
            <a:r>
              <a:rPr lang="en-US" altLang="zh-CN" sz="2400" dirty="0" smtClean="0">
                <a:latin typeface="Arial" pitchFamily="34" charset="0"/>
              </a:rPr>
              <a:t>= 57</a:t>
            </a:r>
            <a:endParaRPr lang="zh-CN" altLang="en-US" sz="2400" dirty="0"/>
          </a:p>
        </p:txBody>
      </p:sp>
      <p:sp>
        <p:nvSpPr>
          <p:cNvPr id="28" name="矩形 27"/>
          <p:cNvSpPr/>
          <p:nvPr/>
        </p:nvSpPr>
        <p:spPr>
          <a:xfrm>
            <a:off x="214282" y="500042"/>
            <a:ext cx="4666662" cy="892552"/>
          </a:xfrm>
          <a:prstGeom prst="rect">
            <a:avLst/>
          </a:prstGeom>
        </p:spPr>
        <p:txBody>
          <a:bodyPr wrap="none">
            <a:spAutoFit/>
          </a:bodyPr>
          <a:lstStyle/>
          <a:p>
            <a:r>
              <a:rPr lang="zh-CN" altLang="en-US" dirty="0" smtClean="0">
                <a:latin typeface="Arial" pitchFamily="34" charset="0"/>
              </a:rPr>
              <a:t>以</a:t>
            </a:r>
            <a:r>
              <a:rPr lang="en-US" altLang="zh-CN" dirty="0" smtClean="0">
                <a:latin typeface="Arial" pitchFamily="34" charset="0"/>
              </a:rPr>
              <a:t>N=10,L=57</a:t>
            </a:r>
            <a:r>
              <a:rPr lang="zh-CN" altLang="en-US" dirty="0" smtClean="0">
                <a:latin typeface="Arial" pitchFamily="34" charset="0"/>
              </a:rPr>
              <a:t>为例</a:t>
            </a:r>
            <a:r>
              <a:rPr lang="en-US" altLang="zh-CN" dirty="0" smtClean="0">
                <a:latin typeface="Arial" pitchFamily="34" charset="0"/>
              </a:rPr>
              <a:t>:</a:t>
            </a:r>
          </a:p>
          <a:p>
            <a:r>
              <a:rPr lang="zh-CN" altLang="en-US" sz="2400" dirty="0" smtClean="0">
                <a:latin typeface="Arial" pitchFamily="34" charset="0"/>
              </a:rPr>
              <a:t>（</a:t>
            </a:r>
            <a:r>
              <a:rPr lang="en-US" altLang="zh-CN" sz="2400" dirty="0" smtClean="0">
                <a:latin typeface="Arial" pitchFamily="34" charset="0"/>
              </a:rPr>
              <a:t>10</a:t>
            </a:r>
            <a:r>
              <a:rPr lang="zh-CN" altLang="en-US" sz="2400" dirty="0" smtClean="0">
                <a:latin typeface="Arial" pitchFamily="34" charset="0"/>
              </a:rPr>
              <a:t>节木棒，假设棍子长度是</a:t>
            </a:r>
            <a:r>
              <a:rPr lang="en-US" altLang="zh-CN" sz="2400" dirty="0" smtClean="0">
                <a:latin typeface="Arial" pitchFamily="34" charset="0"/>
              </a:rPr>
              <a:t>57)</a:t>
            </a:r>
            <a:endParaRPr lang="zh-CN" alt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4" fill="hold" nodeType="withEffect">
                                  <p:stCondLst>
                                    <p:cond delay="0"/>
                                  </p:stCondLst>
                                  <p:childTnLst>
                                    <p:animEffect transition="out" filter="wipe(down)">
                                      <p:cBhvr>
                                        <p:cTn id="6" dur="1000"/>
                                        <p:tgtEl>
                                          <p:spTgt spid="15"/>
                                        </p:tgtEl>
                                      </p:cBhvr>
                                    </p:animEffect>
                                    <p:set>
                                      <p:cBhvr>
                                        <p:cTn id="7" dur="1" fill="hold">
                                          <p:stCondLst>
                                            <p:cond delay="999"/>
                                          </p:stCondLst>
                                        </p:cTn>
                                        <p:tgtEl>
                                          <p:spTgt spid="15"/>
                                        </p:tgtEl>
                                        <p:attrNameLst>
                                          <p:attrName>style.visibility</p:attrName>
                                        </p:attrNameLst>
                                      </p:cBhvr>
                                      <p:to>
                                        <p:strVal val="hidden"/>
                                      </p:to>
                                    </p:set>
                                  </p:childTnLst>
                                </p:cTn>
                              </p:par>
                              <p:par>
                                <p:cTn id="8" presetID="22" presetClass="exit" presetSubtype="4" fill="hold" nodeType="withEffect">
                                  <p:stCondLst>
                                    <p:cond delay="0"/>
                                  </p:stCondLst>
                                  <p:childTnLst>
                                    <p:animEffect transition="out" filter="wipe(down)">
                                      <p:cBhvr>
                                        <p:cTn id="9" dur="1000"/>
                                        <p:tgtEl>
                                          <p:spTgt spid="5"/>
                                        </p:tgtEl>
                                      </p:cBhvr>
                                    </p:animEffect>
                                    <p:set>
                                      <p:cBhvr>
                                        <p:cTn id="10" dur="1" fill="hold">
                                          <p:stCondLst>
                                            <p:cond delay="999"/>
                                          </p:stCondLst>
                                        </p:cTn>
                                        <p:tgtEl>
                                          <p:spTgt spid="5"/>
                                        </p:tgtEl>
                                        <p:attrNameLst>
                                          <p:attrName>style.visibility</p:attrName>
                                        </p:attrNameLst>
                                      </p:cBhvr>
                                      <p:to>
                                        <p:strVal val="hidden"/>
                                      </p:to>
                                    </p:set>
                                  </p:childTnLst>
                                </p:cTn>
                              </p:par>
                              <p:par>
                                <p:cTn id="11" presetID="64" presetClass="path" presetSubtype="0" accel="50000" decel="50000" fill="hold" grpId="0" nodeType="withEffect">
                                  <p:stCondLst>
                                    <p:cond delay="0"/>
                                  </p:stCondLst>
                                  <p:childTnLst>
                                    <p:animMotion origin="layout" path="M -0.00139 -0.00185 L -0.2941 -0.62165 " pathEditMode="relative" rAng="0" ptsTypes="AA">
                                      <p:cBhvr>
                                        <p:cTn id="12" dur="1000" fill="hold"/>
                                        <p:tgtEl>
                                          <p:spTgt spid="40"/>
                                        </p:tgtEl>
                                        <p:attrNameLst>
                                          <p:attrName>ppt_x</p:attrName>
                                          <p:attrName>ppt_y</p:attrName>
                                        </p:attrNameLst>
                                      </p:cBhvr>
                                      <p:rCtr x="-146" y="-310"/>
                                    </p:animMotion>
                                  </p:childTnLst>
                                </p:cTn>
                              </p:par>
                            </p:childTnLst>
                          </p:cTn>
                        </p:par>
                      </p:childTnLst>
                    </p:cTn>
                  </p:par>
                  <p:par>
                    <p:cTn id="13" fill="hold">
                      <p:stCondLst>
                        <p:cond delay="indefinite"/>
                      </p:stCondLst>
                      <p:childTnLst>
                        <p:par>
                          <p:cTn id="14" fill="hold">
                            <p:stCondLst>
                              <p:cond delay="0"/>
                            </p:stCondLst>
                            <p:childTnLst>
                              <p:par>
                                <p:cTn id="15" presetID="49" presetClass="path" presetSubtype="0" accel="50000" decel="50000" fill="hold" grpId="0" nodeType="clickEffect">
                                  <p:stCondLst>
                                    <p:cond delay="0"/>
                                  </p:stCondLst>
                                  <p:childTnLst>
                                    <p:animMotion origin="layout" path="M 0.00139 0.0037 L 0.29271 0.54903 " pathEditMode="relative" rAng="0" ptsTypes="AA">
                                      <p:cBhvr>
                                        <p:cTn id="16" dur="1000" fill="hold"/>
                                        <p:tgtEl>
                                          <p:spTgt spid="20"/>
                                        </p:tgtEl>
                                        <p:attrNameLst>
                                          <p:attrName>ppt_x</p:attrName>
                                          <p:attrName>ppt_y</p:attrName>
                                        </p:attrNameLst>
                                      </p:cBhvr>
                                      <p:rCtr x="146" y="273"/>
                                    </p:animMotion>
                                  </p:childTnLst>
                                </p:cTn>
                              </p:par>
                              <p:par>
                                <p:cTn id="17" presetID="22" presetClass="entr" presetSubtype="1"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1000"/>
                                        <p:tgtEl>
                                          <p:spTgt spid="14"/>
                                        </p:tgtEl>
                                      </p:cBhvr>
                                    </p:animEffect>
                                  </p:childTnLst>
                                </p:cTn>
                              </p:par>
                              <p:par>
                                <p:cTn id="20" presetID="22" presetClass="entr" presetSubtype="1"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4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5500694" y="2071678"/>
            <a:ext cx="1000132" cy="621279"/>
            <a:chOff x="4849991" y="1146136"/>
            <a:chExt cx="931919" cy="621279"/>
          </a:xfrm>
          <a:solidFill>
            <a:srgbClr val="92D050"/>
          </a:solidFill>
        </p:grpSpPr>
        <p:sp>
          <p:nvSpPr>
            <p:cNvPr id="9" name="圆角矩形 8"/>
            <p:cNvSpPr/>
            <p:nvPr/>
          </p:nvSpPr>
          <p:spPr>
            <a:xfrm>
              <a:off x="4849991" y="1146136"/>
              <a:ext cx="931919" cy="621279"/>
            </a:xfrm>
            <a:prstGeom prst="roundRect">
              <a:avLst>
                <a:gd name="adj" fmla="val 10000"/>
              </a:avLst>
            </a:prstGeom>
            <a:grpFill/>
            <a:ln>
              <a:solidFill>
                <a:schemeClr val="bg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圆角矩形 12"/>
            <p:cNvSpPr/>
            <p:nvPr/>
          </p:nvSpPr>
          <p:spPr>
            <a:xfrm>
              <a:off x="4883130" y="1178333"/>
              <a:ext cx="866775" cy="570885"/>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CN" sz="2600" kern="1200" dirty="0" smtClean="0">
                  <a:solidFill>
                    <a:schemeClr val="bg1"/>
                  </a:solidFill>
                  <a:latin typeface="楷体" pitchFamily="49" charset="-122"/>
                  <a:ea typeface="楷体" pitchFamily="49" charset="-122"/>
                </a:rPr>
                <a:t>9</a:t>
              </a:r>
              <a:r>
                <a:rPr lang="en-US" altLang="zh-CN" sz="2600" dirty="0" smtClean="0">
                  <a:solidFill>
                    <a:schemeClr val="bg1"/>
                  </a:solidFill>
                  <a:latin typeface="楷体" pitchFamily="49" charset="-122"/>
                  <a:ea typeface="楷体" pitchFamily="49" charset="-122"/>
                </a:rPr>
                <a:t>,12</a:t>
              </a:r>
              <a:endParaRPr lang="zh-CN" altLang="en-US" sz="2600" kern="1200" dirty="0">
                <a:solidFill>
                  <a:schemeClr val="bg1"/>
                </a:solidFill>
                <a:latin typeface="楷体" pitchFamily="49" charset="-122"/>
                <a:ea typeface="楷体" pitchFamily="49" charset="-122"/>
              </a:endParaRPr>
            </a:p>
          </p:txBody>
        </p:sp>
      </p:grpSp>
      <p:grpSp>
        <p:nvGrpSpPr>
          <p:cNvPr id="11" name="组合 10"/>
          <p:cNvGrpSpPr/>
          <p:nvPr/>
        </p:nvGrpSpPr>
        <p:grpSpPr>
          <a:xfrm>
            <a:off x="7143768" y="2071678"/>
            <a:ext cx="931919" cy="621279"/>
            <a:chOff x="7272983" y="1146136"/>
            <a:chExt cx="931919" cy="621279"/>
          </a:xfrm>
          <a:solidFill>
            <a:srgbClr val="92D050"/>
          </a:solidFill>
        </p:grpSpPr>
        <p:sp>
          <p:nvSpPr>
            <p:cNvPr id="12" name="圆角矩形 11"/>
            <p:cNvSpPr/>
            <p:nvPr/>
          </p:nvSpPr>
          <p:spPr>
            <a:xfrm>
              <a:off x="7272983" y="1146136"/>
              <a:ext cx="931919" cy="621279"/>
            </a:xfrm>
            <a:prstGeom prst="roundRect">
              <a:avLst>
                <a:gd name="adj" fmla="val 10000"/>
              </a:avLst>
            </a:prstGeom>
            <a:grpFill/>
            <a:ln>
              <a:solidFill>
                <a:schemeClr val="bg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圆角矩形 16"/>
            <p:cNvSpPr/>
            <p:nvPr/>
          </p:nvSpPr>
          <p:spPr>
            <a:xfrm>
              <a:off x="7291180" y="1164333"/>
              <a:ext cx="895525" cy="584885"/>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CN" sz="2600" kern="1200" dirty="0" smtClean="0">
                  <a:solidFill>
                    <a:schemeClr val="bg1"/>
                  </a:solidFill>
                  <a:latin typeface="楷体" pitchFamily="49" charset="-122"/>
                  <a:ea typeface="楷体" pitchFamily="49" charset="-122"/>
                </a:rPr>
                <a:t>9</a:t>
              </a:r>
              <a:r>
                <a:rPr lang="en-US" altLang="zh-CN" sz="2600" dirty="0" smtClean="0">
                  <a:solidFill>
                    <a:schemeClr val="bg1"/>
                  </a:solidFill>
                  <a:latin typeface="楷体" pitchFamily="49" charset="-122"/>
                  <a:ea typeface="楷体" pitchFamily="49" charset="-122"/>
                </a:rPr>
                <a:t>,21</a:t>
              </a:r>
              <a:endParaRPr lang="zh-CN" altLang="en-US" sz="2600" kern="1200" dirty="0">
                <a:solidFill>
                  <a:schemeClr val="bg1"/>
                </a:solidFill>
                <a:latin typeface="楷体" pitchFamily="49" charset="-122"/>
                <a:ea typeface="楷体" pitchFamily="49" charset="-122"/>
              </a:endParaRPr>
            </a:p>
          </p:txBody>
        </p:sp>
      </p:grpSp>
      <p:cxnSp>
        <p:nvCxnSpPr>
          <p:cNvPr id="14" name="直接箭头连接符 13"/>
          <p:cNvCxnSpPr/>
          <p:nvPr/>
        </p:nvCxnSpPr>
        <p:spPr bwMode="auto">
          <a:xfrm rot="5400000">
            <a:off x="5537206" y="1606538"/>
            <a:ext cx="928696" cy="1588"/>
          </a:xfrm>
          <a:prstGeom prst="straightConnector1">
            <a:avLst/>
          </a:prstGeom>
          <a:gradFill rotWithShape="1">
            <a:gsLst>
              <a:gs pos="0">
                <a:srgbClr val="FF6600"/>
              </a:gs>
              <a:gs pos="50000">
                <a:srgbClr val="FF6600">
                  <a:gamma/>
                  <a:tint val="9412"/>
                  <a:invGamma/>
                </a:srgbClr>
              </a:gs>
              <a:gs pos="100000">
                <a:srgbClr val="FF6600"/>
              </a:gs>
            </a:gsLst>
            <a:lin ang="0" scaled="1"/>
          </a:gradFill>
          <a:ln w="28575" cap="flat" cmpd="sng" algn="ctr">
            <a:solidFill>
              <a:srgbClr val="CCECFF"/>
            </a:solidFill>
            <a:prstDash val="solid"/>
            <a:round/>
            <a:headEnd type="none" w="med" len="med"/>
            <a:tailEnd type="arrow"/>
          </a:ln>
          <a:effectLst/>
        </p:spPr>
      </p:cxnSp>
      <p:cxnSp>
        <p:nvCxnSpPr>
          <p:cNvPr id="16" name="直接箭头连接符 15"/>
          <p:cNvCxnSpPr/>
          <p:nvPr/>
        </p:nvCxnSpPr>
        <p:spPr bwMode="auto">
          <a:xfrm rot="16200000" flipH="1">
            <a:off x="6348732" y="810681"/>
            <a:ext cx="950357" cy="1571636"/>
          </a:xfrm>
          <a:prstGeom prst="straightConnector1">
            <a:avLst/>
          </a:prstGeom>
          <a:gradFill rotWithShape="1">
            <a:gsLst>
              <a:gs pos="0">
                <a:srgbClr val="FF6600"/>
              </a:gs>
              <a:gs pos="50000">
                <a:srgbClr val="FF6600">
                  <a:gamma/>
                  <a:tint val="9412"/>
                  <a:invGamma/>
                </a:srgbClr>
              </a:gs>
              <a:gs pos="100000">
                <a:srgbClr val="FF6600"/>
              </a:gs>
            </a:gsLst>
            <a:lin ang="0" scaled="1"/>
          </a:gradFill>
          <a:ln w="28575" cap="flat" cmpd="sng" algn="ctr">
            <a:solidFill>
              <a:srgbClr val="CCECFF"/>
            </a:solidFill>
            <a:prstDash val="solid"/>
            <a:round/>
            <a:headEnd type="none" w="med" len="med"/>
            <a:tailEnd type="arrow"/>
          </a:ln>
          <a:effectLst/>
        </p:spPr>
      </p:cxnSp>
      <p:sp>
        <p:nvSpPr>
          <p:cNvPr id="17" name="AutoShape 40"/>
          <p:cNvSpPr>
            <a:spLocks noChangeArrowheads="1"/>
          </p:cNvSpPr>
          <p:nvPr/>
        </p:nvSpPr>
        <p:spPr bwMode="auto">
          <a:xfrm>
            <a:off x="306040" y="1643050"/>
            <a:ext cx="3312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46</a:t>
            </a:r>
            <a:endParaRPr lang="en-US" altLang="zh-CN" sz="1400" b="1" dirty="0">
              <a:latin typeface="+mj-lt"/>
            </a:endParaRPr>
          </a:p>
        </p:txBody>
      </p:sp>
      <p:sp>
        <p:nvSpPr>
          <p:cNvPr id="18" name="AutoShape 40"/>
          <p:cNvSpPr>
            <a:spLocks noChangeArrowheads="1"/>
          </p:cNvSpPr>
          <p:nvPr/>
        </p:nvSpPr>
        <p:spPr bwMode="auto">
          <a:xfrm>
            <a:off x="285720" y="2643182"/>
            <a:ext cx="2592000" cy="340519"/>
          </a:xfrm>
          <a:prstGeom prst="roundRect">
            <a:avLst>
              <a:gd name="adj" fmla="val 16667"/>
            </a:avLst>
          </a:prstGeom>
          <a:blipFill>
            <a:blip r:embed="rId2" cstate="print"/>
            <a:tile tx="0" ty="0" sx="100000" sy="100000" flip="none" algn="tl"/>
          </a:blipFill>
          <a:ln w="12700" cap="sq">
            <a:solidFill>
              <a:schemeClr val="tx1">
                <a:lumMod val="95000"/>
                <a:lumOff val="5000"/>
              </a:schemeClr>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36</a:t>
            </a:r>
            <a:endParaRPr lang="en-US" altLang="zh-CN" sz="1400" b="1" dirty="0">
              <a:latin typeface="+mj-lt"/>
            </a:endParaRPr>
          </a:p>
        </p:txBody>
      </p:sp>
      <p:sp>
        <p:nvSpPr>
          <p:cNvPr id="19" name="AutoShape 40"/>
          <p:cNvSpPr>
            <a:spLocks noChangeArrowheads="1"/>
          </p:cNvSpPr>
          <p:nvPr/>
        </p:nvSpPr>
        <p:spPr bwMode="auto">
          <a:xfrm>
            <a:off x="306040" y="6143644"/>
            <a:ext cx="936000" cy="340519"/>
          </a:xfrm>
          <a:prstGeom prst="roundRect">
            <a:avLst>
              <a:gd name="adj" fmla="val 16667"/>
            </a:avLst>
          </a:prstGeom>
          <a:blipFill>
            <a:blip r:embed="rId2" cstate="print"/>
            <a:tile tx="0" ty="0" sx="100000" sy="100000" flip="none" algn="tl"/>
          </a:blipFill>
          <a:ln w="12700" cap="sq">
            <a:solidFill>
              <a:schemeClr val="tx1">
                <a:lumMod val="95000"/>
                <a:lumOff val="5000"/>
              </a:schemeClr>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13</a:t>
            </a:r>
            <a:endParaRPr lang="en-US" altLang="zh-CN" sz="1400" b="1" dirty="0">
              <a:latin typeface="+mj-lt"/>
            </a:endParaRPr>
          </a:p>
        </p:txBody>
      </p:sp>
      <p:sp>
        <p:nvSpPr>
          <p:cNvPr id="21" name="AutoShape 40"/>
          <p:cNvSpPr>
            <a:spLocks noChangeArrowheads="1"/>
          </p:cNvSpPr>
          <p:nvPr/>
        </p:nvSpPr>
        <p:spPr bwMode="auto">
          <a:xfrm>
            <a:off x="306040" y="3143248"/>
            <a:ext cx="2592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36</a:t>
            </a:r>
            <a:endParaRPr lang="en-US" altLang="zh-CN" sz="1400" b="1" dirty="0">
              <a:latin typeface="+mj-lt"/>
            </a:endParaRPr>
          </a:p>
        </p:txBody>
      </p:sp>
      <p:sp>
        <p:nvSpPr>
          <p:cNvPr id="22" name="AutoShape 40"/>
          <p:cNvSpPr>
            <a:spLocks noChangeArrowheads="1"/>
          </p:cNvSpPr>
          <p:nvPr/>
        </p:nvSpPr>
        <p:spPr bwMode="auto">
          <a:xfrm>
            <a:off x="306040" y="5643578"/>
            <a:ext cx="1008000" cy="340519"/>
          </a:xfrm>
          <a:prstGeom prst="roundRect">
            <a:avLst>
              <a:gd name="adj" fmla="val 16667"/>
            </a:avLst>
          </a:prstGeom>
          <a:blipFill>
            <a:blip r:embed="rId2" cstate="print"/>
            <a:tile tx="0" ty="0" sx="100000" sy="100000" flip="none" algn="tl"/>
          </a:blipFill>
          <a:ln w="12700" cap="sq">
            <a:solidFill>
              <a:schemeClr val="tx1">
                <a:lumMod val="95000"/>
                <a:lumOff val="5000"/>
              </a:schemeClr>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14</a:t>
            </a:r>
            <a:endParaRPr lang="en-US" altLang="zh-CN" sz="1400" b="1" dirty="0">
              <a:latin typeface="+mj-lt"/>
            </a:endParaRPr>
          </a:p>
        </p:txBody>
      </p:sp>
      <p:sp>
        <p:nvSpPr>
          <p:cNvPr id="23" name="AutoShape 40"/>
          <p:cNvSpPr>
            <a:spLocks noChangeArrowheads="1"/>
          </p:cNvSpPr>
          <p:nvPr/>
        </p:nvSpPr>
        <p:spPr bwMode="auto">
          <a:xfrm>
            <a:off x="306040" y="3643314"/>
            <a:ext cx="2592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36</a:t>
            </a:r>
            <a:endParaRPr lang="en-US" altLang="zh-CN" sz="1400" b="1" dirty="0">
              <a:latin typeface="+mj-lt"/>
            </a:endParaRPr>
          </a:p>
        </p:txBody>
      </p:sp>
      <p:sp>
        <p:nvSpPr>
          <p:cNvPr id="24" name="AutoShape 40"/>
          <p:cNvSpPr>
            <a:spLocks noChangeArrowheads="1"/>
          </p:cNvSpPr>
          <p:nvPr/>
        </p:nvSpPr>
        <p:spPr bwMode="auto">
          <a:xfrm>
            <a:off x="306040" y="4143380"/>
            <a:ext cx="1728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24</a:t>
            </a:r>
            <a:endParaRPr lang="en-US" altLang="zh-CN" sz="1400" b="1" dirty="0">
              <a:latin typeface="+mj-lt"/>
            </a:endParaRPr>
          </a:p>
        </p:txBody>
      </p:sp>
      <p:sp>
        <p:nvSpPr>
          <p:cNvPr id="25" name="AutoShape 40"/>
          <p:cNvSpPr>
            <a:spLocks noChangeArrowheads="1"/>
          </p:cNvSpPr>
          <p:nvPr/>
        </p:nvSpPr>
        <p:spPr bwMode="auto">
          <a:xfrm>
            <a:off x="306040" y="4643446"/>
            <a:ext cx="1368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19</a:t>
            </a:r>
            <a:endParaRPr lang="en-US" altLang="zh-CN" sz="1400" b="1" dirty="0">
              <a:latin typeface="+mj-lt"/>
            </a:endParaRPr>
          </a:p>
        </p:txBody>
      </p:sp>
      <p:sp>
        <p:nvSpPr>
          <p:cNvPr id="26" name="AutoShape 40"/>
          <p:cNvSpPr>
            <a:spLocks noChangeArrowheads="1"/>
          </p:cNvSpPr>
          <p:nvPr/>
        </p:nvSpPr>
        <p:spPr bwMode="auto">
          <a:xfrm>
            <a:off x="285720" y="5143512"/>
            <a:ext cx="1152000" cy="340519"/>
          </a:xfrm>
          <a:prstGeom prst="roundRect">
            <a:avLst>
              <a:gd name="adj" fmla="val 16667"/>
            </a:avLst>
          </a:prstGeom>
          <a:blipFill>
            <a:blip r:embed="rId2" cstate="print"/>
            <a:tile tx="0" ty="0" sx="100000" sy="100000" flip="none" algn="tl"/>
          </a:blipFill>
          <a:ln w="12700" cap="sq">
            <a:solidFill>
              <a:schemeClr val="tx1">
                <a:lumMod val="95000"/>
                <a:lumOff val="5000"/>
              </a:schemeClr>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16</a:t>
            </a:r>
            <a:endParaRPr lang="en-US" altLang="zh-CN" sz="1400" b="1" dirty="0">
              <a:latin typeface="+mj-lt"/>
            </a:endParaRPr>
          </a:p>
        </p:txBody>
      </p:sp>
      <p:sp>
        <p:nvSpPr>
          <p:cNvPr id="36" name="AutoShape 40"/>
          <p:cNvSpPr>
            <a:spLocks noChangeArrowheads="1"/>
          </p:cNvSpPr>
          <p:nvPr/>
        </p:nvSpPr>
        <p:spPr bwMode="auto">
          <a:xfrm>
            <a:off x="2981934" y="5929330"/>
            <a:ext cx="3240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45</a:t>
            </a:r>
            <a:endParaRPr lang="en-US" altLang="zh-CN" sz="1400" b="1" dirty="0">
              <a:latin typeface="+mj-lt"/>
            </a:endParaRPr>
          </a:p>
        </p:txBody>
      </p:sp>
      <p:grpSp>
        <p:nvGrpSpPr>
          <p:cNvPr id="37" name="组合 36"/>
          <p:cNvGrpSpPr/>
          <p:nvPr/>
        </p:nvGrpSpPr>
        <p:grpSpPr>
          <a:xfrm>
            <a:off x="5429256" y="455108"/>
            <a:ext cx="1200161" cy="621279"/>
            <a:chOff x="4849991" y="1146136"/>
            <a:chExt cx="931919" cy="621279"/>
          </a:xfrm>
          <a:solidFill>
            <a:srgbClr val="92D050"/>
          </a:solidFill>
        </p:grpSpPr>
        <p:sp>
          <p:nvSpPr>
            <p:cNvPr id="38" name="圆角矩形 37"/>
            <p:cNvSpPr/>
            <p:nvPr/>
          </p:nvSpPr>
          <p:spPr>
            <a:xfrm>
              <a:off x="4849991" y="1146136"/>
              <a:ext cx="931919" cy="621279"/>
            </a:xfrm>
            <a:prstGeom prst="roundRect">
              <a:avLst>
                <a:gd name="adj" fmla="val 10000"/>
              </a:avLst>
            </a:prstGeom>
            <a:grpFill/>
            <a:ln>
              <a:solidFill>
                <a:schemeClr val="bg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9" name="圆角矩形 12"/>
            <p:cNvSpPr/>
            <p:nvPr/>
          </p:nvSpPr>
          <p:spPr>
            <a:xfrm>
              <a:off x="4883129" y="1178333"/>
              <a:ext cx="854404" cy="570885"/>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CN" sz="2600" kern="1200" dirty="0" smtClean="0">
                  <a:solidFill>
                    <a:schemeClr val="bg1"/>
                  </a:solidFill>
                  <a:latin typeface="楷体" pitchFamily="49" charset="-122"/>
                  <a:ea typeface="楷体" pitchFamily="49" charset="-122"/>
                </a:rPr>
                <a:t>10</a:t>
              </a:r>
              <a:r>
                <a:rPr lang="en-US" altLang="zh-CN" sz="2600" dirty="0" smtClean="0">
                  <a:solidFill>
                    <a:schemeClr val="bg1"/>
                  </a:solidFill>
                  <a:latin typeface="楷体" pitchFamily="49" charset="-122"/>
                  <a:ea typeface="楷体" pitchFamily="49" charset="-122"/>
                </a:rPr>
                <a:t>,57</a:t>
              </a:r>
              <a:endParaRPr lang="zh-CN" altLang="en-US" sz="2600" kern="1200" dirty="0">
                <a:solidFill>
                  <a:schemeClr val="bg1"/>
                </a:solidFill>
                <a:latin typeface="楷体" pitchFamily="49" charset="-122"/>
                <a:ea typeface="楷体" pitchFamily="49" charset="-122"/>
              </a:endParaRPr>
            </a:p>
          </p:txBody>
        </p:sp>
      </p:grpSp>
      <p:sp>
        <p:nvSpPr>
          <p:cNvPr id="41" name="矩形 40"/>
          <p:cNvSpPr/>
          <p:nvPr/>
        </p:nvSpPr>
        <p:spPr>
          <a:xfrm>
            <a:off x="6688636" y="473538"/>
            <a:ext cx="1620957" cy="523220"/>
          </a:xfrm>
          <a:prstGeom prst="rect">
            <a:avLst/>
          </a:prstGeom>
        </p:spPr>
        <p:txBody>
          <a:bodyPr wrap="none">
            <a:spAutoFit/>
          </a:bodyPr>
          <a:lstStyle/>
          <a:p>
            <a:r>
              <a:rPr lang="zh-CN" altLang="en-US" dirty="0" smtClean="0"/>
              <a:t>初始状态</a:t>
            </a:r>
            <a:endParaRPr lang="zh-CN" altLang="en-US" dirty="0"/>
          </a:p>
        </p:txBody>
      </p:sp>
      <p:pic>
        <p:nvPicPr>
          <p:cNvPr id="43" name="Picture 2"/>
          <p:cNvPicPr>
            <a:picLocks noChangeAspect="1" noChangeArrowheads="1"/>
          </p:cNvPicPr>
          <p:nvPr/>
        </p:nvPicPr>
        <p:blipFill>
          <a:blip r:embed="rId3" cstate="print"/>
          <a:srcRect/>
          <a:stretch>
            <a:fillRect/>
          </a:stretch>
        </p:blipFill>
        <p:spPr bwMode="auto">
          <a:xfrm>
            <a:off x="2973067" y="5500702"/>
            <a:ext cx="4527891" cy="377517"/>
          </a:xfrm>
          <a:prstGeom prst="rect">
            <a:avLst/>
          </a:prstGeom>
          <a:noFill/>
          <a:ln w="9525">
            <a:noFill/>
            <a:miter lim="800000"/>
            <a:headEnd/>
            <a:tailEnd/>
          </a:ln>
          <a:effectLst/>
        </p:spPr>
      </p:pic>
      <p:sp>
        <p:nvSpPr>
          <p:cNvPr id="27" name="矩形 26"/>
          <p:cNvSpPr/>
          <p:nvPr/>
        </p:nvSpPr>
        <p:spPr>
          <a:xfrm>
            <a:off x="4071934" y="4857760"/>
            <a:ext cx="2108269" cy="461665"/>
          </a:xfrm>
          <a:prstGeom prst="rect">
            <a:avLst/>
          </a:prstGeom>
        </p:spPr>
        <p:txBody>
          <a:bodyPr wrap="none">
            <a:spAutoFit/>
          </a:bodyPr>
          <a:lstStyle/>
          <a:p>
            <a:r>
              <a:rPr lang="zh-CN" altLang="en-US" sz="2400" dirty="0" smtClean="0">
                <a:latin typeface="Arial" pitchFamily="34" charset="0"/>
              </a:rPr>
              <a:t>棍子长度 </a:t>
            </a:r>
            <a:r>
              <a:rPr lang="en-US" altLang="zh-CN" sz="2400" dirty="0" smtClean="0">
                <a:latin typeface="Arial" pitchFamily="34" charset="0"/>
              </a:rPr>
              <a:t>= 57</a:t>
            </a:r>
            <a:endParaRPr lang="zh-CN" altLang="en-US" sz="2400" dirty="0"/>
          </a:p>
        </p:txBody>
      </p:sp>
      <p:sp>
        <p:nvSpPr>
          <p:cNvPr id="28" name="矩形 27"/>
          <p:cNvSpPr/>
          <p:nvPr/>
        </p:nvSpPr>
        <p:spPr>
          <a:xfrm>
            <a:off x="214282" y="500042"/>
            <a:ext cx="4666662" cy="892552"/>
          </a:xfrm>
          <a:prstGeom prst="rect">
            <a:avLst/>
          </a:prstGeom>
        </p:spPr>
        <p:txBody>
          <a:bodyPr wrap="none">
            <a:spAutoFit/>
          </a:bodyPr>
          <a:lstStyle/>
          <a:p>
            <a:r>
              <a:rPr lang="zh-CN" altLang="en-US" dirty="0" smtClean="0">
                <a:latin typeface="Arial" pitchFamily="34" charset="0"/>
              </a:rPr>
              <a:t>以</a:t>
            </a:r>
            <a:r>
              <a:rPr lang="en-US" altLang="zh-CN" dirty="0" smtClean="0">
                <a:latin typeface="Arial" pitchFamily="34" charset="0"/>
              </a:rPr>
              <a:t>N=10,L=57</a:t>
            </a:r>
            <a:r>
              <a:rPr lang="zh-CN" altLang="en-US" dirty="0" smtClean="0">
                <a:latin typeface="Arial" pitchFamily="34" charset="0"/>
              </a:rPr>
              <a:t>为例</a:t>
            </a:r>
            <a:r>
              <a:rPr lang="en-US" altLang="zh-CN" dirty="0" smtClean="0">
                <a:latin typeface="Arial" pitchFamily="34" charset="0"/>
              </a:rPr>
              <a:t>:</a:t>
            </a:r>
          </a:p>
          <a:p>
            <a:r>
              <a:rPr lang="zh-CN" altLang="en-US" sz="2400" dirty="0" smtClean="0">
                <a:latin typeface="Arial" pitchFamily="34" charset="0"/>
              </a:rPr>
              <a:t>（</a:t>
            </a:r>
            <a:r>
              <a:rPr lang="en-US" altLang="zh-CN" sz="2400" dirty="0" smtClean="0">
                <a:latin typeface="Arial" pitchFamily="34" charset="0"/>
              </a:rPr>
              <a:t>10</a:t>
            </a:r>
            <a:r>
              <a:rPr lang="zh-CN" altLang="en-US" sz="2400" dirty="0" smtClean="0">
                <a:latin typeface="Arial" pitchFamily="34" charset="0"/>
              </a:rPr>
              <a:t>节木棒，假设棍子长度是</a:t>
            </a:r>
            <a:r>
              <a:rPr lang="en-US" altLang="zh-CN" sz="2400" dirty="0" smtClean="0">
                <a:latin typeface="Arial" pitchFamily="34" charset="0"/>
              </a:rPr>
              <a:t>57)</a:t>
            </a:r>
            <a:endParaRPr lang="zh-CN" alt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withEffect">
                                  <p:stCondLst>
                                    <p:cond delay="0"/>
                                  </p:stCondLst>
                                  <p:childTnLst>
                                    <p:animMotion origin="layout" path="M 5E-6 8.60315E-7 L -0.29445 -0.55689 " pathEditMode="relative" rAng="0" ptsTypes="AA">
                                      <p:cBhvr>
                                        <p:cTn id="6" dur="1000" fill="hold"/>
                                        <p:tgtEl>
                                          <p:spTgt spid="36"/>
                                        </p:tgtEl>
                                        <p:attrNameLst>
                                          <p:attrName>ppt_x</p:attrName>
                                          <p:attrName>ppt_y</p:attrName>
                                        </p:attrNameLst>
                                      </p:cBhvr>
                                      <p:rCtr x="-147" y="-278"/>
                                    </p:animMotion>
                                  </p:childTnLst>
                                </p:cTn>
                              </p:par>
                              <p:par>
                                <p:cTn id="7" presetID="22" presetClass="exit" presetSubtype="4" fill="hold" nodeType="withEffect">
                                  <p:stCondLst>
                                    <p:cond delay="0"/>
                                  </p:stCondLst>
                                  <p:childTnLst>
                                    <p:animEffect transition="out" filter="wipe(down)">
                                      <p:cBhvr>
                                        <p:cTn id="8" dur="500"/>
                                        <p:tgtEl>
                                          <p:spTgt spid="14"/>
                                        </p:tgtEl>
                                      </p:cBhvr>
                                    </p:animEffect>
                                    <p:set>
                                      <p:cBhvr>
                                        <p:cTn id="9" dur="1" fill="hold">
                                          <p:stCondLst>
                                            <p:cond delay="499"/>
                                          </p:stCondLst>
                                        </p:cTn>
                                        <p:tgtEl>
                                          <p:spTgt spid="14"/>
                                        </p:tgtEl>
                                        <p:attrNameLst>
                                          <p:attrName>style.visibility</p:attrName>
                                        </p:attrNameLst>
                                      </p:cBhvr>
                                      <p:to>
                                        <p:strVal val="hidden"/>
                                      </p:to>
                                    </p:set>
                                  </p:childTnLst>
                                </p:cTn>
                              </p:par>
                              <p:par>
                                <p:cTn id="10" presetID="22" presetClass="exit" presetSubtype="4" fill="hold" nodeType="withEffect">
                                  <p:stCondLst>
                                    <p:cond delay="0"/>
                                  </p:stCondLst>
                                  <p:childTnLst>
                                    <p:animEffect transition="out" filter="wipe(down)">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0.00521 0.01133 L 0.29826 0.47872 " pathEditMode="relative" rAng="0" ptsTypes="AA">
                                      <p:cBhvr>
                                        <p:cTn id="16" dur="1000" fill="hold"/>
                                        <p:tgtEl>
                                          <p:spTgt spid="18"/>
                                        </p:tgtEl>
                                        <p:attrNameLst>
                                          <p:attrName>ppt_x</p:attrName>
                                          <p:attrName>ppt_y</p:attrName>
                                        </p:attrNameLst>
                                      </p:cBhvr>
                                      <p:rCtr x="152" y="234"/>
                                    </p:animMotion>
                                  </p:childTnLst>
                                </p:cTn>
                              </p:par>
                              <p:par>
                                <p:cTn id="17" presetID="22" presetClass="entr" presetSubtype="1"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up)">
                                      <p:cBhvr>
                                        <p:cTn id="19" dur="1000"/>
                                        <p:tgtEl>
                                          <p:spTgt spid="16"/>
                                        </p:tgtEl>
                                      </p:cBhvr>
                                    </p:animEffect>
                                  </p:childTnLst>
                                </p:cTn>
                              </p:par>
                              <p:par>
                                <p:cTn id="20" presetID="22" presetClass="entr" presetSubtype="1"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7143768" y="2071678"/>
            <a:ext cx="931919" cy="621279"/>
            <a:chOff x="7272983" y="1146136"/>
            <a:chExt cx="931919" cy="621279"/>
          </a:xfrm>
          <a:solidFill>
            <a:srgbClr val="92D050"/>
          </a:solidFill>
        </p:grpSpPr>
        <p:sp>
          <p:nvSpPr>
            <p:cNvPr id="12" name="圆角矩形 11"/>
            <p:cNvSpPr/>
            <p:nvPr/>
          </p:nvSpPr>
          <p:spPr>
            <a:xfrm>
              <a:off x="7272983" y="1146136"/>
              <a:ext cx="931919" cy="621279"/>
            </a:xfrm>
            <a:prstGeom prst="roundRect">
              <a:avLst>
                <a:gd name="adj" fmla="val 10000"/>
              </a:avLst>
            </a:prstGeom>
            <a:grpFill/>
            <a:ln>
              <a:solidFill>
                <a:schemeClr val="bg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圆角矩形 16"/>
            <p:cNvSpPr/>
            <p:nvPr/>
          </p:nvSpPr>
          <p:spPr>
            <a:xfrm>
              <a:off x="7291180" y="1164333"/>
              <a:ext cx="895525" cy="584885"/>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CN" sz="2600" kern="1200" dirty="0" smtClean="0">
                  <a:solidFill>
                    <a:schemeClr val="bg1"/>
                  </a:solidFill>
                  <a:latin typeface="楷体" pitchFamily="49" charset="-122"/>
                  <a:ea typeface="楷体" pitchFamily="49" charset="-122"/>
                </a:rPr>
                <a:t>9</a:t>
              </a:r>
              <a:r>
                <a:rPr lang="en-US" altLang="zh-CN" sz="2600" dirty="0" smtClean="0">
                  <a:solidFill>
                    <a:schemeClr val="bg1"/>
                  </a:solidFill>
                  <a:latin typeface="楷体" pitchFamily="49" charset="-122"/>
                  <a:ea typeface="楷体" pitchFamily="49" charset="-122"/>
                </a:rPr>
                <a:t>,21</a:t>
              </a:r>
              <a:endParaRPr lang="zh-CN" altLang="en-US" sz="2600" kern="1200" dirty="0">
                <a:solidFill>
                  <a:schemeClr val="bg1"/>
                </a:solidFill>
                <a:latin typeface="楷体" pitchFamily="49" charset="-122"/>
                <a:ea typeface="楷体" pitchFamily="49" charset="-122"/>
              </a:endParaRPr>
            </a:p>
          </p:txBody>
        </p:sp>
      </p:grpSp>
      <p:cxnSp>
        <p:nvCxnSpPr>
          <p:cNvPr id="16" name="直接箭头连接符 15"/>
          <p:cNvCxnSpPr/>
          <p:nvPr/>
        </p:nvCxnSpPr>
        <p:spPr bwMode="auto">
          <a:xfrm rot="16200000" flipH="1">
            <a:off x="6348732" y="810681"/>
            <a:ext cx="950357" cy="1571636"/>
          </a:xfrm>
          <a:prstGeom prst="straightConnector1">
            <a:avLst/>
          </a:prstGeom>
          <a:gradFill rotWithShape="1">
            <a:gsLst>
              <a:gs pos="0">
                <a:srgbClr val="FF6600"/>
              </a:gs>
              <a:gs pos="50000">
                <a:srgbClr val="FF6600">
                  <a:gamma/>
                  <a:tint val="9412"/>
                  <a:invGamma/>
                </a:srgbClr>
              </a:gs>
              <a:gs pos="100000">
                <a:srgbClr val="FF6600"/>
              </a:gs>
            </a:gsLst>
            <a:lin ang="0" scaled="1"/>
          </a:gradFill>
          <a:ln w="28575" cap="flat" cmpd="sng" algn="ctr">
            <a:solidFill>
              <a:srgbClr val="CCECFF"/>
            </a:solidFill>
            <a:prstDash val="solid"/>
            <a:round/>
            <a:headEnd type="none" w="med" len="med"/>
            <a:tailEnd type="arrow"/>
          </a:ln>
          <a:effectLst/>
        </p:spPr>
      </p:cxnSp>
      <p:sp>
        <p:nvSpPr>
          <p:cNvPr id="17" name="AutoShape 40"/>
          <p:cNvSpPr>
            <a:spLocks noChangeArrowheads="1"/>
          </p:cNvSpPr>
          <p:nvPr/>
        </p:nvSpPr>
        <p:spPr bwMode="auto">
          <a:xfrm>
            <a:off x="306040" y="1643050"/>
            <a:ext cx="3312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46</a:t>
            </a:r>
            <a:endParaRPr lang="en-US" altLang="zh-CN" sz="1400" b="1" dirty="0">
              <a:latin typeface="+mj-lt"/>
            </a:endParaRPr>
          </a:p>
        </p:txBody>
      </p:sp>
      <p:sp>
        <p:nvSpPr>
          <p:cNvPr id="19" name="AutoShape 40"/>
          <p:cNvSpPr>
            <a:spLocks noChangeArrowheads="1"/>
          </p:cNvSpPr>
          <p:nvPr/>
        </p:nvSpPr>
        <p:spPr bwMode="auto">
          <a:xfrm>
            <a:off x="306040" y="6143644"/>
            <a:ext cx="936000" cy="340519"/>
          </a:xfrm>
          <a:prstGeom prst="roundRect">
            <a:avLst>
              <a:gd name="adj" fmla="val 16667"/>
            </a:avLst>
          </a:prstGeom>
          <a:blipFill>
            <a:blip r:embed="rId2" cstate="print"/>
            <a:tile tx="0" ty="0" sx="100000" sy="100000" flip="none" algn="tl"/>
          </a:blipFill>
          <a:ln w="12700" cap="sq">
            <a:solidFill>
              <a:schemeClr val="tx1">
                <a:lumMod val="95000"/>
                <a:lumOff val="5000"/>
              </a:schemeClr>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13</a:t>
            </a:r>
            <a:endParaRPr lang="en-US" altLang="zh-CN" sz="1400" b="1" dirty="0">
              <a:latin typeface="+mj-lt"/>
            </a:endParaRPr>
          </a:p>
        </p:txBody>
      </p:sp>
      <p:sp>
        <p:nvSpPr>
          <p:cNvPr id="20" name="AutoShape 40"/>
          <p:cNvSpPr>
            <a:spLocks noChangeArrowheads="1"/>
          </p:cNvSpPr>
          <p:nvPr/>
        </p:nvSpPr>
        <p:spPr bwMode="auto">
          <a:xfrm>
            <a:off x="285720" y="2143116"/>
            <a:ext cx="3240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45</a:t>
            </a:r>
            <a:endParaRPr lang="en-US" altLang="zh-CN" sz="1400" b="1" dirty="0">
              <a:latin typeface="+mj-lt"/>
            </a:endParaRPr>
          </a:p>
        </p:txBody>
      </p:sp>
      <p:sp>
        <p:nvSpPr>
          <p:cNvPr id="21" name="AutoShape 40"/>
          <p:cNvSpPr>
            <a:spLocks noChangeArrowheads="1"/>
          </p:cNvSpPr>
          <p:nvPr/>
        </p:nvSpPr>
        <p:spPr bwMode="auto">
          <a:xfrm>
            <a:off x="306040" y="3143248"/>
            <a:ext cx="2592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36</a:t>
            </a:r>
            <a:endParaRPr lang="en-US" altLang="zh-CN" sz="1400" b="1" dirty="0">
              <a:latin typeface="+mj-lt"/>
            </a:endParaRPr>
          </a:p>
        </p:txBody>
      </p:sp>
      <p:sp>
        <p:nvSpPr>
          <p:cNvPr id="22" name="AutoShape 40"/>
          <p:cNvSpPr>
            <a:spLocks noChangeArrowheads="1"/>
          </p:cNvSpPr>
          <p:nvPr/>
        </p:nvSpPr>
        <p:spPr bwMode="auto">
          <a:xfrm>
            <a:off x="306040" y="5643578"/>
            <a:ext cx="1008000" cy="340519"/>
          </a:xfrm>
          <a:prstGeom prst="roundRect">
            <a:avLst>
              <a:gd name="adj" fmla="val 16667"/>
            </a:avLst>
          </a:prstGeom>
          <a:blipFill>
            <a:blip r:embed="rId2" cstate="print"/>
            <a:tile tx="0" ty="0" sx="100000" sy="100000" flip="none" algn="tl"/>
          </a:blipFill>
          <a:ln w="12700" cap="sq">
            <a:solidFill>
              <a:schemeClr val="tx1">
                <a:lumMod val="95000"/>
                <a:lumOff val="5000"/>
              </a:schemeClr>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14</a:t>
            </a:r>
            <a:endParaRPr lang="en-US" altLang="zh-CN" sz="1400" b="1" dirty="0">
              <a:latin typeface="+mj-lt"/>
            </a:endParaRPr>
          </a:p>
        </p:txBody>
      </p:sp>
      <p:sp>
        <p:nvSpPr>
          <p:cNvPr id="23" name="AutoShape 40"/>
          <p:cNvSpPr>
            <a:spLocks noChangeArrowheads="1"/>
          </p:cNvSpPr>
          <p:nvPr/>
        </p:nvSpPr>
        <p:spPr bwMode="auto">
          <a:xfrm>
            <a:off x="306040" y="3643314"/>
            <a:ext cx="2592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36</a:t>
            </a:r>
            <a:endParaRPr lang="en-US" altLang="zh-CN" sz="1400" b="1" dirty="0">
              <a:latin typeface="+mj-lt"/>
            </a:endParaRPr>
          </a:p>
        </p:txBody>
      </p:sp>
      <p:sp>
        <p:nvSpPr>
          <p:cNvPr id="24" name="AutoShape 40"/>
          <p:cNvSpPr>
            <a:spLocks noChangeArrowheads="1"/>
          </p:cNvSpPr>
          <p:nvPr/>
        </p:nvSpPr>
        <p:spPr bwMode="auto">
          <a:xfrm>
            <a:off x="306040" y="4143380"/>
            <a:ext cx="1728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24</a:t>
            </a:r>
            <a:endParaRPr lang="en-US" altLang="zh-CN" sz="1400" b="1" dirty="0">
              <a:latin typeface="+mj-lt"/>
            </a:endParaRPr>
          </a:p>
        </p:txBody>
      </p:sp>
      <p:sp>
        <p:nvSpPr>
          <p:cNvPr id="26" name="AutoShape 40"/>
          <p:cNvSpPr>
            <a:spLocks noChangeArrowheads="1"/>
          </p:cNvSpPr>
          <p:nvPr/>
        </p:nvSpPr>
        <p:spPr bwMode="auto">
          <a:xfrm>
            <a:off x="285720" y="5143512"/>
            <a:ext cx="1152000" cy="340519"/>
          </a:xfrm>
          <a:prstGeom prst="roundRect">
            <a:avLst>
              <a:gd name="adj" fmla="val 16667"/>
            </a:avLst>
          </a:prstGeom>
          <a:blipFill>
            <a:blip r:embed="rId2" cstate="print"/>
            <a:tile tx="0" ty="0" sx="100000" sy="100000" flip="none" algn="tl"/>
          </a:blipFill>
          <a:ln w="12700" cap="sq">
            <a:solidFill>
              <a:schemeClr val="tx1">
                <a:lumMod val="95000"/>
                <a:lumOff val="5000"/>
              </a:schemeClr>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16</a:t>
            </a:r>
            <a:endParaRPr lang="en-US" altLang="zh-CN" sz="1400" b="1" dirty="0">
              <a:latin typeface="+mj-lt"/>
            </a:endParaRPr>
          </a:p>
        </p:txBody>
      </p:sp>
      <p:pic>
        <p:nvPicPr>
          <p:cNvPr id="27" name="Picture 2"/>
          <p:cNvPicPr>
            <a:picLocks noChangeAspect="1" noChangeArrowheads="1"/>
          </p:cNvPicPr>
          <p:nvPr/>
        </p:nvPicPr>
        <p:blipFill>
          <a:blip r:embed="rId3" cstate="print"/>
          <a:srcRect/>
          <a:stretch>
            <a:fillRect/>
          </a:stretch>
        </p:blipFill>
        <p:spPr bwMode="auto">
          <a:xfrm>
            <a:off x="2973067" y="5500702"/>
            <a:ext cx="4527891" cy="377517"/>
          </a:xfrm>
          <a:prstGeom prst="rect">
            <a:avLst/>
          </a:prstGeom>
          <a:noFill/>
          <a:ln w="9525">
            <a:noFill/>
            <a:miter lim="800000"/>
            <a:headEnd/>
            <a:tailEnd/>
          </a:ln>
          <a:effectLst/>
        </p:spPr>
      </p:pic>
      <p:cxnSp>
        <p:nvCxnSpPr>
          <p:cNvPr id="28" name="直接箭头连接符 27"/>
          <p:cNvCxnSpPr/>
          <p:nvPr/>
        </p:nvCxnSpPr>
        <p:spPr bwMode="auto">
          <a:xfrm rot="10800000" flipV="1">
            <a:off x="6429388" y="2714620"/>
            <a:ext cx="1014382" cy="571504"/>
          </a:xfrm>
          <a:prstGeom prst="straightConnector1">
            <a:avLst/>
          </a:prstGeom>
          <a:gradFill rotWithShape="1">
            <a:gsLst>
              <a:gs pos="0">
                <a:srgbClr val="FF6600"/>
              </a:gs>
              <a:gs pos="50000">
                <a:srgbClr val="FF6600">
                  <a:gamma/>
                  <a:tint val="9412"/>
                  <a:invGamma/>
                </a:srgbClr>
              </a:gs>
              <a:gs pos="100000">
                <a:srgbClr val="FF6600"/>
              </a:gs>
            </a:gsLst>
            <a:lin ang="0" scaled="1"/>
          </a:gradFill>
          <a:ln w="28575" cap="flat" cmpd="sng" algn="ctr">
            <a:solidFill>
              <a:srgbClr val="CCECFF"/>
            </a:solidFill>
            <a:prstDash val="solid"/>
            <a:round/>
            <a:headEnd type="none" w="med" len="med"/>
            <a:tailEnd type="arrow"/>
          </a:ln>
          <a:effectLst/>
        </p:spPr>
      </p:cxnSp>
      <p:grpSp>
        <p:nvGrpSpPr>
          <p:cNvPr id="29" name="组合 28"/>
          <p:cNvGrpSpPr/>
          <p:nvPr/>
        </p:nvGrpSpPr>
        <p:grpSpPr>
          <a:xfrm>
            <a:off x="5929322" y="3286124"/>
            <a:ext cx="1000132" cy="621279"/>
            <a:chOff x="4849991" y="1146136"/>
            <a:chExt cx="931919" cy="621279"/>
          </a:xfrm>
          <a:solidFill>
            <a:srgbClr val="92D050"/>
          </a:solidFill>
        </p:grpSpPr>
        <p:sp>
          <p:nvSpPr>
            <p:cNvPr id="30" name="圆角矩形 29"/>
            <p:cNvSpPr/>
            <p:nvPr/>
          </p:nvSpPr>
          <p:spPr>
            <a:xfrm>
              <a:off x="4849991" y="1146136"/>
              <a:ext cx="931919" cy="621279"/>
            </a:xfrm>
            <a:prstGeom prst="roundRect">
              <a:avLst>
                <a:gd name="adj" fmla="val 10000"/>
              </a:avLst>
            </a:prstGeom>
            <a:grpFill/>
            <a:ln>
              <a:solidFill>
                <a:schemeClr val="bg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圆角矩形 12"/>
            <p:cNvSpPr/>
            <p:nvPr/>
          </p:nvSpPr>
          <p:spPr>
            <a:xfrm>
              <a:off x="4883130" y="1178333"/>
              <a:ext cx="866775" cy="570885"/>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CN" sz="2600" kern="1200" dirty="0" smtClean="0">
                  <a:solidFill>
                    <a:schemeClr val="bg1"/>
                  </a:solidFill>
                  <a:latin typeface="楷体" pitchFamily="49" charset="-122"/>
                  <a:ea typeface="楷体" pitchFamily="49" charset="-122"/>
                </a:rPr>
                <a:t>8</a:t>
              </a:r>
              <a:r>
                <a:rPr lang="en-US" altLang="zh-CN" sz="2600" dirty="0" smtClean="0">
                  <a:solidFill>
                    <a:schemeClr val="bg1"/>
                  </a:solidFill>
                  <a:latin typeface="楷体" pitchFamily="49" charset="-122"/>
                  <a:ea typeface="楷体" pitchFamily="49" charset="-122"/>
                </a:rPr>
                <a:t>,2</a:t>
              </a:r>
              <a:endParaRPr lang="zh-CN" altLang="en-US" sz="2600" kern="1200" dirty="0">
                <a:solidFill>
                  <a:schemeClr val="bg1"/>
                </a:solidFill>
                <a:latin typeface="楷体" pitchFamily="49" charset="-122"/>
                <a:ea typeface="楷体" pitchFamily="49" charset="-122"/>
              </a:endParaRPr>
            </a:p>
          </p:txBody>
        </p:sp>
      </p:grpSp>
      <p:grpSp>
        <p:nvGrpSpPr>
          <p:cNvPr id="37" name="组合 36"/>
          <p:cNvGrpSpPr/>
          <p:nvPr/>
        </p:nvGrpSpPr>
        <p:grpSpPr>
          <a:xfrm>
            <a:off x="5429256" y="455108"/>
            <a:ext cx="1200161" cy="621279"/>
            <a:chOff x="4849991" y="1146136"/>
            <a:chExt cx="931919" cy="621279"/>
          </a:xfrm>
          <a:solidFill>
            <a:srgbClr val="92D050"/>
          </a:solidFill>
        </p:grpSpPr>
        <p:sp>
          <p:nvSpPr>
            <p:cNvPr id="38" name="圆角矩形 37"/>
            <p:cNvSpPr/>
            <p:nvPr/>
          </p:nvSpPr>
          <p:spPr>
            <a:xfrm>
              <a:off x="4849991" y="1146136"/>
              <a:ext cx="931919" cy="621279"/>
            </a:xfrm>
            <a:prstGeom prst="roundRect">
              <a:avLst>
                <a:gd name="adj" fmla="val 10000"/>
              </a:avLst>
            </a:prstGeom>
            <a:grpFill/>
            <a:ln>
              <a:solidFill>
                <a:schemeClr val="bg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9" name="圆角矩形 12"/>
            <p:cNvSpPr/>
            <p:nvPr/>
          </p:nvSpPr>
          <p:spPr>
            <a:xfrm>
              <a:off x="4883129" y="1178333"/>
              <a:ext cx="854404" cy="570885"/>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CN" sz="2600" kern="1200" dirty="0" smtClean="0">
                  <a:solidFill>
                    <a:schemeClr val="bg1"/>
                  </a:solidFill>
                  <a:latin typeface="楷体" pitchFamily="49" charset="-122"/>
                  <a:ea typeface="楷体" pitchFamily="49" charset="-122"/>
                </a:rPr>
                <a:t>10</a:t>
              </a:r>
              <a:r>
                <a:rPr lang="en-US" altLang="zh-CN" sz="2600" dirty="0" smtClean="0">
                  <a:solidFill>
                    <a:schemeClr val="bg1"/>
                  </a:solidFill>
                  <a:latin typeface="楷体" pitchFamily="49" charset="-122"/>
                  <a:ea typeface="楷体" pitchFamily="49" charset="-122"/>
                </a:rPr>
                <a:t>,57</a:t>
              </a:r>
              <a:endParaRPr lang="zh-CN" altLang="en-US" sz="2600" kern="1200" dirty="0">
                <a:solidFill>
                  <a:schemeClr val="bg1"/>
                </a:solidFill>
                <a:latin typeface="楷体" pitchFamily="49" charset="-122"/>
                <a:ea typeface="楷体" pitchFamily="49" charset="-122"/>
              </a:endParaRPr>
            </a:p>
          </p:txBody>
        </p:sp>
      </p:grpSp>
      <p:sp>
        <p:nvSpPr>
          <p:cNvPr id="40" name="矩形 39"/>
          <p:cNvSpPr/>
          <p:nvPr/>
        </p:nvSpPr>
        <p:spPr>
          <a:xfrm>
            <a:off x="6688636" y="473538"/>
            <a:ext cx="1620957" cy="523220"/>
          </a:xfrm>
          <a:prstGeom prst="rect">
            <a:avLst/>
          </a:prstGeom>
        </p:spPr>
        <p:txBody>
          <a:bodyPr wrap="none">
            <a:spAutoFit/>
          </a:bodyPr>
          <a:lstStyle/>
          <a:p>
            <a:r>
              <a:rPr lang="zh-CN" altLang="en-US" dirty="0" smtClean="0"/>
              <a:t>初始状态</a:t>
            </a:r>
            <a:endParaRPr lang="zh-CN" altLang="en-US" dirty="0"/>
          </a:p>
        </p:txBody>
      </p:sp>
      <p:sp>
        <p:nvSpPr>
          <p:cNvPr id="42" name="AutoShape 40"/>
          <p:cNvSpPr>
            <a:spLocks noChangeArrowheads="1"/>
          </p:cNvSpPr>
          <p:nvPr/>
        </p:nvSpPr>
        <p:spPr bwMode="auto">
          <a:xfrm>
            <a:off x="298972" y="4643446"/>
            <a:ext cx="1368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19</a:t>
            </a:r>
            <a:endParaRPr lang="en-US" altLang="zh-CN" sz="1400" b="1" dirty="0">
              <a:latin typeface="+mj-lt"/>
            </a:endParaRPr>
          </a:p>
        </p:txBody>
      </p:sp>
      <p:sp>
        <p:nvSpPr>
          <p:cNvPr id="43" name="AutoShape 40"/>
          <p:cNvSpPr>
            <a:spLocks noChangeArrowheads="1"/>
          </p:cNvSpPr>
          <p:nvPr/>
        </p:nvSpPr>
        <p:spPr bwMode="auto">
          <a:xfrm>
            <a:off x="2981934" y="5929330"/>
            <a:ext cx="2592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36</a:t>
            </a:r>
            <a:endParaRPr lang="en-US" altLang="zh-CN" sz="1400" b="1" dirty="0">
              <a:latin typeface="+mj-lt"/>
            </a:endParaRPr>
          </a:p>
        </p:txBody>
      </p:sp>
      <p:sp>
        <p:nvSpPr>
          <p:cNvPr id="32" name="矩形 31"/>
          <p:cNvSpPr/>
          <p:nvPr/>
        </p:nvSpPr>
        <p:spPr>
          <a:xfrm>
            <a:off x="4071934" y="4857760"/>
            <a:ext cx="2108269" cy="461665"/>
          </a:xfrm>
          <a:prstGeom prst="rect">
            <a:avLst/>
          </a:prstGeom>
        </p:spPr>
        <p:txBody>
          <a:bodyPr wrap="none">
            <a:spAutoFit/>
          </a:bodyPr>
          <a:lstStyle/>
          <a:p>
            <a:r>
              <a:rPr lang="zh-CN" altLang="en-US" sz="2400" dirty="0" smtClean="0">
                <a:latin typeface="Arial" pitchFamily="34" charset="0"/>
              </a:rPr>
              <a:t>棍子长度 </a:t>
            </a:r>
            <a:r>
              <a:rPr lang="en-US" altLang="zh-CN" sz="2400" dirty="0" smtClean="0">
                <a:latin typeface="Arial" pitchFamily="34" charset="0"/>
              </a:rPr>
              <a:t>= 57</a:t>
            </a:r>
            <a:endParaRPr lang="zh-CN" altLang="en-US" sz="2400" dirty="0"/>
          </a:p>
        </p:txBody>
      </p:sp>
      <p:sp>
        <p:nvSpPr>
          <p:cNvPr id="33" name="矩形 32"/>
          <p:cNvSpPr/>
          <p:nvPr/>
        </p:nvSpPr>
        <p:spPr>
          <a:xfrm>
            <a:off x="214282" y="500042"/>
            <a:ext cx="4666662" cy="892552"/>
          </a:xfrm>
          <a:prstGeom prst="rect">
            <a:avLst/>
          </a:prstGeom>
        </p:spPr>
        <p:txBody>
          <a:bodyPr wrap="none">
            <a:spAutoFit/>
          </a:bodyPr>
          <a:lstStyle/>
          <a:p>
            <a:r>
              <a:rPr lang="zh-CN" altLang="en-US" dirty="0" smtClean="0">
                <a:latin typeface="Arial" pitchFamily="34" charset="0"/>
              </a:rPr>
              <a:t>以</a:t>
            </a:r>
            <a:r>
              <a:rPr lang="en-US" altLang="zh-CN" dirty="0" smtClean="0">
                <a:latin typeface="Arial" pitchFamily="34" charset="0"/>
              </a:rPr>
              <a:t>N=10,L=57</a:t>
            </a:r>
            <a:r>
              <a:rPr lang="zh-CN" altLang="en-US" dirty="0" smtClean="0">
                <a:latin typeface="Arial" pitchFamily="34" charset="0"/>
              </a:rPr>
              <a:t>为例</a:t>
            </a:r>
            <a:r>
              <a:rPr lang="en-US" altLang="zh-CN" dirty="0" smtClean="0">
                <a:latin typeface="Arial" pitchFamily="34" charset="0"/>
              </a:rPr>
              <a:t>:</a:t>
            </a:r>
          </a:p>
          <a:p>
            <a:r>
              <a:rPr lang="zh-CN" altLang="en-US" sz="2400" dirty="0" smtClean="0">
                <a:latin typeface="Arial" pitchFamily="34" charset="0"/>
              </a:rPr>
              <a:t>（</a:t>
            </a:r>
            <a:r>
              <a:rPr lang="en-US" altLang="zh-CN" sz="2400" dirty="0" smtClean="0">
                <a:latin typeface="Arial" pitchFamily="34" charset="0"/>
              </a:rPr>
              <a:t>10</a:t>
            </a:r>
            <a:r>
              <a:rPr lang="zh-CN" altLang="en-US" sz="2400" dirty="0" smtClean="0">
                <a:latin typeface="Arial" pitchFamily="34" charset="0"/>
              </a:rPr>
              <a:t>节木棒，假设棍子长度是</a:t>
            </a:r>
            <a:r>
              <a:rPr lang="en-US" altLang="zh-CN" sz="2400" dirty="0" smtClean="0">
                <a:latin typeface="Arial" pitchFamily="34" charset="0"/>
              </a:rPr>
              <a:t>57)</a:t>
            </a:r>
            <a:endParaRPr lang="zh-CN" alt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path" presetSubtype="0" accel="50000" decel="50000" fill="hold" grpId="0" nodeType="withEffect">
                                  <p:stCondLst>
                                    <p:cond delay="0"/>
                                  </p:stCondLst>
                                  <p:childTnLst>
                                    <p:animMotion origin="layout" path="M 0.00694 0.0037 L 0.57638 0.18825 " pathEditMode="relative" rAng="0" ptsTypes="AA">
                                      <p:cBhvr>
                                        <p:cTn id="6" dur="1000" fill="hold"/>
                                        <p:tgtEl>
                                          <p:spTgt spid="42"/>
                                        </p:tgtEl>
                                        <p:attrNameLst>
                                          <p:attrName>ppt_x</p:attrName>
                                          <p:attrName>ppt_y</p:attrName>
                                        </p:attrNameLst>
                                      </p:cBhvr>
                                      <p:rCtr x="285" y="92"/>
                                    </p:animMotion>
                                  </p:childTnLst>
                                </p:cTn>
                              </p:par>
                              <p:par>
                                <p:cTn id="7" presetID="22" presetClass="entr" presetSubtype="1" fill="hold" nodeType="withEffect">
                                  <p:stCondLst>
                                    <p:cond delay="0"/>
                                  </p:stCondLst>
                                  <p:childTnLst>
                                    <p:set>
                                      <p:cBhvr>
                                        <p:cTn id="8" dur="1" fill="hold">
                                          <p:stCondLst>
                                            <p:cond delay="0"/>
                                          </p:stCondLst>
                                        </p:cTn>
                                        <p:tgtEl>
                                          <p:spTgt spid="28"/>
                                        </p:tgtEl>
                                        <p:attrNameLst>
                                          <p:attrName>style.visibility</p:attrName>
                                        </p:attrNameLst>
                                      </p:cBhvr>
                                      <p:to>
                                        <p:strVal val="visible"/>
                                      </p:to>
                                    </p:set>
                                    <p:animEffect transition="in" filter="wipe(up)">
                                      <p:cBhvr>
                                        <p:cTn id="9" dur="1000"/>
                                        <p:tgtEl>
                                          <p:spTgt spid="28"/>
                                        </p:tgtEl>
                                      </p:cBhvr>
                                    </p:animEffect>
                                  </p:childTnLst>
                                </p:cTn>
                              </p:par>
                              <p:par>
                                <p:cTn id="10" presetID="22" presetClass="entr" presetSubtype="1" fill="hold"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up)">
                                      <p:cBhvr>
                                        <p:cTn id="12"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7143768" y="2071678"/>
            <a:ext cx="931919" cy="621279"/>
            <a:chOff x="7272983" y="1146136"/>
            <a:chExt cx="931919" cy="621279"/>
          </a:xfrm>
          <a:solidFill>
            <a:srgbClr val="92D050"/>
          </a:solidFill>
        </p:grpSpPr>
        <p:sp>
          <p:nvSpPr>
            <p:cNvPr id="12" name="圆角矩形 11"/>
            <p:cNvSpPr/>
            <p:nvPr/>
          </p:nvSpPr>
          <p:spPr>
            <a:xfrm>
              <a:off x="7272983" y="1146136"/>
              <a:ext cx="931919" cy="621279"/>
            </a:xfrm>
            <a:prstGeom prst="roundRect">
              <a:avLst>
                <a:gd name="adj" fmla="val 10000"/>
              </a:avLst>
            </a:prstGeom>
            <a:grpFill/>
            <a:ln>
              <a:solidFill>
                <a:schemeClr val="bg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圆角矩形 16"/>
            <p:cNvSpPr/>
            <p:nvPr/>
          </p:nvSpPr>
          <p:spPr>
            <a:xfrm>
              <a:off x="7291180" y="1164333"/>
              <a:ext cx="895525" cy="584885"/>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CN" sz="2600" kern="1200" dirty="0" smtClean="0">
                  <a:solidFill>
                    <a:schemeClr val="bg1"/>
                  </a:solidFill>
                  <a:latin typeface="楷体" pitchFamily="49" charset="-122"/>
                  <a:ea typeface="楷体" pitchFamily="49" charset="-122"/>
                </a:rPr>
                <a:t>9</a:t>
              </a:r>
              <a:r>
                <a:rPr lang="en-US" altLang="zh-CN" sz="2600" dirty="0" smtClean="0">
                  <a:solidFill>
                    <a:schemeClr val="bg1"/>
                  </a:solidFill>
                  <a:latin typeface="楷体" pitchFamily="49" charset="-122"/>
                  <a:ea typeface="楷体" pitchFamily="49" charset="-122"/>
                </a:rPr>
                <a:t>,21</a:t>
              </a:r>
              <a:endParaRPr lang="zh-CN" altLang="en-US" sz="2600" kern="1200" dirty="0">
                <a:solidFill>
                  <a:schemeClr val="bg1"/>
                </a:solidFill>
                <a:latin typeface="楷体" pitchFamily="49" charset="-122"/>
                <a:ea typeface="楷体" pitchFamily="49" charset="-122"/>
              </a:endParaRPr>
            </a:p>
          </p:txBody>
        </p:sp>
      </p:grpSp>
      <p:cxnSp>
        <p:nvCxnSpPr>
          <p:cNvPr id="16" name="直接箭头连接符 15"/>
          <p:cNvCxnSpPr/>
          <p:nvPr/>
        </p:nvCxnSpPr>
        <p:spPr bwMode="auto">
          <a:xfrm rot="16200000" flipH="1">
            <a:off x="6348732" y="810681"/>
            <a:ext cx="950357" cy="1571636"/>
          </a:xfrm>
          <a:prstGeom prst="straightConnector1">
            <a:avLst/>
          </a:prstGeom>
          <a:gradFill rotWithShape="1">
            <a:gsLst>
              <a:gs pos="0">
                <a:srgbClr val="FF6600"/>
              </a:gs>
              <a:gs pos="50000">
                <a:srgbClr val="FF6600">
                  <a:gamma/>
                  <a:tint val="9412"/>
                  <a:invGamma/>
                </a:srgbClr>
              </a:gs>
              <a:gs pos="100000">
                <a:srgbClr val="FF6600"/>
              </a:gs>
            </a:gsLst>
            <a:lin ang="0" scaled="1"/>
          </a:gradFill>
          <a:ln w="28575" cap="flat" cmpd="sng" algn="ctr">
            <a:solidFill>
              <a:srgbClr val="CCECFF"/>
            </a:solidFill>
            <a:prstDash val="solid"/>
            <a:round/>
            <a:headEnd type="none" w="med" len="med"/>
            <a:tailEnd type="arrow"/>
          </a:ln>
          <a:effectLst/>
        </p:spPr>
      </p:cxnSp>
      <p:sp>
        <p:nvSpPr>
          <p:cNvPr id="17" name="AutoShape 40"/>
          <p:cNvSpPr>
            <a:spLocks noChangeArrowheads="1"/>
          </p:cNvSpPr>
          <p:nvPr/>
        </p:nvSpPr>
        <p:spPr bwMode="auto">
          <a:xfrm>
            <a:off x="306040" y="1643050"/>
            <a:ext cx="3312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46</a:t>
            </a:r>
            <a:endParaRPr lang="en-US" altLang="zh-CN" sz="1400" b="1" dirty="0">
              <a:latin typeface="+mj-lt"/>
            </a:endParaRPr>
          </a:p>
        </p:txBody>
      </p:sp>
      <p:sp>
        <p:nvSpPr>
          <p:cNvPr id="18" name="AutoShape 40"/>
          <p:cNvSpPr>
            <a:spLocks noChangeArrowheads="1"/>
          </p:cNvSpPr>
          <p:nvPr/>
        </p:nvSpPr>
        <p:spPr bwMode="auto">
          <a:xfrm>
            <a:off x="2973860" y="5929330"/>
            <a:ext cx="2592000" cy="340519"/>
          </a:xfrm>
          <a:prstGeom prst="roundRect">
            <a:avLst>
              <a:gd name="adj" fmla="val 16667"/>
            </a:avLst>
          </a:prstGeom>
          <a:blipFill>
            <a:blip r:embed="rId2" cstate="print"/>
            <a:tile tx="0" ty="0" sx="100000" sy="100000" flip="none" algn="tl"/>
          </a:blipFill>
          <a:ln w="12700" cap="sq">
            <a:solidFill>
              <a:schemeClr val="tx1">
                <a:lumMod val="95000"/>
                <a:lumOff val="5000"/>
              </a:schemeClr>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36</a:t>
            </a:r>
            <a:endParaRPr lang="en-US" altLang="zh-CN" sz="1400" b="1" dirty="0">
              <a:latin typeface="+mj-lt"/>
            </a:endParaRPr>
          </a:p>
        </p:txBody>
      </p:sp>
      <p:sp>
        <p:nvSpPr>
          <p:cNvPr id="19" name="AutoShape 40"/>
          <p:cNvSpPr>
            <a:spLocks noChangeArrowheads="1"/>
          </p:cNvSpPr>
          <p:nvPr/>
        </p:nvSpPr>
        <p:spPr bwMode="auto">
          <a:xfrm>
            <a:off x="306040" y="6143644"/>
            <a:ext cx="936000" cy="340519"/>
          </a:xfrm>
          <a:prstGeom prst="roundRect">
            <a:avLst>
              <a:gd name="adj" fmla="val 16667"/>
            </a:avLst>
          </a:prstGeom>
          <a:blipFill>
            <a:blip r:embed="rId2" cstate="print"/>
            <a:tile tx="0" ty="0" sx="100000" sy="100000" flip="none" algn="tl"/>
          </a:blipFill>
          <a:ln w="12700" cap="sq">
            <a:solidFill>
              <a:schemeClr val="tx1">
                <a:lumMod val="95000"/>
                <a:lumOff val="5000"/>
              </a:schemeClr>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13</a:t>
            </a:r>
            <a:endParaRPr lang="en-US" altLang="zh-CN" sz="1400" b="1" dirty="0">
              <a:latin typeface="+mj-lt"/>
            </a:endParaRPr>
          </a:p>
        </p:txBody>
      </p:sp>
      <p:sp>
        <p:nvSpPr>
          <p:cNvPr id="20" name="AutoShape 40"/>
          <p:cNvSpPr>
            <a:spLocks noChangeArrowheads="1"/>
          </p:cNvSpPr>
          <p:nvPr/>
        </p:nvSpPr>
        <p:spPr bwMode="auto">
          <a:xfrm>
            <a:off x="285720" y="2143116"/>
            <a:ext cx="3240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45</a:t>
            </a:r>
            <a:endParaRPr lang="en-US" altLang="zh-CN" sz="1400" b="1" dirty="0">
              <a:latin typeface="+mj-lt"/>
            </a:endParaRPr>
          </a:p>
        </p:txBody>
      </p:sp>
      <p:sp>
        <p:nvSpPr>
          <p:cNvPr id="21" name="AutoShape 40"/>
          <p:cNvSpPr>
            <a:spLocks noChangeArrowheads="1"/>
          </p:cNvSpPr>
          <p:nvPr/>
        </p:nvSpPr>
        <p:spPr bwMode="auto">
          <a:xfrm>
            <a:off x="306040" y="3143248"/>
            <a:ext cx="2592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36</a:t>
            </a:r>
            <a:endParaRPr lang="en-US" altLang="zh-CN" sz="1400" b="1" dirty="0">
              <a:latin typeface="+mj-lt"/>
            </a:endParaRPr>
          </a:p>
        </p:txBody>
      </p:sp>
      <p:sp>
        <p:nvSpPr>
          <p:cNvPr id="22" name="AutoShape 40"/>
          <p:cNvSpPr>
            <a:spLocks noChangeArrowheads="1"/>
          </p:cNvSpPr>
          <p:nvPr/>
        </p:nvSpPr>
        <p:spPr bwMode="auto">
          <a:xfrm>
            <a:off x="306040" y="5643578"/>
            <a:ext cx="1008000" cy="340519"/>
          </a:xfrm>
          <a:prstGeom prst="roundRect">
            <a:avLst>
              <a:gd name="adj" fmla="val 16667"/>
            </a:avLst>
          </a:prstGeom>
          <a:blipFill>
            <a:blip r:embed="rId2" cstate="print"/>
            <a:tile tx="0" ty="0" sx="100000" sy="100000" flip="none" algn="tl"/>
          </a:blipFill>
          <a:ln w="12700" cap="sq">
            <a:solidFill>
              <a:schemeClr val="tx1">
                <a:lumMod val="95000"/>
                <a:lumOff val="5000"/>
              </a:schemeClr>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14</a:t>
            </a:r>
            <a:endParaRPr lang="en-US" altLang="zh-CN" sz="1400" b="1" dirty="0">
              <a:latin typeface="+mj-lt"/>
            </a:endParaRPr>
          </a:p>
        </p:txBody>
      </p:sp>
      <p:sp>
        <p:nvSpPr>
          <p:cNvPr id="23" name="AutoShape 40"/>
          <p:cNvSpPr>
            <a:spLocks noChangeArrowheads="1"/>
          </p:cNvSpPr>
          <p:nvPr/>
        </p:nvSpPr>
        <p:spPr bwMode="auto">
          <a:xfrm>
            <a:off x="306040" y="3643314"/>
            <a:ext cx="2592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36</a:t>
            </a:r>
            <a:endParaRPr lang="en-US" altLang="zh-CN" sz="1400" b="1" dirty="0">
              <a:latin typeface="+mj-lt"/>
            </a:endParaRPr>
          </a:p>
        </p:txBody>
      </p:sp>
      <p:sp>
        <p:nvSpPr>
          <p:cNvPr id="24" name="AutoShape 40"/>
          <p:cNvSpPr>
            <a:spLocks noChangeArrowheads="1"/>
          </p:cNvSpPr>
          <p:nvPr/>
        </p:nvSpPr>
        <p:spPr bwMode="auto">
          <a:xfrm>
            <a:off x="306040" y="4143380"/>
            <a:ext cx="1728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24</a:t>
            </a:r>
            <a:endParaRPr lang="en-US" altLang="zh-CN" sz="1400" b="1" dirty="0">
              <a:latin typeface="+mj-lt"/>
            </a:endParaRPr>
          </a:p>
        </p:txBody>
      </p:sp>
      <p:sp>
        <p:nvSpPr>
          <p:cNvPr id="25" name="AutoShape 40"/>
          <p:cNvSpPr>
            <a:spLocks noChangeArrowheads="1"/>
          </p:cNvSpPr>
          <p:nvPr/>
        </p:nvSpPr>
        <p:spPr bwMode="auto">
          <a:xfrm>
            <a:off x="5572132" y="5929330"/>
            <a:ext cx="1368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19</a:t>
            </a:r>
            <a:endParaRPr lang="en-US" altLang="zh-CN" sz="1400" b="1" dirty="0">
              <a:latin typeface="+mj-lt"/>
            </a:endParaRPr>
          </a:p>
        </p:txBody>
      </p:sp>
      <p:sp>
        <p:nvSpPr>
          <p:cNvPr id="26" name="AutoShape 40"/>
          <p:cNvSpPr>
            <a:spLocks noChangeArrowheads="1"/>
          </p:cNvSpPr>
          <p:nvPr/>
        </p:nvSpPr>
        <p:spPr bwMode="auto">
          <a:xfrm>
            <a:off x="285720" y="5143512"/>
            <a:ext cx="1152000" cy="340519"/>
          </a:xfrm>
          <a:prstGeom prst="roundRect">
            <a:avLst>
              <a:gd name="adj" fmla="val 16667"/>
            </a:avLst>
          </a:prstGeom>
          <a:blipFill>
            <a:blip r:embed="rId2" cstate="print"/>
            <a:tile tx="0" ty="0" sx="100000" sy="100000" flip="none" algn="tl"/>
          </a:blipFill>
          <a:ln w="12700" cap="sq">
            <a:solidFill>
              <a:schemeClr val="tx1">
                <a:lumMod val="95000"/>
                <a:lumOff val="5000"/>
              </a:schemeClr>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16</a:t>
            </a:r>
            <a:endParaRPr lang="en-US" altLang="zh-CN" sz="1400" b="1" dirty="0">
              <a:latin typeface="+mj-lt"/>
            </a:endParaRPr>
          </a:p>
        </p:txBody>
      </p:sp>
      <p:cxnSp>
        <p:nvCxnSpPr>
          <p:cNvPr id="28" name="直接箭头连接符 27"/>
          <p:cNvCxnSpPr/>
          <p:nvPr/>
        </p:nvCxnSpPr>
        <p:spPr bwMode="auto">
          <a:xfrm rot="10800000" flipV="1">
            <a:off x="6429388" y="2714620"/>
            <a:ext cx="1014382" cy="571504"/>
          </a:xfrm>
          <a:prstGeom prst="straightConnector1">
            <a:avLst/>
          </a:prstGeom>
          <a:gradFill rotWithShape="1">
            <a:gsLst>
              <a:gs pos="0">
                <a:srgbClr val="FF6600"/>
              </a:gs>
              <a:gs pos="50000">
                <a:srgbClr val="FF6600">
                  <a:gamma/>
                  <a:tint val="9412"/>
                  <a:invGamma/>
                </a:srgbClr>
              </a:gs>
              <a:gs pos="100000">
                <a:srgbClr val="FF6600"/>
              </a:gs>
            </a:gsLst>
            <a:lin ang="0" scaled="1"/>
          </a:gradFill>
          <a:ln w="28575" cap="flat" cmpd="sng" algn="ctr">
            <a:solidFill>
              <a:srgbClr val="CCECFF"/>
            </a:solidFill>
            <a:prstDash val="solid"/>
            <a:round/>
            <a:headEnd type="none" w="med" len="med"/>
            <a:tailEnd type="arrow"/>
          </a:ln>
          <a:effectLst/>
        </p:spPr>
      </p:cxnSp>
      <p:grpSp>
        <p:nvGrpSpPr>
          <p:cNvPr id="29" name="组合 28"/>
          <p:cNvGrpSpPr/>
          <p:nvPr/>
        </p:nvGrpSpPr>
        <p:grpSpPr>
          <a:xfrm>
            <a:off x="5929322" y="3286124"/>
            <a:ext cx="1000132" cy="621279"/>
            <a:chOff x="4849991" y="1146136"/>
            <a:chExt cx="931919" cy="621279"/>
          </a:xfrm>
          <a:solidFill>
            <a:srgbClr val="92D050"/>
          </a:solidFill>
        </p:grpSpPr>
        <p:sp>
          <p:nvSpPr>
            <p:cNvPr id="30" name="圆角矩形 29"/>
            <p:cNvSpPr/>
            <p:nvPr/>
          </p:nvSpPr>
          <p:spPr>
            <a:xfrm>
              <a:off x="4849991" y="1146136"/>
              <a:ext cx="931919" cy="621279"/>
            </a:xfrm>
            <a:prstGeom prst="roundRect">
              <a:avLst>
                <a:gd name="adj" fmla="val 10000"/>
              </a:avLst>
            </a:prstGeom>
            <a:grpFill/>
            <a:ln>
              <a:solidFill>
                <a:schemeClr val="bg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圆角矩形 12"/>
            <p:cNvSpPr/>
            <p:nvPr/>
          </p:nvSpPr>
          <p:spPr>
            <a:xfrm>
              <a:off x="4883130" y="1178333"/>
              <a:ext cx="866775" cy="570885"/>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CN" sz="2600" kern="1200" dirty="0" smtClean="0">
                  <a:solidFill>
                    <a:schemeClr val="bg1"/>
                  </a:solidFill>
                  <a:latin typeface="楷体" pitchFamily="49" charset="-122"/>
                  <a:ea typeface="楷体" pitchFamily="49" charset="-122"/>
                </a:rPr>
                <a:t>8</a:t>
              </a:r>
              <a:r>
                <a:rPr lang="en-US" altLang="zh-CN" sz="2600" dirty="0" smtClean="0">
                  <a:solidFill>
                    <a:schemeClr val="bg1"/>
                  </a:solidFill>
                  <a:latin typeface="楷体" pitchFamily="49" charset="-122"/>
                  <a:ea typeface="楷体" pitchFamily="49" charset="-122"/>
                </a:rPr>
                <a:t>,2</a:t>
              </a:r>
              <a:endParaRPr lang="zh-CN" altLang="en-US" sz="2600" kern="1200" dirty="0">
                <a:solidFill>
                  <a:schemeClr val="bg1"/>
                </a:solidFill>
                <a:latin typeface="楷体" pitchFamily="49" charset="-122"/>
                <a:ea typeface="楷体" pitchFamily="49" charset="-122"/>
              </a:endParaRPr>
            </a:p>
          </p:txBody>
        </p:sp>
      </p:grpSp>
      <p:cxnSp>
        <p:nvCxnSpPr>
          <p:cNvPr id="32" name="直接箭头连接符 31"/>
          <p:cNvCxnSpPr/>
          <p:nvPr/>
        </p:nvCxnSpPr>
        <p:spPr bwMode="auto">
          <a:xfrm rot="5400000">
            <a:off x="7293769" y="2993247"/>
            <a:ext cx="571504" cy="14250"/>
          </a:xfrm>
          <a:prstGeom prst="straightConnector1">
            <a:avLst/>
          </a:prstGeom>
          <a:gradFill rotWithShape="1">
            <a:gsLst>
              <a:gs pos="0">
                <a:srgbClr val="FF6600"/>
              </a:gs>
              <a:gs pos="50000">
                <a:srgbClr val="FF6600">
                  <a:gamma/>
                  <a:tint val="9412"/>
                  <a:invGamma/>
                </a:srgbClr>
              </a:gs>
              <a:gs pos="100000">
                <a:srgbClr val="FF6600"/>
              </a:gs>
            </a:gsLst>
            <a:lin ang="0" scaled="1"/>
          </a:gradFill>
          <a:ln w="28575" cap="flat" cmpd="sng" algn="ctr">
            <a:solidFill>
              <a:srgbClr val="CCECFF"/>
            </a:solidFill>
            <a:prstDash val="solid"/>
            <a:round/>
            <a:headEnd type="none" w="med" len="med"/>
            <a:tailEnd type="arrow"/>
          </a:ln>
          <a:effectLst/>
        </p:spPr>
      </p:cxnSp>
      <p:grpSp>
        <p:nvGrpSpPr>
          <p:cNvPr id="33" name="组合 32"/>
          <p:cNvGrpSpPr/>
          <p:nvPr/>
        </p:nvGrpSpPr>
        <p:grpSpPr>
          <a:xfrm>
            <a:off x="7143768" y="3286124"/>
            <a:ext cx="1000132" cy="621279"/>
            <a:chOff x="4849991" y="1146136"/>
            <a:chExt cx="931919" cy="621279"/>
          </a:xfrm>
          <a:solidFill>
            <a:srgbClr val="92D050"/>
          </a:solidFill>
        </p:grpSpPr>
        <p:sp>
          <p:nvSpPr>
            <p:cNvPr id="34" name="圆角矩形 33"/>
            <p:cNvSpPr/>
            <p:nvPr/>
          </p:nvSpPr>
          <p:spPr>
            <a:xfrm>
              <a:off x="4849991" y="1146136"/>
              <a:ext cx="931919" cy="621279"/>
            </a:xfrm>
            <a:prstGeom prst="roundRect">
              <a:avLst>
                <a:gd name="adj" fmla="val 10000"/>
              </a:avLst>
            </a:prstGeom>
            <a:grpFill/>
            <a:ln>
              <a:solidFill>
                <a:schemeClr val="bg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5" name="圆角矩形 12"/>
            <p:cNvSpPr/>
            <p:nvPr/>
          </p:nvSpPr>
          <p:spPr>
            <a:xfrm>
              <a:off x="4883130" y="1178333"/>
              <a:ext cx="866775" cy="570885"/>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CN" sz="2600" kern="1200" dirty="0" smtClean="0">
                  <a:solidFill>
                    <a:schemeClr val="bg1"/>
                  </a:solidFill>
                  <a:latin typeface="楷体" pitchFamily="49" charset="-122"/>
                  <a:ea typeface="楷体" pitchFamily="49" charset="-122"/>
                </a:rPr>
                <a:t>8</a:t>
              </a:r>
              <a:r>
                <a:rPr lang="en-US" altLang="zh-CN" sz="2600" dirty="0" smtClean="0">
                  <a:solidFill>
                    <a:schemeClr val="bg1"/>
                  </a:solidFill>
                  <a:latin typeface="楷体" pitchFamily="49" charset="-122"/>
                  <a:ea typeface="楷体" pitchFamily="49" charset="-122"/>
                </a:rPr>
                <a:t>,5</a:t>
              </a:r>
              <a:endParaRPr lang="zh-CN" altLang="en-US" sz="2600" kern="1200" dirty="0">
                <a:solidFill>
                  <a:schemeClr val="bg1"/>
                </a:solidFill>
                <a:latin typeface="楷体" pitchFamily="49" charset="-122"/>
                <a:ea typeface="楷体" pitchFamily="49" charset="-122"/>
              </a:endParaRPr>
            </a:p>
          </p:txBody>
        </p:sp>
      </p:grpSp>
      <p:grpSp>
        <p:nvGrpSpPr>
          <p:cNvPr id="37" name="组合 36"/>
          <p:cNvGrpSpPr/>
          <p:nvPr/>
        </p:nvGrpSpPr>
        <p:grpSpPr>
          <a:xfrm>
            <a:off x="5429256" y="455108"/>
            <a:ext cx="1200161" cy="621279"/>
            <a:chOff x="4849991" y="1146136"/>
            <a:chExt cx="931919" cy="621279"/>
          </a:xfrm>
          <a:solidFill>
            <a:srgbClr val="92D050"/>
          </a:solidFill>
        </p:grpSpPr>
        <p:sp>
          <p:nvSpPr>
            <p:cNvPr id="38" name="圆角矩形 37"/>
            <p:cNvSpPr/>
            <p:nvPr/>
          </p:nvSpPr>
          <p:spPr>
            <a:xfrm>
              <a:off x="4849991" y="1146136"/>
              <a:ext cx="931919" cy="621279"/>
            </a:xfrm>
            <a:prstGeom prst="roundRect">
              <a:avLst>
                <a:gd name="adj" fmla="val 10000"/>
              </a:avLst>
            </a:prstGeom>
            <a:grpFill/>
            <a:ln>
              <a:solidFill>
                <a:schemeClr val="bg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9" name="圆角矩形 12"/>
            <p:cNvSpPr/>
            <p:nvPr/>
          </p:nvSpPr>
          <p:spPr>
            <a:xfrm>
              <a:off x="4883129" y="1178333"/>
              <a:ext cx="854404" cy="570885"/>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CN" sz="2600" kern="1200" dirty="0" smtClean="0">
                  <a:solidFill>
                    <a:schemeClr val="bg1"/>
                  </a:solidFill>
                  <a:latin typeface="楷体" pitchFamily="49" charset="-122"/>
                  <a:ea typeface="楷体" pitchFamily="49" charset="-122"/>
                </a:rPr>
                <a:t>10</a:t>
              </a:r>
              <a:r>
                <a:rPr lang="en-US" altLang="zh-CN" sz="2600" dirty="0" smtClean="0">
                  <a:solidFill>
                    <a:schemeClr val="bg1"/>
                  </a:solidFill>
                  <a:latin typeface="楷体" pitchFamily="49" charset="-122"/>
                  <a:ea typeface="楷体" pitchFamily="49" charset="-122"/>
                </a:rPr>
                <a:t>,57</a:t>
              </a:r>
              <a:endParaRPr lang="zh-CN" altLang="en-US" sz="2600" kern="1200" dirty="0">
                <a:solidFill>
                  <a:schemeClr val="bg1"/>
                </a:solidFill>
                <a:latin typeface="楷体" pitchFamily="49" charset="-122"/>
                <a:ea typeface="楷体" pitchFamily="49" charset="-122"/>
              </a:endParaRPr>
            </a:p>
          </p:txBody>
        </p:sp>
      </p:grpSp>
      <p:sp>
        <p:nvSpPr>
          <p:cNvPr id="40" name="矩形 39"/>
          <p:cNvSpPr/>
          <p:nvPr/>
        </p:nvSpPr>
        <p:spPr>
          <a:xfrm>
            <a:off x="6688636" y="473538"/>
            <a:ext cx="1620957" cy="523220"/>
          </a:xfrm>
          <a:prstGeom prst="rect">
            <a:avLst/>
          </a:prstGeom>
        </p:spPr>
        <p:txBody>
          <a:bodyPr wrap="none">
            <a:spAutoFit/>
          </a:bodyPr>
          <a:lstStyle/>
          <a:p>
            <a:r>
              <a:rPr lang="zh-CN" altLang="en-US" dirty="0" smtClean="0"/>
              <a:t>初始状态</a:t>
            </a:r>
            <a:endParaRPr lang="zh-CN" altLang="en-US" dirty="0"/>
          </a:p>
        </p:txBody>
      </p:sp>
      <p:pic>
        <p:nvPicPr>
          <p:cNvPr id="42" name="Picture 2"/>
          <p:cNvPicPr>
            <a:picLocks noChangeAspect="1" noChangeArrowheads="1"/>
          </p:cNvPicPr>
          <p:nvPr/>
        </p:nvPicPr>
        <p:blipFill>
          <a:blip r:embed="rId3" cstate="print"/>
          <a:srcRect/>
          <a:stretch>
            <a:fillRect/>
          </a:stretch>
        </p:blipFill>
        <p:spPr bwMode="auto">
          <a:xfrm>
            <a:off x="2973067" y="5500702"/>
            <a:ext cx="4527891" cy="377517"/>
          </a:xfrm>
          <a:prstGeom prst="rect">
            <a:avLst/>
          </a:prstGeom>
          <a:noFill/>
          <a:ln w="9525">
            <a:noFill/>
            <a:miter lim="800000"/>
            <a:headEnd/>
            <a:tailEnd/>
          </a:ln>
          <a:effectLst/>
        </p:spPr>
      </p:pic>
      <p:sp>
        <p:nvSpPr>
          <p:cNvPr id="36" name="矩形 35"/>
          <p:cNvSpPr/>
          <p:nvPr/>
        </p:nvSpPr>
        <p:spPr>
          <a:xfrm>
            <a:off x="4071934" y="4857760"/>
            <a:ext cx="2108269" cy="461665"/>
          </a:xfrm>
          <a:prstGeom prst="rect">
            <a:avLst/>
          </a:prstGeom>
        </p:spPr>
        <p:txBody>
          <a:bodyPr wrap="none">
            <a:spAutoFit/>
          </a:bodyPr>
          <a:lstStyle/>
          <a:p>
            <a:r>
              <a:rPr lang="zh-CN" altLang="en-US" sz="2400" dirty="0" smtClean="0">
                <a:latin typeface="Arial" pitchFamily="34" charset="0"/>
              </a:rPr>
              <a:t>棍子长度 </a:t>
            </a:r>
            <a:r>
              <a:rPr lang="en-US" altLang="zh-CN" sz="2400" dirty="0" smtClean="0">
                <a:latin typeface="Arial" pitchFamily="34" charset="0"/>
              </a:rPr>
              <a:t>= 57</a:t>
            </a:r>
            <a:endParaRPr lang="zh-CN" altLang="en-US" sz="2400" dirty="0"/>
          </a:p>
        </p:txBody>
      </p:sp>
      <p:sp>
        <p:nvSpPr>
          <p:cNvPr id="41" name="矩形 40"/>
          <p:cNvSpPr/>
          <p:nvPr/>
        </p:nvSpPr>
        <p:spPr>
          <a:xfrm>
            <a:off x="214282" y="500042"/>
            <a:ext cx="4666662" cy="892552"/>
          </a:xfrm>
          <a:prstGeom prst="rect">
            <a:avLst/>
          </a:prstGeom>
        </p:spPr>
        <p:txBody>
          <a:bodyPr wrap="none">
            <a:spAutoFit/>
          </a:bodyPr>
          <a:lstStyle/>
          <a:p>
            <a:r>
              <a:rPr lang="zh-CN" altLang="en-US" dirty="0" smtClean="0">
                <a:latin typeface="Arial" pitchFamily="34" charset="0"/>
              </a:rPr>
              <a:t>以</a:t>
            </a:r>
            <a:r>
              <a:rPr lang="en-US" altLang="zh-CN" dirty="0" smtClean="0">
                <a:latin typeface="Arial" pitchFamily="34" charset="0"/>
              </a:rPr>
              <a:t>N=10,L=57</a:t>
            </a:r>
            <a:r>
              <a:rPr lang="zh-CN" altLang="en-US" dirty="0" smtClean="0">
                <a:latin typeface="Arial" pitchFamily="34" charset="0"/>
              </a:rPr>
              <a:t>为例</a:t>
            </a:r>
            <a:r>
              <a:rPr lang="en-US" altLang="zh-CN" dirty="0" smtClean="0">
                <a:latin typeface="Arial" pitchFamily="34" charset="0"/>
              </a:rPr>
              <a:t>:</a:t>
            </a:r>
          </a:p>
          <a:p>
            <a:r>
              <a:rPr lang="zh-CN" altLang="en-US" sz="2400" dirty="0" smtClean="0">
                <a:latin typeface="Arial" pitchFamily="34" charset="0"/>
              </a:rPr>
              <a:t>（</a:t>
            </a:r>
            <a:r>
              <a:rPr lang="en-US" altLang="zh-CN" sz="2400" dirty="0" smtClean="0">
                <a:latin typeface="Arial" pitchFamily="34" charset="0"/>
              </a:rPr>
              <a:t>10</a:t>
            </a:r>
            <a:r>
              <a:rPr lang="zh-CN" altLang="en-US" sz="2400" dirty="0" smtClean="0">
                <a:latin typeface="Arial" pitchFamily="34" charset="0"/>
              </a:rPr>
              <a:t>节木棒，假设棍子长度是</a:t>
            </a:r>
            <a:r>
              <a:rPr lang="en-US" altLang="zh-CN" sz="2400" dirty="0" smtClean="0">
                <a:latin typeface="Arial" pitchFamily="34" charset="0"/>
              </a:rPr>
              <a:t>57)</a:t>
            </a:r>
            <a:endParaRPr lang="zh-CN" alt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withEffect">
                                  <p:stCondLst>
                                    <p:cond delay="0"/>
                                  </p:stCondLst>
                                  <p:childTnLst>
                                    <p:animMotion origin="layout" path="M -0.00417 -0.0037 L -0.5743 -0.18293 " pathEditMode="relative" rAng="0" ptsTypes="AA">
                                      <p:cBhvr>
                                        <p:cTn id="6" dur="1000" fill="hold"/>
                                        <p:tgtEl>
                                          <p:spTgt spid="25"/>
                                        </p:tgtEl>
                                        <p:attrNameLst>
                                          <p:attrName>ppt_x</p:attrName>
                                          <p:attrName>ppt_y</p:attrName>
                                        </p:attrNameLst>
                                      </p:cBhvr>
                                      <p:rCtr x="-285" y="-90"/>
                                    </p:animMotion>
                                  </p:childTnLst>
                                </p:cTn>
                              </p:par>
                              <p:par>
                                <p:cTn id="7" presetID="22" presetClass="exit" presetSubtype="4" fill="hold" nodeType="withEffect">
                                  <p:stCondLst>
                                    <p:cond delay="0"/>
                                  </p:stCondLst>
                                  <p:childTnLst>
                                    <p:animEffect transition="out" filter="wipe(down)">
                                      <p:cBhvr>
                                        <p:cTn id="8" dur="1000"/>
                                        <p:tgtEl>
                                          <p:spTgt spid="28"/>
                                        </p:tgtEl>
                                      </p:cBhvr>
                                    </p:animEffect>
                                    <p:set>
                                      <p:cBhvr>
                                        <p:cTn id="9" dur="1" fill="hold">
                                          <p:stCondLst>
                                            <p:cond delay="999"/>
                                          </p:stCondLst>
                                        </p:cTn>
                                        <p:tgtEl>
                                          <p:spTgt spid="28"/>
                                        </p:tgtEl>
                                        <p:attrNameLst>
                                          <p:attrName>style.visibility</p:attrName>
                                        </p:attrNameLst>
                                      </p:cBhvr>
                                      <p:to>
                                        <p:strVal val="hidden"/>
                                      </p:to>
                                    </p:set>
                                  </p:childTnLst>
                                </p:cTn>
                              </p:par>
                              <p:par>
                                <p:cTn id="10" presetID="22" presetClass="exit" presetSubtype="4" fill="hold" nodeType="withEffect">
                                  <p:stCondLst>
                                    <p:cond delay="0"/>
                                  </p:stCondLst>
                                  <p:childTnLst>
                                    <p:animEffect transition="out" filter="wipe(down)">
                                      <p:cBhvr>
                                        <p:cTn id="11" dur="1000"/>
                                        <p:tgtEl>
                                          <p:spTgt spid="29"/>
                                        </p:tgtEl>
                                      </p:cBhvr>
                                    </p:animEffect>
                                    <p:set>
                                      <p:cBhvr>
                                        <p:cTn id="12" dur="1" fill="hold">
                                          <p:stCondLst>
                                            <p:cond delay="999"/>
                                          </p:stCondLst>
                                        </p:cTn>
                                        <p:tgtEl>
                                          <p:spTgt spid="2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64" presetClass="path" presetSubtype="0" accel="50000" decel="50000" fill="hold" grpId="0" nodeType="clickEffect">
                                  <p:stCondLst>
                                    <p:cond delay="0"/>
                                  </p:stCondLst>
                                  <p:childTnLst>
                                    <p:animMotion origin="layout" path="M 0.00122 0.01133 L 0.58021 0.11448 " pathEditMode="relative" rAng="0" ptsTypes="AA">
                                      <p:cBhvr>
                                        <p:cTn id="16" dur="1000" fill="hold"/>
                                        <p:tgtEl>
                                          <p:spTgt spid="26"/>
                                        </p:tgtEl>
                                        <p:attrNameLst>
                                          <p:attrName>ppt_x</p:attrName>
                                          <p:attrName>ppt_y</p:attrName>
                                        </p:attrNameLst>
                                      </p:cBhvr>
                                      <p:rCtr x="289" y="52"/>
                                    </p:animMotion>
                                  </p:childTnLst>
                                </p:cTn>
                              </p:par>
                              <p:par>
                                <p:cTn id="17" presetID="22" presetClass="entr" presetSubtype="1"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up)">
                                      <p:cBhvr>
                                        <p:cTn id="19" dur="1000"/>
                                        <p:tgtEl>
                                          <p:spTgt spid="32"/>
                                        </p:tgtEl>
                                      </p:cBhvr>
                                    </p:animEffect>
                                  </p:childTnLst>
                                </p:cTn>
                              </p:par>
                              <p:par>
                                <p:cTn id="20" presetID="22" presetClass="entr" presetSubtype="1" fill="hold"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up)">
                                      <p:cBhvr>
                                        <p:cTn id="22"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95288" y="1052513"/>
            <a:ext cx="8424862" cy="4824412"/>
          </a:xfrm>
          <a:prstGeom prst="rect">
            <a:avLst/>
          </a:prstGeom>
          <a:noFill/>
          <a:ln w="9525">
            <a:noFill/>
            <a:miter lim="800000"/>
            <a:headEnd/>
            <a:tailEnd/>
          </a:ln>
        </p:spPr>
        <p:txBody>
          <a:bodyPr/>
          <a:lstStyle/>
          <a:p>
            <a:pPr marL="342900" indent="-342900">
              <a:spcBef>
                <a:spcPct val="20000"/>
              </a:spcBef>
              <a:buClr>
                <a:schemeClr val="tx2"/>
              </a:buClr>
              <a:buSzPct val="70000"/>
              <a:buFont typeface="Wingdings" pitchFamily="2" charset="2"/>
              <a:buNone/>
            </a:pPr>
            <a:r>
              <a:rPr lang="en-US" altLang="zh-CN" sz="3200" dirty="0" err="1">
                <a:latin typeface="Arial" pitchFamily="34" charset="0"/>
              </a:rPr>
              <a:t>bool</a:t>
            </a:r>
            <a:r>
              <a:rPr lang="en-US" altLang="zh-CN" sz="3200" dirty="0">
                <a:latin typeface="Arial" pitchFamily="34" charset="0"/>
              </a:rPr>
              <a:t>	</a:t>
            </a:r>
            <a:r>
              <a:rPr lang="en-US" altLang="zh-CN" sz="3200" dirty="0" err="1">
                <a:latin typeface="Arial" pitchFamily="34" charset="0"/>
              </a:rPr>
              <a:t>Dfs</a:t>
            </a:r>
            <a:r>
              <a:rPr lang="en-US" altLang="zh-CN" sz="3200" dirty="0">
                <a:latin typeface="Arial" pitchFamily="34" charset="0"/>
              </a:rPr>
              <a:t>(</a:t>
            </a:r>
            <a:r>
              <a:rPr lang="en-US" altLang="zh-CN" sz="3200" dirty="0" err="1">
                <a:latin typeface="Arial" pitchFamily="34" charset="0"/>
              </a:rPr>
              <a:t>int</a:t>
            </a:r>
            <a:r>
              <a:rPr lang="en-US" altLang="zh-CN" sz="3200" dirty="0">
                <a:latin typeface="Arial" pitchFamily="34" charset="0"/>
              </a:rPr>
              <a:t> </a:t>
            </a:r>
            <a:r>
              <a:rPr lang="en-US" altLang="zh-CN" sz="3200" dirty="0" smtClean="0">
                <a:latin typeface="Arial" pitchFamily="34" charset="0"/>
              </a:rPr>
              <a:t>R, </a:t>
            </a:r>
            <a:r>
              <a:rPr lang="en-US" altLang="zh-CN" sz="3200" dirty="0" err="1">
                <a:latin typeface="Arial" pitchFamily="34" charset="0"/>
              </a:rPr>
              <a:t>int</a:t>
            </a:r>
            <a:r>
              <a:rPr lang="en-US" altLang="zh-CN" sz="3200" dirty="0">
                <a:latin typeface="Arial" pitchFamily="34" charset="0"/>
              </a:rPr>
              <a:t> </a:t>
            </a:r>
            <a:r>
              <a:rPr lang="en-US" altLang="zh-CN" sz="3200" dirty="0" smtClean="0">
                <a:latin typeface="Arial" pitchFamily="34" charset="0"/>
              </a:rPr>
              <a:t>M </a:t>
            </a:r>
            <a:r>
              <a:rPr lang="en-US" altLang="zh-CN" sz="3200" dirty="0">
                <a:latin typeface="Arial" pitchFamily="34" charset="0"/>
              </a:rPr>
              <a:t>) </a:t>
            </a:r>
          </a:p>
          <a:p>
            <a:pPr marL="342900" indent="-342900">
              <a:spcBef>
                <a:spcPct val="20000"/>
              </a:spcBef>
              <a:buClr>
                <a:schemeClr val="tx2"/>
              </a:buClr>
              <a:buSzPct val="70000"/>
              <a:buFont typeface="Wingdings" pitchFamily="2" charset="2"/>
              <a:buNone/>
            </a:pPr>
            <a:endParaRPr lang="en-US" altLang="zh-CN" sz="3200" dirty="0">
              <a:latin typeface="Arial" pitchFamily="34" charset="0"/>
            </a:endParaRPr>
          </a:p>
          <a:p>
            <a:pPr marL="342900" indent="-342900">
              <a:spcBef>
                <a:spcPct val="20000"/>
              </a:spcBef>
              <a:buClr>
                <a:schemeClr val="tx2"/>
              </a:buClr>
              <a:buSzPct val="70000"/>
              <a:buFont typeface="Wingdings" pitchFamily="2" charset="2"/>
              <a:buNone/>
            </a:pPr>
            <a:r>
              <a:rPr lang="en-US" altLang="zh-CN" sz="3200" dirty="0">
                <a:latin typeface="Arial" pitchFamily="34" charset="0"/>
              </a:rPr>
              <a:t>   </a:t>
            </a:r>
            <a:r>
              <a:rPr lang="zh-CN" altLang="en-US" sz="3200" dirty="0">
                <a:latin typeface="Arial" pitchFamily="34" charset="0"/>
              </a:rPr>
              <a:t>表示</a:t>
            </a:r>
            <a:r>
              <a:rPr lang="en-US" altLang="zh-CN" sz="3200" dirty="0">
                <a:latin typeface="Arial" pitchFamily="34" charset="0"/>
              </a:rPr>
              <a:t>: </a:t>
            </a:r>
            <a:r>
              <a:rPr lang="zh-CN" altLang="en-US" sz="3200" dirty="0">
                <a:latin typeface="Arial" pitchFamily="34" charset="0"/>
              </a:rPr>
              <a:t>当前</a:t>
            </a:r>
            <a:r>
              <a:rPr lang="zh-CN" altLang="en-US" sz="3200" dirty="0" smtClean="0">
                <a:latin typeface="Arial" pitchFamily="34" charset="0"/>
              </a:rPr>
              <a:t>有</a:t>
            </a:r>
            <a:r>
              <a:rPr lang="en-US" altLang="zh-CN" sz="3200" dirty="0" smtClean="0">
                <a:latin typeface="Arial" pitchFamily="34" charset="0"/>
              </a:rPr>
              <a:t>R</a:t>
            </a:r>
            <a:r>
              <a:rPr lang="zh-CN" altLang="en-US" sz="3200" dirty="0" smtClean="0">
                <a:latin typeface="Arial" pitchFamily="34" charset="0"/>
              </a:rPr>
              <a:t>根</a:t>
            </a:r>
            <a:r>
              <a:rPr lang="zh-CN" altLang="en-US" sz="3200" dirty="0">
                <a:latin typeface="Arial" pitchFamily="34" charset="0"/>
              </a:rPr>
              <a:t>未用木棒，而且当前正在拼的那根棍子比假定的棍子</a:t>
            </a:r>
            <a:r>
              <a:rPr lang="zh-CN" altLang="en-US" sz="3200" dirty="0" smtClean="0">
                <a:latin typeface="Arial" pitchFamily="34" charset="0"/>
              </a:rPr>
              <a:t>长度还少</a:t>
            </a:r>
            <a:r>
              <a:rPr lang="en-US" altLang="zh-CN" sz="3200" dirty="0" smtClean="0">
                <a:latin typeface="Arial" pitchFamily="34" charset="0"/>
              </a:rPr>
              <a:t>M, </a:t>
            </a:r>
            <a:r>
              <a:rPr lang="zh-CN" altLang="en-US" sz="3200" dirty="0" smtClean="0">
                <a:latin typeface="Arial" pitchFamily="34" charset="0"/>
              </a:rPr>
              <a:t>求在</a:t>
            </a:r>
            <a:r>
              <a:rPr lang="zh-CN" altLang="en-US" sz="3200" dirty="0">
                <a:latin typeface="Arial" pitchFamily="34" charset="0"/>
              </a:rPr>
              <a:t>这种情况下能全部否拼成功。</a:t>
            </a:r>
          </a:p>
        </p:txBody>
      </p:sp>
    </p:spTree>
  </p:cSld>
  <p:clrMapOvr>
    <a:masterClrMapping/>
  </p:clrMapOvr>
  <p:transition>
    <p:plus/>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250825" y="428604"/>
            <a:ext cx="8893175" cy="4824412"/>
          </a:xfrm>
          <a:prstGeom prst="rect">
            <a:avLst/>
          </a:prstGeom>
          <a:noFill/>
          <a:ln w="9525">
            <a:noFill/>
            <a:miter lim="800000"/>
            <a:headEnd/>
            <a:tailEnd/>
          </a:ln>
        </p:spPr>
        <p:txBody>
          <a:bodyPr/>
          <a:lstStyle/>
          <a:p>
            <a:pPr marL="342900" indent="-342900">
              <a:spcBef>
                <a:spcPct val="20000"/>
              </a:spcBef>
              <a:buClr>
                <a:schemeClr val="tx2"/>
              </a:buClr>
              <a:buSzPct val="70000"/>
              <a:buFont typeface="Wingdings" pitchFamily="2" charset="2"/>
              <a:buNone/>
            </a:pPr>
            <a:r>
              <a:rPr lang="en-US" altLang="zh-CN" sz="3000" dirty="0" err="1">
                <a:latin typeface="Arial" pitchFamily="34" charset="0"/>
              </a:rPr>
              <a:t>Dfs</a:t>
            </a:r>
            <a:r>
              <a:rPr lang="zh-CN" altLang="en-US" sz="3000" dirty="0">
                <a:latin typeface="Arial" pitchFamily="34" charset="0"/>
              </a:rPr>
              <a:t>的基本递推关系：</a:t>
            </a:r>
          </a:p>
          <a:p>
            <a:pPr marL="342900" indent="-342900">
              <a:spcBef>
                <a:spcPct val="20000"/>
              </a:spcBef>
              <a:buClr>
                <a:schemeClr val="tx2"/>
              </a:buClr>
              <a:buSzPct val="70000"/>
              <a:buFont typeface="Wingdings" pitchFamily="2" charset="2"/>
              <a:buNone/>
            </a:pPr>
            <a:endParaRPr lang="zh-CN" altLang="en-US" sz="3000" dirty="0">
              <a:latin typeface="Arial" pitchFamily="34" charset="0"/>
            </a:endParaRPr>
          </a:p>
          <a:p>
            <a:pPr marL="342900" indent="-342900">
              <a:spcBef>
                <a:spcPct val="20000"/>
              </a:spcBef>
              <a:buClr>
                <a:schemeClr val="tx2"/>
              </a:buClr>
              <a:buSzPct val="70000"/>
              <a:buFont typeface="Wingdings" pitchFamily="2" charset="2"/>
              <a:buNone/>
            </a:pPr>
            <a:r>
              <a:rPr lang="en-US" altLang="zh-CN" sz="3000" dirty="0" err="1">
                <a:latin typeface="Arial" pitchFamily="34" charset="0"/>
              </a:rPr>
              <a:t>bool</a:t>
            </a:r>
            <a:r>
              <a:rPr lang="en-US" altLang="zh-CN" sz="3000" dirty="0">
                <a:latin typeface="Arial" pitchFamily="34" charset="0"/>
              </a:rPr>
              <a:t>	</a:t>
            </a:r>
            <a:r>
              <a:rPr lang="en-US" altLang="zh-CN" sz="3000" dirty="0" err="1">
                <a:latin typeface="Arial" pitchFamily="34" charset="0"/>
              </a:rPr>
              <a:t>Dfs</a:t>
            </a:r>
            <a:r>
              <a:rPr lang="en-US" altLang="zh-CN" sz="3000" dirty="0">
                <a:latin typeface="Arial" pitchFamily="34" charset="0"/>
              </a:rPr>
              <a:t>(</a:t>
            </a:r>
            <a:r>
              <a:rPr lang="en-US" altLang="zh-CN" sz="3000" dirty="0" err="1">
                <a:latin typeface="Arial" pitchFamily="34" charset="0"/>
              </a:rPr>
              <a:t>int</a:t>
            </a:r>
            <a:r>
              <a:rPr lang="en-US" altLang="zh-CN" sz="3000" dirty="0">
                <a:latin typeface="Arial" pitchFamily="34" charset="0"/>
              </a:rPr>
              <a:t> </a:t>
            </a:r>
            <a:r>
              <a:rPr lang="en-US" altLang="zh-CN" sz="3000" dirty="0" smtClean="0">
                <a:latin typeface="Arial" pitchFamily="34" charset="0"/>
              </a:rPr>
              <a:t>R, </a:t>
            </a:r>
            <a:r>
              <a:rPr lang="en-US" altLang="zh-CN" sz="3000" dirty="0" err="1" smtClean="0">
                <a:latin typeface="Arial" pitchFamily="34" charset="0"/>
              </a:rPr>
              <a:t>int</a:t>
            </a:r>
            <a:r>
              <a:rPr lang="en-US" altLang="zh-CN" sz="3000" dirty="0" smtClean="0">
                <a:latin typeface="Arial" pitchFamily="34" charset="0"/>
              </a:rPr>
              <a:t> M) </a:t>
            </a:r>
            <a:r>
              <a:rPr lang="en-US" altLang="zh-CN" sz="3000" dirty="0">
                <a:latin typeface="Arial" pitchFamily="34" charset="0"/>
              </a:rPr>
              <a:t>{</a:t>
            </a:r>
          </a:p>
          <a:p>
            <a:pPr marL="342900" indent="-342900">
              <a:spcBef>
                <a:spcPct val="20000"/>
              </a:spcBef>
              <a:buClr>
                <a:schemeClr val="tx2"/>
              </a:buClr>
              <a:buSzPct val="70000"/>
              <a:buFont typeface="Wingdings" pitchFamily="2" charset="2"/>
              <a:buNone/>
            </a:pPr>
            <a:r>
              <a:rPr lang="en-US" altLang="zh-CN" sz="3000" dirty="0" smtClean="0">
                <a:latin typeface="Arial" pitchFamily="34" charset="0"/>
              </a:rPr>
              <a:t>	if( R == 0 &amp;&amp;  M == 0)</a:t>
            </a:r>
          </a:p>
          <a:p>
            <a:pPr marL="342900" indent="-342900">
              <a:spcBef>
                <a:spcPct val="20000"/>
              </a:spcBef>
              <a:buClr>
                <a:schemeClr val="tx2"/>
              </a:buClr>
              <a:buSzPct val="70000"/>
              <a:buFont typeface="Wingdings" pitchFamily="2" charset="2"/>
              <a:buNone/>
            </a:pPr>
            <a:r>
              <a:rPr lang="en-US" altLang="zh-CN" sz="3000" dirty="0" smtClean="0">
                <a:latin typeface="Arial" pitchFamily="34" charset="0"/>
              </a:rPr>
              <a:t>			return true; //</a:t>
            </a:r>
            <a:r>
              <a:rPr lang="zh-CN" altLang="en-US" sz="3000" dirty="0" smtClean="0">
                <a:latin typeface="Arial" pitchFamily="34" charset="0"/>
              </a:rPr>
              <a:t>拼接任务完成</a:t>
            </a:r>
            <a:r>
              <a:rPr lang="en-US" altLang="zh-CN" sz="3000" dirty="0">
                <a:latin typeface="Arial" pitchFamily="34" charset="0"/>
              </a:rPr>
              <a:t>	</a:t>
            </a:r>
            <a:r>
              <a:rPr lang="en-US" altLang="zh-CN" sz="3000" dirty="0" smtClean="0">
                <a:latin typeface="Arial" pitchFamily="34" charset="0"/>
              </a:rPr>
              <a:t> </a:t>
            </a:r>
          </a:p>
          <a:p>
            <a:pPr marL="342900" indent="-342900">
              <a:spcBef>
                <a:spcPct val="20000"/>
              </a:spcBef>
              <a:buClr>
                <a:schemeClr val="tx2"/>
              </a:buClr>
              <a:buSzPct val="70000"/>
              <a:buFont typeface="Wingdings" pitchFamily="2" charset="2"/>
              <a:buNone/>
            </a:pPr>
            <a:r>
              <a:rPr lang="en-US" altLang="zh-CN" sz="3000" dirty="0" smtClean="0">
                <a:latin typeface="Arial" pitchFamily="34" charset="0"/>
              </a:rPr>
              <a:t>	</a:t>
            </a:r>
            <a:r>
              <a:rPr lang="zh-CN" altLang="en-US" sz="3000" dirty="0" smtClean="0">
                <a:latin typeface="Arial" pitchFamily="34" charset="0"/>
              </a:rPr>
              <a:t>如果能找到一</a:t>
            </a:r>
            <a:r>
              <a:rPr lang="zh-CN" altLang="en-US" sz="3000" dirty="0">
                <a:latin typeface="Arial" pitchFamily="34" charset="0"/>
              </a:rPr>
              <a:t>根长度不</a:t>
            </a:r>
            <a:r>
              <a:rPr lang="zh-CN" altLang="en-US" sz="3000" dirty="0" smtClean="0">
                <a:latin typeface="Arial" pitchFamily="34" charset="0"/>
              </a:rPr>
              <a:t>超过</a:t>
            </a:r>
            <a:r>
              <a:rPr lang="en-US" altLang="zh-CN" sz="3000" dirty="0" smtClean="0">
                <a:latin typeface="Arial" pitchFamily="34" charset="0"/>
              </a:rPr>
              <a:t>M</a:t>
            </a:r>
            <a:r>
              <a:rPr lang="zh-CN" altLang="en-US" sz="3000" dirty="0" smtClean="0">
                <a:latin typeface="Arial" pitchFamily="34" charset="0"/>
              </a:rPr>
              <a:t>的木棒</a:t>
            </a:r>
            <a:r>
              <a:rPr lang="en-US" altLang="zh-CN" sz="3000" dirty="0" smtClean="0">
                <a:latin typeface="Arial" pitchFamily="34" charset="0"/>
              </a:rPr>
              <a:t>, </a:t>
            </a:r>
            <a:r>
              <a:rPr lang="zh-CN" altLang="en-US" sz="3000" dirty="0" smtClean="0">
                <a:latin typeface="Arial" pitchFamily="34" charset="0"/>
              </a:rPr>
              <a:t>假设</a:t>
            </a:r>
            <a:r>
              <a:rPr lang="zh-CN" altLang="en-US" sz="3000" dirty="0">
                <a:latin typeface="Arial" pitchFamily="34" charset="0"/>
              </a:rPr>
              <a:t>长</a:t>
            </a:r>
            <a:r>
              <a:rPr lang="zh-CN" altLang="en-US" sz="3000" dirty="0" smtClean="0">
                <a:latin typeface="Arial" pitchFamily="34" charset="0"/>
              </a:rPr>
              <a:t>为</a:t>
            </a:r>
            <a:r>
              <a:rPr lang="en-US" altLang="zh-CN" sz="3000" dirty="0" smtClean="0">
                <a:latin typeface="Arial" pitchFamily="34" charset="0"/>
              </a:rPr>
              <a:t>S</a:t>
            </a:r>
            <a:r>
              <a:rPr lang="zh-CN" altLang="en-US" sz="3000" dirty="0" smtClean="0">
                <a:latin typeface="Arial" pitchFamily="34" charset="0"/>
              </a:rPr>
              <a:t>，</a:t>
            </a:r>
            <a:r>
              <a:rPr lang="zh-CN" altLang="en-US" sz="3000" dirty="0">
                <a:latin typeface="Arial" pitchFamily="34" charset="0"/>
              </a:rPr>
              <a:t>拼在当前棍子上，然后</a:t>
            </a:r>
          </a:p>
          <a:p>
            <a:pPr marL="342900" indent="-342900">
              <a:spcBef>
                <a:spcPct val="20000"/>
              </a:spcBef>
              <a:buClr>
                <a:schemeClr val="tx2"/>
              </a:buClr>
              <a:buSzPct val="70000"/>
              <a:buFont typeface="Wingdings" pitchFamily="2" charset="2"/>
              <a:buNone/>
            </a:pPr>
            <a:r>
              <a:rPr lang="en-US" altLang="zh-CN" sz="3000" dirty="0" smtClean="0">
                <a:latin typeface="Arial" pitchFamily="34" charset="0"/>
              </a:rPr>
              <a:t>	</a:t>
            </a:r>
            <a:r>
              <a:rPr lang="zh-CN" altLang="en-US" sz="3000" dirty="0">
                <a:latin typeface="Arial" pitchFamily="34" charset="0"/>
              </a:rPr>
              <a:t>	</a:t>
            </a:r>
            <a:r>
              <a:rPr lang="en-US" altLang="zh-CN" sz="3000" dirty="0">
                <a:latin typeface="Arial" pitchFamily="34" charset="0"/>
              </a:rPr>
              <a:t>return </a:t>
            </a:r>
            <a:r>
              <a:rPr lang="en-US" altLang="zh-CN" sz="3000" dirty="0" err="1" smtClean="0">
                <a:latin typeface="Arial" pitchFamily="34" charset="0"/>
              </a:rPr>
              <a:t>Dfs</a:t>
            </a:r>
            <a:r>
              <a:rPr lang="en-US" altLang="zh-CN" sz="3000" dirty="0" smtClean="0">
                <a:latin typeface="Arial" pitchFamily="34" charset="0"/>
              </a:rPr>
              <a:t>(R </a:t>
            </a:r>
            <a:r>
              <a:rPr lang="en-US" altLang="zh-CN" sz="3000" dirty="0">
                <a:latin typeface="Arial" pitchFamily="34" charset="0"/>
              </a:rPr>
              <a:t>– </a:t>
            </a:r>
            <a:r>
              <a:rPr lang="en-US" altLang="zh-CN" sz="3000" dirty="0" smtClean="0">
                <a:latin typeface="Arial" pitchFamily="34" charset="0"/>
              </a:rPr>
              <a:t>1,M - S);</a:t>
            </a:r>
          </a:p>
          <a:p>
            <a:pPr marL="342900" indent="-342900">
              <a:spcBef>
                <a:spcPct val="20000"/>
              </a:spcBef>
              <a:buClr>
                <a:schemeClr val="tx2"/>
              </a:buClr>
              <a:buSzPct val="70000"/>
              <a:buFont typeface="Wingdings" pitchFamily="2" charset="2"/>
              <a:buNone/>
            </a:pPr>
            <a:r>
              <a:rPr lang="en-US" altLang="zh-CN" sz="3000" dirty="0" smtClean="0">
                <a:latin typeface="Arial" pitchFamily="34" charset="0"/>
              </a:rPr>
              <a:t>	</a:t>
            </a:r>
            <a:r>
              <a:rPr lang="zh-CN" altLang="en-US" sz="3000" dirty="0" smtClean="0">
                <a:latin typeface="Arial" pitchFamily="34" charset="0"/>
              </a:rPr>
              <a:t>如果找不到：</a:t>
            </a:r>
            <a:endParaRPr lang="en-US" altLang="zh-CN" sz="3000" dirty="0" smtClean="0">
              <a:latin typeface="Arial" pitchFamily="34" charset="0"/>
            </a:endParaRPr>
          </a:p>
          <a:p>
            <a:pPr marL="342900" indent="-342900">
              <a:spcBef>
                <a:spcPct val="20000"/>
              </a:spcBef>
              <a:buClr>
                <a:schemeClr val="tx2"/>
              </a:buClr>
              <a:buSzPct val="70000"/>
            </a:pPr>
            <a:r>
              <a:rPr lang="en-US" altLang="zh-CN" sz="3000" dirty="0" smtClean="0">
                <a:latin typeface="Arial" pitchFamily="34" charset="0"/>
              </a:rPr>
              <a:t>	</a:t>
            </a:r>
            <a:r>
              <a:rPr lang="zh-CN" altLang="en-US" sz="3000" dirty="0" smtClean="0">
                <a:latin typeface="Arial" pitchFamily="34" charset="0"/>
              </a:rPr>
              <a:t>	</a:t>
            </a:r>
            <a:r>
              <a:rPr lang="en-US" altLang="zh-CN" sz="3000" dirty="0" smtClean="0">
                <a:latin typeface="Arial" pitchFamily="34" charset="0"/>
              </a:rPr>
              <a:t>return false;</a:t>
            </a:r>
          </a:p>
          <a:p>
            <a:pPr marL="342900" indent="-342900">
              <a:spcBef>
                <a:spcPct val="20000"/>
              </a:spcBef>
              <a:buClr>
                <a:schemeClr val="tx2"/>
              </a:buClr>
              <a:buSzPct val="70000"/>
              <a:buFont typeface="Wingdings" pitchFamily="2" charset="2"/>
              <a:buNone/>
            </a:pPr>
            <a:r>
              <a:rPr lang="en-US" altLang="zh-CN" sz="3000" dirty="0" smtClean="0">
                <a:latin typeface="Arial" pitchFamily="34" charset="0"/>
              </a:rPr>
              <a:t>}</a:t>
            </a:r>
            <a:endParaRPr lang="en-US" altLang="zh-CN" sz="3000" dirty="0">
              <a:latin typeface="Arial" pitchFamily="34" charset="0"/>
            </a:endParaRPr>
          </a:p>
        </p:txBody>
      </p:sp>
    </p:spTree>
  </p:cSld>
  <p:clrMapOvr>
    <a:masterClrMapping/>
  </p:clrMapOvr>
  <p:transition>
    <p:plus/>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857224" y="785794"/>
            <a:ext cx="8785225" cy="5262979"/>
          </a:xfrm>
          <a:prstGeom prst="rect">
            <a:avLst/>
          </a:prstGeom>
          <a:noFill/>
          <a:ln w="9525">
            <a:noFill/>
            <a:miter lim="800000"/>
            <a:headEnd/>
            <a:tailEnd/>
          </a:ln>
        </p:spPr>
        <p:txBody>
          <a:bodyPr>
            <a:spAutoFit/>
          </a:bodyPr>
          <a:lstStyle/>
          <a:p>
            <a:r>
              <a:rPr lang="en-US" altLang="zh-CN" dirty="0" smtClean="0">
                <a:latin typeface="Arial" pitchFamily="34" charset="0"/>
              </a:rPr>
              <a:t>#include &lt;</a:t>
            </a:r>
            <a:r>
              <a:rPr lang="en-US" altLang="zh-CN" dirty="0" err="1" smtClean="0">
                <a:latin typeface="Arial" pitchFamily="34" charset="0"/>
              </a:rPr>
              <a:t>iostream</a:t>
            </a:r>
            <a:r>
              <a:rPr lang="en-US" altLang="zh-CN" dirty="0" smtClean="0">
                <a:latin typeface="Arial" pitchFamily="34" charset="0"/>
              </a:rPr>
              <a:t>&gt;</a:t>
            </a:r>
          </a:p>
          <a:p>
            <a:r>
              <a:rPr lang="en-US" altLang="zh-CN" dirty="0" smtClean="0">
                <a:latin typeface="Arial" pitchFamily="34" charset="0"/>
              </a:rPr>
              <a:t>#include &lt;</a:t>
            </a:r>
            <a:r>
              <a:rPr lang="en-US" altLang="zh-CN" dirty="0" err="1" smtClean="0">
                <a:latin typeface="Arial" pitchFamily="34" charset="0"/>
              </a:rPr>
              <a:t>memory.h</a:t>
            </a:r>
            <a:r>
              <a:rPr lang="en-US" altLang="zh-CN" dirty="0" smtClean="0">
                <a:latin typeface="Arial" pitchFamily="34" charset="0"/>
              </a:rPr>
              <a:t>&gt;</a:t>
            </a:r>
          </a:p>
          <a:p>
            <a:r>
              <a:rPr lang="en-US" altLang="zh-CN" dirty="0" smtClean="0">
                <a:latin typeface="Arial" pitchFamily="34" charset="0"/>
              </a:rPr>
              <a:t>#include &lt;</a:t>
            </a:r>
            <a:r>
              <a:rPr lang="en-US" altLang="zh-CN" dirty="0" err="1" smtClean="0">
                <a:latin typeface="Arial" pitchFamily="34" charset="0"/>
              </a:rPr>
              <a:t>stdlib.h</a:t>
            </a:r>
            <a:r>
              <a:rPr lang="en-US" altLang="zh-CN" dirty="0" smtClean="0">
                <a:latin typeface="Arial" pitchFamily="34" charset="0"/>
              </a:rPr>
              <a:t>&gt;</a:t>
            </a:r>
          </a:p>
          <a:p>
            <a:r>
              <a:rPr lang="en-US" altLang="zh-CN" dirty="0" smtClean="0">
                <a:latin typeface="Arial" pitchFamily="34" charset="0"/>
              </a:rPr>
              <a:t>#include &lt;vector&gt;</a:t>
            </a:r>
          </a:p>
          <a:p>
            <a:r>
              <a:rPr lang="en-US" altLang="zh-CN" dirty="0" smtClean="0">
                <a:latin typeface="Arial" pitchFamily="34" charset="0"/>
              </a:rPr>
              <a:t>#include &lt;algorithm&gt;</a:t>
            </a:r>
          </a:p>
          <a:p>
            <a:r>
              <a:rPr lang="en-US" altLang="zh-CN" dirty="0" smtClean="0">
                <a:latin typeface="Arial" pitchFamily="34" charset="0"/>
              </a:rPr>
              <a:t>using namespace std;</a:t>
            </a:r>
          </a:p>
          <a:p>
            <a:r>
              <a:rPr lang="en-US" altLang="zh-CN" dirty="0" err="1" smtClean="0">
                <a:latin typeface="Arial" pitchFamily="34" charset="0"/>
              </a:rPr>
              <a:t>int</a:t>
            </a:r>
            <a:r>
              <a:rPr lang="en-US" altLang="zh-CN" dirty="0" smtClean="0">
                <a:latin typeface="Arial" pitchFamily="34" charset="0"/>
              </a:rPr>
              <a:t> T, N;</a:t>
            </a:r>
          </a:p>
          <a:p>
            <a:r>
              <a:rPr lang="en-US" altLang="zh-CN" dirty="0" err="1" smtClean="0">
                <a:latin typeface="Arial" pitchFamily="34" charset="0"/>
              </a:rPr>
              <a:t>int</a:t>
            </a:r>
            <a:r>
              <a:rPr lang="en-US" altLang="zh-CN" dirty="0" smtClean="0">
                <a:latin typeface="Arial" pitchFamily="34" charset="0"/>
              </a:rPr>
              <a:t> L;</a:t>
            </a:r>
          </a:p>
          <a:p>
            <a:r>
              <a:rPr lang="en-US" altLang="zh-CN" dirty="0" smtClean="0">
                <a:latin typeface="Arial" pitchFamily="34" charset="0"/>
              </a:rPr>
              <a:t>vector&lt;</a:t>
            </a:r>
            <a:r>
              <a:rPr lang="en-US" altLang="zh-CN" dirty="0" err="1" smtClean="0">
                <a:latin typeface="Arial" pitchFamily="34" charset="0"/>
              </a:rPr>
              <a:t>int</a:t>
            </a:r>
            <a:r>
              <a:rPr lang="en-US" altLang="zh-CN" dirty="0" smtClean="0">
                <a:latin typeface="Arial" pitchFamily="34" charset="0"/>
              </a:rPr>
              <a:t>&gt; </a:t>
            </a:r>
            <a:r>
              <a:rPr lang="en-US" altLang="zh-CN" dirty="0" err="1" smtClean="0">
                <a:latin typeface="Arial" pitchFamily="34" charset="0"/>
              </a:rPr>
              <a:t>anLength</a:t>
            </a:r>
            <a:r>
              <a:rPr lang="en-US" altLang="zh-CN" dirty="0" smtClean="0">
                <a:latin typeface="Arial" pitchFamily="34" charset="0"/>
              </a:rPr>
              <a:t>;</a:t>
            </a:r>
          </a:p>
          <a:p>
            <a:r>
              <a:rPr lang="en-US" altLang="zh-CN" dirty="0" err="1" smtClean="0">
                <a:latin typeface="Arial" pitchFamily="34" charset="0"/>
              </a:rPr>
              <a:t>int</a:t>
            </a:r>
            <a:r>
              <a:rPr lang="en-US" altLang="zh-CN" dirty="0" smtClean="0">
                <a:latin typeface="Arial" pitchFamily="34" charset="0"/>
              </a:rPr>
              <a:t> </a:t>
            </a:r>
            <a:r>
              <a:rPr lang="en-US" altLang="zh-CN" dirty="0" err="1" smtClean="0">
                <a:latin typeface="Arial" pitchFamily="34" charset="0"/>
              </a:rPr>
              <a:t>anUsed</a:t>
            </a:r>
            <a:r>
              <a:rPr lang="en-US" altLang="zh-CN" dirty="0" smtClean="0">
                <a:latin typeface="Arial" pitchFamily="34" charset="0"/>
              </a:rPr>
              <a:t>[65];//</a:t>
            </a:r>
            <a:r>
              <a:rPr lang="zh-CN" altLang="en-US" dirty="0" smtClean="0">
                <a:latin typeface="Arial" pitchFamily="34" charset="0"/>
              </a:rPr>
              <a:t>是否用过的标记</a:t>
            </a:r>
          </a:p>
          <a:p>
            <a:r>
              <a:rPr lang="en-US" altLang="zh-CN" dirty="0" err="1" smtClean="0">
                <a:latin typeface="Arial" pitchFamily="34" charset="0"/>
              </a:rPr>
              <a:t>int</a:t>
            </a:r>
            <a:r>
              <a:rPr lang="en-US" altLang="zh-CN" dirty="0" smtClean="0">
                <a:latin typeface="Arial" pitchFamily="34" charset="0"/>
              </a:rPr>
              <a:t> </a:t>
            </a:r>
            <a:r>
              <a:rPr lang="en-US" altLang="zh-CN" dirty="0" err="1" smtClean="0">
                <a:latin typeface="Arial" pitchFamily="34" charset="0"/>
              </a:rPr>
              <a:t>i,j,k</a:t>
            </a:r>
            <a:r>
              <a:rPr lang="en-US" altLang="zh-CN" dirty="0" smtClean="0">
                <a:latin typeface="Arial" pitchFamily="34" charset="0"/>
              </a:rPr>
              <a:t>;</a:t>
            </a:r>
          </a:p>
          <a:p>
            <a:r>
              <a:rPr lang="en-US" altLang="zh-CN" dirty="0" err="1" smtClean="0">
                <a:latin typeface="Arial" pitchFamily="34" charset="0"/>
              </a:rPr>
              <a:t>int</a:t>
            </a:r>
            <a:r>
              <a:rPr lang="en-US" altLang="zh-CN" dirty="0" smtClean="0">
                <a:latin typeface="Arial" pitchFamily="34" charset="0"/>
              </a:rPr>
              <a:t> </a:t>
            </a:r>
            <a:r>
              <a:rPr lang="en-US" altLang="zh-CN" dirty="0" err="1" smtClean="0">
                <a:latin typeface="Arial" pitchFamily="34" charset="0"/>
              </a:rPr>
              <a:t>Dfs</a:t>
            </a:r>
            <a:r>
              <a:rPr lang="en-US" altLang="zh-CN" dirty="0" smtClean="0">
                <a:latin typeface="Arial" pitchFamily="34" charset="0"/>
              </a:rPr>
              <a:t>(</a:t>
            </a:r>
            <a:r>
              <a:rPr lang="en-US" altLang="zh-CN" dirty="0" err="1" smtClean="0">
                <a:latin typeface="Arial" pitchFamily="34" charset="0"/>
              </a:rPr>
              <a:t>int</a:t>
            </a:r>
            <a:r>
              <a:rPr lang="en-US" altLang="zh-CN" dirty="0" smtClean="0">
                <a:latin typeface="Arial" pitchFamily="34" charset="0"/>
              </a:rPr>
              <a:t> R, </a:t>
            </a:r>
            <a:r>
              <a:rPr lang="en-US" altLang="zh-CN" dirty="0" err="1" smtClean="0">
                <a:latin typeface="Arial" pitchFamily="34" charset="0"/>
              </a:rPr>
              <a:t>int</a:t>
            </a:r>
            <a:r>
              <a:rPr lang="en-US" altLang="zh-CN" dirty="0" smtClean="0">
                <a:latin typeface="Arial" pitchFamily="34" charset="0"/>
              </a:rPr>
              <a:t> M);</a:t>
            </a:r>
            <a:endParaRPr lang="en-US" altLang="zh-CN" dirty="0">
              <a:latin typeface="Arial" pitchFamily="34" charset="0"/>
            </a:endParaRPr>
          </a:p>
        </p:txBody>
      </p:sp>
    </p:spTree>
  </p:cSld>
  <p:clrMapOvr>
    <a:masterClrMapping/>
  </p:clrMapOvr>
  <p:transition>
    <p:plus/>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785786" y="214290"/>
            <a:ext cx="8785225" cy="6370975"/>
          </a:xfrm>
          <a:prstGeom prst="rect">
            <a:avLst/>
          </a:prstGeom>
          <a:noFill/>
          <a:ln w="9525">
            <a:noFill/>
            <a:miter lim="800000"/>
            <a:headEnd/>
            <a:tailEnd/>
          </a:ln>
        </p:spPr>
        <p:txBody>
          <a:bodyPr>
            <a:spAutoFit/>
          </a:bodyPr>
          <a:lstStyle/>
          <a:p>
            <a:r>
              <a:rPr lang="en-US" altLang="zh-CN" sz="2400" dirty="0" err="1" smtClean="0">
                <a:latin typeface="Arial" pitchFamily="34" charset="0"/>
              </a:rPr>
              <a:t>int</a:t>
            </a:r>
            <a:r>
              <a:rPr lang="en-US" altLang="zh-CN" sz="2400" dirty="0" smtClean="0">
                <a:latin typeface="Arial" pitchFamily="34" charset="0"/>
              </a:rPr>
              <a:t> main()</a:t>
            </a:r>
          </a:p>
          <a:p>
            <a:r>
              <a:rPr lang="en-US" altLang="zh-CN" sz="2400" dirty="0" smtClean="0">
                <a:latin typeface="Arial" pitchFamily="34" charset="0"/>
              </a:rPr>
              <a:t>{</a:t>
            </a:r>
          </a:p>
          <a:p>
            <a:r>
              <a:rPr lang="en-US" altLang="zh-CN" sz="2400" dirty="0" smtClean="0">
                <a:latin typeface="Arial" pitchFamily="34" charset="0"/>
              </a:rPr>
              <a:t>	while(1) {</a:t>
            </a:r>
          </a:p>
          <a:p>
            <a:r>
              <a:rPr lang="en-US" altLang="zh-CN" sz="2400" dirty="0" smtClean="0">
                <a:latin typeface="Arial" pitchFamily="34" charset="0"/>
              </a:rPr>
              <a:t>		</a:t>
            </a:r>
            <a:r>
              <a:rPr lang="en-US" altLang="zh-CN" sz="2400" dirty="0" err="1" smtClean="0">
                <a:latin typeface="Arial" pitchFamily="34" charset="0"/>
              </a:rPr>
              <a:t>cin</a:t>
            </a:r>
            <a:r>
              <a:rPr lang="en-US" altLang="zh-CN" sz="2400" dirty="0" smtClean="0">
                <a:latin typeface="Arial" pitchFamily="34" charset="0"/>
              </a:rPr>
              <a:t> &gt;&gt; N;</a:t>
            </a:r>
          </a:p>
          <a:p>
            <a:r>
              <a:rPr lang="en-US" altLang="zh-CN" sz="2400" dirty="0" smtClean="0">
                <a:latin typeface="Arial" pitchFamily="34" charset="0"/>
              </a:rPr>
              <a:t>		if( N == 0 )</a:t>
            </a:r>
          </a:p>
          <a:p>
            <a:r>
              <a:rPr lang="en-US" altLang="zh-CN" sz="2400" dirty="0" smtClean="0">
                <a:latin typeface="Arial" pitchFamily="34" charset="0"/>
              </a:rPr>
              <a:t>			break;</a:t>
            </a:r>
          </a:p>
          <a:p>
            <a:r>
              <a:rPr lang="en-US" altLang="zh-CN" sz="2400" dirty="0" smtClean="0">
                <a:latin typeface="Arial" pitchFamily="34" charset="0"/>
              </a:rPr>
              <a:t>		</a:t>
            </a:r>
            <a:r>
              <a:rPr lang="en-US" altLang="zh-CN" sz="2400" dirty="0" err="1" smtClean="0">
                <a:latin typeface="Arial" pitchFamily="34" charset="0"/>
              </a:rPr>
              <a:t>int</a:t>
            </a:r>
            <a:r>
              <a:rPr lang="en-US" altLang="zh-CN" sz="2400" dirty="0" smtClean="0">
                <a:latin typeface="Arial" pitchFamily="34" charset="0"/>
              </a:rPr>
              <a:t> </a:t>
            </a:r>
            <a:r>
              <a:rPr lang="en-US" altLang="zh-CN" sz="2400" dirty="0" err="1" smtClean="0">
                <a:latin typeface="Arial" pitchFamily="34" charset="0"/>
              </a:rPr>
              <a:t>nTotalLen</a:t>
            </a:r>
            <a:r>
              <a:rPr lang="en-US" altLang="zh-CN" sz="2400" dirty="0" smtClean="0">
                <a:latin typeface="Arial" pitchFamily="34" charset="0"/>
              </a:rPr>
              <a:t> = 0;</a:t>
            </a:r>
          </a:p>
          <a:p>
            <a:r>
              <a:rPr lang="en-US" altLang="zh-CN" sz="2400" dirty="0" smtClean="0">
                <a:latin typeface="Arial" pitchFamily="34" charset="0"/>
              </a:rPr>
              <a:t>		</a:t>
            </a:r>
            <a:r>
              <a:rPr lang="en-US" altLang="zh-CN" sz="2400" dirty="0" err="1" smtClean="0">
                <a:latin typeface="Arial" pitchFamily="34" charset="0"/>
              </a:rPr>
              <a:t>anLength.clear</a:t>
            </a:r>
            <a:r>
              <a:rPr lang="en-US" altLang="zh-CN" sz="2400" dirty="0" smtClean="0">
                <a:latin typeface="Arial" pitchFamily="34" charset="0"/>
              </a:rPr>
              <a:t>();</a:t>
            </a:r>
          </a:p>
          <a:p>
            <a:r>
              <a:rPr lang="en-US" altLang="zh-CN" sz="2400" dirty="0" smtClean="0">
                <a:latin typeface="Arial" pitchFamily="34" charset="0"/>
              </a:rPr>
              <a:t>		for( </a:t>
            </a:r>
            <a:r>
              <a:rPr lang="en-US" altLang="zh-CN" sz="2400" dirty="0" err="1" smtClean="0">
                <a:latin typeface="Arial" pitchFamily="34" charset="0"/>
              </a:rPr>
              <a:t>int</a:t>
            </a:r>
            <a:r>
              <a:rPr lang="en-US" altLang="zh-CN" sz="2400" dirty="0" smtClean="0">
                <a:latin typeface="Arial" pitchFamily="34" charset="0"/>
              </a:rPr>
              <a:t> </a:t>
            </a:r>
            <a:r>
              <a:rPr lang="en-US" altLang="zh-CN" sz="2400" dirty="0" err="1" smtClean="0">
                <a:latin typeface="Arial" pitchFamily="34" charset="0"/>
              </a:rPr>
              <a:t>i</a:t>
            </a:r>
            <a:r>
              <a:rPr lang="en-US" altLang="zh-CN" sz="2400" dirty="0" smtClean="0">
                <a:latin typeface="Arial" pitchFamily="34" charset="0"/>
              </a:rPr>
              <a:t> = 0; </a:t>
            </a:r>
            <a:r>
              <a:rPr lang="en-US" altLang="zh-CN" sz="2400" dirty="0" err="1" smtClean="0">
                <a:latin typeface="Arial" pitchFamily="34" charset="0"/>
              </a:rPr>
              <a:t>i</a:t>
            </a:r>
            <a:r>
              <a:rPr lang="en-US" altLang="zh-CN" sz="2400" dirty="0" smtClean="0">
                <a:latin typeface="Arial" pitchFamily="34" charset="0"/>
              </a:rPr>
              <a:t> &lt; N; </a:t>
            </a:r>
            <a:r>
              <a:rPr lang="en-US" altLang="zh-CN" sz="2400" dirty="0" err="1" smtClean="0">
                <a:latin typeface="Arial" pitchFamily="34" charset="0"/>
              </a:rPr>
              <a:t>i</a:t>
            </a:r>
            <a:r>
              <a:rPr lang="en-US" altLang="zh-CN" sz="2400" dirty="0" smtClean="0">
                <a:latin typeface="Arial" pitchFamily="34" charset="0"/>
              </a:rPr>
              <a:t> ++ ) {</a:t>
            </a:r>
          </a:p>
          <a:p>
            <a:r>
              <a:rPr lang="en-US" altLang="zh-CN" sz="2400" dirty="0" smtClean="0">
                <a:latin typeface="Arial" pitchFamily="34" charset="0"/>
              </a:rPr>
              <a:t>			</a:t>
            </a:r>
            <a:r>
              <a:rPr lang="en-US" altLang="zh-CN" sz="2400" dirty="0" err="1" smtClean="0">
                <a:latin typeface="Arial" pitchFamily="34" charset="0"/>
              </a:rPr>
              <a:t>int</a:t>
            </a:r>
            <a:r>
              <a:rPr lang="en-US" altLang="zh-CN" sz="2400" dirty="0" smtClean="0">
                <a:latin typeface="Arial" pitchFamily="34" charset="0"/>
              </a:rPr>
              <a:t> n;</a:t>
            </a:r>
          </a:p>
          <a:p>
            <a:r>
              <a:rPr lang="en-US" altLang="zh-CN" sz="2400" dirty="0" smtClean="0">
                <a:latin typeface="Arial" pitchFamily="34" charset="0"/>
              </a:rPr>
              <a:t>			</a:t>
            </a:r>
            <a:r>
              <a:rPr lang="en-US" altLang="zh-CN" sz="2400" dirty="0" err="1" smtClean="0">
                <a:latin typeface="Arial" pitchFamily="34" charset="0"/>
              </a:rPr>
              <a:t>cin</a:t>
            </a:r>
            <a:r>
              <a:rPr lang="en-US" altLang="zh-CN" sz="2400" dirty="0" smtClean="0">
                <a:latin typeface="Arial" pitchFamily="34" charset="0"/>
              </a:rPr>
              <a:t> &gt;&gt; n;</a:t>
            </a:r>
          </a:p>
          <a:p>
            <a:r>
              <a:rPr lang="en-US" altLang="zh-CN" sz="2400" dirty="0" smtClean="0">
                <a:latin typeface="Arial" pitchFamily="34" charset="0"/>
              </a:rPr>
              <a:t>			</a:t>
            </a:r>
            <a:r>
              <a:rPr lang="en-US" altLang="zh-CN" sz="2400" dirty="0" err="1" smtClean="0">
                <a:latin typeface="Arial" pitchFamily="34" charset="0"/>
              </a:rPr>
              <a:t>anLength.push_back</a:t>
            </a:r>
            <a:r>
              <a:rPr lang="en-US" altLang="zh-CN" sz="2400" dirty="0" smtClean="0">
                <a:latin typeface="Arial" pitchFamily="34" charset="0"/>
              </a:rPr>
              <a:t>(n);</a:t>
            </a:r>
          </a:p>
          <a:p>
            <a:r>
              <a:rPr lang="en-US" altLang="zh-CN" sz="2400" dirty="0" smtClean="0">
                <a:latin typeface="Arial" pitchFamily="34" charset="0"/>
              </a:rPr>
              <a:t>			</a:t>
            </a:r>
            <a:r>
              <a:rPr lang="en-US" altLang="zh-CN" sz="2400" dirty="0" err="1" smtClean="0">
                <a:latin typeface="Arial" pitchFamily="34" charset="0"/>
              </a:rPr>
              <a:t>nTotalLen</a:t>
            </a:r>
            <a:r>
              <a:rPr lang="en-US" altLang="zh-CN" sz="2400" dirty="0" smtClean="0">
                <a:latin typeface="Arial" pitchFamily="34" charset="0"/>
              </a:rPr>
              <a:t> += </a:t>
            </a:r>
            <a:r>
              <a:rPr lang="en-US" altLang="zh-CN" sz="2400" dirty="0" err="1" smtClean="0">
                <a:latin typeface="Arial" pitchFamily="34" charset="0"/>
              </a:rPr>
              <a:t>anLength</a:t>
            </a:r>
            <a:r>
              <a:rPr lang="en-US" altLang="zh-CN" sz="2400" dirty="0" smtClean="0">
                <a:latin typeface="Arial" pitchFamily="34" charset="0"/>
              </a:rPr>
              <a:t>[</a:t>
            </a:r>
            <a:r>
              <a:rPr lang="en-US" altLang="zh-CN" sz="2400" dirty="0" err="1" smtClean="0">
                <a:latin typeface="Arial" pitchFamily="34" charset="0"/>
              </a:rPr>
              <a:t>i</a:t>
            </a:r>
            <a:r>
              <a:rPr lang="en-US" altLang="zh-CN" sz="2400" dirty="0" smtClean="0">
                <a:latin typeface="Arial" pitchFamily="34" charset="0"/>
              </a:rPr>
              <a:t>];</a:t>
            </a:r>
          </a:p>
          <a:p>
            <a:r>
              <a:rPr lang="en-US" altLang="zh-CN" sz="2400" dirty="0" smtClean="0">
                <a:latin typeface="Arial" pitchFamily="34" charset="0"/>
              </a:rPr>
              <a:t>		}</a:t>
            </a:r>
          </a:p>
          <a:p>
            <a:r>
              <a:rPr lang="en-US" altLang="zh-CN" sz="2400" dirty="0" smtClean="0">
                <a:latin typeface="Arial" pitchFamily="34" charset="0"/>
              </a:rPr>
              <a:t>	 	sort(</a:t>
            </a:r>
            <a:r>
              <a:rPr lang="en-US" altLang="zh-CN" sz="2400" dirty="0" err="1" smtClean="0">
                <a:latin typeface="Arial" pitchFamily="34" charset="0"/>
              </a:rPr>
              <a:t>anLength.begin</a:t>
            </a:r>
            <a:r>
              <a:rPr lang="en-US" altLang="zh-CN" sz="2400" dirty="0" smtClean="0">
                <a:latin typeface="Arial" pitchFamily="34" charset="0"/>
              </a:rPr>
              <a:t>(),</a:t>
            </a:r>
            <a:r>
              <a:rPr lang="en-US" altLang="zh-CN" sz="2400" dirty="0" err="1" smtClean="0">
                <a:latin typeface="Arial" pitchFamily="34" charset="0"/>
              </a:rPr>
              <a:t>anLength.end</a:t>
            </a:r>
            <a:r>
              <a:rPr lang="en-US" altLang="zh-CN" sz="2400" dirty="0" smtClean="0">
                <a:latin typeface="Arial" pitchFamily="34" charset="0"/>
              </a:rPr>
              <a:t>(),</a:t>
            </a:r>
          </a:p>
          <a:p>
            <a:r>
              <a:rPr lang="en-US" altLang="zh-CN" sz="2400" dirty="0" smtClean="0">
                <a:latin typeface="Arial" pitchFamily="34" charset="0"/>
              </a:rPr>
              <a:t>		greater&lt;</a:t>
            </a:r>
            <a:r>
              <a:rPr lang="en-US" altLang="zh-CN" sz="2400" dirty="0" err="1" smtClean="0">
                <a:latin typeface="Arial" pitchFamily="34" charset="0"/>
              </a:rPr>
              <a:t>int</a:t>
            </a:r>
            <a:r>
              <a:rPr lang="en-US" altLang="zh-CN" sz="2400" dirty="0" smtClean="0">
                <a:latin typeface="Arial" pitchFamily="34" charset="0"/>
              </a:rPr>
              <a:t>&gt;());</a:t>
            </a:r>
          </a:p>
          <a:p>
            <a:endParaRPr lang="en-US" altLang="zh-CN" sz="2400" dirty="0">
              <a:latin typeface="Arial" pitchFamily="34" charset="0"/>
            </a:endParaRPr>
          </a:p>
        </p:txBody>
      </p:sp>
    </p:spTree>
  </p:cSld>
  <p:clrMapOvr>
    <a:masterClrMapping/>
  </p:clrMapOvr>
  <p:transition>
    <p:plu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11560" y="-243408"/>
            <a:ext cx="8637588" cy="1431925"/>
          </a:xfrm>
        </p:spPr>
        <p:txBody>
          <a:bodyPr/>
          <a:lstStyle/>
          <a:p>
            <a:pPr eaLnBrk="1" hangingPunct="1"/>
            <a:r>
              <a:rPr lang="zh-CN" altLang="en-US" sz="3600" dirty="0" smtClean="0">
                <a:solidFill>
                  <a:srgbClr val="FFC000"/>
                </a:solidFill>
                <a:latin typeface="隶书" pitchFamily="49" charset="-122"/>
                <a:ea typeface="隶书" pitchFamily="49" charset="-122"/>
              </a:rPr>
              <a:t>深度优先搜索例题： </a:t>
            </a:r>
            <a:r>
              <a:rPr altLang="en-US" sz="3600" dirty="0" err="1" smtClean="0">
                <a:solidFill>
                  <a:srgbClr val="FFC000"/>
                </a:solidFill>
                <a:latin typeface="隶书" pitchFamily="49" charset="-122"/>
                <a:ea typeface="隶书" pitchFamily="49" charset="-122"/>
              </a:rPr>
              <a:t>拯救少林神棍</a:t>
            </a:r>
            <a:r>
              <a:rPr lang="en-US" altLang="en-US" sz="3600" dirty="0" smtClean="0">
                <a:solidFill>
                  <a:srgbClr val="FFC000"/>
                </a:solidFill>
                <a:latin typeface="隶书" pitchFamily="49" charset="-122"/>
                <a:ea typeface="隶书" pitchFamily="49" charset="-122"/>
              </a:rPr>
              <a:t/>
            </a:r>
            <a:br>
              <a:rPr lang="en-US" altLang="en-US" sz="3600" dirty="0" smtClean="0">
                <a:solidFill>
                  <a:srgbClr val="FFC000"/>
                </a:solidFill>
                <a:latin typeface="隶书" pitchFamily="49" charset="-122"/>
                <a:ea typeface="隶书" pitchFamily="49" charset="-122"/>
              </a:rPr>
            </a:br>
            <a:r>
              <a:rPr lang="zh-CN" altLang="en-US" sz="3600" dirty="0" smtClean="0">
                <a:solidFill>
                  <a:srgbClr val="FFC000"/>
                </a:solidFill>
                <a:latin typeface="隶书" pitchFamily="49" charset="-122"/>
                <a:ea typeface="隶书" pitchFamily="49" charset="-122"/>
              </a:rPr>
              <a:t>（</a:t>
            </a:r>
            <a:r>
              <a:rPr lang="en-US" altLang="zh-CN" sz="3600" dirty="0" smtClean="0">
                <a:solidFill>
                  <a:srgbClr val="FFC000"/>
                </a:solidFill>
                <a:latin typeface="隶书" pitchFamily="49" charset="-122"/>
                <a:ea typeface="隶书" pitchFamily="49" charset="-122"/>
              </a:rPr>
              <a:t>POJ1011)</a:t>
            </a:r>
            <a:endParaRPr lang="zh-CN" altLang="en-US" sz="3600" dirty="0" smtClean="0">
              <a:solidFill>
                <a:srgbClr val="FFC000"/>
              </a:solidFill>
              <a:latin typeface="隶书" pitchFamily="49" charset="-122"/>
              <a:ea typeface="隶书" pitchFamily="49" charset="-122"/>
            </a:endParaRPr>
          </a:p>
        </p:txBody>
      </p:sp>
      <p:sp>
        <p:nvSpPr>
          <p:cNvPr id="6" name="TextBox 5"/>
          <p:cNvSpPr txBox="1"/>
          <p:nvPr/>
        </p:nvSpPr>
        <p:spPr>
          <a:xfrm>
            <a:off x="642910" y="948690"/>
            <a:ext cx="7572428" cy="867930"/>
          </a:xfrm>
          <a:prstGeom prst="rect">
            <a:avLst/>
          </a:prstGeom>
          <a:noFill/>
        </p:spPr>
        <p:txBody>
          <a:bodyPr wrap="square" rtlCol="0">
            <a:spAutoFit/>
          </a:bodyPr>
          <a:lstStyle/>
          <a:p>
            <a:pPr eaLnBrk="1" hangingPunct="1">
              <a:lnSpc>
                <a:spcPct val="90000"/>
              </a:lnSpc>
              <a:buFont typeface="Wingdings" pitchFamily="2" charset="2"/>
              <a:buNone/>
            </a:pPr>
            <a:r>
              <a:rPr lang="zh-CN" altLang="en-US" dirty="0" smtClean="0"/>
              <a:t>    据说，少林寺的镇寺之宝，是</a:t>
            </a:r>
            <a:r>
              <a:rPr lang="zh-CN" altLang="en-US" dirty="0" smtClean="0"/>
              <a:t>救秦王</a:t>
            </a:r>
            <a:r>
              <a:rPr lang="zh-CN" altLang="en-US" dirty="0" smtClean="0"/>
              <a:t>李世民的十三棍僧留下的若干根</a:t>
            </a:r>
            <a:r>
              <a:rPr lang="zh-CN" altLang="en-US" b="1" dirty="0" smtClean="0">
                <a:solidFill>
                  <a:srgbClr val="FB806B"/>
                </a:solidFill>
              </a:rPr>
              <a:t>一样长的棍子</a:t>
            </a:r>
            <a:r>
              <a:rPr lang="zh-CN" altLang="en-US" dirty="0" smtClean="0"/>
              <a:t>。</a:t>
            </a:r>
            <a:endParaRPr lang="zh-CN" altLang="en-US" dirty="0"/>
          </a:p>
        </p:txBody>
      </p:sp>
      <p:pic>
        <p:nvPicPr>
          <p:cNvPr id="1029" name="Picture 5"/>
          <p:cNvPicPr>
            <a:picLocks noChangeAspect="1" noChangeArrowheads="1"/>
          </p:cNvPicPr>
          <p:nvPr/>
        </p:nvPicPr>
        <p:blipFill>
          <a:blip r:embed="rId2" cstate="print"/>
          <a:srcRect/>
          <a:stretch>
            <a:fillRect/>
          </a:stretch>
        </p:blipFill>
        <p:spPr bwMode="auto">
          <a:xfrm>
            <a:off x="2000232" y="2357430"/>
            <a:ext cx="4881569" cy="4058172"/>
          </a:xfrm>
          <a:prstGeom prst="rect">
            <a:avLst/>
          </a:prstGeom>
          <a:noFill/>
          <a:ln w="9525">
            <a:noFill/>
            <a:miter lim="800000"/>
            <a:headEnd/>
            <a:tailEnd/>
          </a:ln>
          <a:effectLst/>
        </p:spPr>
      </p:pic>
    </p:spTree>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1029"/>
                                        </p:tgtEl>
                                        <p:attrNameLst>
                                          <p:attrName>style.visibility</p:attrName>
                                        </p:attrNameLst>
                                      </p:cBhvr>
                                      <p:to>
                                        <p:strVal val="visible"/>
                                      </p:to>
                                    </p:set>
                                    <p:animEffect transition="in" filter="blinds(horizontal)">
                                      <p:cBhvr>
                                        <p:cTn id="10"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785786" y="928670"/>
            <a:ext cx="8785225" cy="5262979"/>
          </a:xfrm>
          <a:prstGeom prst="rect">
            <a:avLst/>
          </a:prstGeom>
          <a:noFill/>
          <a:ln w="9525">
            <a:noFill/>
            <a:miter lim="800000"/>
            <a:headEnd/>
            <a:tailEnd/>
          </a:ln>
        </p:spPr>
        <p:txBody>
          <a:bodyPr>
            <a:spAutoFit/>
          </a:bodyPr>
          <a:lstStyle/>
          <a:p>
            <a:r>
              <a:rPr lang="en-US" altLang="zh-CN" sz="2400" dirty="0">
                <a:latin typeface="Arial" pitchFamily="34" charset="0"/>
              </a:rPr>
              <a:t>	 for( L = </a:t>
            </a:r>
            <a:r>
              <a:rPr lang="en-US" altLang="zh-CN" sz="2400" dirty="0" err="1">
                <a:latin typeface="Arial" pitchFamily="34" charset="0"/>
              </a:rPr>
              <a:t>anLength</a:t>
            </a:r>
            <a:r>
              <a:rPr lang="en-US" altLang="zh-CN" sz="2400" dirty="0">
                <a:latin typeface="Arial" pitchFamily="34" charset="0"/>
              </a:rPr>
              <a:t>[0]; L &lt;= </a:t>
            </a:r>
            <a:r>
              <a:rPr lang="en-US" altLang="zh-CN" sz="2400" dirty="0" err="1">
                <a:latin typeface="Arial" pitchFamily="34" charset="0"/>
              </a:rPr>
              <a:t>nTotalLen</a:t>
            </a:r>
            <a:r>
              <a:rPr lang="en-US" altLang="zh-CN" sz="2400" dirty="0">
                <a:latin typeface="Arial" pitchFamily="34" charset="0"/>
              </a:rPr>
              <a:t> / 2; L ++ ) {</a:t>
            </a:r>
          </a:p>
          <a:p>
            <a:r>
              <a:rPr lang="en-US" altLang="zh-CN" sz="2400" dirty="0">
                <a:latin typeface="Arial" pitchFamily="34" charset="0"/>
              </a:rPr>
              <a:t>		if( </a:t>
            </a:r>
            <a:r>
              <a:rPr lang="en-US" altLang="zh-CN" sz="2400" dirty="0" err="1">
                <a:latin typeface="Arial" pitchFamily="34" charset="0"/>
              </a:rPr>
              <a:t>nTotalLen</a:t>
            </a:r>
            <a:r>
              <a:rPr lang="en-US" altLang="zh-CN" sz="2400" dirty="0">
                <a:latin typeface="Arial" pitchFamily="34" charset="0"/>
              </a:rPr>
              <a:t> % L)</a:t>
            </a:r>
          </a:p>
          <a:p>
            <a:r>
              <a:rPr lang="en-US" altLang="zh-CN" sz="2400" dirty="0">
                <a:latin typeface="Arial" pitchFamily="34" charset="0"/>
              </a:rPr>
              <a:t>			continue;</a:t>
            </a:r>
          </a:p>
          <a:p>
            <a:r>
              <a:rPr lang="en-US" altLang="zh-CN" sz="2400" dirty="0">
                <a:latin typeface="Arial" pitchFamily="34" charset="0"/>
              </a:rPr>
              <a:t>		</a:t>
            </a:r>
            <a:r>
              <a:rPr lang="en-US" altLang="zh-CN" sz="2400" dirty="0" err="1">
                <a:latin typeface="Arial" pitchFamily="34" charset="0"/>
              </a:rPr>
              <a:t>memset</a:t>
            </a:r>
            <a:r>
              <a:rPr lang="en-US" altLang="zh-CN" sz="2400" dirty="0">
                <a:latin typeface="Arial" pitchFamily="34" charset="0"/>
              </a:rPr>
              <a:t>( </a:t>
            </a:r>
            <a:r>
              <a:rPr lang="en-US" altLang="zh-CN" sz="2400" dirty="0" err="1">
                <a:latin typeface="Arial" pitchFamily="34" charset="0"/>
              </a:rPr>
              <a:t>anUsed</a:t>
            </a:r>
            <a:r>
              <a:rPr lang="en-US" altLang="zh-CN" sz="2400" dirty="0">
                <a:latin typeface="Arial" pitchFamily="34" charset="0"/>
              </a:rPr>
              <a:t>, 0,sizeof(</a:t>
            </a:r>
            <a:r>
              <a:rPr lang="en-US" altLang="zh-CN" sz="2400" dirty="0" err="1">
                <a:latin typeface="Arial" pitchFamily="34" charset="0"/>
              </a:rPr>
              <a:t>anUsed</a:t>
            </a:r>
            <a:r>
              <a:rPr lang="en-US" altLang="zh-CN" sz="2400" dirty="0">
                <a:latin typeface="Arial" pitchFamily="34" charset="0"/>
              </a:rPr>
              <a:t>));</a:t>
            </a:r>
          </a:p>
          <a:p>
            <a:r>
              <a:rPr lang="en-US" altLang="zh-CN" sz="2400" dirty="0">
                <a:latin typeface="Arial" pitchFamily="34" charset="0"/>
              </a:rPr>
              <a:t>		if( </a:t>
            </a:r>
            <a:r>
              <a:rPr lang="en-US" altLang="zh-CN" sz="2400" dirty="0" err="1">
                <a:latin typeface="Arial" pitchFamily="34" charset="0"/>
              </a:rPr>
              <a:t>Dfs</a:t>
            </a:r>
            <a:r>
              <a:rPr lang="en-US" altLang="zh-CN" sz="2400" dirty="0">
                <a:latin typeface="Arial" pitchFamily="34" charset="0"/>
              </a:rPr>
              <a:t>( S,L)) {</a:t>
            </a:r>
          </a:p>
          <a:p>
            <a:r>
              <a:rPr lang="en-US" altLang="zh-CN" sz="2400" dirty="0">
                <a:latin typeface="Arial" pitchFamily="34" charset="0"/>
              </a:rPr>
              <a:t>			</a:t>
            </a:r>
            <a:r>
              <a:rPr lang="en-US" altLang="zh-CN" sz="2400" dirty="0" err="1">
                <a:latin typeface="Arial" pitchFamily="34" charset="0"/>
              </a:rPr>
              <a:t>cout</a:t>
            </a:r>
            <a:r>
              <a:rPr lang="en-US" altLang="zh-CN" sz="2400" dirty="0">
                <a:latin typeface="Arial" pitchFamily="34" charset="0"/>
              </a:rPr>
              <a:t> &lt;&lt; L &lt;&lt; </a:t>
            </a:r>
            <a:r>
              <a:rPr lang="en-US" altLang="zh-CN" sz="2400" dirty="0" err="1">
                <a:latin typeface="Arial" pitchFamily="34" charset="0"/>
              </a:rPr>
              <a:t>endl</a:t>
            </a:r>
            <a:r>
              <a:rPr lang="en-US" altLang="zh-CN" sz="2400" dirty="0">
                <a:latin typeface="Arial" pitchFamily="34" charset="0"/>
              </a:rPr>
              <a:t>;</a:t>
            </a:r>
          </a:p>
          <a:p>
            <a:r>
              <a:rPr lang="en-US" altLang="zh-CN" sz="2400" dirty="0">
                <a:latin typeface="Arial" pitchFamily="34" charset="0"/>
              </a:rPr>
              <a:t>			break;</a:t>
            </a:r>
          </a:p>
          <a:p>
            <a:r>
              <a:rPr lang="en-US" altLang="zh-CN" sz="2400" dirty="0">
                <a:latin typeface="Arial" pitchFamily="34" charset="0"/>
              </a:rPr>
              <a:t>		}</a:t>
            </a:r>
          </a:p>
          <a:p>
            <a:r>
              <a:rPr lang="en-US" altLang="zh-CN" sz="2400" dirty="0">
                <a:latin typeface="Arial" pitchFamily="34" charset="0"/>
              </a:rPr>
              <a:t>	 }</a:t>
            </a:r>
          </a:p>
          <a:p>
            <a:r>
              <a:rPr lang="en-US" altLang="zh-CN" sz="2400" dirty="0">
                <a:latin typeface="Arial" pitchFamily="34" charset="0"/>
              </a:rPr>
              <a:t>	if( L &gt; </a:t>
            </a:r>
            <a:r>
              <a:rPr lang="en-US" altLang="zh-CN" sz="2400" dirty="0" err="1">
                <a:latin typeface="Arial" pitchFamily="34" charset="0"/>
              </a:rPr>
              <a:t>nTotalLen</a:t>
            </a:r>
            <a:r>
              <a:rPr lang="en-US" altLang="zh-CN" sz="2400" dirty="0">
                <a:latin typeface="Arial" pitchFamily="34" charset="0"/>
              </a:rPr>
              <a:t> / 2 )</a:t>
            </a:r>
          </a:p>
          <a:p>
            <a:r>
              <a:rPr lang="en-US" altLang="zh-CN" sz="2400" dirty="0">
                <a:latin typeface="Arial" pitchFamily="34" charset="0"/>
              </a:rPr>
              <a:t>		</a:t>
            </a:r>
            <a:r>
              <a:rPr lang="en-US" altLang="zh-CN" sz="2400" dirty="0" err="1">
                <a:latin typeface="Arial" pitchFamily="34" charset="0"/>
              </a:rPr>
              <a:t>cout</a:t>
            </a:r>
            <a:r>
              <a:rPr lang="en-US" altLang="zh-CN" sz="2400" dirty="0">
                <a:latin typeface="Arial" pitchFamily="34" charset="0"/>
              </a:rPr>
              <a:t> &lt;&lt; </a:t>
            </a:r>
            <a:r>
              <a:rPr lang="en-US" altLang="zh-CN" sz="2400" dirty="0" err="1">
                <a:latin typeface="Arial" pitchFamily="34" charset="0"/>
              </a:rPr>
              <a:t>nTotalLen</a:t>
            </a:r>
            <a:r>
              <a:rPr lang="en-US" altLang="zh-CN" sz="2400" dirty="0">
                <a:latin typeface="Arial" pitchFamily="34" charset="0"/>
              </a:rPr>
              <a:t> &lt;&lt; </a:t>
            </a:r>
            <a:r>
              <a:rPr lang="en-US" altLang="zh-CN" sz="2400" dirty="0" err="1">
                <a:latin typeface="Arial" pitchFamily="34" charset="0"/>
              </a:rPr>
              <a:t>endl</a:t>
            </a:r>
            <a:r>
              <a:rPr lang="en-US" altLang="zh-CN" sz="2400" dirty="0">
                <a:latin typeface="Arial" pitchFamily="34" charset="0"/>
              </a:rPr>
              <a:t>;</a:t>
            </a:r>
          </a:p>
          <a:p>
            <a:r>
              <a:rPr lang="en-US" altLang="zh-CN" sz="2400" dirty="0">
                <a:latin typeface="Arial" pitchFamily="34" charset="0"/>
              </a:rPr>
              <a:t>    } // while</a:t>
            </a:r>
          </a:p>
          <a:p>
            <a:r>
              <a:rPr lang="en-US" altLang="zh-CN" sz="2400" dirty="0">
                <a:latin typeface="Arial" pitchFamily="34" charset="0"/>
              </a:rPr>
              <a:t>    return 0;</a:t>
            </a:r>
          </a:p>
          <a:p>
            <a:r>
              <a:rPr lang="en-US" altLang="zh-CN" sz="2400" dirty="0">
                <a:latin typeface="Arial" pitchFamily="34" charset="0"/>
              </a:rPr>
              <a:t>}</a:t>
            </a:r>
          </a:p>
        </p:txBody>
      </p:sp>
    </p:spTree>
  </p:cSld>
  <p:clrMapOvr>
    <a:masterClrMapping/>
  </p:clrMapOvr>
  <p:transition>
    <p:plus/>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14348" y="0"/>
            <a:ext cx="8785225" cy="6740307"/>
          </a:xfrm>
          <a:prstGeom prst="rect">
            <a:avLst/>
          </a:prstGeom>
          <a:noFill/>
          <a:ln w="9525">
            <a:noFill/>
            <a:miter lim="800000"/>
            <a:headEnd/>
            <a:tailEnd/>
          </a:ln>
        </p:spPr>
        <p:txBody>
          <a:bodyPr>
            <a:spAutoFit/>
          </a:bodyPr>
          <a:lstStyle/>
          <a:p>
            <a:r>
              <a:rPr lang="en-US" altLang="zh-CN" sz="2400" dirty="0" err="1" smtClean="0">
                <a:latin typeface="Arial" pitchFamily="34" charset="0"/>
              </a:rPr>
              <a:t>int</a:t>
            </a:r>
            <a:r>
              <a:rPr lang="en-US" altLang="zh-CN" sz="2400" dirty="0" smtClean="0">
                <a:latin typeface="Arial" pitchFamily="34" charset="0"/>
              </a:rPr>
              <a:t> </a:t>
            </a:r>
            <a:r>
              <a:rPr lang="en-US" altLang="zh-CN" sz="2400" dirty="0" err="1" smtClean="0">
                <a:latin typeface="Arial" pitchFamily="34" charset="0"/>
              </a:rPr>
              <a:t>Dfs</a:t>
            </a:r>
            <a:r>
              <a:rPr lang="en-US" altLang="zh-CN" sz="2400" dirty="0" smtClean="0">
                <a:latin typeface="Arial" pitchFamily="34" charset="0"/>
              </a:rPr>
              <a:t>( </a:t>
            </a:r>
            <a:r>
              <a:rPr lang="en-US" altLang="zh-CN" sz="2400" dirty="0" err="1" smtClean="0">
                <a:latin typeface="Arial" pitchFamily="34" charset="0"/>
              </a:rPr>
              <a:t>int</a:t>
            </a:r>
            <a:r>
              <a:rPr lang="en-US" altLang="zh-CN" sz="2400" dirty="0" smtClean="0">
                <a:latin typeface="Arial" pitchFamily="34" charset="0"/>
              </a:rPr>
              <a:t> R, </a:t>
            </a:r>
            <a:r>
              <a:rPr lang="en-US" altLang="zh-CN" sz="2400" dirty="0" err="1" smtClean="0">
                <a:latin typeface="Arial" pitchFamily="34" charset="0"/>
              </a:rPr>
              <a:t>int</a:t>
            </a:r>
            <a:r>
              <a:rPr lang="en-US" altLang="zh-CN" sz="2400" dirty="0" smtClean="0">
                <a:latin typeface="Arial" pitchFamily="34" charset="0"/>
              </a:rPr>
              <a:t> M)  {</a:t>
            </a:r>
          </a:p>
          <a:p>
            <a:r>
              <a:rPr lang="en-US" altLang="zh-CN" sz="2400" dirty="0" smtClean="0">
                <a:latin typeface="Arial" pitchFamily="34" charset="0"/>
              </a:rPr>
              <a:t>// M</a:t>
            </a:r>
            <a:r>
              <a:rPr lang="zh-CN" altLang="en-US" sz="2400" dirty="0" smtClean="0">
                <a:latin typeface="Arial" pitchFamily="34" charset="0"/>
              </a:rPr>
              <a:t>表示当前正在拼的棍子和 </a:t>
            </a:r>
            <a:r>
              <a:rPr lang="en-US" altLang="zh-CN" sz="2400" dirty="0" smtClean="0">
                <a:latin typeface="Arial" pitchFamily="34" charset="0"/>
              </a:rPr>
              <a:t>L </a:t>
            </a:r>
            <a:r>
              <a:rPr lang="zh-CN" altLang="en-US" sz="2400" dirty="0" smtClean="0">
                <a:latin typeface="Arial" pitchFamily="34" charset="0"/>
              </a:rPr>
              <a:t>比还缺的长度</a:t>
            </a:r>
          </a:p>
          <a:p>
            <a:r>
              <a:rPr lang="en-US" altLang="zh-CN" sz="2400" dirty="0" smtClean="0">
                <a:latin typeface="Arial" pitchFamily="34" charset="0"/>
              </a:rPr>
              <a:t>	if( R == 0 &amp;&amp; M == 0 )</a:t>
            </a:r>
          </a:p>
          <a:p>
            <a:r>
              <a:rPr lang="en-US" altLang="zh-CN" sz="2400" dirty="0" smtClean="0">
                <a:latin typeface="Arial" pitchFamily="34" charset="0"/>
              </a:rPr>
              <a:t>		return true;</a:t>
            </a:r>
          </a:p>
          <a:p>
            <a:r>
              <a:rPr lang="en-US" altLang="zh-CN" sz="2400" dirty="0" smtClean="0">
                <a:latin typeface="Arial" pitchFamily="34" charset="0"/>
              </a:rPr>
              <a:t>	if( M == 0 ) //</a:t>
            </a:r>
            <a:r>
              <a:rPr lang="zh-CN" altLang="en-US" sz="2400" dirty="0" smtClean="0">
                <a:latin typeface="Arial" pitchFamily="34" charset="0"/>
              </a:rPr>
              <a:t>一根刚刚拼完</a:t>
            </a:r>
          </a:p>
          <a:p>
            <a:r>
              <a:rPr lang="zh-CN" altLang="en-US" sz="2400" dirty="0" smtClean="0">
                <a:latin typeface="Arial" pitchFamily="34" charset="0"/>
              </a:rPr>
              <a:t>		</a:t>
            </a:r>
            <a:r>
              <a:rPr lang="en-US" altLang="zh-CN" sz="2400" dirty="0" smtClean="0">
                <a:latin typeface="Arial" pitchFamily="34" charset="0"/>
              </a:rPr>
              <a:t>M = L;  //</a:t>
            </a:r>
            <a:r>
              <a:rPr lang="zh-CN" altLang="en-US" sz="2400" dirty="0" smtClean="0">
                <a:latin typeface="Arial" pitchFamily="34" charset="0"/>
              </a:rPr>
              <a:t>开始拼新的一根</a:t>
            </a:r>
          </a:p>
          <a:p>
            <a:r>
              <a:rPr lang="zh-CN" altLang="en-US" sz="2400" dirty="0" smtClean="0">
                <a:latin typeface="Arial" pitchFamily="34" charset="0"/>
              </a:rPr>
              <a:t>	</a:t>
            </a:r>
            <a:r>
              <a:rPr lang="en-US" altLang="zh-CN" sz="2400" dirty="0" smtClean="0">
                <a:latin typeface="Arial" pitchFamily="34" charset="0"/>
              </a:rPr>
              <a:t>for( </a:t>
            </a:r>
            <a:r>
              <a:rPr lang="en-US" altLang="zh-CN" sz="2400" dirty="0" err="1" smtClean="0">
                <a:latin typeface="Arial" pitchFamily="34" charset="0"/>
              </a:rPr>
              <a:t>int</a:t>
            </a:r>
            <a:r>
              <a:rPr lang="en-US" altLang="zh-CN" sz="2400" dirty="0" smtClean="0">
                <a:latin typeface="Arial" pitchFamily="34" charset="0"/>
              </a:rPr>
              <a:t> </a:t>
            </a:r>
            <a:r>
              <a:rPr lang="en-US" altLang="zh-CN" sz="2400" dirty="0" err="1" smtClean="0">
                <a:latin typeface="Arial" pitchFamily="34" charset="0"/>
              </a:rPr>
              <a:t>i</a:t>
            </a:r>
            <a:r>
              <a:rPr lang="en-US" altLang="zh-CN" sz="2400" dirty="0" smtClean="0">
                <a:latin typeface="Arial" pitchFamily="34" charset="0"/>
              </a:rPr>
              <a:t> = 0;i &lt; </a:t>
            </a:r>
            <a:r>
              <a:rPr lang="en-US" altLang="zh-CN" sz="2400" dirty="0" err="1" smtClean="0">
                <a:latin typeface="Arial" pitchFamily="34" charset="0"/>
              </a:rPr>
              <a:t>N;i</a:t>
            </a:r>
            <a:r>
              <a:rPr lang="en-US" altLang="zh-CN" sz="2400" dirty="0" smtClean="0">
                <a:latin typeface="Arial" pitchFamily="34" charset="0"/>
              </a:rPr>
              <a:t> ++) {</a:t>
            </a:r>
          </a:p>
          <a:p>
            <a:r>
              <a:rPr lang="en-US" altLang="zh-CN" sz="2400" dirty="0" smtClean="0">
                <a:latin typeface="Arial" pitchFamily="34" charset="0"/>
              </a:rPr>
              <a:t>		if( !</a:t>
            </a:r>
            <a:r>
              <a:rPr lang="en-US" altLang="zh-CN" sz="2400" dirty="0" err="1" smtClean="0">
                <a:latin typeface="Arial" pitchFamily="34" charset="0"/>
              </a:rPr>
              <a:t>anUsed</a:t>
            </a:r>
            <a:r>
              <a:rPr lang="en-US" altLang="zh-CN" sz="2400" dirty="0" smtClean="0">
                <a:latin typeface="Arial" pitchFamily="34" charset="0"/>
              </a:rPr>
              <a:t>[</a:t>
            </a:r>
            <a:r>
              <a:rPr lang="en-US" altLang="zh-CN" sz="2400" dirty="0" err="1" smtClean="0">
                <a:latin typeface="Arial" pitchFamily="34" charset="0"/>
              </a:rPr>
              <a:t>i</a:t>
            </a:r>
            <a:r>
              <a:rPr lang="en-US" altLang="zh-CN" sz="2400" dirty="0" smtClean="0">
                <a:latin typeface="Arial" pitchFamily="34" charset="0"/>
              </a:rPr>
              <a:t>] &amp;&amp; </a:t>
            </a:r>
            <a:r>
              <a:rPr lang="en-US" altLang="zh-CN" sz="2400" dirty="0" err="1" smtClean="0">
                <a:latin typeface="Arial" pitchFamily="34" charset="0"/>
              </a:rPr>
              <a:t>anLength</a:t>
            </a:r>
            <a:r>
              <a:rPr lang="en-US" altLang="zh-CN" sz="2400" dirty="0" smtClean="0">
                <a:latin typeface="Arial" pitchFamily="34" charset="0"/>
              </a:rPr>
              <a:t>[</a:t>
            </a:r>
            <a:r>
              <a:rPr lang="en-US" altLang="zh-CN" sz="2400" dirty="0" err="1" smtClean="0">
                <a:latin typeface="Arial" pitchFamily="34" charset="0"/>
              </a:rPr>
              <a:t>i</a:t>
            </a:r>
            <a:r>
              <a:rPr lang="en-US" altLang="zh-CN" sz="2400" dirty="0" smtClean="0">
                <a:latin typeface="Arial" pitchFamily="34" charset="0"/>
              </a:rPr>
              <a:t>] &lt;= M) {</a:t>
            </a:r>
          </a:p>
          <a:p>
            <a:r>
              <a:rPr lang="en-US" altLang="zh-CN" sz="2400" dirty="0" smtClean="0">
                <a:latin typeface="Arial" pitchFamily="34" charset="0"/>
              </a:rPr>
              <a:t>			</a:t>
            </a:r>
            <a:r>
              <a:rPr lang="en-US" altLang="zh-CN" sz="2400" dirty="0" err="1" smtClean="0">
                <a:latin typeface="Arial" pitchFamily="34" charset="0"/>
              </a:rPr>
              <a:t>anUsed</a:t>
            </a:r>
            <a:r>
              <a:rPr lang="en-US" altLang="zh-CN" sz="2400" dirty="0" smtClean="0">
                <a:latin typeface="Arial" pitchFamily="34" charset="0"/>
              </a:rPr>
              <a:t>[</a:t>
            </a:r>
            <a:r>
              <a:rPr lang="en-US" altLang="zh-CN" sz="2400" dirty="0" err="1" smtClean="0">
                <a:latin typeface="Arial" pitchFamily="34" charset="0"/>
              </a:rPr>
              <a:t>i</a:t>
            </a:r>
            <a:r>
              <a:rPr lang="en-US" altLang="zh-CN" sz="2400" dirty="0" smtClean="0">
                <a:latin typeface="Arial" pitchFamily="34" charset="0"/>
              </a:rPr>
              <a:t>] = 1;</a:t>
            </a:r>
          </a:p>
          <a:p>
            <a:r>
              <a:rPr lang="en-US" altLang="zh-CN" sz="2400" dirty="0" smtClean="0">
                <a:latin typeface="Arial" pitchFamily="34" charset="0"/>
              </a:rPr>
              <a:t>			if ( </a:t>
            </a:r>
            <a:r>
              <a:rPr lang="en-US" altLang="zh-CN" sz="2400" dirty="0" err="1" smtClean="0">
                <a:latin typeface="Arial" pitchFamily="34" charset="0"/>
              </a:rPr>
              <a:t>Dfs</a:t>
            </a:r>
            <a:r>
              <a:rPr lang="en-US" altLang="zh-CN" sz="2400" dirty="0" smtClean="0">
                <a:latin typeface="Arial" pitchFamily="34" charset="0"/>
              </a:rPr>
              <a:t>( R - 1,</a:t>
            </a:r>
          </a:p>
          <a:p>
            <a:r>
              <a:rPr lang="en-US" altLang="zh-CN" sz="2400" dirty="0" smtClean="0">
                <a:latin typeface="Arial" pitchFamily="34" charset="0"/>
              </a:rPr>
              <a:t>				 M - </a:t>
            </a:r>
            <a:r>
              <a:rPr lang="en-US" altLang="zh-CN" sz="2400" dirty="0" err="1" smtClean="0">
                <a:latin typeface="Arial" pitchFamily="34" charset="0"/>
              </a:rPr>
              <a:t>anLength</a:t>
            </a:r>
            <a:r>
              <a:rPr lang="en-US" altLang="zh-CN" sz="2400" dirty="0" smtClean="0">
                <a:latin typeface="Arial" pitchFamily="34" charset="0"/>
              </a:rPr>
              <a:t>[</a:t>
            </a:r>
            <a:r>
              <a:rPr lang="en-US" altLang="zh-CN" sz="2400" dirty="0" err="1" smtClean="0">
                <a:latin typeface="Arial" pitchFamily="34" charset="0"/>
              </a:rPr>
              <a:t>i</a:t>
            </a:r>
            <a:r>
              <a:rPr lang="en-US" altLang="zh-CN" sz="2400" dirty="0" smtClean="0">
                <a:latin typeface="Arial" pitchFamily="34" charset="0"/>
              </a:rPr>
              <a:t>]))</a:t>
            </a:r>
          </a:p>
          <a:p>
            <a:r>
              <a:rPr lang="en-US" altLang="zh-CN" sz="2400" dirty="0" smtClean="0">
                <a:latin typeface="Arial" pitchFamily="34" charset="0"/>
              </a:rPr>
              <a:t>				return true;</a:t>
            </a:r>
          </a:p>
          <a:p>
            <a:r>
              <a:rPr lang="en-US" altLang="zh-CN" sz="2400" dirty="0" smtClean="0">
                <a:latin typeface="Arial" pitchFamily="34" charset="0"/>
              </a:rPr>
              <a:t>			else</a:t>
            </a:r>
          </a:p>
          <a:p>
            <a:r>
              <a:rPr lang="en-US" altLang="zh-CN" sz="2400" dirty="0" smtClean="0">
                <a:latin typeface="Arial" pitchFamily="34" charset="0"/>
              </a:rPr>
              <a:t>			    </a:t>
            </a:r>
            <a:r>
              <a:rPr lang="en-US" altLang="zh-CN" sz="2400" dirty="0" err="1" smtClean="0">
                <a:latin typeface="Arial" pitchFamily="34" charset="0"/>
              </a:rPr>
              <a:t>anUsed</a:t>
            </a:r>
            <a:r>
              <a:rPr lang="en-US" altLang="zh-CN" sz="2400" dirty="0" smtClean="0">
                <a:latin typeface="Arial" pitchFamily="34" charset="0"/>
              </a:rPr>
              <a:t>[</a:t>
            </a:r>
            <a:r>
              <a:rPr lang="en-US" altLang="zh-CN" sz="2400" dirty="0" err="1" smtClean="0">
                <a:latin typeface="Arial" pitchFamily="34" charset="0"/>
              </a:rPr>
              <a:t>i</a:t>
            </a:r>
            <a:r>
              <a:rPr lang="en-US" altLang="zh-CN" sz="2400" dirty="0" smtClean="0">
                <a:latin typeface="Arial" pitchFamily="34" charset="0"/>
              </a:rPr>
              <a:t>] = 0;//</a:t>
            </a:r>
            <a:r>
              <a:rPr lang="zh-CN" altLang="en-US" sz="2400" dirty="0" smtClean="0">
                <a:latin typeface="Arial" pitchFamily="34" charset="0"/>
              </a:rPr>
              <a:t>说明本次不能用第</a:t>
            </a:r>
            <a:r>
              <a:rPr lang="en-US" altLang="zh-CN" sz="2400" dirty="0" err="1" smtClean="0">
                <a:latin typeface="Arial" pitchFamily="34" charset="0"/>
              </a:rPr>
              <a:t>i</a:t>
            </a:r>
            <a:r>
              <a:rPr lang="zh-CN" altLang="en-US" sz="2400" dirty="0" smtClean="0">
                <a:latin typeface="Arial" pitchFamily="34" charset="0"/>
              </a:rPr>
              <a:t>根</a:t>
            </a:r>
          </a:p>
          <a:p>
            <a:r>
              <a:rPr lang="zh-CN" altLang="en-US" sz="2400" dirty="0" smtClean="0">
                <a:latin typeface="Arial" pitchFamily="34" charset="0"/>
              </a:rPr>
              <a:t>					</a:t>
            </a:r>
            <a:r>
              <a:rPr lang="en-US" altLang="zh-CN" sz="2400" dirty="0" smtClean="0">
                <a:latin typeface="Arial" pitchFamily="34" charset="0"/>
              </a:rPr>
              <a:t>//</a:t>
            </a:r>
            <a:r>
              <a:rPr lang="zh-CN" altLang="en-US" sz="2400" dirty="0" smtClean="0">
                <a:latin typeface="Arial" pitchFamily="34" charset="0"/>
              </a:rPr>
              <a:t>第</a:t>
            </a:r>
            <a:r>
              <a:rPr lang="en-US" altLang="zh-CN" sz="2400" dirty="0" err="1" smtClean="0">
                <a:latin typeface="Arial" pitchFamily="34" charset="0"/>
              </a:rPr>
              <a:t>i</a:t>
            </a:r>
            <a:r>
              <a:rPr lang="zh-CN" altLang="en-US" sz="2400" dirty="0" smtClean="0">
                <a:latin typeface="Arial" pitchFamily="34" charset="0"/>
              </a:rPr>
              <a:t>根以后还有用</a:t>
            </a:r>
          </a:p>
          <a:p>
            <a:r>
              <a:rPr lang="en-US" altLang="zh-CN" sz="2400" dirty="0" smtClean="0">
                <a:latin typeface="Arial" pitchFamily="34" charset="0"/>
              </a:rPr>
              <a:t>		}</a:t>
            </a:r>
          </a:p>
          <a:p>
            <a:r>
              <a:rPr lang="en-US" altLang="zh-CN" sz="2400" dirty="0" smtClean="0">
                <a:latin typeface="Arial" pitchFamily="34" charset="0"/>
              </a:rPr>
              <a:t>	}</a:t>
            </a:r>
          </a:p>
          <a:p>
            <a:r>
              <a:rPr lang="en-US" altLang="zh-CN" sz="2400" dirty="0" smtClean="0">
                <a:latin typeface="Arial" pitchFamily="34" charset="0"/>
              </a:rPr>
              <a:t>	return false;               }</a:t>
            </a:r>
            <a:endParaRPr lang="en-US" altLang="zh-CN" sz="2400" dirty="0">
              <a:latin typeface="Arial" pitchFamily="34" charset="0"/>
            </a:endParaRPr>
          </a:p>
        </p:txBody>
      </p:sp>
    </p:spTree>
  </p:cSld>
  <p:clrMapOvr>
    <a:masterClrMapping/>
  </p:clrMapOvr>
  <p:transition>
    <p:plus/>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云形标注 4"/>
          <p:cNvSpPr/>
          <p:nvPr/>
        </p:nvSpPr>
        <p:spPr bwMode="auto">
          <a:xfrm>
            <a:off x="3929058" y="0"/>
            <a:ext cx="3500462" cy="1928826"/>
          </a:xfrm>
          <a:prstGeom prst="cloudCallout">
            <a:avLst>
              <a:gd name="adj1" fmla="val -70439"/>
              <a:gd name="adj2" fmla="val 24000"/>
            </a:avLst>
          </a:prstGeom>
          <a:noFill/>
          <a:ln w="28575" cap="flat" cmpd="sng" algn="ctr">
            <a:solidFill>
              <a:srgbClr val="00B0F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smtClean="0">
                <a:ln>
                  <a:noFill/>
                </a:ln>
                <a:effectLst/>
                <a:latin typeface="楷体" pitchFamily="49" charset="-122"/>
                <a:ea typeface="楷体" pitchFamily="49" charset="-122"/>
              </a:rPr>
              <a:t>敢问施主，要多久，</a:t>
            </a:r>
            <a:endParaRPr kumimoji="1" lang="en-US" altLang="zh-CN" sz="2000" b="0" i="0" u="none" strike="noStrike" cap="none" normalizeH="0" baseline="0" dirty="0" smtClean="0">
              <a:ln>
                <a:noFill/>
              </a:ln>
              <a:effectLst/>
              <a:latin typeface="楷体" pitchFamily="49" charset="-122"/>
              <a:ea typeface="楷体" pitchFamily="49"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smtClean="0">
                <a:ln>
                  <a:noFill/>
                </a:ln>
                <a:effectLst/>
                <a:latin typeface="楷体" pitchFamily="49" charset="-122"/>
                <a:ea typeface="楷体" pitchFamily="49" charset="-122"/>
              </a:rPr>
              <a:t>才能拼好呢？</a:t>
            </a:r>
            <a:endParaRPr kumimoji="1" lang="en-US" altLang="zh-CN" sz="2000" b="0" i="0" u="none" strike="noStrike" cap="none" normalizeH="0" baseline="0" dirty="0" smtClean="0">
              <a:ln>
                <a:noFill/>
              </a:ln>
              <a:effectLst/>
              <a:latin typeface="楷体" pitchFamily="49" charset="-122"/>
              <a:ea typeface="楷体" pitchFamily="49"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smtClean="0">
                <a:ln>
                  <a:noFill/>
                </a:ln>
                <a:effectLst/>
                <a:latin typeface="楷体" pitchFamily="49" charset="-122"/>
                <a:ea typeface="楷体" pitchFamily="49" charset="-122"/>
              </a:rPr>
              <a:t>有</a:t>
            </a:r>
            <a:r>
              <a:rPr kumimoji="1" lang="en-US" altLang="zh-CN" sz="2000" b="0" i="0" u="none" strike="noStrike" cap="none" normalizeH="0" baseline="0" dirty="0" smtClean="0">
                <a:ln>
                  <a:noFill/>
                </a:ln>
                <a:effectLst/>
                <a:latin typeface="楷体" pitchFamily="49" charset="-122"/>
                <a:ea typeface="楷体" pitchFamily="49" charset="-122"/>
              </a:rPr>
              <a:t>100</a:t>
            </a:r>
            <a:r>
              <a:rPr kumimoji="1" lang="zh-CN" altLang="en-US" sz="2000" b="0" i="0" u="none" strike="noStrike" cap="none" normalizeH="0" baseline="0" dirty="0" smtClean="0">
                <a:ln>
                  <a:noFill/>
                </a:ln>
                <a:effectLst/>
                <a:latin typeface="楷体" pitchFamily="49" charset="-122"/>
                <a:ea typeface="楷体" pitchFamily="49" charset="-122"/>
              </a:rPr>
              <a:t>多</a:t>
            </a:r>
            <a:r>
              <a:rPr kumimoji="1" lang="zh-CN" altLang="en-US" sz="2000" dirty="0" smtClean="0">
                <a:latin typeface="楷体" pitchFamily="49" charset="-122"/>
                <a:ea typeface="楷体" pitchFamily="49" charset="-122"/>
              </a:rPr>
              <a:t>节木棒呢！</a:t>
            </a:r>
            <a:endParaRPr kumimoji="1" lang="zh-CN" altLang="en-US" sz="2000" b="0" i="0" u="none" strike="noStrike" cap="none" normalizeH="0" baseline="0" dirty="0" smtClean="0">
              <a:ln>
                <a:noFill/>
              </a:ln>
              <a:effectLst/>
              <a:latin typeface="楷体" pitchFamily="49" charset="-122"/>
              <a:ea typeface="楷体" pitchFamily="49" charset="-122"/>
            </a:endParaRPr>
          </a:p>
        </p:txBody>
      </p:sp>
      <p:pic>
        <p:nvPicPr>
          <p:cNvPr id="7" name="Picture 2"/>
          <p:cNvPicPr>
            <a:picLocks noChangeAspect="1" noChangeArrowheads="1"/>
          </p:cNvPicPr>
          <p:nvPr/>
        </p:nvPicPr>
        <p:blipFill>
          <a:blip r:embed="rId2" cstate="print"/>
          <a:srcRect/>
          <a:stretch>
            <a:fillRect/>
          </a:stretch>
        </p:blipFill>
        <p:spPr bwMode="auto">
          <a:xfrm>
            <a:off x="1000100" y="1214422"/>
            <a:ext cx="2097447" cy="3022792"/>
          </a:xfrm>
          <a:prstGeom prst="rect">
            <a:avLst/>
          </a:prstGeom>
          <a:noFill/>
          <a:ln w="9525">
            <a:noFill/>
            <a:miter lim="800000"/>
            <a:headEnd/>
            <a:tailEnd/>
          </a:ln>
          <a:effectLst/>
        </p:spPr>
      </p:pic>
      <p:pic>
        <p:nvPicPr>
          <p:cNvPr id="3078" name="Picture 6"/>
          <p:cNvPicPr>
            <a:picLocks noChangeAspect="1" noChangeArrowheads="1"/>
          </p:cNvPicPr>
          <p:nvPr/>
        </p:nvPicPr>
        <p:blipFill>
          <a:blip r:embed="rId3" cstate="print"/>
          <a:srcRect/>
          <a:stretch>
            <a:fillRect/>
          </a:stretch>
        </p:blipFill>
        <p:spPr bwMode="auto">
          <a:xfrm>
            <a:off x="1428728" y="4643446"/>
            <a:ext cx="1333500" cy="1724025"/>
          </a:xfrm>
          <a:prstGeom prst="rect">
            <a:avLst/>
          </a:prstGeom>
          <a:noFill/>
          <a:ln w="9525">
            <a:noFill/>
            <a:miter lim="800000"/>
            <a:headEnd/>
            <a:tailEnd/>
          </a:ln>
          <a:effectLst/>
        </p:spPr>
      </p:pic>
      <p:sp>
        <p:nvSpPr>
          <p:cNvPr id="14" name="云形标注 13"/>
          <p:cNvSpPr/>
          <p:nvPr/>
        </p:nvSpPr>
        <p:spPr bwMode="auto">
          <a:xfrm>
            <a:off x="3357554" y="3643314"/>
            <a:ext cx="2357454" cy="1714512"/>
          </a:xfrm>
          <a:prstGeom prst="cloudCallout">
            <a:avLst>
              <a:gd name="adj1" fmla="val -71650"/>
              <a:gd name="adj2" fmla="val 19252"/>
            </a:avLst>
          </a:prstGeom>
          <a:noFill/>
          <a:ln w="28575" cap="flat" cmpd="sng" algn="ctr">
            <a:solidFill>
              <a:srgbClr val="FF993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smtClean="0">
                <a:ln>
                  <a:noFill/>
                </a:ln>
                <a:effectLst/>
                <a:latin typeface="楷体" pitchFamily="49" charset="-122"/>
                <a:ea typeface="楷体" pitchFamily="49" charset="-122"/>
              </a:rPr>
              <a:t>怎么也得</a:t>
            </a:r>
            <a:r>
              <a:rPr kumimoji="1" lang="en-US" altLang="zh-CN" sz="2400" b="0" i="0" u="none" strike="noStrike" cap="none" normalizeH="0" baseline="0" dirty="0" smtClean="0">
                <a:ln>
                  <a:noFill/>
                </a:ln>
                <a:effectLst/>
                <a:latin typeface="楷体" pitchFamily="49" charset="-122"/>
                <a:ea typeface="楷体" pitchFamily="49" charset="-122"/>
              </a:rPr>
              <a:t>…</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dirty="0" smtClean="0">
                <a:latin typeface="楷体" pitchFamily="49" charset="-122"/>
                <a:ea typeface="楷体" pitchFamily="49" charset="-122"/>
              </a:rPr>
              <a:t>10000</a:t>
            </a:r>
            <a:r>
              <a:rPr kumimoji="1" lang="zh-CN" altLang="en-US" sz="2400" dirty="0" smtClean="0">
                <a:latin typeface="楷体" pitchFamily="49" charset="-122"/>
                <a:ea typeface="楷体" pitchFamily="49" charset="-122"/>
              </a:rPr>
              <a:t>年吧</a:t>
            </a:r>
            <a:endParaRPr kumimoji="1" lang="zh-CN" altLang="en-US" sz="2400" b="0" i="0" u="none" strike="noStrike" cap="none" normalizeH="0" baseline="0" dirty="0" smtClean="0">
              <a:ln>
                <a:noFill/>
              </a:ln>
              <a:effectLst/>
              <a:latin typeface="楷体" pitchFamily="49" charset="-122"/>
              <a:ea typeface="楷体" pitchFamily="49" charset="-122"/>
            </a:endParaRPr>
          </a:p>
        </p:txBody>
      </p:sp>
      <p:grpSp>
        <p:nvGrpSpPr>
          <p:cNvPr id="21" name="组合 20"/>
          <p:cNvGrpSpPr/>
          <p:nvPr/>
        </p:nvGrpSpPr>
        <p:grpSpPr>
          <a:xfrm>
            <a:off x="6643702" y="2928934"/>
            <a:ext cx="2285984" cy="3452822"/>
            <a:chOff x="6643702" y="2928934"/>
            <a:chExt cx="2285984" cy="3452822"/>
          </a:xfrm>
        </p:grpSpPr>
        <p:sp>
          <p:nvSpPr>
            <p:cNvPr id="16" name="五角星 15"/>
            <p:cNvSpPr/>
            <p:nvPr/>
          </p:nvSpPr>
          <p:spPr>
            <a:xfrm>
              <a:off x="8072462" y="3929066"/>
              <a:ext cx="490542" cy="27622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6643702" y="2928934"/>
              <a:ext cx="2285984" cy="3452822"/>
              <a:chOff x="6858016" y="2928934"/>
              <a:chExt cx="2285984" cy="3452822"/>
            </a:xfrm>
          </p:grpSpPr>
          <p:pic>
            <p:nvPicPr>
              <p:cNvPr id="3077" name="Picture 5"/>
              <p:cNvPicPr>
                <a:picLocks noChangeAspect="1" noChangeArrowheads="1"/>
              </p:cNvPicPr>
              <p:nvPr/>
            </p:nvPicPr>
            <p:blipFill>
              <a:blip r:embed="rId4" cstate="print"/>
              <a:srcRect/>
              <a:stretch>
                <a:fillRect/>
              </a:stretch>
            </p:blipFill>
            <p:spPr bwMode="auto">
              <a:xfrm>
                <a:off x="6858016" y="4286256"/>
                <a:ext cx="1981200" cy="2095500"/>
              </a:xfrm>
              <a:prstGeom prst="rect">
                <a:avLst/>
              </a:prstGeom>
              <a:noFill/>
              <a:ln w="9525">
                <a:noFill/>
                <a:miter lim="800000"/>
                <a:headEnd/>
                <a:tailEnd/>
              </a:ln>
              <a:effectLst/>
            </p:spPr>
          </p:pic>
          <p:sp>
            <p:nvSpPr>
              <p:cNvPr id="15" name="五角星 14"/>
              <p:cNvSpPr/>
              <p:nvPr/>
            </p:nvSpPr>
            <p:spPr>
              <a:xfrm>
                <a:off x="7786710" y="3214686"/>
                <a:ext cx="1214446" cy="571504"/>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五角星 16"/>
              <p:cNvSpPr/>
              <p:nvPr/>
            </p:nvSpPr>
            <p:spPr>
              <a:xfrm>
                <a:off x="8653458" y="4357694"/>
                <a:ext cx="490542" cy="27622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五角星 17"/>
              <p:cNvSpPr/>
              <p:nvPr/>
            </p:nvSpPr>
            <p:spPr>
              <a:xfrm>
                <a:off x="7572396" y="2928934"/>
                <a:ext cx="490542" cy="27622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858016" y="3714752"/>
                <a:ext cx="1620957" cy="523220"/>
              </a:xfrm>
              <a:prstGeom prst="rect">
                <a:avLst/>
              </a:prstGeom>
            </p:spPr>
            <p:txBody>
              <a:bodyPr wrap="none">
                <a:spAutoFit/>
              </a:bodyPr>
              <a:lstStyle/>
              <a:p>
                <a:pPr algn="ctr"/>
                <a:r>
                  <a:rPr kumimoji="1" lang="zh-CN" altLang="en-US" dirty="0" smtClean="0">
                    <a:latin typeface="楷体" pitchFamily="49" charset="-122"/>
                    <a:ea typeface="楷体" pitchFamily="49" charset="-122"/>
                  </a:rPr>
                  <a:t>咣当！！</a:t>
                </a:r>
              </a:p>
            </p:txBody>
          </p:sp>
        </p:grpSp>
      </p:grpSp>
    </p:spTree>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078"/>
                                        </p:tgtEl>
                                        <p:attrNameLst>
                                          <p:attrName>style.visibility</p:attrName>
                                        </p:attrNameLst>
                                      </p:cBhvr>
                                      <p:to>
                                        <p:strVal val="visible"/>
                                      </p:to>
                                    </p:set>
                                    <p:anim calcmode="lin" valueType="num">
                                      <p:cBhvr additive="base">
                                        <p:cTn id="12" dur="500" fill="hold"/>
                                        <p:tgtEl>
                                          <p:spTgt spid="3078"/>
                                        </p:tgtEl>
                                        <p:attrNameLst>
                                          <p:attrName>ppt_x</p:attrName>
                                        </p:attrNameLst>
                                      </p:cBhvr>
                                      <p:tavLst>
                                        <p:tav tm="0">
                                          <p:val>
                                            <p:strVal val="0-#ppt_w/2"/>
                                          </p:val>
                                        </p:tav>
                                        <p:tav tm="100000">
                                          <p:val>
                                            <p:strVal val="#ppt_x"/>
                                          </p:val>
                                        </p:tav>
                                      </p:tavLst>
                                    </p:anim>
                                    <p:anim calcmode="lin" valueType="num">
                                      <p:cBhvr additive="base">
                                        <p:cTn id="13" dur="500" fill="hold"/>
                                        <p:tgtEl>
                                          <p:spTgt spid="3078"/>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3" presetClass="entr" presetSubtype="1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4"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 from="(-#ppt_w/2)" to="(#ppt_x)" calcmode="lin" valueType="num">
                                      <p:cBhvr>
                                        <p:cTn id="22" dur="600" fill="hold">
                                          <p:stCondLst>
                                            <p:cond delay="0"/>
                                          </p:stCondLst>
                                        </p:cTn>
                                        <p:tgtEl>
                                          <p:spTgt spid="21"/>
                                        </p:tgtEl>
                                        <p:attrNameLst>
                                          <p:attrName>ppt_x</p:attrName>
                                        </p:attrNameLst>
                                      </p:cBhvr>
                                    </p:anim>
                                    <p:anim from="0" to="-1.0" calcmode="lin" valueType="num">
                                      <p:cBhvr>
                                        <p:cTn id="23" dur="200" decel="50000" autoRev="1" fill="hold">
                                          <p:stCondLst>
                                            <p:cond delay="600"/>
                                          </p:stCondLst>
                                        </p:cTn>
                                        <p:tgtEl>
                                          <p:spTgt spid="21"/>
                                        </p:tgtEl>
                                        <p:attrNameLst>
                                          <p:attrName>xshear</p:attrName>
                                        </p:attrNameLst>
                                      </p:cBhvr>
                                    </p:anim>
                                    <p:animScale>
                                      <p:cBhvr>
                                        <p:cTn id="24" dur="200" decel="100000" autoRev="1" fill="hold">
                                          <p:stCondLst>
                                            <p:cond delay="600"/>
                                          </p:stCondLst>
                                        </p:cTn>
                                        <p:tgtEl>
                                          <p:spTgt spid="21"/>
                                        </p:tgtEl>
                                      </p:cBhvr>
                                      <p:from x="100000" y="100000"/>
                                      <p:to x="80000" y="100000"/>
                                    </p:animScale>
                                    <p:anim by="(#ppt_h/3+#ppt_w*0.1)" calcmode="lin" valueType="num">
                                      <p:cBhvr additive="sum">
                                        <p:cTn id="25" dur="200" decel="100000" autoRev="1" fill="hold">
                                          <p:stCondLst>
                                            <p:cond delay="600"/>
                                          </p:stCondLst>
                                        </p:cTn>
                                        <p:tgtEl>
                                          <p:spTgt spid="21"/>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4000496" y="2143116"/>
            <a:ext cx="4858175" cy="4500594"/>
          </a:xfrm>
          <a:prstGeom prst="rect">
            <a:avLst/>
          </a:prstGeom>
          <a:noFill/>
          <a:ln w="9525">
            <a:noFill/>
            <a:miter lim="800000"/>
            <a:headEnd/>
            <a:tailEnd/>
          </a:ln>
          <a:effectLst/>
        </p:spPr>
      </p:pic>
      <p:sp>
        <p:nvSpPr>
          <p:cNvPr id="6" name="云形标注 5"/>
          <p:cNvSpPr/>
          <p:nvPr/>
        </p:nvSpPr>
        <p:spPr bwMode="auto">
          <a:xfrm>
            <a:off x="428596" y="785794"/>
            <a:ext cx="4071966" cy="2286016"/>
          </a:xfrm>
          <a:prstGeom prst="cloudCallout">
            <a:avLst>
              <a:gd name="adj1" fmla="val 51712"/>
              <a:gd name="adj2" fmla="val 72268"/>
            </a:avLst>
          </a:prstGeom>
          <a:noFill/>
          <a:ln w="28575" cap="flat" cmpd="sng" algn="ctr">
            <a:solidFill>
              <a:srgbClr val="FF993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smtClean="0">
                <a:ln>
                  <a:noFill/>
                </a:ln>
                <a:effectLst/>
                <a:latin typeface="楷体" pitchFamily="49" charset="-122"/>
                <a:ea typeface="楷体" pitchFamily="49" charset="-122"/>
              </a:rPr>
              <a:t>恳请施主稍快一点，</a:t>
            </a:r>
            <a:endParaRPr kumimoji="1" lang="en-US" altLang="zh-CN" sz="2400" b="0" i="0" u="none" strike="noStrike" cap="none" normalizeH="0" baseline="0" dirty="0" smtClean="0">
              <a:ln>
                <a:noFill/>
              </a:ln>
              <a:effectLst/>
              <a:latin typeface="楷体" pitchFamily="49" charset="-122"/>
              <a:ea typeface="楷体" pitchFamily="49"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smtClean="0">
                <a:ln>
                  <a:noFill/>
                </a:ln>
                <a:effectLst/>
                <a:latin typeface="楷体" pitchFamily="49" charset="-122"/>
                <a:ea typeface="楷体" pitchFamily="49" charset="-122"/>
              </a:rPr>
              <a:t>让老衲在有生之年</a:t>
            </a:r>
            <a:r>
              <a:rPr kumimoji="1" lang="en-US" altLang="zh-CN" sz="2400" b="0" i="0" u="none" strike="noStrike" cap="none" normalizeH="0" baseline="0" dirty="0" smtClean="0">
                <a:ln>
                  <a:noFill/>
                </a:ln>
                <a:effectLst/>
                <a:latin typeface="楷体" pitchFamily="49" charset="-122"/>
                <a:ea typeface="楷体" pitchFamily="49" charset="-122"/>
              </a:rPr>
              <a:t>,</a:t>
            </a:r>
            <a:r>
              <a:rPr kumimoji="1" lang="zh-CN" altLang="en-US" sz="2400" b="0" i="0" u="none" strike="noStrike" cap="none" normalizeH="0" baseline="0" dirty="0" smtClean="0">
                <a:ln>
                  <a:noFill/>
                </a:ln>
                <a:effectLst/>
                <a:latin typeface="楷体" pitchFamily="49" charset="-122"/>
                <a:ea typeface="楷体" pitchFamily="49" charset="-122"/>
              </a:rPr>
              <a:t>看到</a:t>
            </a:r>
            <a:endParaRPr kumimoji="1" lang="en-US" altLang="zh-CN" sz="2400" b="0" i="0" u="none" strike="noStrike" cap="none" normalizeH="0" baseline="0" dirty="0" smtClean="0">
              <a:ln>
                <a:noFill/>
              </a:ln>
              <a:effectLst/>
              <a:latin typeface="楷体" pitchFamily="49" charset="-122"/>
              <a:ea typeface="楷体" pitchFamily="49"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smtClean="0">
                <a:ln>
                  <a:noFill/>
                </a:ln>
                <a:effectLst/>
                <a:latin typeface="楷体" pitchFamily="49" charset="-122"/>
                <a:ea typeface="楷体" pitchFamily="49" charset="-122"/>
              </a:rPr>
              <a:t>少林神棍修复完工！！</a:t>
            </a:r>
          </a:p>
        </p:txBody>
      </p:sp>
    </p:spTree>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714348" y="3000372"/>
            <a:ext cx="4163852" cy="3602321"/>
          </a:xfrm>
          <a:prstGeom prst="rect">
            <a:avLst/>
          </a:prstGeom>
          <a:noFill/>
          <a:ln w="9525">
            <a:noFill/>
            <a:miter lim="800000"/>
            <a:headEnd/>
            <a:tailEnd/>
          </a:ln>
          <a:effectLst/>
        </p:spPr>
      </p:pic>
      <p:sp>
        <p:nvSpPr>
          <p:cNvPr id="5" name="云形标注 4"/>
          <p:cNvSpPr/>
          <p:nvPr/>
        </p:nvSpPr>
        <p:spPr bwMode="auto">
          <a:xfrm>
            <a:off x="3000364" y="214290"/>
            <a:ext cx="4071966" cy="2286016"/>
          </a:xfrm>
          <a:prstGeom prst="cloudCallout">
            <a:avLst>
              <a:gd name="adj1" fmla="val -70085"/>
              <a:gd name="adj2" fmla="val 70839"/>
            </a:avLst>
          </a:prstGeom>
          <a:noFill/>
          <a:ln w="28575" cap="flat" cmpd="sng" algn="ctr">
            <a:solidFill>
              <a:srgbClr val="FF993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smtClean="0">
                <a:ln>
                  <a:noFill/>
                </a:ln>
                <a:effectLst/>
                <a:latin typeface="楷体" pitchFamily="49" charset="-122"/>
                <a:ea typeface="楷体" pitchFamily="49" charset="-122"/>
              </a:rPr>
              <a:t>没问题！</a:t>
            </a:r>
            <a:endParaRPr kumimoji="1" lang="en-US" altLang="zh-CN" sz="2400" b="0" i="0" u="none" strike="noStrike" cap="none" normalizeH="0" baseline="0" dirty="0" smtClean="0">
              <a:ln>
                <a:noFill/>
              </a:ln>
              <a:effectLst/>
              <a:latin typeface="楷体" pitchFamily="49" charset="-122"/>
              <a:ea typeface="楷体" pitchFamily="49" charset="-122"/>
            </a:endParaRPr>
          </a:p>
          <a:p>
            <a:pPr marL="0" marR="0" indent="0" algn="ctr" defTabSz="914400" rtl="0" eaLnBrk="1" fontAlgn="base" latinLnBrk="0" hangingPunct="1">
              <a:lnSpc>
                <a:spcPct val="100000"/>
              </a:lnSpc>
              <a:spcBef>
                <a:spcPct val="0"/>
              </a:spcBef>
              <a:spcAft>
                <a:spcPct val="0"/>
              </a:spcAft>
              <a:buClrTx/>
              <a:buSzTx/>
              <a:buFontTx/>
              <a:buNone/>
              <a:tabLst/>
            </a:pPr>
            <a:endParaRPr kumimoji="1" lang="en-US" altLang="zh-CN" sz="2400" b="0" i="0" u="none" strike="noStrike" cap="none" normalizeH="0" baseline="0" dirty="0" smtClean="0">
              <a:ln>
                <a:noFill/>
              </a:ln>
              <a:effectLst/>
              <a:latin typeface="楷体" pitchFamily="49" charset="-122"/>
              <a:ea typeface="楷体" pitchFamily="49"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dirty="0" smtClean="0">
                <a:latin typeface="楷体" pitchFamily="49" charset="-122"/>
                <a:ea typeface="楷体" pitchFamily="49" charset="-122"/>
              </a:rPr>
              <a:t>   </a:t>
            </a:r>
            <a:r>
              <a:rPr kumimoji="1" lang="zh-CN" altLang="en-US" sz="2400" b="0" i="0" u="none" strike="noStrike" cap="none" normalizeH="0" baseline="0" dirty="0" smtClean="0">
                <a:ln>
                  <a:noFill/>
                </a:ln>
                <a:effectLst/>
                <a:latin typeface="楷体" pitchFamily="49" charset="-122"/>
                <a:ea typeface="楷体" pitchFamily="49" charset="-122"/>
              </a:rPr>
              <a:t>用“剪枝”可以解决！</a:t>
            </a:r>
          </a:p>
        </p:txBody>
      </p:sp>
      <p:sp>
        <p:nvSpPr>
          <p:cNvPr id="6" name="Rectangle 3"/>
          <p:cNvSpPr>
            <a:spLocks noChangeArrowheads="1"/>
          </p:cNvSpPr>
          <p:nvPr/>
        </p:nvSpPr>
        <p:spPr bwMode="auto">
          <a:xfrm>
            <a:off x="5000596" y="2857496"/>
            <a:ext cx="4143404" cy="3643338"/>
          </a:xfrm>
          <a:prstGeom prst="rect">
            <a:avLst/>
          </a:prstGeom>
          <a:noFill/>
          <a:ln w="9525">
            <a:noFill/>
            <a:miter lim="800000"/>
            <a:headEnd/>
            <a:tailEnd/>
          </a:ln>
        </p:spPr>
        <p:txBody>
          <a:bodyPr/>
          <a:lstStyle/>
          <a:p>
            <a:pPr marL="342900" indent="-342900">
              <a:spcBef>
                <a:spcPct val="20000"/>
              </a:spcBef>
              <a:buClr>
                <a:schemeClr val="tx2"/>
              </a:buClr>
              <a:buSzPct val="70000"/>
            </a:pPr>
            <a:r>
              <a:rPr lang="zh-CN" altLang="en-US" dirty="0" smtClean="0">
                <a:latin typeface="Arial" pitchFamily="34" charset="0"/>
              </a:rPr>
              <a:t>搜索</a:t>
            </a:r>
            <a:r>
              <a:rPr lang="zh-CN" altLang="en-US" dirty="0">
                <a:latin typeface="Arial" pitchFamily="34" charset="0"/>
              </a:rPr>
              <a:t>题</a:t>
            </a:r>
            <a:r>
              <a:rPr lang="zh-CN" altLang="en-US" dirty="0" smtClean="0">
                <a:latin typeface="Arial" pitchFamily="34" charset="0"/>
              </a:rPr>
              <a:t>，要</a:t>
            </a:r>
            <a:r>
              <a:rPr lang="zh-CN" altLang="en-US" dirty="0">
                <a:latin typeface="Arial" pitchFamily="34" charset="0"/>
              </a:rPr>
              <a:t>解决一</a:t>
            </a:r>
            <a:r>
              <a:rPr lang="zh-CN" altLang="en-US" dirty="0" smtClean="0">
                <a:latin typeface="Arial" pitchFamily="34" charset="0"/>
              </a:rPr>
              <a:t>个</a:t>
            </a:r>
            <a:endParaRPr lang="en-US" altLang="zh-CN" dirty="0" smtClean="0">
              <a:latin typeface="Arial" pitchFamily="34" charset="0"/>
            </a:endParaRPr>
          </a:p>
          <a:p>
            <a:pPr marL="342900" indent="-342900">
              <a:spcBef>
                <a:spcPct val="20000"/>
              </a:spcBef>
              <a:buClr>
                <a:schemeClr val="tx2"/>
              </a:buClr>
              <a:buSzPct val="70000"/>
            </a:pPr>
            <a:r>
              <a:rPr lang="zh-CN" altLang="en-US" dirty="0" smtClean="0">
                <a:latin typeface="Arial" pitchFamily="34" charset="0"/>
              </a:rPr>
              <a:t>问题</a:t>
            </a:r>
            <a:r>
              <a:rPr lang="zh-CN" altLang="en-US" dirty="0">
                <a:latin typeface="Arial" pitchFamily="34" charset="0"/>
              </a:rPr>
              <a:t>：如何</a:t>
            </a:r>
            <a:r>
              <a:rPr lang="zh-CN" altLang="en-US" dirty="0" smtClean="0">
                <a:latin typeface="Arial" pitchFamily="34" charset="0"/>
              </a:rPr>
              <a:t>剪枝。</a:t>
            </a:r>
            <a:endParaRPr lang="en-US" altLang="zh-CN" dirty="0" smtClean="0">
              <a:latin typeface="Arial" pitchFamily="34" charset="0"/>
            </a:endParaRPr>
          </a:p>
          <a:p>
            <a:pPr marL="342900" indent="-342900">
              <a:spcBef>
                <a:spcPct val="20000"/>
              </a:spcBef>
              <a:buClr>
                <a:schemeClr val="tx2"/>
              </a:buClr>
              <a:buSzPct val="70000"/>
            </a:pPr>
            <a:endParaRPr lang="en-US" altLang="zh-CN" dirty="0" smtClean="0">
              <a:latin typeface="Arial" pitchFamily="34" charset="0"/>
            </a:endParaRPr>
          </a:p>
          <a:p>
            <a:pPr marL="342900" indent="-342900">
              <a:spcBef>
                <a:spcPct val="20000"/>
              </a:spcBef>
              <a:buClr>
                <a:schemeClr val="tx2"/>
              </a:buClr>
              <a:buSzPct val="70000"/>
            </a:pPr>
            <a:r>
              <a:rPr lang="zh-CN" altLang="en-US" dirty="0" smtClean="0">
                <a:latin typeface="Arial" pitchFamily="34" charset="0"/>
              </a:rPr>
              <a:t>即尽可能快</a:t>
            </a:r>
            <a:r>
              <a:rPr lang="zh-CN" altLang="en-US" dirty="0">
                <a:latin typeface="Arial" pitchFamily="34" charset="0"/>
              </a:rPr>
              <a:t>地</a:t>
            </a:r>
            <a:r>
              <a:rPr lang="zh-CN" altLang="en-US" dirty="0" smtClean="0">
                <a:latin typeface="Arial" pitchFamily="34" charset="0"/>
              </a:rPr>
              <a:t>发现没有</a:t>
            </a:r>
            <a:endParaRPr lang="en-US" altLang="zh-CN" dirty="0" smtClean="0">
              <a:latin typeface="Arial" pitchFamily="34" charset="0"/>
            </a:endParaRPr>
          </a:p>
          <a:p>
            <a:pPr marL="342900" indent="-342900">
              <a:spcBef>
                <a:spcPct val="20000"/>
              </a:spcBef>
              <a:buClr>
                <a:schemeClr val="tx2"/>
              </a:buClr>
              <a:buSzPct val="70000"/>
            </a:pPr>
            <a:r>
              <a:rPr lang="zh-CN" altLang="en-US" dirty="0" smtClean="0">
                <a:latin typeface="Arial" pitchFamily="34" charset="0"/>
              </a:rPr>
              <a:t>希望的状态，避免从没希</a:t>
            </a:r>
            <a:endParaRPr lang="en-US" altLang="zh-CN" dirty="0" smtClean="0">
              <a:latin typeface="Arial" pitchFamily="34" charset="0"/>
            </a:endParaRPr>
          </a:p>
          <a:p>
            <a:pPr marL="342900" indent="-342900">
              <a:spcBef>
                <a:spcPct val="20000"/>
              </a:spcBef>
              <a:buClr>
                <a:schemeClr val="tx2"/>
              </a:buClr>
              <a:buSzPct val="70000"/>
            </a:pPr>
            <a:r>
              <a:rPr lang="zh-CN" altLang="en-US" dirty="0" smtClean="0">
                <a:latin typeface="Arial" pitchFamily="34" charset="0"/>
              </a:rPr>
              <a:t>望的状态往下继续尝试。</a:t>
            </a:r>
            <a:endParaRPr lang="en-US" altLang="zh-CN" dirty="0">
              <a:latin typeface="Arial" pitchFamily="34" charset="0"/>
            </a:endParaRPr>
          </a:p>
        </p:txBody>
      </p:sp>
    </p:spTree>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1"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nodeType="withEffect">
                                  <p:stCondLst>
                                    <p:cond delay="0"/>
                                  </p:stCondLst>
                                  <p:childTnLst>
                                    <p:set>
                                      <p:cBhvr>
                                        <p:cTn id="12" dur="1" fill="hold">
                                          <p:stCondLst>
                                            <p:cond delay="0"/>
                                          </p:stCondLst>
                                        </p:cTn>
                                        <p:tgtEl>
                                          <p:spTgt spid="4098"/>
                                        </p:tgtEl>
                                        <p:attrNameLst>
                                          <p:attrName>style.visibility</p:attrName>
                                        </p:attrNameLst>
                                      </p:cBhvr>
                                      <p:to>
                                        <p:strVal val="visible"/>
                                      </p:to>
                                    </p:set>
                                    <p:animEffect transition="in" filter="blinds(horizontal)">
                                      <p:cBhvr>
                                        <p:cTn id="13" dur="500"/>
                                        <p:tgtEl>
                                          <p:spTgt spid="409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5"/>
          <p:cNvSpPr txBox="1">
            <a:spLocks noChangeArrowheads="1"/>
          </p:cNvSpPr>
          <p:nvPr/>
        </p:nvSpPr>
        <p:spPr>
          <a:xfrm>
            <a:off x="863600" y="1571612"/>
            <a:ext cx="8280400" cy="1727200"/>
          </a:xfrm>
          <a:prstGeom prst="rect">
            <a:avLst/>
          </a:prstGeom>
          <a:noFill/>
        </p:spPr>
        <p:txBody>
          <a:bodyPr/>
          <a:lstStyle/>
          <a:p>
            <a:pPr marL="342900" indent="-342900" fontAlgn="auto">
              <a:spcBef>
                <a:spcPct val="20000"/>
              </a:spcBef>
              <a:spcAft>
                <a:spcPts val="0"/>
              </a:spcAft>
              <a:buClr>
                <a:schemeClr val="tx2"/>
              </a:buClr>
              <a:buSzPct val="60000"/>
              <a:defRPr/>
            </a:pPr>
            <a:r>
              <a:rPr kumimoji="1" lang="zh-CN" altLang="en-US" sz="3000" dirty="0" smtClean="0">
                <a:latin typeface="Times New Roman" pitchFamily="18" charset="0"/>
              </a:rPr>
              <a:t>    不要在同一个位置多次尝试相同长度的木棒。</a:t>
            </a:r>
            <a:endParaRPr kumimoji="1" lang="en-US" altLang="zh-CN" sz="3000" dirty="0" smtClean="0">
              <a:latin typeface="Times New Roman" pitchFamily="18" charset="0"/>
            </a:endParaRPr>
          </a:p>
          <a:p>
            <a:pPr marL="342900" indent="-342900" fontAlgn="auto">
              <a:spcBef>
                <a:spcPct val="20000"/>
              </a:spcBef>
              <a:spcAft>
                <a:spcPts val="0"/>
              </a:spcAft>
              <a:buClr>
                <a:schemeClr val="tx2"/>
              </a:buClr>
              <a:buSzPct val="60000"/>
              <a:defRPr/>
            </a:pPr>
            <a:endParaRPr kumimoji="1" lang="zh-CN" altLang="en-US" sz="3000" dirty="0" smtClean="0">
              <a:latin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
                <a:schemeClr val="tx2"/>
              </a:buClr>
              <a:buSzPct val="60000"/>
              <a:tabLst/>
              <a:defRPr/>
            </a:pPr>
            <a:r>
              <a:rPr kumimoji="0" lang="zh-CN" altLang="en-US" sz="3000" b="0" i="0" u="none" strike="noStrike" kern="1200" cap="none" spc="0" normalizeH="0" baseline="0" noProof="0" dirty="0" smtClean="0">
                <a:ln>
                  <a:noFill/>
                </a:ln>
                <a:solidFill>
                  <a:schemeClr val="tx1"/>
                </a:solidFill>
                <a:effectLst/>
                <a:uLnTx/>
                <a:uFillTx/>
                <a:latin typeface="+mn-lt"/>
                <a:ea typeface="+mn-ea"/>
                <a:cs typeface="+mn-cs"/>
              </a:rPr>
              <a:t>    即：</a:t>
            </a:r>
            <a:endParaRPr kumimoji="0" lang="en-US" altLang="zh-CN" sz="3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60000"/>
              <a:buFont typeface="Wingdings 2"/>
              <a:buChar char=""/>
              <a:tabLst/>
              <a:defRPr/>
            </a:pPr>
            <a:endParaRPr lang="en-US" altLang="zh-CN" sz="3000" dirty="0" smtClean="0">
              <a:latin typeface="+mn-lt"/>
              <a:ea typeface="+mn-ea"/>
            </a:endParaRPr>
          </a:p>
          <a:p>
            <a:pPr marL="342900" marR="0" lvl="0" indent="-342900" algn="l" defTabSz="914400" rtl="0" eaLnBrk="1" fontAlgn="auto" latinLnBrk="0" hangingPunct="1">
              <a:lnSpc>
                <a:spcPct val="100000"/>
              </a:lnSpc>
              <a:spcBef>
                <a:spcPct val="20000"/>
              </a:spcBef>
              <a:spcAft>
                <a:spcPts val="0"/>
              </a:spcAft>
              <a:buClr>
                <a:schemeClr val="tx2"/>
              </a:buClr>
              <a:buSzPct val="60000"/>
              <a:tabLst/>
              <a:defRPr/>
            </a:pPr>
            <a:r>
              <a:rPr kumimoji="0" lang="zh-CN" altLang="en-US" sz="3000" b="0" i="0" u="none" strike="noStrike" kern="1200" cap="none" spc="0" normalizeH="0" baseline="0" noProof="0" dirty="0" smtClean="0">
                <a:ln>
                  <a:noFill/>
                </a:ln>
                <a:solidFill>
                  <a:schemeClr val="tx1"/>
                </a:solidFill>
                <a:effectLst/>
                <a:uLnTx/>
                <a:uFillTx/>
                <a:latin typeface="+mn-lt"/>
                <a:ea typeface="+mn-ea"/>
                <a:cs typeface="+mn-cs"/>
              </a:rPr>
              <a:t>    如果某次拼接选择长度为</a:t>
            </a:r>
            <a:r>
              <a:rPr kumimoji="0" lang="en-US" altLang="zh-CN" sz="3000" b="0" i="0" u="none" strike="noStrike" kern="1200" cap="none" spc="0" normalizeH="0" baseline="0" noProof="0" dirty="0" smtClean="0">
                <a:ln>
                  <a:noFill/>
                </a:ln>
                <a:solidFill>
                  <a:schemeClr val="tx1"/>
                </a:solidFill>
                <a:effectLst/>
                <a:uLnTx/>
                <a:uFillTx/>
                <a:latin typeface="+mn-lt"/>
                <a:ea typeface="+mn-ea"/>
                <a:cs typeface="+mn-cs"/>
              </a:rPr>
              <a:t>S </a:t>
            </a:r>
            <a:r>
              <a:rPr kumimoji="0" lang="zh-CN" altLang="en-US" sz="3000" b="0" i="0" u="none" strike="noStrike" kern="1200" cap="none" spc="0" normalizeH="0" baseline="0" noProof="0" dirty="0" smtClean="0">
                <a:ln>
                  <a:noFill/>
                </a:ln>
                <a:solidFill>
                  <a:schemeClr val="tx1"/>
                </a:solidFill>
                <a:effectLst/>
                <a:uLnTx/>
                <a:uFillTx/>
                <a:latin typeface="+mn-lt"/>
                <a:ea typeface="+mn-ea"/>
                <a:cs typeface="+mn-cs"/>
              </a:rPr>
              <a:t>的木棒，导致最终失败，则在</a:t>
            </a:r>
            <a:r>
              <a:rPr kumimoji="0" lang="zh-CN" altLang="en-US" sz="3000" b="1" i="0" u="none" strike="noStrike" kern="1200" cap="none" spc="0" normalizeH="0" baseline="0" noProof="0" dirty="0" smtClean="0">
                <a:ln>
                  <a:noFill/>
                </a:ln>
                <a:solidFill>
                  <a:srgbClr val="FFFF66"/>
                </a:solidFill>
                <a:effectLst/>
                <a:uLnTx/>
                <a:uFillTx/>
                <a:latin typeface="+mn-lt"/>
                <a:ea typeface="+mn-ea"/>
                <a:cs typeface="+mn-cs"/>
              </a:rPr>
              <a:t>同一位置</a:t>
            </a:r>
            <a:r>
              <a:rPr kumimoji="0" lang="zh-CN" altLang="en-US" sz="3000" b="0" i="0" u="none" strike="noStrike" kern="1200" cap="none" spc="0" normalizeH="0" baseline="0" noProof="0" dirty="0" smtClean="0">
                <a:ln>
                  <a:noFill/>
                </a:ln>
                <a:solidFill>
                  <a:schemeClr val="tx1"/>
                </a:solidFill>
                <a:effectLst/>
                <a:uLnTx/>
                <a:uFillTx/>
                <a:latin typeface="+mn-lt"/>
                <a:ea typeface="+mn-ea"/>
                <a:cs typeface="+mn-cs"/>
              </a:rPr>
              <a:t>尝试下一根木棒时，要跳过所有长度为</a:t>
            </a:r>
            <a:r>
              <a:rPr kumimoji="0" lang="en-US" altLang="zh-CN" sz="3000" b="0" i="0" u="none" strike="noStrike" kern="1200" cap="none" spc="0" normalizeH="0" baseline="0" noProof="0" dirty="0" smtClean="0">
                <a:ln>
                  <a:noFill/>
                </a:ln>
                <a:solidFill>
                  <a:schemeClr val="tx1"/>
                </a:solidFill>
                <a:effectLst/>
                <a:uLnTx/>
                <a:uFillTx/>
                <a:latin typeface="+mn-lt"/>
                <a:ea typeface="+mn-ea"/>
                <a:cs typeface="+mn-cs"/>
              </a:rPr>
              <a:t>S </a:t>
            </a:r>
            <a:r>
              <a:rPr kumimoji="0" lang="zh-CN" altLang="en-US" sz="3000" b="0" i="0" u="none" strike="noStrike" kern="1200" cap="none" spc="0" normalizeH="0" baseline="0" noProof="0" dirty="0" smtClean="0">
                <a:ln>
                  <a:noFill/>
                </a:ln>
                <a:solidFill>
                  <a:schemeClr val="tx1"/>
                </a:solidFill>
                <a:effectLst/>
                <a:uLnTx/>
                <a:uFillTx/>
                <a:latin typeface="+mn-lt"/>
                <a:ea typeface="+mn-ea"/>
                <a:cs typeface="+mn-cs"/>
              </a:rPr>
              <a:t>的木棒。</a:t>
            </a:r>
          </a:p>
        </p:txBody>
      </p:sp>
      <p:sp>
        <p:nvSpPr>
          <p:cNvPr id="16" name="Rectangle 16"/>
          <p:cNvSpPr>
            <a:spLocks noChangeArrowheads="1"/>
          </p:cNvSpPr>
          <p:nvPr/>
        </p:nvSpPr>
        <p:spPr bwMode="auto">
          <a:xfrm>
            <a:off x="857224" y="428604"/>
            <a:ext cx="4786346" cy="646331"/>
          </a:xfrm>
          <a:prstGeom prst="rect">
            <a:avLst/>
          </a:prstGeom>
          <a:noFill/>
          <a:ln w="9525">
            <a:noFill/>
            <a:miter lim="800000"/>
            <a:headEnd/>
            <a:tailEnd/>
          </a:ln>
        </p:spPr>
        <p:txBody>
          <a:bodyPr wrap="square">
            <a:spAutoFit/>
          </a:bodyPr>
          <a:lstStyle/>
          <a:p>
            <a:r>
              <a:rPr lang="zh-CN" altLang="en-US" sz="3600" dirty="0" smtClean="0">
                <a:solidFill>
                  <a:srgbClr val="FB806B"/>
                </a:solidFill>
                <a:latin typeface="隶书" pitchFamily="49" charset="-122"/>
                <a:ea typeface="隶书" pitchFamily="49" charset="-122"/>
              </a:rPr>
              <a:t>第一种剪枝方案：</a:t>
            </a:r>
            <a:endParaRPr lang="zh-CN" altLang="en-US" sz="3600" dirty="0">
              <a:solidFill>
                <a:srgbClr val="FB806B"/>
              </a:solidFill>
              <a:latin typeface="隶书" pitchFamily="49" charset="-122"/>
              <a:ea typeface="隶书" pitchFamily="49" charset="-122"/>
            </a:endParaRPr>
          </a:p>
        </p:txBody>
      </p:sp>
    </p:spTree>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animEffect transition="in" filter="blinds(horizontal)">
                                      <p:cBhvr>
                                        <p:cTn id="7" dur="500"/>
                                        <p:tgtEl>
                                          <p:spTgt spid="1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
                                            <p:txEl>
                                              <p:pRg st="4" end="4"/>
                                            </p:txEl>
                                          </p:spTgt>
                                        </p:tgtEl>
                                        <p:attrNameLst>
                                          <p:attrName>style.visibility</p:attrName>
                                        </p:attrNameLst>
                                      </p:cBhvr>
                                      <p:to>
                                        <p:strVal val="visible"/>
                                      </p:to>
                                    </p:set>
                                    <p:animEffect transition="in" filter="blinds(horizontal)">
                                      <p:cBhvr>
                                        <p:cTn id="10" dur="500"/>
                                        <p:tgtEl>
                                          <p:spTgt spid="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6"/>
          <p:cNvSpPr>
            <a:spLocks noChangeArrowheads="1"/>
          </p:cNvSpPr>
          <p:nvPr/>
        </p:nvSpPr>
        <p:spPr bwMode="auto">
          <a:xfrm>
            <a:off x="857224" y="428604"/>
            <a:ext cx="4786346" cy="646331"/>
          </a:xfrm>
          <a:prstGeom prst="rect">
            <a:avLst/>
          </a:prstGeom>
          <a:noFill/>
          <a:ln w="9525">
            <a:noFill/>
            <a:miter lim="800000"/>
            <a:headEnd/>
            <a:tailEnd/>
          </a:ln>
        </p:spPr>
        <p:txBody>
          <a:bodyPr wrap="square">
            <a:spAutoFit/>
          </a:bodyPr>
          <a:lstStyle/>
          <a:p>
            <a:r>
              <a:rPr lang="zh-CN" altLang="en-US" sz="3600" dirty="0" smtClean="0">
                <a:solidFill>
                  <a:srgbClr val="FB806B"/>
                </a:solidFill>
                <a:latin typeface="隶书" pitchFamily="49" charset="-122"/>
                <a:ea typeface="隶书" pitchFamily="49" charset="-122"/>
              </a:rPr>
              <a:t>第二种剪枝方案：</a:t>
            </a:r>
            <a:endParaRPr lang="zh-CN" altLang="en-US" sz="3600" dirty="0">
              <a:solidFill>
                <a:srgbClr val="FB806B"/>
              </a:solidFill>
              <a:latin typeface="隶书" pitchFamily="49" charset="-122"/>
              <a:ea typeface="隶书" pitchFamily="49" charset="-122"/>
            </a:endParaRPr>
          </a:p>
        </p:txBody>
      </p:sp>
      <p:sp>
        <p:nvSpPr>
          <p:cNvPr id="4" name="Rectangle 4"/>
          <p:cNvSpPr>
            <a:spLocks noChangeArrowheads="1"/>
          </p:cNvSpPr>
          <p:nvPr/>
        </p:nvSpPr>
        <p:spPr bwMode="auto">
          <a:xfrm>
            <a:off x="935038" y="-458788"/>
            <a:ext cx="8208962" cy="4824413"/>
          </a:xfrm>
          <a:prstGeom prst="rect">
            <a:avLst/>
          </a:prstGeom>
          <a:noFill/>
          <a:ln w="9525">
            <a:noFill/>
            <a:miter lim="800000"/>
            <a:headEnd/>
            <a:tailEnd/>
          </a:ln>
        </p:spPr>
        <p:txBody>
          <a:bodyPr/>
          <a:lstStyle/>
          <a:p>
            <a:pPr marL="342900" indent="-342900">
              <a:spcBef>
                <a:spcPct val="20000"/>
              </a:spcBef>
              <a:buClr>
                <a:schemeClr val="tx2"/>
              </a:buClr>
              <a:buSzPct val="70000"/>
              <a:buFont typeface="Wingdings" pitchFamily="2" charset="2"/>
              <a:buNone/>
            </a:pPr>
            <a:endParaRPr lang="zh-CN" altLang="zh-CN" sz="3000">
              <a:latin typeface="Arial" pitchFamily="34" charset="0"/>
            </a:endParaRPr>
          </a:p>
        </p:txBody>
      </p:sp>
      <p:sp>
        <p:nvSpPr>
          <p:cNvPr id="6" name="Rectangle 6"/>
          <p:cNvSpPr>
            <a:spLocks noChangeArrowheads="1"/>
          </p:cNvSpPr>
          <p:nvPr/>
        </p:nvSpPr>
        <p:spPr bwMode="auto">
          <a:xfrm>
            <a:off x="857224" y="1357298"/>
            <a:ext cx="7858180" cy="2492990"/>
          </a:xfrm>
          <a:prstGeom prst="rect">
            <a:avLst/>
          </a:prstGeom>
          <a:noFill/>
          <a:ln w="9525" algn="ctr">
            <a:noFill/>
            <a:miter lim="800000"/>
            <a:headEnd/>
            <a:tailEnd/>
          </a:ln>
        </p:spPr>
        <p:txBody>
          <a:bodyPr wrap="square">
            <a:spAutoFit/>
          </a:bodyPr>
          <a:lstStyle/>
          <a:p>
            <a:pPr>
              <a:spcBef>
                <a:spcPct val="20000"/>
              </a:spcBef>
              <a:buClr>
                <a:schemeClr val="tx2"/>
              </a:buClr>
              <a:buSzPct val="70000"/>
              <a:buFont typeface="Wingdings" pitchFamily="2" charset="2"/>
              <a:buNone/>
            </a:pPr>
            <a:r>
              <a:rPr lang="zh-CN" altLang="en-US" sz="2600" dirty="0" smtClean="0"/>
              <a:t>如果由于以后</a:t>
            </a:r>
            <a:r>
              <a:rPr lang="zh-CN" altLang="en-US" sz="2600" dirty="0"/>
              <a:t>的拼接失败，需要重新调整第</a:t>
            </a:r>
            <a:r>
              <a:rPr lang="en-US" altLang="zh-CN" sz="2600" dirty="0" err="1"/>
              <a:t>i</a:t>
            </a:r>
            <a:r>
              <a:rPr lang="zh-CN" altLang="en-US" sz="2600" dirty="0"/>
              <a:t>根棍子的拚法</a:t>
            </a:r>
            <a:r>
              <a:rPr lang="zh-CN" altLang="en-US" sz="2600" dirty="0" smtClean="0"/>
              <a:t>，则不会</a:t>
            </a:r>
            <a:r>
              <a:rPr lang="zh-CN" altLang="en-US" sz="2600" dirty="0"/>
              <a:t>考虑替换第</a:t>
            </a:r>
            <a:r>
              <a:rPr lang="en-US" altLang="zh-CN" sz="2600" dirty="0" err="1"/>
              <a:t>i</a:t>
            </a:r>
            <a:r>
              <a:rPr lang="zh-CN" altLang="en-US" sz="2600" dirty="0"/>
              <a:t>根棍子中的第一根木棒（换了也没用）。如果</a:t>
            </a:r>
            <a:r>
              <a:rPr lang="zh-CN" altLang="en-US" sz="2600" dirty="0" smtClean="0"/>
              <a:t>在不替换第一根木棒的情况下怎么</a:t>
            </a:r>
            <a:r>
              <a:rPr lang="zh-CN" altLang="en-US" sz="2600" dirty="0"/>
              <a:t>都无法成功，那么就要推翻第</a:t>
            </a:r>
            <a:r>
              <a:rPr lang="en-US" altLang="zh-CN" sz="2600" dirty="0"/>
              <a:t>i-1</a:t>
            </a:r>
            <a:r>
              <a:rPr lang="zh-CN" altLang="en-US" sz="2600" dirty="0"/>
              <a:t>根棍子的拚法。如果不存在第</a:t>
            </a:r>
            <a:r>
              <a:rPr lang="en-US" altLang="zh-CN" sz="2600" dirty="0"/>
              <a:t>i-1</a:t>
            </a:r>
            <a:r>
              <a:rPr lang="zh-CN" altLang="en-US" sz="2600" dirty="0"/>
              <a:t>根棍子，那么就推翻本次假设的棍子长度，尝试下一个</a:t>
            </a:r>
            <a:r>
              <a:rPr lang="zh-CN" altLang="en-US" sz="2600" dirty="0" smtClean="0"/>
              <a:t>长度。</a:t>
            </a:r>
            <a:endParaRPr lang="zh-CN" altLang="en-US" sz="2600" dirty="0"/>
          </a:p>
        </p:txBody>
      </p:sp>
      <p:sp>
        <p:nvSpPr>
          <p:cNvPr id="13" name="Rectangle 13"/>
          <p:cNvSpPr>
            <a:spLocks noChangeArrowheads="1"/>
          </p:cNvSpPr>
          <p:nvPr/>
        </p:nvSpPr>
        <p:spPr bwMode="auto">
          <a:xfrm>
            <a:off x="928662" y="4071942"/>
            <a:ext cx="5929828" cy="523220"/>
          </a:xfrm>
          <a:prstGeom prst="rect">
            <a:avLst/>
          </a:prstGeom>
          <a:noFill/>
          <a:ln w="9525" algn="ctr">
            <a:noFill/>
            <a:miter lim="800000"/>
            <a:headEnd/>
            <a:tailEnd/>
          </a:ln>
        </p:spPr>
        <p:txBody>
          <a:bodyPr wrap="none">
            <a:spAutoFit/>
          </a:bodyPr>
          <a:lstStyle/>
          <a:p>
            <a:r>
              <a:rPr lang="zh-CN" altLang="en-US" dirty="0" smtClean="0"/>
              <a:t>若棍子</a:t>
            </a:r>
            <a:r>
              <a:rPr lang="en-US" altLang="zh-CN" dirty="0" err="1" smtClean="0"/>
              <a:t>i</a:t>
            </a:r>
            <a:r>
              <a:rPr lang="zh-CN" altLang="en-US" dirty="0" smtClean="0"/>
              <a:t>如下</a:t>
            </a:r>
            <a:r>
              <a:rPr lang="zh-CN" altLang="en-US" dirty="0"/>
              <a:t>拼法导致最后不能</a:t>
            </a:r>
            <a:r>
              <a:rPr lang="zh-CN" altLang="en-US" dirty="0" smtClean="0"/>
              <a:t>成功</a:t>
            </a:r>
            <a:r>
              <a:rPr lang="en-US" altLang="zh-CN" dirty="0" smtClean="0"/>
              <a:t>:</a:t>
            </a:r>
            <a:endParaRPr lang="en-US" altLang="zh-CN" dirty="0"/>
          </a:p>
        </p:txBody>
      </p:sp>
      <p:sp>
        <p:nvSpPr>
          <p:cNvPr id="14" name="Rectangle 14"/>
          <p:cNvSpPr>
            <a:spLocks noChangeArrowheads="1"/>
          </p:cNvSpPr>
          <p:nvPr/>
        </p:nvSpPr>
        <p:spPr bwMode="auto">
          <a:xfrm>
            <a:off x="928662" y="5572140"/>
            <a:ext cx="8001056" cy="954107"/>
          </a:xfrm>
          <a:prstGeom prst="rect">
            <a:avLst/>
          </a:prstGeom>
          <a:noFill/>
          <a:ln w="9525" algn="ctr">
            <a:noFill/>
            <a:miter lim="800000"/>
            <a:headEnd/>
            <a:tailEnd/>
          </a:ln>
        </p:spPr>
        <p:txBody>
          <a:bodyPr wrap="square">
            <a:spAutoFit/>
          </a:bodyPr>
          <a:lstStyle/>
          <a:p>
            <a:pPr>
              <a:spcBef>
                <a:spcPct val="20000"/>
              </a:spcBef>
              <a:buClr>
                <a:schemeClr val="tx2"/>
              </a:buClr>
              <a:buSzPct val="70000"/>
              <a:buFont typeface="Wingdings" pitchFamily="2" charset="2"/>
              <a:buNone/>
            </a:pPr>
            <a:r>
              <a:rPr lang="zh-CN" altLang="en-US" dirty="0"/>
              <a:t>可以考虑</a:t>
            </a:r>
            <a:r>
              <a:rPr lang="zh-CN" altLang="en-US" dirty="0" smtClean="0"/>
              <a:t>把木棒</a:t>
            </a:r>
            <a:r>
              <a:rPr lang="en-US" altLang="zh-CN" dirty="0" smtClean="0"/>
              <a:t>2,3</a:t>
            </a:r>
            <a:r>
              <a:rPr lang="zh-CN" altLang="en-US" dirty="0"/>
              <a:t>换掉重拼棍子</a:t>
            </a:r>
            <a:r>
              <a:rPr lang="en-US" altLang="zh-CN" dirty="0" err="1"/>
              <a:t>i</a:t>
            </a:r>
            <a:r>
              <a:rPr lang="en-US" altLang="zh-CN" dirty="0"/>
              <a:t>,</a:t>
            </a:r>
            <a:r>
              <a:rPr lang="zh-CN" altLang="en-US" dirty="0"/>
              <a:t>但是把</a:t>
            </a:r>
            <a:r>
              <a:rPr lang="en-US" altLang="zh-CN" dirty="0"/>
              <a:t>2</a:t>
            </a:r>
            <a:r>
              <a:rPr lang="zh-CN" altLang="en-US" dirty="0"/>
              <a:t>，</a:t>
            </a:r>
            <a:r>
              <a:rPr lang="en-US" altLang="zh-CN" dirty="0"/>
              <a:t>3</a:t>
            </a:r>
            <a:r>
              <a:rPr lang="zh-CN" altLang="en-US" dirty="0"/>
              <a:t>都去掉后，换</a:t>
            </a:r>
            <a:r>
              <a:rPr lang="en-US" altLang="zh-CN" dirty="0"/>
              <a:t>1</a:t>
            </a:r>
            <a:r>
              <a:rPr lang="zh-CN" altLang="en-US" dirty="0"/>
              <a:t>是没有意义</a:t>
            </a:r>
            <a:r>
              <a:rPr lang="zh-CN" altLang="en-US" dirty="0" smtClean="0"/>
              <a:t>的。</a:t>
            </a:r>
            <a:endParaRPr lang="zh-CN" altLang="en-US" dirty="0"/>
          </a:p>
        </p:txBody>
      </p:sp>
      <p:sp>
        <p:nvSpPr>
          <p:cNvPr id="15" name="AutoShape 40"/>
          <p:cNvSpPr>
            <a:spLocks noChangeArrowheads="1"/>
          </p:cNvSpPr>
          <p:nvPr/>
        </p:nvSpPr>
        <p:spPr bwMode="auto">
          <a:xfrm>
            <a:off x="1089236" y="4958450"/>
            <a:ext cx="3500462" cy="442674"/>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zh-CN" altLang="en-US" sz="2000" b="1" dirty="0" smtClean="0">
                <a:latin typeface="+mj-lt"/>
              </a:rPr>
              <a:t>木棒</a:t>
            </a:r>
            <a:r>
              <a:rPr lang="en-US" altLang="zh-CN" sz="2000" b="1" dirty="0" smtClean="0">
                <a:latin typeface="+mj-lt"/>
              </a:rPr>
              <a:t> 1</a:t>
            </a:r>
            <a:endParaRPr lang="en-US" altLang="zh-CN" sz="2000" b="1" dirty="0">
              <a:latin typeface="+mj-lt"/>
            </a:endParaRPr>
          </a:p>
        </p:txBody>
      </p:sp>
      <p:sp>
        <p:nvSpPr>
          <p:cNvPr id="16" name="AutoShape 40"/>
          <p:cNvSpPr>
            <a:spLocks noChangeArrowheads="1"/>
          </p:cNvSpPr>
          <p:nvPr/>
        </p:nvSpPr>
        <p:spPr bwMode="auto">
          <a:xfrm>
            <a:off x="4617592" y="4958450"/>
            <a:ext cx="2071702" cy="442674"/>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zh-CN" altLang="en-US" sz="2000" b="1" dirty="0" smtClean="0"/>
              <a:t>木棒</a:t>
            </a:r>
            <a:r>
              <a:rPr lang="en-US" altLang="zh-CN" sz="2000" b="1" dirty="0" smtClean="0">
                <a:latin typeface="+mj-lt"/>
              </a:rPr>
              <a:t>2</a:t>
            </a:r>
            <a:endParaRPr lang="en-US" altLang="zh-CN" sz="2000" b="1" dirty="0">
              <a:latin typeface="+mj-lt"/>
            </a:endParaRPr>
          </a:p>
        </p:txBody>
      </p:sp>
      <p:sp>
        <p:nvSpPr>
          <p:cNvPr id="17" name="AutoShape 40"/>
          <p:cNvSpPr>
            <a:spLocks noChangeArrowheads="1"/>
          </p:cNvSpPr>
          <p:nvPr/>
        </p:nvSpPr>
        <p:spPr bwMode="auto">
          <a:xfrm>
            <a:off x="6728074" y="4958450"/>
            <a:ext cx="1714512" cy="442674"/>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zh-CN" altLang="en-US" sz="2000" b="1" dirty="0" smtClean="0"/>
              <a:t>木棒</a:t>
            </a:r>
            <a:r>
              <a:rPr lang="en-US" altLang="zh-CN" sz="2000" b="1" dirty="0" smtClean="0">
                <a:latin typeface="+mj-lt"/>
              </a:rPr>
              <a:t>3</a:t>
            </a:r>
            <a:endParaRPr lang="en-US" altLang="zh-CN" sz="2000" b="1" dirty="0">
              <a:latin typeface="+mj-lt"/>
            </a:endParaRPr>
          </a:p>
        </p:txBody>
      </p:sp>
    </p:spTree>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linds(horizontal)">
                                      <p:cBhvr>
                                        <p:cTn id="13" dur="500"/>
                                        <p:tgtEl>
                                          <p:spTgt spid="1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linds(horizontal)">
                                      <p:cBhvr>
                                        <p:cTn id="16" dur="500"/>
                                        <p:tgtEl>
                                          <p:spTgt spid="1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linds(horizontal)">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animBg="1"/>
      <p:bldP spid="16" grpId="0" animBg="1"/>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ChangeArrowheads="1"/>
          </p:cNvSpPr>
          <p:nvPr/>
        </p:nvSpPr>
        <p:spPr bwMode="auto">
          <a:xfrm>
            <a:off x="328613" y="1484313"/>
            <a:ext cx="8208962" cy="4824412"/>
          </a:xfrm>
          <a:prstGeom prst="rect">
            <a:avLst/>
          </a:prstGeom>
          <a:noFill/>
          <a:ln w="9525">
            <a:noFill/>
            <a:miter lim="800000"/>
            <a:headEnd/>
            <a:tailEnd/>
          </a:ln>
        </p:spPr>
        <p:txBody>
          <a:bodyPr/>
          <a:lstStyle/>
          <a:p>
            <a:pPr marL="342900" indent="-342900">
              <a:spcBef>
                <a:spcPct val="20000"/>
              </a:spcBef>
              <a:buClr>
                <a:schemeClr val="tx2"/>
              </a:buClr>
              <a:buSzPct val="70000"/>
              <a:buFont typeface="Wingdings" pitchFamily="2" charset="2"/>
              <a:buNone/>
            </a:pPr>
            <a:endParaRPr lang="zh-CN" altLang="zh-CN" sz="3000">
              <a:latin typeface="Arial" pitchFamily="34" charset="0"/>
            </a:endParaRPr>
          </a:p>
        </p:txBody>
      </p:sp>
      <p:sp>
        <p:nvSpPr>
          <p:cNvPr id="34820" name="Rectangle 6"/>
          <p:cNvSpPr>
            <a:spLocks noChangeArrowheads="1"/>
          </p:cNvSpPr>
          <p:nvPr/>
        </p:nvSpPr>
        <p:spPr bwMode="auto">
          <a:xfrm>
            <a:off x="647700" y="1142984"/>
            <a:ext cx="8496300" cy="2794611"/>
          </a:xfrm>
          <a:prstGeom prst="rect">
            <a:avLst/>
          </a:prstGeom>
          <a:noFill/>
          <a:ln w="9525" algn="ctr">
            <a:noFill/>
            <a:miter lim="800000"/>
            <a:headEnd/>
            <a:tailEnd/>
          </a:ln>
        </p:spPr>
        <p:txBody>
          <a:bodyPr>
            <a:spAutoFit/>
          </a:bodyPr>
          <a:lstStyle/>
          <a:p>
            <a:pPr>
              <a:spcBef>
                <a:spcPct val="20000"/>
              </a:spcBef>
              <a:buClr>
                <a:schemeClr val="tx2"/>
              </a:buClr>
              <a:buSzPct val="70000"/>
              <a:buFont typeface="Wingdings" pitchFamily="2" charset="2"/>
              <a:buNone/>
            </a:pPr>
            <a:r>
              <a:rPr lang="zh-CN" altLang="en-US" sz="3000" i="1" dirty="0">
                <a:solidFill>
                  <a:srgbClr val="FFFF00"/>
                </a:solidFill>
              </a:rPr>
              <a:t>为什么替换第</a:t>
            </a:r>
            <a:r>
              <a:rPr lang="en-US" altLang="zh-CN" sz="3000" i="1" dirty="0" err="1">
                <a:solidFill>
                  <a:srgbClr val="FFFF00"/>
                </a:solidFill>
              </a:rPr>
              <a:t>i</a:t>
            </a:r>
            <a:r>
              <a:rPr lang="zh-CN" altLang="en-US" sz="3000" i="1" dirty="0">
                <a:solidFill>
                  <a:srgbClr val="FFFF00"/>
                </a:solidFill>
              </a:rPr>
              <a:t>根棍子的第一根木棒是没用的？</a:t>
            </a:r>
          </a:p>
          <a:p>
            <a:pPr>
              <a:spcBef>
                <a:spcPct val="20000"/>
              </a:spcBef>
              <a:buClr>
                <a:schemeClr val="tx2"/>
              </a:buClr>
              <a:buSzPct val="70000"/>
              <a:buFont typeface="Wingdings" pitchFamily="2" charset="2"/>
              <a:buNone/>
            </a:pPr>
            <a:r>
              <a:rPr lang="zh-CN" altLang="en-US" dirty="0" smtClean="0"/>
              <a:t>因为</a:t>
            </a:r>
            <a:r>
              <a:rPr lang="zh-CN" altLang="en-US" dirty="0"/>
              <a:t>假设替换后能全部拼成功，那么这被换下来的第一根木棒，必然会出现在以后拼好的某根棍子</a:t>
            </a:r>
            <a:r>
              <a:rPr lang="en-US" altLang="zh-CN" dirty="0"/>
              <a:t>k</a:t>
            </a:r>
            <a:r>
              <a:rPr lang="zh-CN" altLang="en-US" dirty="0"/>
              <a:t>中。那么我们原先拼第</a:t>
            </a:r>
            <a:r>
              <a:rPr lang="en-US" altLang="zh-CN" dirty="0" err="1"/>
              <a:t>i</a:t>
            </a:r>
            <a:r>
              <a:rPr lang="zh-CN" altLang="en-US" dirty="0"/>
              <a:t>根棍子时</a:t>
            </a:r>
            <a:r>
              <a:rPr lang="en-US" altLang="zh-CN" dirty="0"/>
              <a:t>, </a:t>
            </a:r>
            <a:r>
              <a:rPr lang="zh-CN" altLang="en-US" dirty="0"/>
              <a:t>就可以用和棍子</a:t>
            </a:r>
            <a:r>
              <a:rPr lang="en-US" altLang="zh-CN" dirty="0"/>
              <a:t>k</a:t>
            </a:r>
            <a:r>
              <a:rPr lang="zh-CN" altLang="en-US" dirty="0"/>
              <a:t>同样的构成法来拼，照这种构成法拼好第</a:t>
            </a:r>
            <a:r>
              <a:rPr lang="en-US" altLang="zh-CN" dirty="0" err="1"/>
              <a:t>i</a:t>
            </a:r>
            <a:r>
              <a:rPr lang="zh-CN" altLang="en-US" dirty="0"/>
              <a:t>根棍子，继续下去最终也应该能够全部拼成功。</a:t>
            </a:r>
          </a:p>
        </p:txBody>
      </p:sp>
      <p:sp>
        <p:nvSpPr>
          <p:cNvPr id="34824" name="Rectangle 13"/>
          <p:cNvSpPr>
            <a:spLocks noChangeArrowheads="1"/>
          </p:cNvSpPr>
          <p:nvPr/>
        </p:nvSpPr>
        <p:spPr bwMode="auto">
          <a:xfrm>
            <a:off x="642910" y="4143380"/>
            <a:ext cx="1073150" cy="519113"/>
          </a:xfrm>
          <a:prstGeom prst="rect">
            <a:avLst/>
          </a:prstGeom>
          <a:noFill/>
          <a:ln w="9525" algn="ctr">
            <a:noFill/>
            <a:miter lim="800000"/>
            <a:headEnd/>
            <a:tailEnd/>
          </a:ln>
        </p:spPr>
        <p:txBody>
          <a:bodyPr wrap="none">
            <a:spAutoFit/>
          </a:bodyPr>
          <a:lstStyle/>
          <a:p>
            <a:r>
              <a:rPr lang="zh-CN" altLang="en-US" dirty="0"/>
              <a:t>棍子</a:t>
            </a:r>
            <a:r>
              <a:rPr lang="en-US" altLang="zh-CN" dirty="0"/>
              <a:t>k</a:t>
            </a:r>
          </a:p>
        </p:txBody>
      </p:sp>
      <p:sp>
        <p:nvSpPr>
          <p:cNvPr id="34831" name="Rectangle 13"/>
          <p:cNvSpPr>
            <a:spLocks noChangeArrowheads="1"/>
          </p:cNvSpPr>
          <p:nvPr/>
        </p:nvSpPr>
        <p:spPr bwMode="auto">
          <a:xfrm>
            <a:off x="670804" y="5418378"/>
            <a:ext cx="1073150" cy="519112"/>
          </a:xfrm>
          <a:prstGeom prst="rect">
            <a:avLst/>
          </a:prstGeom>
          <a:noFill/>
          <a:ln w="9525" algn="ctr">
            <a:noFill/>
            <a:miter lim="800000"/>
            <a:headEnd/>
            <a:tailEnd/>
          </a:ln>
        </p:spPr>
        <p:txBody>
          <a:bodyPr wrap="none">
            <a:spAutoFit/>
          </a:bodyPr>
          <a:lstStyle/>
          <a:p>
            <a:r>
              <a:rPr lang="zh-CN" altLang="en-US" dirty="0"/>
              <a:t>棍子</a:t>
            </a:r>
            <a:r>
              <a:rPr lang="en-US" altLang="zh-CN" dirty="0" err="1"/>
              <a:t>i</a:t>
            </a:r>
            <a:endParaRPr lang="en-US" altLang="zh-CN" dirty="0"/>
          </a:p>
        </p:txBody>
      </p:sp>
      <p:sp>
        <p:nvSpPr>
          <p:cNvPr id="19" name="Rectangle 16"/>
          <p:cNvSpPr>
            <a:spLocks noChangeArrowheads="1"/>
          </p:cNvSpPr>
          <p:nvPr/>
        </p:nvSpPr>
        <p:spPr bwMode="auto">
          <a:xfrm>
            <a:off x="857224" y="428604"/>
            <a:ext cx="4786346" cy="646331"/>
          </a:xfrm>
          <a:prstGeom prst="rect">
            <a:avLst/>
          </a:prstGeom>
          <a:noFill/>
          <a:ln w="9525">
            <a:noFill/>
            <a:miter lim="800000"/>
            <a:headEnd/>
            <a:tailEnd/>
          </a:ln>
        </p:spPr>
        <p:txBody>
          <a:bodyPr wrap="square">
            <a:spAutoFit/>
          </a:bodyPr>
          <a:lstStyle/>
          <a:p>
            <a:r>
              <a:rPr lang="zh-CN" altLang="en-US" sz="3600" dirty="0" smtClean="0">
                <a:solidFill>
                  <a:srgbClr val="FB806B"/>
                </a:solidFill>
                <a:latin typeface="隶书" pitchFamily="49" charset="-122"/>
                <a:ea typeface="隶书" pitchFamily="49" charset="-122"/>
              </a:rPr>
              <a:t>第二种剪枝方案：</a:t>
            </a:r>
            <a:endParaRPr lang="zh-CN" altLang="en-US" sz="3600" dirty="0">
              <a:solidFill>
                <a:srgbClr val="FB806B"/>
              </a:solidFill>
              <a:latin typeface="隶书" pitchFamily="49" charset="-122"/>
              <a:ea typeface="隶书" pitchFamily="49" charset="-122"/>
            </a:endParaRPr>
          </a:p>
        </p:txBody>
      </p:sp>
      <p:sp>
        <p:nvSpPr>
          <p:cNvPr id="20" name="AutoShape 40"/>
          <p:cNvSpPr>
            <a:spLocks noChangeArrowheads="1"/>
          </p:cNvSpPr>
          <p:nvPr/>
        </p:nvSpPr>
        <p:spPr bwMode="auto">
          <a:xfrm>
            <a:off x="785786" y="6000768"/>
            <a:ext cx="3500462" cy="442674"/>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zh-CN" altLang="en-US" sz="2000" b="1" dirty="0" smtClean="0">
                <a:latin typeface="+mj-lt"/>
              </a:rPr>
              <a:t>木棒</a:t>
            </a:r>
            <a:r>
              <a:rPr lang="en-US" altLang="zh-CN" sz="2000" b="1" dirty="0" smtClean="0">
                <a:latin typeface="+mj-lt"/>
              </a:rPr>
              <a:t> 1</a:t>
            </a:r>
            <a:endParaRPr lang="en-US" altLang="zh-CN" sz="2000" b="1" dirty="0">
              <a:latin typeface="+mj-lt"/>
            </a:endParaRPr>
          </a:p>
        </p:txBody>
      </p:sp>
      <p:sp>
        <p:nvSpPr>
          <p:cNvPr id="21" name="AutoShape 40"/>
          <p:cNvSpPr>
            <a:spLocks noChangeArrowheads="1"/>
          </p:cNvSpPr>
          <p:nvPr/>
        </p:nvSpPr>
        <p:spPr bwMode="auto">
          <a:xfrm>
            <a:off x="4286248" y="6000768"/>
            <a:ext cx="2071702" cy="442674"/>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zh-CN" altLang="en-US" sz="2000" b="1" dirty="0" smtClean="0"/>
              <a:t>木棒</a:t>
            </a:r>
            <a:r>
              <a:rPr lang="en-US" altLang="zh-CN" sz="2000" b="1" dirty="0" smtClean="0">
                <a:latin typeface="+mj-lt"/>
              </a:rPr>
              <a:t>m</a:t>
            </a:r>
            <a:endParaRPr lang="en-US" altLang="zh-CN" sz="2000" b="1" dirty="0">
              <a:latin typeface="+mj-lt"/>
            </a:endParaRPr>
          </a:p>
        </p:txBody>
      </p:sp>
      <p:sp>
        <p:nvSpPr>
          <p:cNvPr id="22" name="AutoShape 40"/>
          <p:cNvSpPr>
            <a:spLocks noChangeArrowheads="1"/>
          </p:cNvSpPr>
          <p:nvPr/>
        </p:nvSpPr>
        <p:spPr bwMode="auto">
          <a:xfrm>
            <a:off x="6357950" y="6000768"/>
            <a:ext cx="1714512" cy="442674"/>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zh-CN" altLang="en-US" sz="2000" b="1" dirty="0" smtClean="0"/>
              <a:t>木棒</a:t>
            </a:r>
            <a:r>
              <a:rPr lang="en-US" altLang="zh-CN" sz="2000" b="1" dirty="0" smtClean="0">
                <a:latin typeface="+mj-lt"/>
              </a:rPr>
              <a:t>n</a:t>
            </a:r>
            <a:endParaRPr lang="en-US" altLang="zh-CN" sz="2000" b="1" dirty="0">
              <a:latin typeface="+mj-lt"/>
            </a:endParaRPr>
          </a:p>
        </p:txBody>
      </p:sp>
      <p:sp>
        <p:nvSpPr>
          <p:cNvPr id="23" name="AutoShape 40"/>
          <p:cNvSpPr>
            <a:spLocks noChangeArrowheads="1"/>
          </p:cNvSpPr>
          <p:nvPr/>
        </p:nvSpPr>
        <p:spPr bwMode="auto">
          <a:xfrm>
            <a:off x="2857488" y="4857760"/>
            <a:ext cx="3500462" cy="442674"/>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zh-CN" altLang="en-US" sz="2000" b="1" dirty="0" smtClean="0">
                <a:latin typeface="+mj-lt"/>
              </a:rPr>
              <a:t>木棒</a:t>
            </a:r>
            <a:r>
              <a:rPr lang="en-US" altLang="zh-CN" sz="2000" b="1" dirty="0" smtClean="0">
                <a:latin typeface="+mj-lt"/>
              </a:rPr>
              <a:t> 1</a:t>
            </a:r>
            <a:endParaRPr lang="en-US" altLang="zh-CN" sz="2000" b="1" dirty="0">
              <a:latin typeface="+mj-lt"/>
            </a:endParaRPr>
          </a:p>
        </p:txBody>
      </p:sp>
      <p:sp>
        <p:nvSpPr>
          <p:cNvPr id="24" name="AutoShape 40"/>
          <p:cNvSpPr>
            <a:spLocks noChangeArrowheads="1"/>
          </p:cNvSpPr>
          <p:nvPr/>
        </p:nvSpPr>
        <p:spPr bwMode="auto">
          <a:xfrm>
            <a:off x="785786" y="4857760"/>
            <a:ext cx="2071702" cy="442674"/>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zh-CN" altLang="en-US" sz="2000" b="1" dirty="0" smtClean="0"/>
              <a:t>木棒</a:t>
            </a:r>
            <a:r>
              <a:rPr lang="en-US" altLang="zh-CN" sz="2000" b="1" dirty="0" smtClean="0">
                <a:latin typeface="+mj-lt"/>
              </a:rPr>
              <a:t>m</a:t>
            </a:r>
            <a:endParaRPr lang="en-US" altLang="zh-CN" sz="2000" b="1" dirty="0">
              <a:latin typeface="+mj-lt"/>
            </a:endParaRPr>
          </a:p>
        </p:txBody>
      </p:sp>
      <p:sp>
        <p:nvSpPr>
          <p:cNvPr id="25" name="AutoShape 40"/>
          <p:cNvSpPr>
            <a:spLocks noChangeArrowheads="1"/>
          </p:cNvSpPr>
          <p:nvPr/>
        </p:nvSpPr>
        <p:spPr bwMode="auto">
          <a:xfrm>
            <a:off x="6357950" y="4857760"/>
            <a:ext cx="1714512" cy="442674"/>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zh-CN" altLang="en-US" sz="2000" b="1" dirty="0" smtClean="0"/>
              <a:t>木棒</a:t>
            </a:r>
            <a:r>
              <a:rPr lang="en-US" altLang="zh-CN" sz="2000" b="1" dirty="0" smtClean="0">
                <a:latin typeface="+mj-lt"/>
              </a:rPr>
              <a:t>n</a:t>
            </a:r>
            <a:endParaRPr lang="en-US" altLang="zh-CN" sz="2000" b="1" dirty="0">
              <a:latin typeface="+mj-lt"/>
            </a:endParaRPr>
          </a:p>
        </p:txBody>
      </p:sp>
      <p:cxnSp>
        <p:nvCxnSpPr>
          <p:cNvPr id="26" name="直接箭头连接符 25"/>
          <p:cNvCxnSpPr/>
          <p:nvPr/>
        </p:nvCxnSpPr>
        <p:spPr bwMode="auto">
          <a:xfrm>
            <a:off x="1928794" y="5357826"/>
            <a:ext cx="3143274" cy="571506"/>
          </a:xfrm>
          <a:prstGeom prst="straightConnector1">
            <a:avLst/>
          </a:prstGeom>
          <a:gradFill rotWithShape="1">
            <a:gsLst>
              <a:gs pos="0">
                <a:srgbClr val="FF6600"/>
              </a:gs>
              <a:gs pos="50000">
                <a:srgbClr val="FF6600">
                  <a:gamma/>
                  <a:tint val="9412"/>
                  <a:invGamma/>
                </a:srgbClr>
              </a:gs>
              <a:gs pos="100000">
                <a:srgbClr val="FF6600"/>
              </a:gs>
            </a:gsLst>
            <a:lin ang="0" scaled="1"/>
          </a:gradFill>
          <a:ln w="28575" cap="flat" cmpd="sng" algn="ctr">
            <a:solidFill>
              <a:srgbClr val="CCECFF"/>
            </a:solidFill>
            <a:prstDash val="solid"/>
            <a:round/>
            <a:headEnd type="none" w="med" len="med"/>
            <a:tailEnd type="arrow"/>
          </a:ln>
          <a:effectLst/>
        </p:spPr>
      </p:cxnSp>
      <p:cxnSp>
        <p:nvCxnSpPr>
          <p:cNvPr id="29" name="直接箭头连接符 28"/>
          <p:cNvCxnSpPr/>
          <p:nvPr/>
        </p:nvCxnSpPr>
        <p:spPr bwMode="auto">
          <a:xfrm rot="16200000" flipH="1">
            <a:off x="6822297" y="5629631"/>
            <a:ext cx="642944" cy="2"/>
          </a:xfrm>
          <a:prstGeom prst="straightConnector1">
            <a:avLst/>
          </a:prstGeom>
          <a:gradFill rotWithShape="1">
            <a:gsLst>
              <a:gs pos="0">
                <a:srgbClr val="FF6600"/>
              </a:gs>
              <a:gs pos="50000">
                <a:srgbClr val="FF6600">
                  <a:gamma/>
                  <a:tint val="9412"/>
                  <a:invGamma/>
                </a:srgbClr>
              </a:gs>
              <a:gs pos="100000">
                <a:srgbClr val="FF6600"/>
              </a:gs>
            </a:gsLst>
            <a:lin ang="0" scaled="1"/>
          </a:gradFill>
          <a:ln w="28575" cap="flat" cmpd="sng" algn="ctr">
            <a:solidFill>
              <a:srgbClr val="CCECFF"/>
            </a:solidFill>
            <a:prstDash val="solid"/>
            <a:round/>
            <a:headEnd type="none" w="med" len="med"/>
            <a:tailEnd type="arrow"/>
          </a:ln>
          <a:effectLst/>
        </p:spPr>
      </p:cxnSp>
    </p:spTree>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820">
                                            <p:txEl>
                                              <p:pRg st="1" end="1"/>
                                            </p:txEl>
                                          </p:spTgt>
                                        </p:tgtEl>
                                        <p:attrNameLst>
                                          <p:attrName>style.visibility</p:attrName>
                                        </p:attrNameLst>
                                      </p:cBhvr>
                                      <p:to>
                                        <p:strVal val="visible"/>
                                      </p:to>
                                    </p:set>
                                    <p:animEffect transition="in" filter="blinds(horizontal)">
                                      <p:cBhvr>
                                        <p:cTn id="7" dur="500"/>
                                        <p:tgtEl>
                                          <p:spTgt spid="3482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824"/>
                                        </p:tgtEl>
                                        <p:attrNameLst>
                                          <p:attrName>style.visibility</p:attrName>
                                        </p:attrNameLst>
                                      </p:cBhvr>
                                      <p:to>
                                        <p:strVal val="visible"/>
                                      </p:to>
                                    </p:set>
                                    <p:animEffect transition="in" filter="blinds(horizontal)">
                                      <p:cBhvr>
                                        <p:cTn id="12" dur="500"/>
                                        <p:tgtEl>
                                          <p:spTgt spid="3482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blinds(horizontal)">
                                      <p:cBhvr>
                                        <p:cTn id="15" dur="500"/>
                                        <p:tgtEl>
                                          <p:spTgt spid="2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blinds(horizontal)">
                                      <p:cBhvr>
                                        <p:cTn id="18" dur="500"/>
                                        <p:tgtEl>
                                          <p:spTgt spid="2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blinds(horizontal)">
                                      <p:cBhvr>
                                        <p:cTn id="21" dur="5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4831"/>
                                        </p:tgtEl>
                                        <p:attrNameLst>
                                          <p:attrName>style.visibility</p:attrName>
                                        </p:attrNameLst>
                                      </p:cBhvr>
                                      <p:to>
                                        <p:strVal val="visible"/>
                                      </p:to>
                                    </p:set>
                                    <p:animEffect transition="in" filter="blinds(horizontal)">
                                      <p:cBhvr>
                                        <p:cTn id="26" dur="500"/>
                                        <p:tgtEl>
                                          <p:spTgt spid="34831"/>
                                        </p:tgtEl>
                                      </p:cBhvr>
                                    </p:animEffect>
                                  </p:childTnLst>
                                </p:cTn>
                              </p:par>
                              <p:par>
                                <p:cTn id="27" presetID="3" presetClass="entr" presetSubtype="1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blinds(horizontal)">
                                      <p:cBhvr>
                                        <p:cTn id="29" dur="500"/>
                                        <p:tgtEl>
                                          <p:spTgt spid="26"/>
                                        </p:tgtEl>
                                      </p:cBhvr>
                                    </p:animEffect>
                                  </p:childTnLst>
                                </p:cTn>
                              </p:par>
                              <p:par>
                                <p:cTn id="30" presetID="3" presetClass="entr" presetSubtype="10" fill="hold"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blinds(horizontal)">
                                      <p:cBhvr>
                                        <p:cTn id="32" dur="500"/>
                                        <p:tgtEl>
                                          <p:spTgt spid="29"/>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blinds(horizontal)">
                                      <p:cBhvr>
                                        <p:cTn id="35" dur="500"/>
                                        <p:tgtEl>
                                          <p:spTgt spid="22"/>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linds(horizontal)">
                                      <p:cBhvr>
                                        <p:cTn id="38" dur="500"/>
                                        <p:tgtEl>
                                          <p:spTgt spid="21"/>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blinds(horizontal)">
                                      <p:cBhvr>
                                        <p:cTn id="4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4" grpId="0"/>
      <p:bldP spid="34831" grpId="0"/>
      <p:bldP spid="20" grpId="0" animBg="1"/>
      <p:bldP spid="21" grpId="0" animBg="1"/>
      <p:bldP spid="22" grpId="0" animBg="1"/>
      <p:bldP spid="23" grpId="0" animBg="1"/>
      <p:bldP spid="24" grpId="0" animBg="1"/>
      <p:bldP spid="2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214282" y="500042"/>
            <a:ext cx="4666662" cy="892552"/>
          </a:xfrm>
          <a:prstGeom prst="rect">
            <a:avLst/>
          </a:prstGeom>
        </p:spPr>
        <p:txBody>
          <a:bodyPr wrap="none">
            <a:spAutoFit/>
          </a:bodyPr>
          <a:lstStyle/>
          <a:p>
            <a:r>
              <a:rPr lang="zh-CN" altLang="en-US" dirty="0" smtClean="0">
                <a:latin typeface="Arial" pitchFamily="34" charset="0"/>
              </a:rPr>
              <a:t>以</a:t>
            </a:r>
            <a:r>
              <a:rPr lang="en-US" altLang="zh-CN" dirty="0" smtClean="0">
                <a:latin typeface="Arial" pitchFamily="34" charset="0"/>
              </a:rPr>
              <a:t>N=10,L=57</a:t>
            </a:r>
            <a:r>
              <a:rPr lang="zh-CN" altLang="en-US" dirty="0" smtClean="0">
                <a:latin typeface="Arial" pitchFamily="34" charset="0"/>
              </a:rPr>
              <a:t>为例</a:t>
            </a:r>
            <a:r>
              <a:rPr lang="en-US" altLang="zh-CN" dirty="0" smtClean="0">
                <a:latin typeface="Arial" pitchFamily="34" charset="0"/>
              </a:rPr>
              <a:t>:</a:t>
            </a:r>
          </a:p>
          <a:p>
            <a:r>
              <a:rPr lang="zh-CN" altLang="en-US" sz="2400" dirty="0" smtClean="0">
                <a:latin typeface="Arial" pitchFamily="34" charset="0"/>
              </a:rPr>
              <a:t>（</a:t>
            </a:r>
            <a:r>
              <a:rPr lang="en-US" altLang="zh-CN" sz="2400" dirty="0" smtClean="0">
                <a:latin typeface="Arial" pitchFamily="34" charset="0"/>
              </a:rPr>
              <a:t>10</a:t>
            </a:r>
            <a:r>
              <a:rPr lang="zh-CN" altLang="en-US" sz="2400" dirty="0" smtClean="0">
                <a:latin typeface="Arial" pitchFamily="34" charset="0"/>
              </a:rPr>
              <a:t>节木棒，假设棍子长度是</a:t>
            </a:r>
            <a:r>
              <a:rPr lang="en-US" altLang="zh-CN" sz="2400" dirty="0" smtClean="0">
                <a:latin typeface="Arial" pitchFamily="34" charset="0"/>
              </a:rPr>
              <a:t>57)</a:t>
            </a:r>
            <a:endParaRPr lang="zh-CN" altLang="en-US" sz="2400" dirty="0"/>
          </a:p>
        </p:txBody>
      </p:sp>
      <p:grpSp>
        <p:nvGrpSpPr>
          <p:cNvPr id="2" name="组合 17"/>
          <p:cNvGrpSpPr/>
          <p:nvPr/>
        </p:nvGrpSpPr>
        <p:grpSpPr>
          <a:xfrm>
            <a:off x="4071934" y="2071678"/>
            <a:ext cx="931919" cy="621279"/>
            <a:chOff x="1821252" y="1146136"/>
            <a:chExt cx="931919" cy="621279"/>
          </a:xfrm>
          <a:solidFill>
            <a:srgbClr val="92D050"/>
          </a:solidFill>
        </p:grpSpPr>
        <p:sp>
          <p:nvSpPr>
            <p:cNvPr id="19" name="圆角矩形 18"/>
            <p:cNvSpPr/>
            <p:nvPr/>
          </p:nvSpPr>
          <p:spPr>
            <a:xfrm>
              <a:off x="1821252" y="1146136"/>
              <a:ext cx="931919" cy="621279"/>
            </a:xfrm>
            <a:prstGeom prst="roundRect">
              <a:avLst>
                <a:gd name="adj" fmla="val 10000"/>
              </a:avLst>
            </a:prstGeom>
            <a:grpFill/>
            <a:ln>
              <a:solidFill>
                <a:schemeClr val="bg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圆角矩形 6"/>
            <p:cNvSpPr/>
            <p:nvPr/>
          </p:nvSpPr>
          <p:spPr>
            <a:xfrm>
              <a:off x="1839449" y="1192497"/>
              <a:ext cx="890125" cy="556721"/>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CN" sz="2600" kern="1200" dirty="0" smtClean="0">
                  <a:solidFill>
                    <a:schemeClr val="bg1"/>
                  </a:solidFill>
                  <a:latin typeface="楷体" pitchFamily="49" charset="-122"/>
                  <a:ea typeface="楷体" pitchFamily="49" charset="-122"/>
                </a:rPr>
                <a:t>9</a:t>
              </a:r>
              <a:r>
                <a:rPr lang="en-US" altLang="zh-CN" sz="2600" dirty="0" smtClean="0">
                  <a:solidFill>
                    <a:schemeClr val="bg1"/>
                  </a:solidFill>
                  <a:latin typeface="楷体" pitchFamily="49" charset="-122"/>
                  <a:ea typeface="楷体" pitchFamily="49" charset="-122"/>
                </a:rPr>
                <a:t>,11</a:t>
              </a:r>
              <a:endParaRPr lang="zh-CN" altLang="en-US" sz="2600" kern="1200" dirty="0">
                <a:solidFill>
                  <a:schemeClr val="bg1"/>
                </a:solidFill>
                <a:latin typeface="楷体" pitchFamily="49" charset="-122"/>
                <a:ea typeface="楷体" pitchFamily="49" charset="-122"/>
              </a:endParaRPr>
            </a:p>
          </p:txBody>
        </p:sp>
      </p:grpSp>
      <p:cxnSp>
        <p:nvCxnSpPr>
          <p:cNvPr id="37" name="直接箭头连接符 36"/>
          <p:cNvCxnSpPr/>
          <p:nvPr/>
        </p:nvCxnSpPr>
        <p:spPr bwMode="auto">
          <a:xfrm rot="10800000" flipV="1">
            <a:off x="4537894" y="1142984"/>
            <a:ext cx="1443010" cy="928694"/>
          </a:xfrm>
          <a:prstGeom prst="straightConnector1">
            <a:avLst/>
          </a:prstGeom>
          <a:gradFill rotWithShape="1">
            <a:gsLst>
              <a:gs pos="0">
                <a:srgbClr val="FF6600"/>
              </a:gs>
              <a:gs pos="50000">
                <a:srgbClr val="FF6600">
                  <a:gamma/>
                  <a:tint val="9412"/>
                  <a:invGamma/>
                </a:srgbClr>
              </a:gs>
              <a:gs pos="100000">
                <a:srgbClr val="FF6600"/>
              </a:gs>
            </a:gsLst>
            <a:lin ang="0" scaled="1"/>
          </a:gradFill>
          <a:ln w="28575" cap="flat" cmpd="sng" algn="ctr">
            <a:solidFill>
              <a:srgbClr val="CCECFF"/>
            </a:solidFill>
            <a:prstDash val="solid"/>
            <a:round/>
            <a:headEnd type="none" w="med" len="med"/>
            <a:tailEnd type="arrow"/>
          </a:ln>
          <a:effectLst/>
        </p:spPr>
      </p:cxnSp>
      <p:sp>
        <p:nvSpPr>
          <p:cNvPr id="53" name="AutoShape 40"/>
          <p:cNvSpPr>
            <a:spLocks noChangeArrowheads="1"/>
          </p:cNvSpPr>
          <p:nvPr/>
        </p:nvSpPr>
        <p:spPr bwMode="auto">
          <a:xfrm>
            <a:off x="306040" y="1643050"/>
            <a:ext cx="3312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46</a:t>
            </a:r>
            <a:endParaRPr lang="en-US" altLang="zh-CN" sz="1400" b="1" dirty="0">
              <a:latin typeface="+mj-lt"/>
            </a:endParaRPr>
          </a:p>
        </p:txBody>
      </p:sp>
      <p:sp>
        <p:nvSpPr>
          <p:cNvPr id="54" name="AutoShape 40"/>
          <p:cNvSpPr>
            <a:spLocks noChangeArrowheads="1"/>
          </p:cNvSpPr>
          <p:nvPr/>
        </p:nvSpPr>
        <p:spPr bwMode="auto">
          <a:xfrm>
            <a:off x="285720" y="2643182"/>
            <a:ext cx="2592000" cy="340519"/>
          </a:xfrm>
          <a:prstGeom prst="roundRect">
            <a:avLst>
              <a:gd name="adj" fmla="val 16667"/>
            </a:avLst>
          </a:prstGeom>
          <a:blipFill>
            <a:blip r:embed="rId2" cstate="print"/>
            <a:tile tx="0" ty="0" sx="100000" sy="100000" flip="none" algn="tl"/>
          </a:blipFill>
          <a:ln w="12700" cap="sq">
            <a:solidFill>
              <a:schemeClr val="tx1">
                <a:lumMod val="95000"/>
                <a:lumOff val="5000"/>
              </a:schemeClr>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36</a:t>
            </a:r>
            <a:endParaRPr lang="en-US" altLang="zh-CN" sz="1400" b="1" dirty="0">
              <a:latin typeface="+mj-lt"/>
            </a:endParaRPr>
          </a:p>
        </p:txBody>
      </p:sp>
      <p:sp>
        <p:nvSpPr>
          <p:cNvPr id="55" name="AutoShape 40"/>
          <p:cNvSpPr>
            <a:spLocks noChangeArrowheads="1"/>
          </p:cNvSpPr>
          <p:nvPr/>
        </p:nvSpPr>
        <p:spPr bwMode="auto">
          <a:xfrm>
            <a:off x="306040" y="6143644"/>
            <a:ext cx="936000" cy="340519"/>
          </a:xfrm>
          <a:prstGeom prst="roundRect">
            <a:avLst>
              <a:gd name="adj" fmla="val 16667"/>
            </a:avLst>
          </a:prstGeom>
          <a:blipFill>
            <a:blip r:embed="rId2" cstate="print"/>
            <a:tile tx="0" ty="0" sx="100000" sy="100000" flip="none" algn="tl"/>
          </a:blipFill>
          <a:ln w="12700" cap="sq">
            <a:solidFill>
              <a:schemeClr val="tx1">
                <a:lumMod val="95000"/>
                <a:lumOff val="5000"/>
              </a:schemeClr>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13</a:t>
            </a:r>
            <a:endParaRPr lang="en-US" altLang="zh-CN" sz="1400" b="1" dirty="0">
              <a:latin typeface="+mj-lt"/>
            </a:endParaRPr>
          </a:p>
        </p:txBody>
      </p:sp>
      <p:sp>
        <p:nvSpPr>
          <p:cNvPr id="56" name="AutoShape 40"/>
          <p:cNvSpPr>
            <a:spLocks noChangeArrowheads="1"/>
          </p:cNvSpPr>
          <p:nvPr/>
        </p:nvSpPr>
        <p:spPr bwMode="auto">
          <a:xfrm>
            <a:off x="285720" y="2143116"/>
            <a:ext cx="3240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45</a:t>
            </a:r>
            <a:endParaRPr lang="en-US" altLang="zh-CN" sz="1400" b="1" dirty="0">
              <a:latin typeface="+mj-lt"/>
            </a:endParaRPr>
          </a:p>
        </p:txBody>
      </p:sp>
      <p:sp>
        <p:nvSpPr>
          <p:cNvPr id="57" name="AutoShape 40"/>
          <p:cNvSpPr>
            <a:spLocks noChangeArrowheads="1"/>
          </p:cNvSpPr>
          <p:nvPr/>
        </p:nvSpPr>
        <p:spPr bwMode="auto">
          <a:xfrm>
            <a:off x="306040" y="3143248"/>
            <a:ext cx="2592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36</a:t>
            </a:r>
            <a:endParaRPr lang="en-US" altLang="zh-CN" sz="1400" b="1" dirty="0">
              <a:latin typeface="+mj-lt"/>
            </a:endParaRPr>
          </a:p>
        </p:txBody>
      </p:sp>
      <p:sp>
        <p:nvSpPr>
          <p:cNvPr id="58" name="AutoShape 40"/>
          <p:cNvSpPr>
            <a:spLocks noChangeArrowheads="1"/>
          </p:cNvSpPr>
          <p:nvPr/>
        </p:nvSpPr>
        <p:spPr bwMode="auto">
          <a:xfrm>
            <a:off x="306040" y="5643578"/>
            <a:ext cx="1008000" cy="340519"/>
          </a:xfrm>
          <a:prstGeom prst="roundRect">
            <a:avLst>
              <a:gd name="adj" fmla="val 16667"/>
            </a:avLst>
          </a:prstGeom>
          <a:blipFill>
            <a:blip r:embed="rId2" cstate="print"/>
            <a:tile tx="0" ty="0" sx="100000" sy="100000" flip="none" algn="tl"/>
          </a:blipFill>
          <a:ln w="12700" cap="sq">
            <a:solidFill>
              <a:schemeClr val="tx1">
                <a:lumMod val="95000"/>
                <a:lumOff val="5000"/>
              </a:schemeClr>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14</a:t>
            </a:r>
            <a:endParaRPr lang="en-US" altLang="zh-CN" sz="1400" b="1" dirty="0">
              <a:latin typeface="+mj-lt"/>
            </a:endParaRPr>
          </a:p>
        </p:txBody>
      </p:sp>
      <p:sp>
        <p:nvSpPr>
          <p:cNvPr id="59" name="AutoShape 40"/>
          <p:cNvSpPr>
            <a:spLocks noChangeArrowheads="1"/>
          </p:cNvSpPr>
          <p:nvPr/>
        </p:nvSpPr>
        <p:spPr bwMode="auto">
          <a:xfrm>
            <a:off x="306040" y="3643314"/>
            <a:ext cx="2592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36</a:t>
            </a:r>
            <a:endParaRPr lang="en-US" altLang="zh-CN" sz="1400" b="1" dirty="0">
              <a:latin typeface="+mj-lt"/>
            </a:endParaRPr>
          </a:p>
        </p:txBody>
      </p:sp>
      <p:sp>
        <p:nvSpPr>
          <p:cNvPr id="60" name="AutoShape 40"/>
          <p:cNvSpPr>
            <a:spLocks noChangeArrowheads="1"/>
          </p:cNvSpPr>
          <p:nvPr/>
        </p:nvSpPr>
        <p:spPr bwMode="auto">
          <a:xfrm>
            <a:off x="306040" y="4143380"/>
            <a:ext cx="1728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24</a:t>
            </a:r>
            <a:endParaRPr lang="en-US" altLang="zh-CN" sz="1400" b="1" dirty="0">
              <a:latin typeface="+mj-lt"/>
            </a:endParaRPr>
          </a:p>
        </p:txBody>
      </p:sp>
      <p:sp>
        <p:nvSpPr>
          <p:cNvPr id="61" name="AutoShape 40"/>
          <p:cNvSpPr>
            <a:spLocks noChangeArrowheads="1"/>
          </p:cNvSpPr>
          <p:nvPr/>
        </p:nvSpPr>
        <p:spPr bwMode="auto">
          <a:xfrm>
            <a:off x="306040" y="4643446"/>
            <a:ext cx="1368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19</a:t>
            </a:r>
            <a:endParaRPr lang="en-US" altLang="zh-CN" sz="1400" b="1" dirty="0">
              <a:latin typeface="+mj-lt"/>
            </a:endParaRPr>
          </a:p>
        </p:txBody>
      </p:sp>
      <p:sp>
        <p:nvSpPr>
          <p:cNvPr id="62" name="AutoShape 40"/>
          <p:cNvSpPr>
            <a:spLocks noChangeArrowheads="1"/>
          </p:cNvSpPr>
          <p:nvPr/>
        </p:nvSpPr>
        <p:spPr bwMode="auto">
          <a:xfrm>
            <a:off x="285720" y="5143512"/>
            <a:ext cx="1152000" cy="340519"/>
          </a:xfrm>
          <a:prstGeom prst="roundRect">
            <a:avLst>
              <a:gd name="adj" fmla="val 16667"/>
            </a:avLst>
          </a:prstGeom>
          <a:blipFill>
            <a:blip r:embed="rId2" cstate="print"/>
            <a:tile tx="0" ty="0" sx="100000" sy="100000" flip="none" algn="tl"/>
          </a:blipFill>
          <a:ln w="12700" cap="sq">
            <a:solidFill>
              <a:schemeClr val="tx1">
                <a:lumMod val="95000"/>
                <a:lumOff val="5000"/>
              </a:schemeClr>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16</a:t>
            </a:r>
            <a:endParaRPr lang="en-US" altLang="zh-CN" sz="1400" b="1" dirty="0">
              <a:latin typeface="+mj-lt"/>
            </a:endParaRPr>
          </a:p>
        </p:txBody>
      </p:sp>
      <p:grpSp>
        <p:nvGrpSpPr>
          <p:cNvPr id="3" name="组合 39"/>
          <p:cNvGrpSpPr/>
          <p:nvPr/>
        </p:nvGrpSpPr>
        <p:grpSpPr>
          <a:xfrm>
            <a:off x="5429256" y="455108"/>
            <a:ext cx="1200161" cy="621279"/>
            <a:chOff x="4849991" y="1146136"/>
            <a:chExt cx="931919" cy="621279"/>
          </a:xfrm>
          <a:solidFill>
            <a:srgbClr val="92D050"/>
          </a:solidFill>
        </p:grpSpPr>
        <p:sp>
          <p:nvSpPr>
            <p:cNvPr id="41" name="圆角矩形 40"/>
            <p:cNvSpPr/>
            <p:nvPr/>
          </p:nvSpPr>
          <p:spPr>
            <a:xfrm>
              <a:off x="4849991" y="1146136"/>
              <a:ext cx="931919" cy="621279"/>
            </a:xfrm>
            <a:prstGeom prst="roundRect">
              <a:avLst>
                <a:gd name="adj" fmla="val 10000"/>
              </a:avLst>
            </a:prstGeom>
            <a:grpFill/>
            <a:ln>
              <a:solidFill>
                <a:schemeClr val="bg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2" name="圆角矩形 12"/>
            <p:cNvSpPr/>
            <p:nvPr/>
          </p:nvSpPr>
          <p:spPr>
            <a:xfrm>
              <a:off x="4883129" y="1178333"/>
              <a:ext cx="854404" cy="570885"/>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CN" sz="2600" kern="1200" dirty="0" smtClean="0">
                  <a:solidFill>
                    <a:schemeClr val="bg1"/>
                  </a:solidFill>
                  <a:latin typeface="楷体" pitchFamily="49" charset="-122"/>
                  <a:ea typeface="楷体" pitchFamily="49" charset="-122"/>
                </a:rPr>
                <a:t>10</a:t>
              </a:r>
              <a:r>
                <a:rPr lang="en-US" altLang="zh-CN" sz="2600" dirty="0" smtClean="0">
                  <a:solidFill>
                    <a:schemeClr val="bg1"/>
                  </a:solidFill>
                  <a:latin typeface="楷体" pitchFamily="49" charset="-122"/>
                  <a:ea typeface="楷体" pitchFamily="49" charset="-122"/>
                </a:rPr>
                <a:t>,57</a:t>
              </a:r>
              <a:endParaRPr lang="zh-CN" altLang="en-US" sz="2600" kern="1200" dirty="0">
                <a:solidFill>
                  <a:schemeClr val="bg1"/>
                </a:solidFill>
                <a:latin typeface="楷体" pitchFamily="49" charset="-122"/>
                <a:ea typeface="楷体" pitchFamily="49" charset="-122"/>
              </a:endParaRPr>
            </a:p>
          </p:txBody>
        </p:sp>
      </p:grpSp>
      <p:sp>
        <p:nvSpPr>
          <p:cNvPr id="43" name="矩形 42"/>
          <p:cNvSpPr/>
          <p:nvPr/>
        </p:nvSpPr>
        <p:spPr>
          <a:xfrm>
            <a:off x="6688636" y="473538"/>
            <a:ext cx="1620957" cy="523220"/>
          </a:xfrm>
          <a:prstGeom prst="rect">
            <a:avLst/>
          </a:prstGeom>
        </p:spPr>
        <p:txBody>
          <a:bodyPr wrap="none">
            <a:spAutoFit/>
          </a:bodyPr>
          <a:lstStyle/>
          <a:p>
            <a:r>
              <a:rPr lang="zh-CN" altLang="en-US" dirty="0" smtClean="0"/>
              <a:t>初始状态</a:t>
            </a:r>
            <a:endParaRPr lang="zh-CN" altLang="en-US" dirty="0"/>
          </a:p>
        </p:txBody>
      </p:sp>
      <p:pic>
        <p:nvPicPr>
          <p:cNvPr id="45" name="Picture 2"/>
          <p:cNvPicPr>
            <a:picLocks noChangeAspect="1" noChangeArrowheads="1"/>
          </p:cNvPicPr>
          <p:nvPr/>
        </p:nvPicPr>
        <p:blipFill>
          <a:blip r:embed="rId3" cstate="print"/>
          <a:srcRect/>
          <a:stretch>
            <a:fillRect/>
          </a:stretch>
        </p:blipFill>
        <p:spPr bwMode="auto">
          <a:xfrm>
            <a:off x="2973067" y="5500702"/>
            <a:ext cx="4527891" cy="377517"/>
          </a:xfrm>
          <a:prstGeom prst="rect">
            <a:avLst/>
          </a:prstGeom>
          <a:noFill/>
          <a:ln w="9525">
            <a:noFill/>
            <a:miter lim="800000"/>
            <a:headEnd/>
            <a:tailEnd/>
          </a:ln>
          <a:effectLst/>
        </p:spPr>
      </p:pic>
      <p:sp>
        <p:nvSpPr>
          <p:cNvPr id="22" name="矩形 21"/>
          <p:cNvSpPr/>
          <p:nvPr/>
        </p:nvSpPr>
        <p:spPr>
          <a:xfrm>
            <a:off x="4071934" y="4857760"/>
            <a:ext cx="2108269" cy="461665"/>
          </a:xfrm>
          <a:prstGeom prst="rect">
            <a:avLst/>
          </a:prstGeom>
        </p:spPr>
        <p:txBody>
          <a:bodyPr wrap="none">
            <a:spAutoFit/>
          </a:bodyPr>
          <a:lstStyle/>
          <a:p>
            <a:r>
              <a:rPr lang="zh-CN" altLang="en-US" sz="2400" dirty="0" smtClean="0">
                <a:latin typeface="Arial" pitchFamily="34" charset="0"/>
              </a:rPr>
              <a:t>棍子长度 </a:t>
            </a:r>
            <a:r>
              <a:rPr lang="en-US" altLang="zh-CN" sz="2400" dirty="0" smtClean="0">
                <a:latin typeface="Arial" pitchFamily="34" charset="0"/>
              </a:rPr>
              <a:t>= 57</a:t>
            </a:r>
            <a:endParaRPr lang="zh-CN" alt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grpId="0" nodeType="clickEffect">
                                  <p:stCondLst>
                                    <p:cond delay="0"/>
                                  </p:stCondLst>
                                  <p:childTnLst>
                                    <p:animMotion origin="layout" path="M -0.00729 2.69195E-6 L 0.29393 0.62349 " pathEditMode="relative" rAng="0" ptsTypes="AA">
                                      <p:cBhvr>
                                        <p:cTn id="6" dur="1000" fill="hold"/>
                                        <p:tgtEl>
                                          <p:spTgt spid="53"/>
                                        </p:tgtEl>
                                        <p:attrNameLst>
                                          <p:attrName>ppt_x</p:attrName>
                                          <p:attrName>ppt_y</p:attrName>
                                        </p:attrNameLst>
                                      </p:cBhvr>
                                      <p:rCtr x="151" y="312"/>
                                    </p:animMotion>
                                  </p:childTnLst>
                                </p:cTn>
                              </p:par>
                              <p:par>
                                <p:cTn id="7" presetID="22" presetClass="entr" presetSubtype="1" fill="hold" nodeType="withEffect">
                                  <p:stCondLst>
                                    <p:cond delay="0"/>
                                  </p:stCondLst>
                                  <p:childTnLst>
                                    <p:set>
                                      <p:cBhvr>
                                        <p:cTn id="8" dur="1" fill="hold">
                                          <p:stCondLst>
                                            <p:cond delay="0"/>
                                          </p:stCondLst>
                                        </p:cTn>
                                        <p:tgtEl>
                                          <p:spTgt spid="37"/>
                                        </p:tgtEl>
                                        <p:attrNameLst>
                                          <p:attrName>style.visibility</p:attrName>
                                        </p:attrNameLst>
                                      </p:cBhvr>
                                      <p:to>
                                        <p:strVal val="visible"/>
                                      </p:to>
                                    </p:set>
                                    <p:animEffect transition="in" filter="wipe(up)">
                                      <p:cBhvr>
                                        <p:cTn id="9" dur="1000"/>
                                        <p:tgtEl>
                                          <p:spTgt spid="37"/>
                                        </p:tgtEl>
                                      </p:cBhvr>
                                    </p:animEffect>
                                  </p:childTnLst>
                                </p:cTn>
                              </p:par>
                              <p:par>
                                <p:cTn id="10" presetID="22" presetClass="entr" presetSubtype="1"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p:nvPr/>
        </p:nvGrpSpPr>
        <p:grpSpPr>
          <a:xfrm>
            <a:off x="4071934" y="2071678"/>
            <a:ext cx="931919" cy="621279"/>
            <a:chOff x="1821252" y="1146136"/>
            <a:chExt cx="931919" cy="621279"/>
          </a:xfrm>
          <a:solidFill>
            <a:srgbClr val="92D050"/>
          </a:solidFill>
        </p:grpSpPr>
        <p:sp>
          <p:nvSpPr>
            <p:cNvPr id="6" name="圆角矩形 5"/>
            <p:cNvSpPr/>
            <p:nvPr/>
          </p:nvSpPr>
          <p:spPr>
            <a:xfrm>
              <a:off x="1821252" y="1146136"/>
              <a:ext cx="931919" cy="621279"/>
            </a:xfrm>
            <a:prstGeom prst="roundRect">
              <a:avLst>
                <a:gd name="adj" fmla="val 10000"/>
              </a:avLst>
            </a:prstGeom>
            <a:grpFill/>
            <a:ln>
              <a:solidFill>
                <a:schemeClr val="bg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圆角矩形 6"/>
            <p:cNvSpPr/>
            <p:nvPr/>
          </p:nvSpPr>
          <p:spPr>
            <a:xfrm>
              <a:off x="1839449" y="1192497"/>
              <a:ext cx="890125" cy="556721"/>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CN" sz="2600" kern="1200" dirty="0" smtClean="0">
                  <a:solidFill>
                    <a:schemeClr val="bg1"/>
                  </a:solidFill>
                  <a:latin typeface="楷体" pitchFamily="49" charset="-122"/>
                  <a:ea typeface="楷体" pitchFamily="49" charset="-122"/>
                </a:rPr>
                <a:t>9</a:t>
              </a:r>
              <a:r>
                <a:rPr lang="en-US" altLang="zh-CN" sz="2600" dirty="0" smtClean="0">
                  <a:solidFill>
                    <a:schemeClr val="bg1"/>
                  </a:solidFill>
                  <a:latin typeface="楷体" pitchFamily="49" charset="-122"/>
                  <a:ea typeface="楷体" pitchFamily="49" charset="-122"/>
                </a:rPr>
                <a:t>,11</a:t>
              </a:r>
              <a:endParaRPr lang="zh-CN" altLang="en-US" sz="2600" kern="1200" dirty="0">
                <a:solidFill>
                  <a:schemeClr val="bg1"/>
                </a:solidFill>
                <a:latin typeface="楷体" pitchFamily="49" charset="-122"/>
                <a:ea typeface="楷体" pitchFamily="49" charset="-122"/>
              </a:endParaRPr>
            </a:p>
          </p:txBody>
        </p:sp>
      </p:grpSp>
      <p:grpSp>
        <p:nvGrpSpPr>
          <p:cNvPr id="3" name="组合 7"/>
          <p:cNvGrpSpPr/>
          <p:nvPr/>
        </p:nvGrpSpPr>
        <p:grpSpPr>
          <a:xfrm>
            <a:off x="5500694" y="2071678"/>
            <a:ext cx="1000132" cy="621279"/>
            <a:chOff x="4849991" y="1146136"/>
            <a:chExt cx="931919" cy="621279"/>
          </a:xfrm>
          <a:solidFill>
            <a:srgbClr val="92D050"/>
          </a:solidFill>
        </p:grpSpPr>
        <p:sp>
          <p:nvSpPr>
            <p:cNvPr id="9" name="圆角矩形 8"/>
            <p:cNvSpPr/>
            <p:nvPr/>
          </p:nvSpPr>
          <p:spPr>
            <a:xfrm>
              <a:off x="4849991" y="1146136"/>
              <a:ext cx="931919" cy="621279"/>
            </a:xfrm>
            <a:prstGeom prst="roundRect">
              <a:avLst>
                <a:gd name="adj" fmla="val 10000"/>
              </a:avLst>
            </a:prstGeom>
            <a:grpFill/>
            <a:ln>
              <a:solidFill>
                <a:schemeClr val="bg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圆角矩形 12"/>
            <p:cNvSpPr/>
            <p:nvPr/>
          </p:nvSpPr>
          <p:spPr>
            <a:xfrm>
              <a:off x="4883130" y="1178333"/>
              <a:ext cx="866775" cy="570885"/>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CN" sz="2600" kern="1200" dirty="0" smtClean="0">
                  <a:solidFill>
                    <a:schemeClr val="bg1"/>
                  </a:solidFill>
                  <a:latin typeface="楷体" pitchFamily="49" charset="-122"/>
                  <a:ea typeface="楷体" pitchFamily="49" charset="-122"/>
                </a:rPr>
                <a:t>9</a:t>
              </a:r>
              <a:r>
                <a:rPr lang="en-US" altLang="zh-CN" sz="2600" dirty="0" smtClean="0">
                  <a:solidFill>
                    <a:schemeClr val="bg1"/>
                  </a:solidFill>
                  <a:latin typeface="楷体" pitchFamily="49" charset="-122"/>
                  <a:ea typeface="楷体" pitchFamily="49" charset="-122"/>
                </a:rPr>
                <a:t>,12</a:t>
              </a:r>
              <a:endParaRPr lang="zh-CN" altLang="en-US" sz="2600" kern="1200" dirty="0">
                <a:solidFill>
                  <a:schemeClr val="bg1"/>
                </a:solidFill>
                <a:latin typeface="楷体" pitchFamily="49" charset="-122"/>
                <a:ea typeface="楷体" pitchFamily="49" charset="-122"/>
              </a:endParaRPr>
            </a:p>
          </p:txBody>
        </p:sp>
      </p:grpSp>
      <p:cxnSp>
        <p:nvCxnSpPr>
          <p:cNvPr id="14" name="直接箭头连接符 13"/>
          <p:cNvCxnSpPr/>
          <p:nvPr/>
        </p:nvCxnSpPr>
        <p:spPr bwMode="auto">
          <a:xfrm rot="5400000">
            <a:off x="5537206" y="1606538"/>
            <a:ext cx="928696" cy="1588"/>
          </a:xfrm>
          <a:prstGeom prst="straightConnector1">
            <a:avLst/>
          </a:prstGeom>
          <a:gradFill rotWithShape="1">
            <a:gsLst>
              <a:gs pos="0">
                <a:srgbClr val="FF6600"/>
              </a:gs>
              <a:gs pos="50000">
                <a:srgbClr val="FF6600">
                  <a:gamma/>
                  <a:tint val="9412"/>
                  <a:invGamma/>
                </a:srgbClr>
              </a:gs>
              <a:gs pos="100000">
                <a:srgbClr val="FF6600"/>
              </a:gs>
            </a:gsLst>
            <a:lin ang="0" scaled="1"/>
          </a:gradFill>
          <a:ln w="28575" cap="flat" cmpd="sng" algn="ctr">
            <a:solidFill>
              <a:srgbClr val="CCECFF"/>
            </a:solidFill>
            <a:prstDash val="solid"/>
            <a:round/>
            <a:headEnd type="none" w="med" len="med"/>
            <a:tailEnd type="arrow"/>
          </a:ln>
          <a:effectLst/>
        </p:spPr>
      </p:cxnSp>
      <p:cxnSp>
        <p:nvCxnSpPr>
          <p:cNvPr id="15" name="直接箭头连接符 14"/>
          <p:cNvCxnSpPr/>
          <p:nvPr/>
        </p:nvCxnSpPr>
        <p:spPr bwMode="auto">
          <a:xfrm rot="10800000" flipV="1">
            <a:off x="4537894" y="1142984"/>
            <a:ext cx="1443010" cy="928694"/>
          </a:xfrm>
          <a:prstGeom prst="straightConnector1">
            <a:avLst/>
          </a:prstGeom>
          <a:gradFill rotWithShape="1">
            <a:gsLst>
              <a:gs pos="0">
                <a:srgbClr val="FF6600"/>
              </a:gs>
              <a:gs pos="50000">
                <a:srgbClr val="FF6600">
                  <a:gamma/>
                  <a:tint val="9412"/>
                  <a:invGamma/>
                </a:srgbClr>
              </a:gs>
              <a:gs pos="100000">
                <a:srgbClr val="FF6600"/>
              </a:gs>
            </a:gsLst>
            <a:lin ang="0" scaled="1"/>
          </a:gradFill>
          <a:ln w="28575" cap="flat" cmpd="sng" algn="ctr">
            <a:solidFill>
              <a:srgbClr val="CCECFF"/>
            </a:solidFill>
            <a:prstDash val="solid"/>
            <a:round/>
            <a:headEnd type="none" w="med" len="med"/>
            <a:tailEnd type="arrow"/>
          </a:ln>
          <a:effectLst/>
        </p:spPr>
      </p:cxnSp>
      <p:sp>
        <p:nvSpPr>
          <p:cNvPr id="18" name="AutoShape 40"/>
          <p:cNvSpPr>
            <a:spLocks noChangeArrowheads="1"/>
          </p:cNvSpPr>
          <p:nvPr/>
        </p:nvSpPr>
        <p:spPr bwMode="auto">
          <a:xfrm>
            <a:off x="285720" y="2643182"/>
            <a:ext cx="2592000" cy="340519"/>
          </a:xfrm>
          <a:prstGeom prst="roundRect">
            <a:avLst>
              <a:gd name="adj" fmla="val 16667"/>
            </a:avLst>
          </a:prstGeom>
          <a:blipFill>
            <a:blip r:embed="rId2" cstate="print"/>
            <a:tile tx="0" ty="0" sx="100000" sy="100000" flip="none" algn="tl"/>
          </a:blipFill>
          <a:ln w="12700" cap="sq">
            <a:solidFill>
              <a:schemeClr val="tx1">
                <a:lumMod val="95000"/>
                <a:lumOff val="5000"/>
              </a:schemeClr>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36</a:t>
            </a:r>
            <a:endParaRPr lang="en-US" altLang="zh-CN" sz="1400" b="1" dirty="0">
              <a:latin typeface="+mj-lt"/>
            </a:endParaRPr>
          </a:p>
        </p:txBody>
      </p:sp>
      <p:sp>
        <p:nvSpPr>
          <p:cNvPr id="19" name="AutoShape 40"/>
          <p:cNvSpPr>
            <a:spLocks noChangeArrowheads="1"/>
          </p:cNvSpPr>
          <p:nvPr/>
        </p:nvSpPr>
        <p:spPr bwMode="auto">
          <a:xfrm>
            <a:off x="306040" y="6143644"/>
            <a:ext cx="936000" cy="340519"/>
          </a:xfrm>
          <a:prstGeom prst="roundRect">
            <a:avLst>
              <a:gd name="adj" fmla="val 16667"/>
            </a:avLst>
          </a:prstGeom>
          <a:blipFill>
            <a:blip r:embed="rId2" cstate="print"/>
            <a:tile tx="0" ty="0" sx="100000" sy="100000" flip="none" algn="tl"/>
          </a:blipFill>
          <a:ln w="12700" cap="sq">
            <a:solidFill>
              <a:schemeClr val="tx1">
                <a:lumMod val="95000"/>
                <a:lumOff val="5000"/>
              </a:schemeClr>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13</a:t>
            </a:r>
            <a:endParaRPr lang="en-US" altLang="zh-CN" sz="1400" b="1" dirty="0">
              <a:latin typeface="+mj-lt"/>
            </a:endParaRPr>
          </a:p>
        </p:txBody>
      </p:sp>
      <p:sp>
        <p:nvSpPr>
          <p:cNvPr id="20" name="AutoShape 40"/>
          <p:cNvSpPr>
            <a:spLocks noChangeArrowheads="1"/>
          </p:cNvSpPr>
          <p:nvPr/>
        </p:nvSpPr>
        <p:spPr bwMode="auto">
          <a:xfrm>
            <a:off x="285720" y="2143116"/>
            <a:ext cx="3240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45</a:t>
            </a:r>
            <a:endParaRPr lang="en-US" altLang="zh-CN" sz="1400" b="1" dirty="0">
              <a:latin typeface="+mj-lt"/>
            </a:endParaRPr>
          </a:p>
        </p:txBody>
      </p:sp>
      <p:sp>
        <p:nvSpPr>
          <p:cNvPr id="21" name="AutoShape 40"/>
          <p:cNvSpPr>
            <a:spLocks noChangeArrowheads="1"/>
          </p:cNvSpPr>
          <p:nvPr/>
        </p:nvSpPr>
        <p:spPr bwMode="auto">
          <a:xfrm>
            <a:off x="306040" y="3143248"/>
            <a:ext cx="2592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36</a:t>
            </a:r>
            <a:endParaRPr lang="en-US" altLang="zh-CN" sz="1400" b="1" dirty="0">
              <a:latin typeface="+mj-lt"/>
            </a:endParaRPr>
          </a:p>
        </p:txBody>
      </p:sp>
      <p:sp>
        <p:nvSpPr>
          <p:cNvPr id="22" name="AutoShape 40"/>
          <p:cNvSpPr>
            <a:spLocks noChangeArrowheads="1"/>
          </p:cNvSpPr>
          <p:nvPr/>
        </p:nvSpPr>
        <p:spPr bwMode="auto">
          <a:xfrm>
            <a:off x="306040" y="5643578"/>
            <a:ext cx="1008000" cy="340519"/>
          </a:xfrm>
          <a:prstGeom prst="roundRect">
            <a:avLst>
              <a:gd name="adj" fmla="val 16667"/>
            </a:avLst>
          </a:prstGeom>
          <a:blipFill>
            <a:blip r:embed="rId2" cstate="print"/>
            <a:tile tx="0" ty="0" sx="100000" sy="100000" flip="none" algn="tl"/>
          </a:blipFill>
          <a:ln w="12700" cap="sq">
            <a:solidFill>
              <a:schemeClr val="tx1">
                <a:lumMod val="95000"/>
                <a:lumOff val="5000"/>
              </a:schemeClr>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14</a:t>
            </a:r>
            <a:endParaRPr lang="en-US" altLang="zh-CN" sz="1400" b="1" dirty="0">
              <a:latin typeface="+mj-lt"/>
            </a:endParaRPr>
          </a:p>
        </p:txBody>
      </p:sp>
      <p:sp>
        <p:nvSpPr>
          <p:cNvPr id="23" name="AutoShape 40"/>
          <p:cNvSpPr>
            <a:spLocks noChangeArrowheads="1"/>
          </p:cNvSpPr>
          <p:nvPr/>
        </p:nvSpPr>
        <p:spPr bwMode="auto">
          <a:xfrm>
            <a:off x="306040" y="3643314"/>
            <a:ext cx="2592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36</a:t>
            </a:r>
            <a:endParaRPr lang="en-US" altLang="zh-CN" sz="1400" b="1" dirty="0">
              <a:latin typeface="+mj-lt"/>
            </a:endParaRPr>
          </a:p>
        </p:txBody>
      </p:sp>
      <p:sp>
        <p:nvSpPr>
          <p:cNvPr id="24" name="AutoShape 40"/>
          <p:cNvSpPr>
            <a:spLocks noChangeArrowheads="1"/>
          </p:cNvSpPr>
          <p:nvPr/>
        </p:nvSpPr>
        <p:spPr bwMode="auto">
          <a:xfrm>
            <a:off x="306040" y="4143380"/>
            <a:ext cx="1728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24</a:t>
            </a:r>
            <a:endParaRPr lang="en-US" altLang="zh-CN" sz="1400" b="1" dirty="0">
              <a:latin typeface="+mj-lt"/>
            </a:endParaRPr>
          </a:p>
        </p:txBody>
      </p:sp>
      <p:sp>
        <p:nvSpPr>
          <p:cNvPr id="25" name="AutoShape 40"/>
          <p:cNvSpPr>
            <a:spLocks noChangeArrowheads="1"/>
          </p:cNvSpPr>
          <p:nvPr/>
        </p:nvSpPr>
        <p:spPr bwMode="auto">
          <a:xfrm>
            <a:off x="306040" y="4643446"/>
            <a:ext cx="1368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19</a:t>
            </a:r>
            <a:endParaRPr lang="en-US" altLang="zh-CN" sz="1400" b="1" dirty="0">
              <a:latin typeface="+mj-lt"/>
            </a:endParaRPr>
          </a:p>
        </p:txBody>
      </p:sp>
      <p:sp>
        <p:nvSpPr>
          <p:cNvPr id="26" name="AutoShape 40"/>
          <p:cNvSpPr>
            <a:spLocks noChangeArrowheads="1"/>
          </p:cNvSpPr>
          <p:nvPr/>
        </p:nvSpPr>
        <p:spPr bwMode="auto">
          <a:xfrm>
            <a:off x="285720" y="5143512"/>
            <a:ext cx="1152000" cy="340519"/>
          </a:xfrm>
          <a:prstGeom prst="roundRect">
            <a:avLst>
              <a:gd name="adj" fmla="val 16667"/>
            </a:avLst>
          </a:prstGeom>
          <a:blipFill>
            <a:blip r:embed="rId2" cstate="print"/>
            <a:tile tx="0" ty="0" sx="100000" sy="100000" flip="none" algn="tl"/>
          </a:blipFill>
          <a:ln w="12700" cap="sq">
            <a:solidFill>
              <a:schemeClr val="tx1">
                <a:lumMod val="95000"/>
                <a:lumOff val="5000"/>
              </a:schemeClr>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16</a:t>
            </a:r>
            <a:endParaRPr lang="en-US" altLang="zh-CN" sz="1400" b="1" dirty="0">
              <a:latin typeface="+mj-lt"/>
            </a:endParaRPr>
          </a:p>
        </p:txBody>
      </p:sp>
      <p:grpSp>
        <p:nvGrpSpPr>
          <p:cNvPr id="4" name="组合 36"/>
          <p:cNvGrpSpPr/>
          <p:nvPr/>
        </p:nvGrpSpPr>
        <p:grpSpPr>
          <a:xfrm>
            <a:off x="5429256" y="455108"/>
            <a:ext cx="1200161" cy="621279"/>
            <a:chOff x="4849991" y="1146136"/>
            <a:chExt cx="931919" cy="621279"/>
          </a:xfrm>
          <a:solidFill>
            <a:srgbClr val="92D050"/>
          </a:solidFill>
        </p:grpSpPr>
        <p:sp>
          <p:nvSpPr>
            <p:cNvPr id="38" name="圆角矩形 37"/>
            <p:cNvSpPr/>
            <p:nvPr/>
          </p:nvSpPr>
          <p:spPr>
            <a:xfrm>
              <a:off x="4849991" y="1146136"/>
              <a:ext cx="931919" cy="621279"/>
            </a:xfrm>
            <a:prstGeom prst="roundRect">
              <a:avLst>
                <a:gd name="adj" fmla="val 10000"/>
              </a:avLst>
            </a:prstGeom>
            <a:grpFill/>
            <a:ln>
              <a:solidFill>
                <a:schemeClr val="bg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9" name="圆角矩形 12"/>
            <p:cNvSpPr/>
            <p:nvPr/>
          </p:nvSpPr>
          <p:spPr>
            <a:xfrm>
              <a:off x="4883129" y="1178333"/>
              <a:ext cx="854404" cy="570885"/>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CN" sz="2600" kern="1200" dirty="0" smtClean="0">
                  <a:solidFill>
                    <a:schemeClr val="bg1"/>
                  </a:solidFill>
                  <a:latin typeface="楷体" pitchFamily="49" charset="-122"/>
                  <a:ea typeface="楷体" pitchFamily="49" charset="-122"/>
                </a:rPr>
                <a:t>10</a:t>
              </a:r>
              <a:r>
                <a:rPr lang="en-US" altLang="zh-CN" sz="2600" dirty="0" smtClean="0">
                  <a:solidFill>
                    <a:schemeClr val="bg1"/>
                  </a:solidFill>
                  <a:latin typeface="楷体" pitchFamily="49" charset="-122"/>
                  <a:ea typeface="楷体" pitchFamily="49" charset="-122"/>
                </a:rPr>
                <a:t>,57</a:t>
              </a:r>
              <a:endParaRPr lang="zh-CN" altLang="en-US" sz="2600" kern="1200" dirty="0">
                <a:solidFill>
                  <a:schemeClr val="bg1"/>
                </a:solidFill>
                <a:latin typeface="楷体" pitchFamily="49" charset="-122"/>
                <a:ea typeface="楷体" pitchFamily="49" charset="-122"/>
              </a:endParaRPr>
            </a:p>
          </p:txBody>
        </p:sp>
      </p:grpSp>
      <p:sp>
        <p:nvSpPr>
          <p:cNvPr id="40" name="AutoShape 40"/>
          <p:cNvSpPr>
            <a:spLocks noChangeArrowheads="1"/>
          </p:cNvSpPr>
          <p:nvPr/>
        </p:nvSpPr>
        <p:spPr bwMode="auto">
          <a:xfrm>
            <a:off x="3000364" y="5929330"/>
            <a:ext cx="3312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46</a:t>
            </a:r>
            <a:endParaRPr lang="en-US" altLang="zh-CN" sz="1400" b="1" dirty="0">
              <a:latin typeface="+mj-lt"/>
            </a:endParaRPr>
          </a:p>
        </p:txBody>
      </p:sp>
      <p:sp>
        <p:nvSpPr>
          <p:cNvPr id="41" name="矩形 40"/>
          <p:cNvSpPr/>
          <p:nvPr/>
        </p:nvSpPr>
        <p:spPr>
          <a:xfrm>
            <a:off x="6688636" y="473538"/>
            <a:ext cx="1620957" cy="523220"/>
          </a:xfrm>
          <a:prstGeom prst="rect">
            <a:avLst/>
          </a:prstGeom>
        </p:spPr>
        <p:txBody>
          <a:bodyPr wrap="none">
            <a:spAutoFit/>
          </a:bodyPr>
          <a:lstStyle/>
          <a:p>
            <a:r>
              <a:rPr lang="zh-CN" altLang="en-US" dirty="0" smtClean="0"/>
              <a:t>初始状态</a:t>
            </a:r>
            <a:endParaRPr lang="zh-CN" altLang="en-US" dirty="0"/>
          </a:p>
        </p:txBody>
      </p:sp>
      <p:pic>
        <p:nvPicPr>
          <p:cNvPr id="43" name="Picture 2"/>
          <p:cNvPicPr>
            <a:picLocks noChangeAspect="1" noChangeArrowheads="1"/>
          </p:cNvPicPr>
          <p:nvPr/>
        </p:nvPicPr>
        <p:blipFill>
          <a:blip r:embed="rId3" cstate="print"/>
          <a:srcRect/>
          <a:stretch>
            <a:fillRect/>
          </a:stretch>
        </p:blipFill>
        <p:spPr bwMode="auto">
          <a:xfrm>
            <a:off x="2973067" y="5500702"/>
            <a:ext cx="4527891" cy="377517"/>
          </a:xfrm>
          <a:prstGeom prst="rect">
            <a:avLst/>
          </a:prstGeom>
          <a:noFill/>
          <a:ln w="9525">
            <a:noFill/>
            <a:miter lim="800000"/>
            <a:headEnd/>
            <a:tailEnd/>
          </a:ln>
          <a:effectLst/>
        </p:spPr>
      </p:pic>
      <p:sp>
        <p:nvSpPr>
          <p:cNvPr id="27" name="矩形 26"/>
          <p:cNvSpPr/>
          <p:nvPr/>
        </p:nvSpPr>
        <p:spPr>
          <a:xfrm>
            <a:off x="4071934" y="4857760"/>
            <a:ext cx="2108269" cy="461665"/>
          </a:xfrm>
          <a:prstGeom prst="rect">
            <a:avLst/>
          </a:prstGeom>
        </p:spPr>
        <p:txBody>
          <a:bodyPr wrap="none">
            <a:spAutoFit/>
          </a:bodyPr>
          <a:lstStyle/>
          <a:p>
            <a:r>
              <a:rPr lang="zh-CN" altLang="en-US" sz="2400" dirty="0" smtClean="0">
                <a:latin typeface="Arial" pitchFamily="34" charset="0"/>
              </a:rPr>
              <a:t>棍子长度 </a:t>
            </a:r>
            <a:r>
              <a:rPr lang="en-US" altLang="zh-CN" sz="2400" dirty="0" smtClean="0">
                <a:latin typeface="Arial" pitchFamily="34" charset="0"/>
              </a:rPr>
              <a:t>= 57</a:t>
            </a:r>
            <a:endParaRPr lang="zh-CN" altLang="en-US" sz="2400" dirty="0"/>
          </a:p>
        </p:txBody>
      </p:sp>
      <p:sp>
        <p:nvSpPr>
          <p:cNvPr id="28" name="矩形 27"/>
          <p:cNvSpPr/>
          <p:nvPr/>
        </p:nvSpPr>
        <p:spPr>
          <a:xfrm>
            <a:off x="214282" y="500042"/>
            <a:ext cx="4666662" cy="892552"/>
          </a:xfrm>
          <a:prstGeom prst="rect">
            <a:avLst/>
          </a:prstGeom>
        </p:spPr>
        <p:txBody>
          <a:bodyPr wrap="none">
            <a:spAutoFit/>
          </a:bodyPr>
          <a:lstStyle/>
          <a:p>
            <a:r>
              <a:rPr lang="zh-CN" altLang="en-US" dirty="0" smtClean="0">
                <a:latin typeface="Arial" pitchFamily="34" charset="0"/>
              </a:rPr>
              <a:t>以</a:t>
            </a:r>
            <a:r>
              <a:rPr lang="en-US" altLang="zh-CN" dirty="0" smtClean="0">
                <a:latin typeface="Arial" pitchFamily="34" charset="0"/>
              </a:rPr>
              <a:t>N=10,L=57</a:t>
            </a:r>
            <a:r>
              <a:rPr lang="zh-CN" altLang="en-US" dirty="0" smtClean="0">
                <a:latin typeface="Arial" pitchFamily="34" charset="0"/>
              </a:rPr>
              <a:t>为例</a:t>
            </a:r>
            <a:r>
              <a:rPr lang="en-US" altLang="zh-CN" dirty="0" smtClean="0">
                <a:latin typeface="Arial" pitchFamily="34" charset="0"/>
              </a:rPr>
              <a:t>:</a:t>
            </a:r>
          </a:p>
          <a:p>
            <a:r>
              <a:rPr lang="zh-CN" altLang="en-US" sz="2400" dirty="0" smtClean="0">
                <a:latin typeface="Arial" pitchFamily="34" charset="0"/>
              </a:rPr>
              <a:t>（</a:t>
            </a:r>
            <a:r>
              <a:rPr lang="en-US" altLang="zh-CN" sz="2400" dirty="0" smtClean="0">
                <a:latin typeface="Arial" pitchFamily="34" charset="0"/>
              </a:rPr>
              <a:t>10</a:t>
            </a:r>
            <a:r>
              <a:rPr lang="zh-CN" altLang="en-US" sz="2400" dirty="0" smtClean="0">
                <a:latin typeface="Arial" pitchFamily="34" charset="0"/>
              </a:rPr>
              <a:t>节木棒，假设棍子长度是</a:t>
            </a:r>
            <a:r>
              <a:rPr lang="en-US" altLang="zh-CN" sz="2400" dirty="0" smtClean="0">
                <a:latin typeface="Arial" pitchFamily="34" charset="0"/>
              </a:rPr>
              <a:t>57)</a:t>
            </a:r>
            <a:endParaRPr lang="zh-CN" alt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4" fill="hold" nodeType="withEffect">
                                  <p:stCondLst>
                                    <p:cond delay="0"/>
                                  </p:stCondLst>
                                  <p:childTnLst>
                                    <p:animEffect transition="out" filter="wipe(down)">
                                      <p:cBhvr>
                                        <p:cTn id="6" dur="1000"/>
                                        <p:tgtEl>
                                          <p:spTgt spid="15"/>
                                        </p:tgtEl>
                                      </p:cBhvr>
                                    </p:animEffect>
                                    <p:set>
                                      <p:cBhvr>
                                        <p:cTn id="7" dur="1" fill="hold">
                                          <p:stCondLst>
                                            <p:cond delay="999"/>
                                          </p:stCondLst>
                                        </p:cTn>
                                        <p:tgtEl>
                                          <p:spTgt spid="15"/>
                                        </p:tgtEl>
                                        <p:attrNameLst>
                                          <p:attrName>style.visibility</p:attrName>
                                        </p:attrNameLst>
                                      </p:cBhvr>
                                      <p:to>
                                        <p:strVal val="hidden"/>
                                      </p:to>
                                    </p:set>
                                  </p:childTnLst>
                                </p:cTn>
                              </p:par>
                              <p:par>
                                <p:cTn id="8" presetID="22" presetClass="exit" presetSubtype="4" fill="hold" nodeType="withEffect">
                                  <p:stCondLst>
                                    <p:cond delay="0"/>
                                  </p:stCondLst>
                                  <p:childTnLst>
                                    <p:animEffect transition="out" filter="wipe(down)">
                                      <p:cBhvr>
                                        <p:cTn id="9" dur="1000"/>
                                        <p:tgtEl>
                                          <p:spTgt spid="2"/>
                                        </p:tgtEl>
                                      </p:cBhvr>
                                    </p:animEffect>
                                    <p:set>
                                      <p:cBhvr>
                                        <p:cTn id="10" dur="1" fill="hold">
                                          <p:stCondLst>
                                            <p:cond delay="999"/>
                                          </p:stCondLst>
                                        </p:cTn>
                                        <p:tgtEl>
                                          <p:spTgt spid="2"/>
                                        </p:tgtEl>
                                        <p:attrNameLst>
                                          <p:attrName>style.visibility</p:attrName>
                                        </p:attrNameLst>
                                      </p:cBhvr>
                                      <p:to>
                                        <p:strVal val="hidden"/>
                                      </p:to>
                                    </p:set>
                                  </p:childTnLst>
                                </p:cTn>
                              </p:par>
                              <p:par>
                                <p:cTn id="11" presetID="64" presetClass="path" presetSubtype="0" accel="50000" decel="50000" fill="hold" grpId="0" nodeType="withEffect">
                                  <p:stCondLst>
                                    <p:cond delay="0"/>
                                  </p:stCondLst>
                                  <p:childTnLst>
                                    <p:animMotion origin="layout" path="M -0.00139 -0.00185 L -0.2941 -0.62165 " pathEditMode="relative" rAng="0" ptsTypes="AA">
                                      <p:cBhvr>
                                        <p:cTn id="12" dur="1000" fill="hold"/>
                                        <p:tgtEl>
                                          <p:spTgt spid="40"/>
                                        </p:tgtEl>
                                        <p:attrNameLst>
                                          <p:attrName>ppt_x</p:attrName>
                                          <p:attrName>ppt_y</p:attrName>
                                        </p:attrNameLst>
                                      </p:cBhvr>
                                      <p:rCtr x="-146" y="-310"/>
                                    </p:animMotion>
                                  </p:childTnLst>
                                </p:cTn>
                              </p:par>
                            </p:childTnLst>
                          </p:cTn>
                        </p:par>
                      </p:childTnLst>
                    </p:cTn>
                  </p:par>
                  <p:par>
                    <p:cTn id="13" fill="hold">
                      <p:stCondLst>
                        <p:cond delay="indefinite"/>
                      </p:stCondLst>
                      <p:childTnLst>
                        <p:par>
                          <p:cTn id="14" fill="hold">
                            <p:stCondLst>
                              <p:cond delay="0"/>
                            </p:stCondLst>
                            <p:childTnLst>
                              <p:par>
                                <p:cTn id="15" presetID="49" presetClass="path" presetSubtype="0" accel="50000" decel="50000" fill="hold" grpId="0" nodeType="clickEffect">
                                  <p:stCondLst>
                                    <p:cond delay="0"/>
                                  </p:stCondLst>
                                  <p:childTnLst>
                                    <p:animMotion origin="layout" path="M 0.00139 0.0037 L 0.29271 0.54903 " pathEditMode="relative" rAng="0" ptsTypes="AA">
                                      <p:cBhvr>
                                        <p:cTn id="16" dur="1000" fill="hold"/>
                                        <p:tgtEl>
                                          <p:spTgt spid="20"/>
                                        </p:tgtEl>
                                        <p:attrNameLst>
                                          <p:attrName>ppt_x</p:attrName>
                                          <p:attrName>ppt_y</p:attrName>
                                        </p:attrNameLst>
                                      </p:cBhvr>
                                      <p:rCtr x="146" y="273"/>
                                    </p:animMotion>
                                  </p:childTnLst>
                                </p:cTn>
                              </p:par>
                              <p:par>
                                <p:cTn id="17" presetID="22" presetClass="entr" presetSubtype="1"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1000"/>
                                        <p:tgtEl>
                                          <p:spTgt spid="14"/>
                                        </p:tgtEl>
                                      </p:cBhvr>
                                    </p:animEffect>
                                  </p:childTnLst>
                                </p:cTn>
                              </p:par>
                              <p:par>
                                <p:cTn id="20" presetID="22" presetClass="entr" presetSubtype="1"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4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06412" y="-214338"/>
            <a:ext cx="8637588" cy="1431925"/>
          </a:xfrm>
        </p:spPr>
        <p:txBody>
          <a:bodyPr/>
          <a:lstStyle/>
          <a:p>
            <a:pPr eaLnBrk="1" hangingPunct="1"/>
            <a:r>
              <a:rPr lang="zh-CN" altLang="en-US" sz="3600" dirty="0" smtClean="0">
                <a:solidFill>
                  <a:srgbClr val="FFC000"/>
                </a:solidFill>
                <a:latin typeface="隶书" pitchFamily="49" charset="-122"/>
                <a:ea typeface="隶书" pitchFamily="49" charset="-122"/>
              </a:rPr>
              <a:t>深度优先搜索例题： </a:t>
            </a:r>
            <a:r>
              <a:rPr altLang="en-US" sz="3600" dirty="0" smtClean="0">
                <a:solidFill>
                  <a:srgbClr val="FFC000"/>
                </a:solidFill>
                <a:latin typeface="隶书" pitchFamily="49" charset="-122"/>
                <a:ea typeface="隶书" pitchFamily="49" charset="-122"/>
              </a:rPr>
              <a:t>拯救少林神棍</a:t>
            </a:r>
            <a:endParaRPr lang="zh-CN" altLang="en-US" sz="3600" dirty="0" smtClean="0">
              <a:solidFill>
                <a:srgbClr val="FFC000"/>
              </a:solidFill>
              <a:latin typeface="隶书" pitchFamily="49" charset="-122"/>
              <a:ea typeface="隶书" pitchFamily="49" charset="-122"/>
            </a:endParaRPr>
          </a:p>
        </p:txBody>
      </p:sp>
      <p:pic>
        <p:nvPicPr>
          <p:cNvPr id="5" name="Picture 2"/>
          <p:cNvPicPr>
            <a:picLocks noChangeAspect="1" noChangeArrowheads="1"/>
          </p:cNvPicPr>
          <p:nvPr/>
        </p:nvPicPr>
        <p:blipFill>
          <a:blip r:embed="rId2" cstate="print"/>
          <a:srcRect/>
          <a:stretch>
            <a:fillRect/>
          </a:stretch>
        </p:blipFill>
        <p:spPr bwMode="auto">
          <a:xfrm>
            <a:off x="1285852" y="2214554"/>
            <a:ext cx="6498320" cy="4339556"/>
          </a:xfrm>
          <a:prstGeom prst="rect">
            <a:avLst/>
          </a:prstGeom>
          <a:noFill/>
          <a:ln w="9525">
            <a:noFill/>
            <a:miter lim="800000"/>
            <a:headEnd/>
            <a:tailEnd/>
          </a:ln>
          <a:effectLst/>
        </p:spPr>
      </p:pic>
      <p:sp>
        <p:nvSpPr>
          <p:cNvPr id="6" name="TextBox 5"/>
          <p:cNvSpPr txBox="1"/>
          <p:nvPr/>
        </p:nvSpPr>
        <p:spPr>
          <a:xfrm>
            <a:off x="642910" y="1142984"/>
            <a:ext cx="7786742" cy="867930"/>
          </a:xfrm>
          <a:prstGeom prst="rect">
            <a:avLst/>
          </a:prstGeom>
          <a:noFill/>
        </p:spPr>
        <p:txBody>
          <a:bodyPr wrap="square" rtlCol="0">
            <a:spAutoFit/>
          </a:bodyPr>
          <a:lstStyle/>
          <a:p>
            <a:pPr eaLnBrk="1" hangingPunct="1">
              <a:lnSpc>
                <a:spcPct val="90000"/>
              </a:lnSpc>
              <a:buFont typeface="Wingdings" pitchFamily="2" charset="2"/>
              <a:buNone/>
            </a:pPr>
            <a:r>
              <a:rPr lang="zh-CN" altLang="en-US" dirty="0" smtClean="0"/>
              <a:t>    在民国某年，少林寺被军阀炮轰，这些棍子被炸成 </a:t>
            </a:r>
            <a:r>
              <a:rPr lang="en-US" altLang="zh-CN" dirty="0" smtClean="0"/>
              <a:t>N </a:t>
            </a:r>
            <a:r>
              <a:rPr lang="zh-CN" altLang="en-US" dirty="0" smtClean="0"/>
              <a:t>节长度各异的小</a:t>
            </a:r>
            <a:r>
              <a:rPr lang="zh-CN" altLang="en-US" dirty="0" smtClean="0">
                <a:solidFill>
                  <a:srgbClr val="FFFF00"/>
                </a:solidFill>
              </a:rPr>
              <a:t>木棒</a:t>
            </a:r>
            <a:r>
              <a:rPr lang="zh-CN" altLang="en-US" dirty="0" smtClean="0"/>
              <a:t>。</a:t>
            </a:r>
            <a:endParaRPr lang="zh-CN" altLang="en-US" dirty="0"/>
          </a:p>
        </p:txBody>
      </p:sp>
    </p:spTree>
  </p:cSld>
  <p:clrMapOvr>
    <a:masterClrMapping/>
  </p:clrMapOvr>
  <p:transition>
    <p:plus/>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p:nvPr/>
        </p:nvGrpSpPr>
        <p:grpSpPr>
          <a:xfrm>
            <a:off x="5500694" y="2071678"/>
            <a:ext cx="1000132" cy="621279"/>
            <a:chOff x="4849991" y="1146136"/>
            <a:chExt cx="931919" cy="621279"/>
          </a:xfrm>
          <a:solidFill>
            <a:srgbClr val="92D050"/>
          </a:solidFill>
        </p:grpSpPr>
        <p:sp>
          <p:nvSpPr>
            <p:cNvPr id="9" name="圆角矩形 8"/>
            <p:cNvSpPr/>
            <p:nvPr/>
          </p:nvSpPr>
          <p:spPr>
            <a:xfrm>
              <a:off x="4849991" y="1146136"/>
              <a:ext cx="931919" cy="621279"/>
            </a:xfrm>
            <a:prstGeom prst="roundRect">
              <a:avLst>
                <a:gd name="adj" fmla="val 10000"/>
              </a:avLst>
            </a:prstGeom>
            <a:grpFill/>
            <a:ln>
              <a:solidFill>
                <a:schemeClr val="bg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圆角矩形 12"/>
            <p:cNvSpPr/>
            <p:nvPr/>
          </p:nvSpPr>
          <p:spPr>
            <a:xfrm>
              <a:off x="4883130" y="1178333"/>
              <a:ext cx="866775" cy="570885"/>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CN" sz="2600" kern="1200" dirty="0" smtClean="0">
                  <a:solidFill>
                    <a:schemeClr val="bg1"/>
                  </a:solidFill>
                  <a:latin typeface="楷体" pitchFamily="49" charset="-122"/>
                  <a:ea typeface="楷体" pitchFamily="49" charset="-122"/>
                </a:rPr>
                <a:t>9</a:t>
              </a:r>
              <a:r>
                <a:rPr lang="en-US" altLang="zh-CN" sz="2600" dirty="0" smtClean="0">
                  <a:solidFill>
                    <a:schemeClr val="bg1"/>
                  </a:solidFill>
                  <a:latin typeface="楷体" pitchFamily="49" charset="-122"/>
                  <a:ea typeface="楷体" pitchFamily="49" charset="-122"/>
                </a:rPr>
                <a:t>,12</a:t>
              </a:r>
              <a:endParaRPr lang="zh-CN" altLang="en-US" sz="2600" kern="1200" dirty="0">
                <a:solidFill>
                  <a:schemeClr val="bg1"/>
                </a:solidFill>
                <a:latin typeface="楷体" pitchFamily="49" charset="-122"/>
                <a:ea typeface="楷体" pitchFamily="49" charset="-122"/>
              </a:endParaRPr>
            </a:p>
          </p:txBody>
        </p:sp>
      </p:grpSp>
      <p:grpSp>
        <p:nvGrpSpPr>
          <p:cNvPr id="3" name="组合 10"/>
          <p:cNvGrpSpPr/>
          <p:nvPr/>
        </p:nvGrpSpPr>
        <p:grpSpPr>
          <a:xfrm>
            <a:off x="7143768" y="2071678"/>
            <a:ext cx="931919" cy="621279"/>
            <a:chOff x="7272983" y="1146136"/>
            <a:chExt cx="931919" cy="621279"/>
          </a:xfrm>
          <a:solidFill>
            <a:srgbClr val="92D050"/>
          </a:solidFill>
        </p:grpSpPr>
        <p:sp>
          <p:nvSpPr>
            <p:cNvPr id="12" name="圆角矩形 11"/>
            <p:cNvSpPr/>
            <p:nvPr/>
          </p:nvSpPr>
          <p:spPr>
            <a:xfrm>
              <a:off x="7272983" y="1146136"/>
              <a:ext cx="931919" cy="621279"/>
            </a:xfrm>
            <a:prstGeom prst="roundRect">
              <a:avLst>
                <a:gd name="adj" fmla="val 10000"/>
              </a:avLst>
            </a:prstGeom>
            <a:grpFill/>
            <a:ln>
              <a:solidFill>
                <a:schemeClr val="bg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圆角矩形 16"/>
            <p:cNvSpPr/>
            <p:nvPr/>
          </p:nvSpPr>
          <p:spPr>
            <a:xfrm>
              <a:off x="7291180" y="1164333"/>
              <a:ext cx="895525" cy="584885"/>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CN" sz="2600" kern="1200" dirty="0" smtClean="0">
                  <a:solidFill>
                    <a:schemeClr val="bg1"/>
                  </a:solidFill>
                  <a:latin typeface="楷体" pitchFamily="49" charset="-122"/>
                  <a:ea typeface="楷体" pitchFamily="49" charset="-122"/>
                </a:rPr>
                <a:t>9</a:t>
              </a:r>
              <a:r>
                <a:rPr lang="en-US" altLang="zh-CN" sz="2600" dirty="0" smtClean="0">
                  <a:solidFill>
                    <a:schemeClr val="bg1"/>
                  </a:solidFill>
                  <a:latin typeface="楷体" pitchFamily="49" charset="-122"/>
                  <a:ea typeface="楷体" pitchFamily="49" charset="-122"/>
                </a:rPr>
                <a:t>,21</a:t>
              </a:r>
              <a:endParaRPr lang="zh-CN" altLang="en-US" sz="2600" kern="1200" dirty="0">
                <a:solidFill>
                  <a:schemeClr val="bg1"/>
                </a:solidFill>
                <a:latin typeface="楷体" pitchFamily="49" charset="-122"/>
                <a:ea typeface="楷体" pitchFamily="49" charset="-122"/>
              </a:endParaRPr>
            </a:p>
          </p:txBody>
        </p:sp>
      </p:grpSp>
      <p:cxnSp>
        <p:nvCxnSpPr>
          <p:cNvPr id="14" name="直接箭头连接符 13"/>
          <p:cNvCxnSpPr/>
          <p:nvPr/>
        </p:nvCxnSpPr>
        <p:spPr bwMode="auto">
          <a:xfrm rot="5400000">
            <a:off x="5537206" y="1606538"/>
            <a:ext cx="928696" cy="1588"/>
          </a:xfrm>
          <a:prstGeom prst="straightConnector1">
            <a:avLst/>
          </a:prstGeom>
          <a:gradFill rotWithShape="1">
            <a:gsLst>
              <a:gs pos="0">
                <a:srgbClr val="FF6600"/>
              </a:gs>
              <a:gs pos="50000">
                <a:srgbClr val="FF6600">
                  <a:gamma/>
                  <a:tint val="9412"/>
                  <a:invGamma/>
                </a:srgbClr>
              </a:gs>
              <a:gs pos="100000">
                <a:srgbClr val="FF6600"/>
              </a:gs>
            </a:gsLst>
            <a:lin ang="0" scaled="1"/>
          </a:gradFill>
          <a:ln w="28575" cap="flat" cmpd="sng" algn="ctr">
            <a:solidFill>
              <a:srgbClr val="CCECFF"/>
            </a:solidFill>
            <a:prstDash val="solid"/>
            <a:round/>
            <a:headEnd type="none" w="med" len="med"/>
            <a:tailEnd type="arrow"/>
          </a:ln>
          <a:effectLst/>
        </p:spPr>
      </p:cxnSp>
      <p:cxnSp>
        <p:nvCxnSpPr>
          <p:cNvPr id="16" name="直接箭头连接符 15"/>
          <p:cNvCxnSpPr/>
          <p:nvPr/>
        </p:nvCxnSpPr>
        <p:spPr bwMode="auto">
          <a:xfrm rot="16200000" flipH="1">
            <a:off x="6348732" y="810681"/>
            <a:ext cx="950357" cy="1571636"/>
          </a:xfrm>
          <a:prstGeom prst="straightConnector1">
            <a:avLst/>
          </a:prstGeom>
          <a:gradFill rotWithShape="1">
            <a:gsLst>
              <a:gs pos="0">
                <a:srgbClr val="FF6600"/>
              </a:gs>
              <a:gs pos="50000">
                <a:srgbClr val="FF6600">
                  <a:gamma/>
                  <a:tint val="9412"/>
                  <a:invGamma/>
                </a:srgbClr>
              </a:gs>
              <a:gs pos="100000">
                <a:srgbClr val="FF6600"/>
              </a:gs>
            </a:gsLst>
            <a:lin ang="0" scaled="1"/>
          </a:gradFill>
          <a:ln w="28575" cap="flat" cmpd="sng" algn="ctr">
            <a:solidFill>
              <a:srgbClr val="CCECFF"/>
            </a:solidFill>
            <a:prstDash val="solid"/>
            <a:round/>
            <a:headEnd type="none" w="med" len="med"/>
            <a:tailEnd type="arrow"/>
          </a:ln>
          <a:effectLst/>
        </p:spPr>
      </p:cxnSp>
      <p:sp>
        <p:nvSpPr>
          <p:cNvPr id="17" name="AutoShape 40"/>
          <p:cNvSpPr>
            <a:spLocks noChangeArrowheads="1"/>
          </p:cNvSpPr>
          <p:nvPr/>
        </p:nvSpPr>
        <p:spPr bwMode="auto">
          <a:xfrm>
            <a:off x="306040" y="1643050"/>
            <a:ext cx="3312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46</a:t>
            </a:r>
            <a:endParaRPr lang="en-US" altLang="zh-CN" sz="1400" b="1" dirty="0">
              <a:latin typeface="+mj-lt"/>
            </a:endParaRPr>
          </a:p>
        </p:txBody>
      </p:sp>
      <p:sp>
        <p:nvSpPr>
          <p:cNvPr id="18" name="AutoShape 40"/>
          <p:cNvSpPr>
            <a:spLocks noChangeArrowheads="1"/>
          </p:cNvSpPr>
          <p:nvPr/>
        </p:nvSpPr>
        <p:spPr bwMode="auto">
          <a:xfrm>
            <a:off x="285720" y="2643182"/>
            <a:ext cx="2592000" cy="340519"/>
          </a:xfrm>
          <a:prstGeom prst="roundRect">
            <a:avLst>
              <a:gd name="adj" fmla="val 16667"/>
            </a:avLst>
          </a:prstGeom>
          <a:blipFill>
            <a:blip r:embed="rId2" cstate="print"/>
            <a:tile tx="0" ty="0" sx="100000" sy="100000" flip="none" algn="tl"/>
          </a:blipFill>
          <a:ln w="12700" cap="sq">
            <a:solidFill>
              <a:schemeClr val="tx1">
                <a:lumMod val="95000"/>
                <a:lumOff val="5000"/>
              </a:schemeClr>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36</a:t>
            </a:r>
            <a:endParaRPr lang="en-US" altLang="zh-CN" sz="1400" b="1" dirty="0">
              <a:latin typeface="+mj-lt"/>
            </a:endParaRPr>
          </a:p>
        </p:txBody>
      </p:sp>
      <p:sp>
        <p:nvSpPr>
          <p:cNvPr id="19" name="AutoShape 40"/>
          <p:cNvSpPr>
            <a:spLocks noChangeArrowheads="1"/>
          </p:cNvSpPr>
          <p:nvPr/>
        </p:nvSpPr>
        <p:spPr bwMode="auto">
          <a:xfrm>
            <a:off x="306040" y="6143644"/>
            <a:ext cx="936000" cy="340519"/>
          </a:xfrm>
          <a:prstGeom prst="roundRect">
            <a:avLst>
              <a:gd name="adj" fmla="val 16667"/>
            </a:avLst>
          </a:prstGeom>
          <a:blipFill>
            <a:blip r:embed="rId2" cstate="print"/>
            <a:tile tx="0" ty="0" sx="100000" sy="100000" flip="none" algn="tl"/>
          </a:blipFill>
          <a:ln w="12700" cap="sq">
            <a:solidFill>
              <a:schemeClr val="tx1">
                <a:lumMod val="95000"/>
                <a:lumOff val="5000"/>
              </a:schemeClr>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13</a:t>
            </a:r>
            <a:endParaRPr lang="en-US" altLang="zh-CN" sz="1400" b="1" dirty="0">
              <a:latin typeface="+mj-lt"/>
            </a:endParaRPr>
          </a:p>
        </p:txBody>
      </p:sp>
      <p:sp>
        <p:nvSpPr>
          <p:cNvPr id="21" name="AutoShape 40"/>
          <p:cNvSpPr>
            <a:spLocks noChangeArrowheads="1"/>
          </p:cNvSpPr>
          <p:nvPr/>
        </p:nvSpPr>
        <p:spPr bwMode="auto">
          <a:xfrm>
            <a:off x="306040" y="3143248"/>
            <a:ext cx="2592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36</a:t>
            </a:r>
            <a:endParaRPr lang="en-US" altLang="zh-CN" sz="1400" b="1" dirty="0">
              <a:latin typeface="+mj-lt"/>
            </a:endParaRPr>
          </a:p>
        </p:txBody>
      </p:sp>
      <p:sp>
        <p:nvSpPr>
          <p:cNvPr id="22" name="AutoShape 40"/>
          <p:cNvSpPr>
            <a:spLocks noChangeArrowheads="1"/>
          </p:cNvSpPr>
          <p:nvPr/>
        </p:nvSpPr>
        <p:spPr bwMode="auto">
          <a:xfrm>
            <a:off x="306040" y="5643578"/>
            <a:ext cx="1008000" cy="340519"/>
          </a:xfrm>
          <a:prstGeom prst="roundRect">
            <a:avLst>
              <a:gd name="adj" fmla="val 16667"/>
            </a:avLst>
          </a:prstGeom>
          <a:blipFill>
            <a:blip r:embed="rId2" cstate="print"/>
            <a:tile tx="0" ty="0" sx="100000" sy="100000" flip="none" algn="tl"/>
          </a:blipFill>
          <a:ln w="12700" cap="sq">
            <a:solidFill>
              <a:schemeClr val="tx1">
                <a:lumMod val="95000"/>
                <a:lumOff val="5000"/>
              </a:schemeClr>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14</a:t>
            </a:r>
            <a:endParaRPr lang="en-US" altLang="zh-CN" sz="1400" b="1" dirty="0">
              <a:latin typeface="+mj-lt"/>
            </a:endParaRPr>
          </a:p>
        </p:txBody>
      </p:sp>
      <p:sp>
        <p:nvSpPr>
          <p:cNvPr id="23" name="AutoShape 40"/>
          <p:cNvSpPr>
            <a:spLocks noChangeArrowheads="1"/>
          </p:cNvSpPr>
          <p:nvPr/>
        </p:nvSpPr>
        <p:spPr bwMode="auto">
          <a:xfrm>
            <a:off x="306040" y="3643314"/>
            <a:ext cx="2592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36</a:t>
            </a:r>
            <a:endParaRPr lang="en-US" altLang="zh-CN" sz="1400" b="1" dirty="0">
              <a:latin typeface="+mj-lt"/>
            </a:endParaRPr>
          </a:p>
        </p:txBody>
      </p:sp>
      <p:sp>
        <p:nvSpPr>
          <p:cNvPr id="24" name="AutoShape 40"/>
          <p:cNvSpPr>
            <a:spLocks noChangeArrowheads="1"/>
          </p:cNvSpPr>
          <p:nvPr/>
        </p:nvSpPr>
        <p:spPr bwMode="auto">
          <a:xfrm>
            <a:off x="306040" y="4143380"/>
            <a:ext cx="1728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24</a:t>
            </a:r>
            <a:endParaRPr lang="en-US" altLang="zh-CN" sz="1400" b="1" dirty="0">
              <a:latin typeface="+mj-lt"/>
            </a:endParaRPr>
          </a:p>
        </p:txBody>
      </p:sp>
      <p:sp>
        <p:nvSpPr>
          <p:cNvPr id="25" name="AutoShape 40"/>
          <p:cNvSpPr>
            <a:spLocks noChangeArrowheads="1"/>
          </p:cNvSpPr>
          <p:nvPr/>
        </p:nvSpPr>
        <p:spPr bwMode="auto">
          <a:xfrm>
            <a:off x="306040" y="4643446"/>
            <a:ext cx="1368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19</a:t>
            </a:r>
            <a:endParaRPr lang="en-US" altLang="zh-CN" sz="1400" b="1" dirty="0">
              <a:latin typeface="+mj-lt"/>
            </a:endParaRPr>
          </a:p>
        </p:txBody>
      </p:sp>
      <p:sp>
        <p:nvSpPr>
          <p:cNvPr id="26" name="AutoShape 40"/>
          <p:cNvSpPr>
            <a:spLocks noChangeArrowheads="1"/>
          </p:cNvSpPr>
          <p:nvPr/>
        </p:nvSpPr>
        <p:spPr bwMode="auto">
          <a:xfrm>
            <a:off x="285720" y="5143512"/>
            <a:ext cx="1152000" cy="340519"/>
          </a:xfrm>
          <a:prstGeom prst="roundRect">
            <a:avLst>
              <a:gd name="adj" fmla="val 16667"/>
            </a:avLst>
          </a:prstGeom>
          <a:blipFill>
            <a:blip r:embed="rId2" cstate="print"/>
            <a:tile tx="0" ty="0" sx="100000" sy="100000" flip="none" algn="tl"/>
          </a:blipFill>
          <a:ln w="12700" cap="sq">
            <a:solidFill>
              <a:schemeClr val="tx1">
                <a:lumMod val="95000"/>
                <a:lumOff val="5000"/>
              </a:schemeClr>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16</a:t>
            </a:r>
            <a:endParaRPr lang="en-US" altLang="zh-CN" sz="1400" b="1" dirty="0">
              <a:latin typeface="+mj-lt"/>
            </a:endParaRPr>
          </a:p>
        </p:txBody>
      </p:sp>
      <p:sp>
        <p:nvSpPr>
          <p:cNvPr id="36" name="AutoShape 40"/>
          <p:cNvSpPr>
            <a:spLocks noChangeArrowheads="1"/>
          </p:cNvSpPr>
          <p:nvPr/>
        </p:nvSpPr>
        <p:spPr bwMode="auto">
          <a:xfrm>
            <a:off x="2981934" y="5929330"/>
            <a:ext cx="3240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45</a:t>
            </a:r>
            <a:endParaRPr lang="en-US" altLang="zh-CN" sz="1400" b="1" dirty="0">
              <a:latin typeface="+mj-lt"/>
            </a:endParaRPr>
          </a:p>
        </p:txBody>
      </p:sp>
      <p:grpSp>
        <p:nvGrpSpPr>
          <p:cNvPr id="4" name="组合 36"/>
          <p:cNvGrpSpPr/>
          <p:nvPr/>
        </p:nvGrpSpPr>
        <p:grpSpPr>
          <a:xfrm>
            <a:off x="5429256" y="455108"/>
            <a:ext cx="1200161" cy="621279"/>
            <a:chOff x="4849991" y="1146136"/>
            <a:chExt cx="931919" cy="621279"/>
          </a:xfrm>
          <a:solidFill>
            <a:srgbClr val="92D050"/>
          </a:solidFill>
        </p:grpSpPr>
        <p:sp>
          <p:nvSpPr>
            <p:cNvPr id="38" name="圆角矩形 37"/>
            <p:cNvSpPr/>
            <p:nvPr/>
          </p:nvSpPr>
          <p:spPr>
            <a:xfrm>
              <a:off x="4849991" y="1146136"/>
              <a:ext cx="931919" cy="621279"/>
            </a:xfrm>
            <a:prstGeom prst="roundRect">
              <a:avLst>
                <a:gd name="adj" fmla="val 10000"/>
              </a:avLst>
            </a:prstGeom>
            <a:grpFill/>
            <a:ln>
              <a:solidFill>
                <a:schemeClr val="bg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9" name="圆角矩形 12"/>
            <p:cNvSpPr/>
            <p:nvPr/>
          </p:nvSpPr>
          <p:spPr>
            <a:xfrm>
              <a:off x="4883129" y="1178333"/>
              <a:ext cx="854404" cy="570885"/>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CN" sz="2600" kern="1200" dirty="0" smtClean="0">
                  <a:solidFill>
                    <a:schemeClr val="bg1"/>
                  </a:solidFill>
                  <a:latin typeface="楷体" pitchFamily="49" charset="-122"/>
                  <a:ea typeface="楷体" pitchFamily="49" charset="-122"/>
                </a:rPr>
                <a:t>10</a:t>
              </a:r>
              <a:r>
                <a:rPr lang="en-US" altLang="zh-CN" sz="2600" dirty="0" smtClean="0">
                  <a:solidFill>
                    <a:schemeClr val="bg1"/>
                  </a:solidFill>
                  <a:latin typeface="楷体" pitchFamily="49" charset="-122"/>
                  <a:ea typeface="楷体" pitchFamily="49" charset="-122"/>
                </a:rPr>
                <a:t>,57</a:t>
              </a:r>
              <a:endParaRPr lang="zh-CN" altLang="en-US" sz="2600" kern="1200" dirty="0">
                <a:solidFill>
                  <a:schemeClr val="bg1"/>
                </a:solidFill>
                <a:latin typeface="楷体" pitchFamily="49" charset="-122"/>
                <a:ea typeface="楷体" pitchFamily="49" charset="-122"/>
              </a:endParaRPr>
            </a:p>
          </p:txBody>
        </p:sp>
      </p:grpSp>
      <p:sp>
        <p:nvSpPr>
          <p:cNvPr id="41" name="矩形 40"/>
          <p:cNvSpPr/>
          <p:nvPr/>
        </p:nvSpPr>
        <p:spPr>
          <a:xfrm>
            <a:off x="6688636" y="473538"/>
            <a:ext cx="1620957" cy="523220"/>
          </a:xfrm>
          <a:prstGeom prst="rect">
            <a:avLst/>
          </a:prstGeom>
        </p:spPr>
        <p:txBody>
          <a:bodyPr wrap="none">
            <a:spAutoFit/>
          </a:bodyPr>
          <a:lstStyle/>
          <a:p>
            <a:r>
              <a:rPr lang="zh-CN" altLang="en-US" dirty="0" smtClean="0"/>
              <a:t>初始状态</a:t>
            </a:r>
            <a:endParaRPr lang="zh-CN" altLang="en-US" dirty="0"/>
          </a:p>
        </p:txBody>
      </p:sp>
      <p:pic>
        <p:nvPicPr>
          <p:cNvPr id="43" name="Picture 2"/>
          <p:cNvPicPr>
            <a:picLocks noChangeAspect="1" noChangeArrowheads="1"/>
          </p:cNvPicPr>
          <p:nvPr/>
        </p:nvPicPr>
        <p:blipFill>
          <a:blip r:embed="rId3" cstate="print"/>
          <a:srcRect/>
          <a:stretch>
            <a:fillRect/>
          </a:stretch>
        </p:blipFill>
        <p:spPr bwMode="auto">
          <a:xfrm>
            <a:off x="2973067" y="5500702"/>
            <a:ext cx="4527891" cy="377517"/>
          </a:xfrm>
          <a:prstGeom prst="rect">
            <a:avLst/>
          </a:prstGeom>
          <a:noFill/>
          <a:ln w="9525">
            <a:noFill/>
            <a:miter lim="800000"/>
            <a:headEnd/>
            <a:tailEnd/>
          </a:ln>
          <a:effectLst/>
        </p:spPr>
      </p:pic>
      <p:sp>
        <p:nvSpPr>
          <p:cNvPr id="27" name="矩形 26"/>
          <p:cNvSpPr/>
          <p:nvPr/>
        </p:nvSpPr>
        <p:spPr>
          <a:xfrm>
            <a:off x="4071934" y="4857760"/>
            <a:ext cx="2108269" cy="461665"/>
          </a:xfrm>
          <a:prstGeom prst="rect">
            <a:avLst/>
          </a:prstGeom>
        </p:spPr>
        <p:txBody>
          <a:bodyPr wrap="none">
            <a:spAutoFit/>
          </a:bodyPr>
          <a:lstStyle/>
          <a:p>
            <a:r>
              <a:rPr lang="zh-CN" altLang="en-US" sz="2400" dirty="0" smtClean="0">
                <a:latin typeface="Arial" pitchFamily="34" charset="0"/>
              </a:rPr>
              <a:t>棍子长度 </a:t>
            </a:r>
            <a:r>
              <a:rPr lang="en-US" altLang="zh-CN" sz="2400" dirty="0" smtClean="0">
                <a:latin typeface="Arial" pitchFamily="34" charset="0"/>
              </a:rPr>
              <a:t>= 57</a:t>
            </a:r>
            <a:endParaRPr lang="zh-CN" altLang="en-US" sz="2400" dirty="0"/>
          </a:p>
        </p:txBody>
      </p:sp>
      <p:sp>
        <p:nvSpPr>
          <p:cNvPr id="28" name="矩形 27"/>
          <p:cNvSpPr/>
          <p:nvPr/>
        </p:nvSpPr>
        <p:spPr>
          <a:xfrm>
            <a:off x="214282" y="500042"/>
            <a:ext cx="4666662" cy="892552"/>
          </a:xfrm>
          <a:prstGeom prst="rect">
            <a:avLst/>
          </a:prstGeom>
        </p:spPr>
        <p:txBody>
          <a:bodyPr wrap="none">
            <a:spAutoFit/>
          </a:bodyPr>
          <a:lstStyle/>
          <a:p>
            <a:r>
              <a:rPr lang="zh-CN" altLang="en-US" dirty="0" smtClean="0">
                <a:latin typeface="Arial" pitchFamily="34" charset="0"/>
              </a:rPr>
              <a:t>以</a:t>
            </a:r>
            <a:r>
              <a:rPr lang="en-US" altLang="zh-CN" dirty="0" smtClean="0">
                <a:latin typeface="Arial" pitchFamily="34" charset="0"/>
              </a:rPr>
              <a:t>N=10,L=57</a:t>
            </a:r>
            <a:r>
              <a:rPr lang="zh-CN" altLang="en-US" dirty="0" smtClean="0">
                <a:latin typeface="Arial" pitchFamily="34" charset="0"/>
              </a:rPr>
              <a:t>为例</a:t>
            </a:r>
            <a:r>
              <a:rPr lang="en-US" altLang="zh-CN" dirty="0" smtClean="0">
                <a:latin typeface="Arial" pitchFamily="34" charset="0"/>
              </a:rPr>
              <a:t>:</a:t>
            </a:r>
          </a:p>
          <a:p>
            <a:r>
              <a:rPr lang="zh-CN" altLang="en-US" sz="2400" dirty="0" smtClean="0">
                <a:latin typeface="Arial" pitchFamily="34" charset="0"/>
              </a:rPr>
              <a:t>（</a:t>
            </a:r>
            <a:r>
              <a:rPr lang="en-US" altLang="zh-CN" sz="2400" dirty="0" smtClean="0">
                <a:latin typeface="Arial" pitchFamily="34" charset="0"/>
              </a:rPr>
              <a:t>10</a:t>
            </a:r>
            <a:r>
              <a:rPr lang="zh-CN" altLang="en-US" sz="2400" dirty="0" smtClean="0">
                <a:latin typeface="Arial" pitchFamily="34" charset="0"/>
              </a:rPr>
              <a:t>节木棒，假设棍子长度是</a:t>
            </a:r>
            <a:r>
              <a:rPr lang="en-US" altLang="zh-CN" sz="2400" dirty="0" smtClean="0">
                <a:latin typeface="Arial" pitchFamily="34" charset="0"/>
              </a:rPr>
              <a:t>57)</a:t>
            </a:r>
            <a:endParaRPr lang="zh-CN" alt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withEffect">
                                  <p:stCondLst>
                                    <p:cond delay="0"/>
                                  </p:stCondLst>
                                  <p:childTnLst>
                                    <p:animMotion origin="layout" path="M 5E-6 8.60315E-7 L -0.29445 -0.55689 " pathEditMode="relative" rAng="0" ptsTypes="AA">
                                      <p:cBhvr>
                                        <p:cTn id="6" dur="1000" fill="hold"/>
                                        <p:tgtEl>
                                          <p:spTgt spid="36"/>
                                        </p:tgtEl>
                                        <p:attrNameLst>
                                          <p:attrName>ppt_x</p:attrName>
                                          <p:attrName>ppt_y</p:attrName>
                                        </p:attrNameLst>
                                      </p:cBhvr>
                                      <p:rCtr x="-147" y="-278"/>
                                    </p:animMotion>
                                  </p:childTnLst>
                                </p:cTn>
                              </p:par>
                              <p:par>
                                <p:cTn id="7" presetID="22" presetClass="exit" presetSubtype="4" fill="hold" nodeType="withEffect">
                                  <p:stCondLst>
                                    <p:cond delay="0"/>
                                  </p:stCondLst>
                                  <p:childTnLst>
                                    <p:animEffect transition="out" filter="wipe(down)">
                                      <p:cBhvr>
                                        <p:cTn id="8" dur="500"/>
                                        <p:tgtEl>
                                          <p:spTgt spid="14"/>
                                        </p:tgtEl>
                                      </p:cBhvr>
                                    </p:animEffect>
                                    <p:set>
                                      <p:cBhvr>
                                        <p:cTn id="9" dur="1" fill="hold">
                                          <p:stCondLst>
                                            <p:cond delay="499"/>
                                          </p:stCondLst>
                                        </p:cTn>
                                        <p:tgtEl>
                                          <p:spTgt spid="14"/>
                                        </p:tgtEl>
                                        <p:attrNameLst>
                                          <p:attrName>style.visibility</p:attrName>
                                        </p:attrNameLst>
                                      </p:cBhvr>
                                      <p:to>
                                        <p:strVal val="hidden"/>
                                      </p:to>
                                    </p:set>
                                  </p:childTnLst>
                                </p:cTn>
                              </p:par>
                              <p:par>
                                <p:cTn id="10" presetID="22" presetClass="exit" presetSubtype="4" fill="hold" nodeType="withEffect">
                                  <p:stCondLst>
                                    <p:cond delay="0"/>
                                  </p:stCondLst>
                                  <p:childTnLst>
                                    <p:animEffect transition="out" filter="wipe(down)">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0.00521 0.01133 L 0.29826 0.47872 " pathEditMode="relative" rAng="0" ptsTypes="AA">
                                      <p:cBhvr>
                                        <p:cTn id="16" dur="1000" fill="hold"/>
                                        <p:tgtEl>
                                          <p:spTgt spid="18"/>
                                        </p:tgtEl>
                                        <p:attrNameLst>
                                          <p:attrName>ppt_x</p:attrName>
                                          <p:attrName>ppt_y</p:attrName>
                                        </p:attrNameLst>
                                      </p:cBhvr>
                                      <p:rCtr x="152" y="234"/>
                                    </p:animMotion>
                                  </p:childTnLst>
                                </p:cTn>
                              </p:par>
                              <p:par>
                                <p:cTn id="17" presetID="22" presetClass="entr" presetSubtype="1"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up)">
                                      <p:cBhvr>
                                        <p:cTn id="19" dur="1000"/>
                                        <p:tgtEl>
                                          <p:spTgt spid="16"/>
                                        </p:tgtEl>
                                      </p:cBhvr>
                                    </p:animEffect>
                                  </p:childTnLst>
                                </p:cTn>
                              </p:par>
                              <p:par>
                                <p:cTn id="20" presetID="22" presetClass="entr" presetSubtype="1"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
          <p:cNvGrpSpPr/>
          <p:nvPr/>
        </p:nvGrpSpPr>
        <p:grpSpPr>
          <a:xfrm>
            <a:off x="7143768" y="2071678"/>
            <a:ext cx="931919" cy="621279"/>
            <a:chOff x="7272983" y="1146136"/>
            <a:chExt cx="931919" cy="621279"/>
          </a:xfrm>
          <a:solidFill>
            <a:srgbClr val="92D050"/>
          </a:solidFill>
        </p:grpSpPr>
        <p:sp>
          <p:nvSpPr>
            <p:cNvPr id="12" name="圆角矩形 11"/>
            <p:cNvSpPr/>
            <p:nvPr/>
          </p:nvSpPr>
          <p:spPr>
            <a:xfrm>
              <a:off x="7272983" y="1146136"/>
              <a:ext cx="931919" cy="621279"/>
            </a:xfrm>
            <a:prstGeom prst="roundRect">
              <a:avLst>
                <a:gd name="adj" fmla="val 10000"/>
              </a:avLst>
            </a:prstGeom>
            <a:grpFill/>
            <a:ln>
              <a:solidFill>
                <a:schemeClr val="bg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圆角矩形 16"/>
            <p:cNvSpPr/>
            <p:nvPr/>
          </p:nvSpPr>
          <p:spPr>
            <a:xfrm>
              <a:off x="7291180" y="1164333"/>
              <a:ext cx="895525" cy="584885"/>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CN" sz="2600" kern="1200" dirty="0" smtClean="0">
                  <a:solidFill>
                    <a:schemeClr val="bg1"/>
                  </a:solidFill>
                  <a:latin typeface="楷体" pitchFamily="49" charset="-122"/>
                  <a:ea typeface="楷体" pitchFamily="49" charset="-122"/>
                </a:rPr>
                <a:t>9</a:t>
              </a:r>
              <a:r>
                <a:rPr lang="en-US" altLang="zh-CN" sz="2600" dirty="0" smtClean="0">
                  <a:solidFill>
                    <a:schemeClr val="bg1"/>
                  </a:solidFill>
                  <a:latin typeface="楷体" pitchFamily="49" charset="-122"/>
                  <a:ea typeface="楷体" pitchFamily="49" charset="-122"/>
                </a:rPr>
                <a:t>,21</a:t>
              </a:r>
              <a:endParaRPr lang="zh-CN" altLang="en-US" sz="2600" kern="1200" dirty="0">
                <a:solidFill>
                  <a:schemeClr val="bg1"/>
                </a:solidFill>
                <a:latin typeface="楷体" pitchFamily="49" charset="-122"/>
                <a:ea typeface="楷体" pitchFamily="49" charset="-122"/>
              </a:endParaRPr>
            </a:p>
          </p:txBody>
        </p:sp>
      </p:grpSp>
      <p:cxnSp>
        <p:nvCxnSpPr>
          <p:cNvPr id="16" name="直接箭头连接符 15"/>
          <p:cNvCxnSpPr/>
          <p:nvPr/>
        </p:nvCxnSpPr>
        <p:spPr bwMode="auto">
          <a:xfrm rot="16200000" flipH="1">
            <a:off x="6348732" y="810681"/>
            <a:ext cx="950357" cy="1571636"/>
          </a:xfrm>
          <a:prstGeom prst="straightConnector1">
            <a:avLst/>
          </a:prstGeom>
          <a:gradFill rotWithShape="1">
            <a:gsLst>
              <a:gs pos="0">
                <a:srgbClr val="FF6600"/>
              </a:gs>
              <a:gs pos="50000">
                <a:srgbClr val="FF6600">
                  <a:gamma/>
                  <a:tint val="9412"/>
                  <a:invGamma/>
                </a:srgbClr>
              </a:gs>
              <a:gs pos="100000">
                <a:srgbClr val="FF6600"/>
              </a:gs>
            </a:gsLst>
            <a:lin ang="0" scaled="1"/>
          </a:gradFill>
          <a:ln w="28575" cap="flat" cmpd="sng" algn="ctr">
            <a:solidFill>
              <a:srgbClr val="CCECFF"/>
            </a:solidFill>
            <a:prstDash val="solid"/>
            <a:round/>
            <a:headEnd type="none" w="med" len="med"/>
            <a:tailEnd type="arrow"/>
          </a:ln>
          <a:effectLst/>
        </p:spPr>
      </p:cxnSp>
      <p:sp>
        <p:nvSpPr>
          <p:cNvPr id="17" name="AutoShape 40"/>
          <p:cNvSpPr>
            <a:spLocks noChangeArrowheads="1"/>
          </p:cNvSpPr>
          <p:nvPr/>
        </p:nvSpPr>
        <p:spPr bwMode="auto">
          <a:xfrm>
            <a:off x="306040" y="1643050"/>
            <a:ext cx="3312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46</a:t>
            </a:r>
            <a:endParaRPr lang="en-US" altLang="zh-CN" sz="1400" b="1" dirty="0">
              <a:latin typeface="+mj-lt"/>
            </a:endParaRPr>
          </a:p>
        </p:txBody>
      </p:sp>
      <p:sp>
        <p:nvSpPr>
          <p:cNvPr id="19" name="AutoShape 40"/>
          <p:cNvSpPr>
            <a:spLocks noChangeArrowheads="1"/>
          </p:cNvSpPr>
          <p:nvPr/>
        </p:nvSpPr>
        <p:spPr bwMode="auto">
          <a:xfrm>
            <a:off x="306040" y="6143644"/>
            <a:ext cx="936000" cy="340519"/>
          </a:xfrm>
          <a:prstGeom prst="roundRect">
            <a:avLst>
              <a:gd name="adj" fmla="val 16667"/>
            </a:avLst>
          </a:prstGeom>
          <a:blipFill>
            <a:blip r:embed="rId2" cstate="print"/>
            <a:tile tx="0" ty="0" sx="100000" sy="100000" flip="none" algn="tl"/>
          </a:blipFill>
          <a:ln w="12700" cap="sq">
            <a:solidFill>
              <a:schemeClr val="tx1">
                <a:lumMod val="95000"/>
                <a:lumOff val="5000"/>
              </a:schemeClr>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13</a:t>
            </a:r>
            <a:endParaRPr lang="en-US" altLang="zh-CN" sz="1400" b="1" dirty="0">
              <a:latin typeface="+mj-lt"/>
            </a:endParaRPr>
          </a:p>
        </p:txBody>
      </p:sp>
      <p:sp>
        <p:nvSpPr>
          <p:cNvPr id="20" name="AutoShape 40"/>
          <p:cNvSpPr>
            <a:spLocks noChangeArrowheads="1"/>
          </p:cNvSpPr>
          <p:nvPr/>
        </p:nvSpPr>
        <p:spPr bwMode="auto">
          <a:xfrm>
            <a:off x="285720" y="2143116"/>
            <a:ext cx="3240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45</a:t>
            </a:r>
            <a:endParaRPr lang="en-US" altLang="zh-CN" sz="1400" b="1" dirty="0">
              <a:latin typeface="+mj-lt"/>
            </a:endParaRPr>
          </a:p>
        </p:txBody>
      </p:sp>
      <p:sp>
        <p:nvSpPr>
          <p:cNvPr id="21" name="AutoShape 40"/>
          <p:cNvSpPr>
            <a:spLocks noChangeArrowheads="1"/>
          </p:cNvSpPr>
          <p:nvPr/>
        </p:nvSpPr>
        <p:spPr bwMode="auto">
          <a:xfrm>
            <a:off x="306040" y="3143248"/>
            <a:ext cx="2592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36</a:t>
            </a:r>
            <a:endParaRPr lang="en-US" altLang="zh-CN" sz="1400" b="1" dirty="0">
              <a:latin typeface="+mj-lt"/>
            </a:endParaRPr>
          </a:p>
        </p:txBody>
      </p:sp>
      <p:sp>
        <p:nvSpPr>
          <p:cNvPr id="22" name="AutoShape 40"/>
          <p:cNvSpPr>
            <a:spLocks noChangeArrowheads="1"/>
          </p:cNvSpPr>
          <p:nvPr/>
        </p:nvSpPr>
        <p:spPr bwMode="auto">
          <a:xfrm>
            <a:off x="306040" y="5643578"/>
            <a:ext cx="1008000" cy="340519"/>
          </a:xfrm>
          <a:prstGeom prst="roundRect">
            <a:avLst>
              <a:gd name="adj" fmla="val 16667"/>
            </a:avLst>
          </a:prstGeom>
          <a:blipFill>
            <a:blip r:embed="rId2" cstate="print"/>
            <a:tile tx="0" ty="0" sx="100000" sy="100000" flip="none" algn="tl"/>
          </a:blipFill>
          <a:ln w="12700" cap="sq">
            <a:solidFill>
              <a:schemeClr val="tx1">
                <a:lumMod val="95000"/>
                <a:lumOff val="5000"/>
              </a:schemeClr>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14</a:t>
            </a:r>
            <a:endParaRPr lang="en-US" altLang="zh-CN" sz="1400" b="1" dirty="0">
              <a:latin typeface="+mj-lt"/>
            </a:endParaRPr>
          </a:p>
        </p:txBody>
      </p:sp>
      <p:sp>
        <p:nvSpPr>
          <p:cNvPr id="23" name="AutoShape 40"/>
          <p:cNvSpPr>
            <a:spLocks noChangeArrowheads="1"/>
          </p:cNvSpPr>
          <p:nvPr/>
        </p:nvSpPr>
        <p:spPr bwMode="auto">
          <a:xfrm>
            <a:off x="306040" y="3643314"/>
            <a:ext cx="2592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36</a:t>
            </a:r>
            <a:endParaRPr lang="en-US" altLang="zh-CN" sz="1400" b="1" dirty="0">
              <a:latin typeface="+mj-lt"/>
            </a:endParaRPr>
          </a:p>
        </p:txBody>
      </p:sp>
      <p:sp>
        <p:nvSpPr>
          <p:cNvPr id="24" name="AutoShape 40"/>
          <p:cNvSpPr>
            <a:spLocks noChangeArrowheads="1"/>
          </p:cNvSpPr>
          <p:nvPr/>
        </p:nvSpPr>
        <p:spPr bwMode="auto">
          <a:xfrm>
            <a:off x="306040" y="4143380"/>
            <a:ext cx="1728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24</a:t>
            </a:r>
            <a:endParaRPr lang="en-US" altLang="zh-CN" sz="1400" b="1" dirty="0">
              <a:latin typeface="+mj-lt"/>
            </a:endParaRPr>
          </a:p>
        </p:txBody>
      </p:sp>
      <p:sp>
        <p:nvSpPr>
          <p:cNvPr id="26" name="AutoShape 40"/>
          <p:cNvSpPr>
            <a:spLocks noChangeArrowheads="1"/>
          </p:cNvSpPr>
          <p:nvPr/>
        </p:nvSpPr>
        <p:spPr bwMode="auto">
          <a:xfrm>
            <a:off x="285720" y="5143512"/>
            <a:ext cx="1152000" cy="340519"/>
          </a:xfrm>
          <a:prstGeom prst="roundRect">
            <a:avLst>
              <a:gd name="adj" fmla="val 16667"/>
            </a:avLst>
          </a:prstGeom>
          <a:blipFill>
            <a:blip r:embed="rId2" cstate="print"/>
            <a:tile tx="0" ty="0" sx="100000" sy="100000" flip="none" algn="tl"/>
          </a:blipFill>
          <a:ln w="12700" cap="sq">
            <a:solidFill>
              <a:schemeClr val="tx1">
                <a:lumMod val="95000"/>
                <a:lumOff val="5000"/>
              </a:schemeClr>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16</a:t>
            </a:r>
            <a:endParaRPr lang="en-US" altLang="zh-CN" sz="1400" b="1" dirty="0">
              <a:latin typeface="+mj-lt"/>
            </a:endParaRPr>
          </a:p>
        </p:txBody>
      </p:sp>
      <p:pic>
        <p:nvPicPr>
          <p:cNvPr id="27" name="Picture 2"/>
          <p:cNvPicPr>
            <a:picLocks noChangeAspect="1" noChangeArrowheads="1"/>
          </p:cNvPicPr>
          <p:nvPr/>
        </p:nvPicPr>
        <p:blipFill>
          <a:blip r:embed="rId3" cstate="print"/>
          <a:srcRect/>
          <a:stretch>
            <a:fillRect/>
          </a:stretch>
        </p:blipFill>
        <p:spPr bwMode="auto">
          <a:xfrm>
            <a:off x="2973067" y="5500702"/>
            <a:ext cx="4527891" cy="377517"/>
          </a:xfrm>
          <a:prstGeom prst="rect">
            <a:avLst/>
          </a:prstGeom>
          <a:noFill/>
          <a:ln w="9525">
            <a:noFill/>
            <a:miter lim="800000"/>
            <a:headEnd/>
            <a:tailEnd/>
          </a:ln>
          <a:effectLst/>
        </p:spPr>
      </p:pic>
      <p:cxnSp>
        <p:nvCxnSpPr>
          <p:cNvPr id="28" name="直接箭头连接符 27"/>
          <p:cNvCxnSpPr/>
          <p:nvPr/>
        </p:nvCxnSpPr>
        <p:spPr bwMode="auto">
          <a:xfrm rot="10800000" flipV="1">
            <a:off x="6429388" y="2714620"/>
            <a:ext cx="1014382" cy="571504"/>
          </a:xfrm>
          <a:prstGeom prst="straightConnector1">
            <a:avLst/>
          </a:prstGeom>
          <a:gradFill rotWithShape="1">
            <a:gsLst>
              <a:gs pos="0">
                <a:srgbClr val="FF6600"/>
              </a:gs>
              <a:gs pos="50000">
                <a:srgbClr val="FF6600">
                  <a:gamma/>
                  <a:tint val="9412"/>
                  <a:invGamma/>
                </a:srgbClr>
              </a:gs>
              <a:gs pos="100000">
                <a:srgbClr val="FF6600"/>
              </a:gs>
            </a:gsLst>
            <a:lin ang="0" scaled="1"/>
          </a:gradFill>
          <a:ln w="28575" cap="flat" cmpd="sng" algn="ctr">
            <a:solidFill>
              <a:srgbClr val="CCECFF"/>
            </a:solidFill>
            <a:prstDash val="solid"/>
            <a:round/>
            <a:headEnd type="none" w="med" len="med"/>
            <a:tailEnd type="arrow"/>
          </a:ln>
          <a:effectLst/>
        </p:spPr>
      </p:cxnSp>
      <p:grpSp>
        <p:nvGrpSpPr>
          <p:cNvPr id="3" name="组合 28"/>
          <p:cNvGrpSpPr/>
          <p:nvPr/>
        </p:nvGrpSpPr>
        <p:grpSpPr>
          <a:xfrm>
            <a:off x="5929322" y="3286124"/>
            <a:ext cx="1000132" cy="621279"/>
            <a:chOff x="4849991" y="1146136"/>
            <a:chExt cx="931919" cy="621279"/>
          </a:xfrm>
          <a:solidFill>
            <a:srgbClr val="92D050"/>
          </a:solidFill>
        </p:grpSpPr>
        <p:sp>
          <p:nvSpPr>
            <p:cNvPr id="30" name="圆角矩形 29"/>
            <p:cNvSpPr/>
            <p:nvPr/>
          </p:nvSpPr>
          <p:spPr>
            <a:xfrm>
              <a:off x="4849991" y="1146136"/>
              <a:ext cx="931919" cy="621279"/>
            </a:xfrm>
            <a:prstGeom prst="roundRect">
              <a:avLst>
                <a:gd name="adj" fmla="val 10000"/>
              </a:avLst>
            </a:prstGeom>
            <a:grpFill/>
            <a:ln>
              <a:solidFill>
                <a:schemeClr val="bg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圆角矩形 12"/>
            <p:cNvSpPr/>
            <p:nvPr/>
          </p:nvSpPr>
          <p:spPr>
            <a:xfrm>
              <a:off x="4883130" y="1178333"/>
              <a:ext cx="866775" cy="570885"/>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CN" sz="2600" kern="1200" dirty="0" smtClean="0">
                  <a:solidFill>
                    <a:schemeClr val="bg1"/>
                  </a:solidFill>
                  <a:latin typeface="楷体" pitchFamily="49" charset="-122"/>
                  <a:ea typeface="楷体" pitchFamily="49" charset="-122"/>
                </a:rPr>
                <a:t>8</a:t>
              </a:r>
              <a:r>
                <a:rPr lang="en-US" altLang="zh-CN" sz="2600" dirty="0" smtClean="0">
                  <a:solidFill>
                    <a:schemeClr val="bg1"/>
                  </a:solidFill>
                  <a:latin typeface="楷体" pitchFamily="49" charset="-122"/>
                  <a:ea typeface="楷体" pitchFamily="49" charset="-122"/>
                </a:rPr>
                <a:t>,2</a:t>
              </a:r>
              <a:endParaRPr lang="zh-CN" altLang="en-US" sz="2600" kern="1200" dirty="0">
                <a:solidFill>
                  <a:schemeClr val="bg1"/>
                </a:solidFill>
                <a:latin typeface="楷体" pitchFamily="49" charset="-122"/>
                <a:ea typeface="楷体" pitchFamily="49" charset="-122"/>
              </a:endParaRPr>
            </a:p>
          </p:txBody>
        </p:sp>
      </p:grpSp>
      <p:grpSp>
        <p:nvGrpSpPr>
          <p:cNvPr id="4" name="组合 36"/>
          <p:cNvGrpSpPr/>
          <p:nvPr/>
        </p:nvGrpSpPr>
        <p:grpSpPr>
          <a:xfrm>
            <a:off x="5429256" y="455108"/>
            <a:ext cx="1200161" cy="621279"/>
            <a:chOff x="4849991" y="1146136"/>
            <a:chExt cx="931919" cy="621279"/>
          </a:xfrm>
          <a:solidFill>
            <a:srgbClr val="92D050"/>
          </a:solidFill>
        </p:grpSpPr>
        <p:sp>
          <p:nvSpPr>
            <p:cNvPr id="38" name="圆角矩形 37"/>
            <p:cNvSpPr/>
            <p:nvPr/>
          </p:nvSpPr>
          <p:spPr>
            <a:xfrm>
              <a:off x="4849991" y="1146136"/>
              <a:ext cx="931919" cy="621279"/>
            </a:xfrm>
            <a:prstGeom prst="roundRect">
              <a:avLst>
                <a:gd name="adj" fmla="val 10000"/>
              </a:avLst>
            </a:prstGeom>
            <a:grpFill/>
            <a:ln>
              <a:solidFill>
                <a:schemeClr val="bg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9" name="圆角矩形 12"/>
            <p:cNvSpPr/>
            <p:nvPr/>
          </p:nvSpPr>
          <p:spPr>
            <a:xfrm>
              <a:off x="4883129" y="1178333"/>
              <a:ext cx="854404" cy="570885"/>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CN" sz="2600" kern="1200" dirty="0" smtClean="0">
                  <a:solidFill>
                    <a:schemeClr val="bg1"/>
                  </a:solidFill>
                  <a:latin typeface="楷体" pitchFamily="49" charset="-122"/>
                  <a:ea typeface="楷体" pitchFamily="49" charset="-122"/>
                </a:rPr>
                <a:t>10</a:t>
              </a:r>
              <a:r>
                <a:rPr lang="en-US" altLang="zh-CN" sz="2600" dirty="0" smtClean="0">
                  <a:solidFill>
                    <a:schemeClr val="bg1"/>
                  </a:solidFill>
                  <a:latin typeface="楷体" pitchFamily="49" charset="-122"/>
                  <a:ea typeface="楷体" pitchFamily="49" charset="-122"/>
                </a:rPr>
                <a:t>,57</a:t>
              </a:r>
              <a:endParaRPr lang="zh-CN" altLang="en-US" sz="2600" kern="1200" dirty="0">
                <a:solidFill>
                  <a:schemeClr val="bg1"/>
                </a:solidFill>
                <a:latin typeface="楷体" pitchFamily="49" charset="-122"/>
                <a:ea typeface="楷体" pitchFamily="49" charset="-122"/>
              </a:endParaRPr>
            </a:p>
          </p:txBody>
        </p:sp>
      </p:grpSp>
      <p:sp>
        <p:nvSpPr>
          <p:cNvPr id="40" name="矩形 39"/>
          <p:cNvSpPr/>
          <p:nvPr/>
        </p:nvSpPr>
        <p:spPr>
          <a:xfrm>
            <a:off x="6688636" y="473538"/>
            <a:ext cx="1620957" cy="523220"/>
          </a:xfrm>
          <a:prstGeom prst="rect">
            <a:avLst/>
          </a:prstGeom>
        </p:spPr>
        <p:txBody>
          <a:bodyPr wrap="none">
            <a:spAutoFit/>
          </a:bodyPr>
          <a:lstStyle/>
          <a:p>
            <a:r>
              <a:rPr lang="zh-CN" altLang="en-US" dirty="0" smtClean="0"/>
              <a:t>初始状态</a:t>
            </a:r>
            <a:endParaRPr lang="zh-CN" altLang="en-US" dirty="0"/>
          </a:p>
        </p:txBody>
      </p:sp>
      <p:sp>
        <p:nvSpPr>
          <p:cNvPr id="42" name="AutoShape 40"/>
          <p:cNvSpPr>
            <a:spLocks noChangeArrowheads="1"/>
          </p:cNvSpPr>
          <p:nvPr/>
        </p:nvSpPr>
        <p:spPr bwMode="auto">
          <a:xfrm>
            <a:off x="298972" y="4643446"/>
            <a:ext cx="1368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19</a:t>
            </a:r>
            <a:endParaRPr lang="en-US" altLang="zh-CN" sz="1400" b="1" dirty="0">
              <a:latin typeface="+mj-lt"/>
            </a:endParaRPr>
          </a:p>
        </p:txBody>
      </p:sp>
      <p:sp>
        <p:nvSpPr>
          <p:cNvPr id="43" name="AutoShape 40"/>
          <p:cNvSpPr>
            <a:spLocks noChangeArrowheads="1"/>
          </p:cNvSpPr>
          <p:nvPr/>
        </p:nvSpPr>
        <p:spPr bwMode="auto">
          <a:xfrm>
            <a:off x="2981934" y="5929330"/>
            <a:ext cx="2592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36</a:t>
            </a:r>
            <a:endParaRPr lang="en-US" altLang="zh-CN" sz="1400" b="1" dirty="0">
              <a:latin typeface="+mj-lt"/>
            </a:endParaRPr>
          </a:p>
        </p:txBody>
      </p:sp>
      <p:sp>
        <p:nvSpPr>
          <p:cNvPr id="32" name="矩形 31"/>
          <p:cNvSpPr/>
          <p:nvPr/>
        </p:nvSpPr>
        <p:spPr>
          <a:xfrm>
            <a:off x="4071934" y="4857760"/>
            <a:ext cx="2108269" cy="461665"/>
          </a:xfrm>
          <a:prstGeom prst="rect">
            <a:avLst/>
          </a:prstGeom>
        </p:spPr>
        <p:txBody>
          <a:bodyPr wrap="none">
            <a:spAutoFit/>
          </a:bodyPr>
          <a:lstStyle/>
          <a:p>
            <a:r>
              <a:rPr lang="zh-CN" altLang="en-US" sz="2400" dirty="0" smtClean="0">
                <a:latin typeface="Arial" pitchFamily="34" charset="0"/>
              </a:rPr>
              <a:t>棍子长度 </a:t>
            </a:r>
            <a:r>
              <a:rPr lang="en-US" altLang="zh-CN" sz="2400" dirty="0" smtClean="0">
                <a:latin typeface="Arial" pitchFamily="34" charset="0"/>
              </a:rPr>
              <a:t>= 57</a:t>
            </a:r>
            <a:endParaRPr lang="zh-CN" altLang="en-US" sz="2400" dirty="0"/>
          </a:p>
        </p:txBody>
      </p:sp>
      <p:sp>
        <p:nvSpPr>
          <p:cNvPr id="33" name="矩形 32"/>
          <p:cNvSpPr/>
          <p:nvPr/>
        </p:nvSpPr>
        <p:spPr>
          <a:xfrm>
            <a:off x="214282" y="500042"/>
            <a:ext cx="4666662" cy="892552"/>
          </a:xfrm>
          <a:prstGeom prst="rect">
            <a:avLst/>
          </a:prstGeom>
        </p:spPr>
        <p:txBody>
          <a:bodyPr wrap="none">
            <a:spAutoFit/>
          </a:bodyPr>
          <a:lstStyle/>
          <a:p>
            <a:r>
              <a:rPr lang="zh-CN" altLang="en-US" dirty="0" smtClean="0">
                <a:latin typeface="Arial" pitchFamily="34" charset="0"/>
              </a:rPr>
              <a:t>以</a:t>
            </a:r>
            <a:r>
              <a:rPr lang="en-US" altLang="zh-CN" dirty="0" smtClean="0">
                <a:latin typeface="Arial" pitchFamily="34" charset="0"/>
              </a:rPr>
              <a:t>N=10,L=57</a:t>
            </a:r>
            <a:r>
              <a:rPr lang="zh-CN" altLang="en-US" dirty="0" smtClean="0">
                <a:latin typeface="Arial" pitchFamily="34" charset="0"/>
              </a:rPr>
              <a:t>为例</a:t>
            </a:r>
            <a:r>
              <a:rPr lang="en-US" altLang="zh-CN" dirty="0" smtClean="0">
                <a:latin typeface="Arial" pitchFamily="34" charset="0"/>
              </a:rPr>
              <a:t>:</a:t>
            </a:r>
          </a:p>
          <a:p>
            <a:r>
              <a:rPr lang="zh-CN" altLang="en-US" sz="2400" dirty="0" smtClean="0">
                <a:latin typeface="Arial" pitchFamily="34" charset="0"/>
              </a:rPr>
              <a:t>（</a:t>
            </a:r>
            <a:r>
              <a:rPr lang="en-US" altLang="zh-CN" sz="2400" dirty="0" smtClean="0">
                <a:latin typeface="Arial" pitchFamily="34" charset="0"/>
              </a:rPr>
              <a:t>10</a:t>
            </a:r>
            <a:r>
              <a:rPr lang="zh-CN" altLang="en-US" sz="2400" dirty="0" smtClean="0">
                <a:latin typeface="Arial" pitchFamily="34" charset="0"/>
              </a:rPr>
              <a:t>节木棒，假设棍子长度是</a:t>
            </a:r>
            <a:r>
              <a:rPr lang="en-US" altLang="zh-CN" sz="2400" dirty="0" smtClean="0">
                <a:latin typeface="Arial" pitchFamily="34" charset="0"/>
              </a:rPr>
              <a:t>57)</a:t>
            </a:r>
            <a:endParaRPr lang="zh-CN" alt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path" presetSubtype="0" accel="50000" decel="50000" fill="hold" grpId="0" nodeType="withEffect">
                                  <p:stCondLst>
                                    <p:cond delay="0"/>
                                  </p:stCondLst>
                                  <p:childTnLst>
                                    <p:animMotion origin="layout" path="M 0.00694 0.0037 L 0.57638 0.18825 " pathEditMode="relative" rAng="0" ptsTypes="AA">
                                      <p:cBhvr>
                                        <p:cTn id="6" dur="1000" fill="hold"/>
                                        <p:tgtEl>
                                          <p:spTgt spid="42"/>
                                        </p:tgtEl>
                                        <p:attrNameLst>
                                          <p:attrName>ppt_x</p:attrName>
                                          <p:attrName>ppt_y</p:attrName>
                                        </p:attrNameLst>
                                      </p:cBhvr>
                                      <p:rCtr x="285" y="92"/>
                                    </p:animMotion>
                                  </p:childTnLst>
                                </p:cTn>
                              </p:par>
                              <p:par>
                                <p:cTn id="7" presetID="22" presetClass="entr" presetSubtype="1" fill="hold" nodeType="withEffect">
                                  <p:stCondLst>
                                    <p:cond delay="0"/>
                                  </p:stCondLst>
                                  <p:childTnLst>
                                    <p:set>
                                      <p:cBhvr>
                                        <p:cTn id="8" dur="1" fill="hold">
                                          <p:stCondLst>
                                            <p:cond delay="0"/>
                                          </p:stCondLst>
                                        </p:cTn>
                                        <p:tgtEl>
                                          <p:spTgt spid="28"/>
                                        </p:tgtEl>
                                        <p:attrNameLst>
                                          <p:attrName>style.visibility</p:attrName>
                                        </p:attrNameLst>
                                      </p:cBhvr>
                                      <p:to>
                                        <p:strVal val="visible"/>
                                      </p:to>
                                    </p:set>
                                    <p:animEffect transition="in" filter="wipe(up)">
                                      <p:cBhvr>
                                        <p:cTn id="9" dur="1000"/>
                                        <p:tgtEl>
                                          <p:spTgt spid="28"/>
                                        </p:tgtEl>
                                      </p:cBhvr>
                                    </p:animEffect>
                                  </p:childTnLst>
                                </p:cTn>
                              </p:par>
                              <p:par>
                                <p:cTn id="10" presetID="22" presetClass="entr" presetSubtype="1"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571472" y="285728"/>
            <a:ext cx="8785225" cy="5262979"/>
          </a:xfrm>
          <a:prstGeom prst="rect">
            <a:avLst/>
          </a:prstGeom>
          <a:noFill/>
          <a:ln w="9525">
            <a:noFill/>
            <a:miter lim="800000"/>
            <a:headEnd/>
            <a:tailEnd/>
          </a:ln>
        </p:spPr>
        <p:txBody>
          <a:bodyPr>
            <a:spAutoFit/>
          </a:bodyPr>
          <a:lstStyle/>
          <a:p>
            <a:r>
              <a:rPr lang="en-US" altLang="zh-CN" sz="2400" dirty="0" err="1" smtClean="0">
                <a:latin typeface="Arial" pitchFamily="34" charset="0"/>
              </a:rPr>
              <a:t>int</a:t>
            </a:r>
            <a:r>
              <a:rPr lang="en-US" altLang="zh-CN" sz="2400" dirty="0" smtClean="0">
                <a:latin typeface="Arial" pitchFamily="34" charset="0"/>
              </a:rPr>
              <a:t> </a:t>
            </a:r>
            <a:r>
              <a:rPr lang="en-US" altLang="zh-CN" sz="2400" dirty="0" err="1" smtClean="0">
                <a:latin typeface="Arial" pitchFamily="34" charset="0"/>
              </a:rPr>
              <a:t>Dfs</a:t>
            </a:r>
            <a:r>
              <a:rPr lang="en-US" altLang="zh-CN" sz="2400" dirty="0" smtClean="0">
                <a:latin typeface="Arial" pitchFamily="34" charset="0"/>
              </a:rPr>
              <a:t>( </a:t>
            </a:r>
            <a:r>
              <a:rPr lang="en-US" altLang="zh-CN" sz="2400" dirty="0" err="1" smtClean="0">
                <a:latin typeface="Arial" pitchFamily="34" charset="0"/>
              </a:rPr>
              <a:t>int</a:t>
            </a:r>
            <a:r>
              <a:rPr lang="en-US" altLang="zh-CN" sz="2400" dirty="0" smtClean="0">
                <a:latin typeface="Arial" pitchFamily="34" charset="0"/>
              </a:rPr>
              <a:t> R, </a:t>
            </a:r>
            <a:r>
              <a:rPr lang="en-US" altLang="zh-CN" sz="2400" dirty="0" err="1" smtClean="0">
                <a:latin typeface="Arial" pitchFamily="34" charset="0"/>
              </a:rPr>
              <a:t>int</a:t>
            </a:r>
            <a:r>
              <a:rPr lang="en-US" altLang="zh-CN" sz="2400" dirty="0" smtClean="0">
                <a:latin typeface="Arial" pitchFamily="34" charset="0"/>
              </a:rPr>
              <a:t> M) {</a:t>
            </a:r>
          </a:p>
          <a:p>
            <a:r>
              <a:rPr lang="en-US" altLang="zh-CN" sz="2400" dirty="0" smtClean="0">
                <a:latin typeface="Arial" pitchFamily="34" charset="0"/>
              </a:rPr>
              <a:t>// M</a:t>
            </a:r>
            <a:r>
              <a:rPr lang="zh-CN" altLang="en-US" sz="2400" dirty="0" smtClean="0">
                <a:latin typeface="Arial" pitchFamily="34" charset="0"/>
              </a:rPr>
              <a:t>表示当前正在拼的棍子和 </a:t>
            </a:r>
            <a:r>
              <a:rPr lang="en-US" altLang="zh-CN" sz="2400" dirty="0" smtClean="0">
                <a:latin typeface="Arial" pitchFamily="34" charset="0"/>
              </a:rPr>
              <a:t>L </a:t>
            </a:r>
            <a:r>
              <a:rPr lang="zh-CN" altLang="en-US" sz="2400" dirty="0" smtClean="0">
                <a:latin typeface="Arial" pitchFamily="34" charset="0"/>
              </a:rPr>
              <a:t>比还缺的长度</a:t>
            </a:r>
          </a:p>
          <a:p>
            <a:r>
              <a:rPr lang="zh-CN" altLang="en-US" sz="2400" dirty="0" smtClean="0">
                <a:latin typeface="Arial" pitchFamily="34" charset="0"/>
              </a:rPr>
              <a:t>	</a:t>
            </a:r>
            <a:r>
              <a:rPr lang="en-US" altLang="zh-CN" sz="2400" dirty="0" smtClean="0">
                <a:latin typeface="Arial" pitchFamily="34" charset="0"/>
              </a:rPr>
              <a:t>if( R == 0 &amp;&amp; M == 0 )</a:t>
            </a:r>
          </a:p>
          <a:p>
            <a:r>
              <a:rPr lang="en-US" altLang="zh-CN" sz="2400" dirty="0" smtClean="0">
                <a:latin typeface="Arial" pitchFamily="34" charset="0"/>
              </a:rPr>
              <a:t>		return true;</a:t>
            </a:r>
          </a:p>
          <a:p>
            <a:r>
              <a:rPr lang="en-US" altLang="zh-CN" sz="2400" dirty="0" smtClean="0">
                <a:latin typeface="Arial" pitchFamily="34" charset="0"/>
              </a:rPr>
              <a:t>	if( M == 0 ) //</a:t>
            </a:r>
            <a:r>
              <a:rPr lang="zh-CN" altLang="en-US" sz="2400" dirty="0" smtClean="0">
                <a:latin typeface="Arial" pitchFamily="34" charset="0"/>
              </a:rPr>
              <a:t>一根刚刚拼完</a:t>
            </a:r>
          </a:p>
          <a:p>
            <a:r>
              <a:rPr lang="zh-CN" altLang="en-US" sz="2400" dirty="0" smtClean="0">
                <a:latin typeface="Arial" pitchFamily="34" charset="0"/>
              </a:rPr>
              <a:t>		</a:t>
            </a:r>
            <a:r>
              <a:rPr lang="en-US" altLang="zh-CN" sz="2400" dirty="0" smtClean="0">
                <a:latin typeface="Arial" pitchFamily="34" charset="0"/>
              </a:rPr>
              <a:t>M = L;  //</a:t>
            </a:r>
            <a:r>
              <a:rPr lang="zh-CN" altLang="en-US" sz="2400" dirty="0" smtClean="0">
                <a:latin typeface="Arial" pitchFamily="34" charset="0"/>
              </a:rPr>
              <a:t>开始拼新的一根</a:t>
            </a:r>
          </a:p>
          <a:p>
            <a:r>
              <a:rPr lang="zh-CN" altLang="en-US" sz="2400" dirty="0" smtClean="0">
                <a:latin typeface="Arial" pitchFamily="34" charset="0"/>
              </a:rPr>
              <a:t>	</a:t>
            </a:r>
            <a:r>
              <a:rPr lang="en-US" altLang="zh-CN" sz="2400" dirty="0" smtClean="0">
                <a:latin typeface="Arial" pitchFamily="34" charset="0"/>
              </a:rPr>
              <a:t>for( </a:t>
            </a:r>
            <a:r>
              <a:rPr lang="en-US" altLang="zh-CN" sz="2400" dirty="0" err="1" smtClean="0">
                <a:latin typeface="Arial" pitchFamily="34" charset="0"/>
              </a:rPr>
              <a:t>int</a:t>
            </a:r>
            <a:r>
              <a:rPr lang="en-US" altLang="zh-CN" sz="2400" dirty="0" smtClean="0">
                <a:latin typeface="Arial" pitchFamily="34" charset="0"/>
              </a:rPr>
              <a:t> </a:t>
            </a:r>
            <a:r>
              <a:rPr lang="en-US" altLang="zh-CN" sz="2400" dirty="0" err="1" smtClean="0">
                <a:latin typeface="Arial" pitchFamily="34" charset="0"/>
              </a:rPr>
              <a:t>i</a:t>
            </a:r>
            <a:r>
              <a:rPr lang="en-US" altLang="zh-CN" sz="2400" dirty="0" smtClean="0">
                <a:latin typeface="Arial" pitchFamily="34" charset="0"/>
              </a:rPr>
              <a:t> = 0;i &lt; </a:t>
            </a:r>
            <a:r>
              <a:rPr lang="en-US" altLang="zh-CN" sz="2400" dirty="0" err="1" smtClean="0">
                <a:latin typeface="Arial" pitchFamily="34" charset="0"/>
              </a:rPr>
              <a:t>N;i</a:t>
            </a:r>
            <a:r>
              <a:rPr lang="en-US" altLang="zh-CN" sz="2400" dirty="0" smtClean="0">
                <a:latin typeface="Arial" pitchFamily="34" charset="0"/>
              </a:rPr>
              <a:t> ++) {</a:t>
            </a:r>
          </a:p>
          <a:p>
            <a:r>
              <a:rPr lang="en-US" altLang="zh-CN" sz="2400" dirty="0" smtClean="0">
                <a:latin typeface="Arial" pitchFamily="34" charset="0"/>
              </a:rPr>
              <a:t>		if( !</a:t>
            </a:r>
            <a:r>
              <a:rPr lang="en-US" altLang="zh-CN" sz="2400" dirty="0" err="1" smtClean="0">
                <a:latin typeface="Arial" pitchFamily="34" charset="0"/>
              </a:rPr>
              <a:t>anUsed</a:t>
            </a:r>
            <a:r>
              <a:rPr lang="en-US" altLang="zh-CN" sz="2400" dirty="0" smtClean="0">
                <a:latin typeface="Arial" pitchFamily="34" charset="0"/>
              </a:rPr>
              <a:t>[</a:t>
            </a:r>
            <a:r>
              <a:rPr lang="en-US" altLang="zh-CN" sz="2400" dirty="0" err="1" smtClean="0">
                <a:latin typeface="Arial" pitchFamily="34" charset="0"/>
              </a:rPr>
              <a:t>i</a:t>
            </a:r>
            <a:r>
              <a:rPr lang="en-US" altLang="zh-CN" sz="2400" dirty="0" smtClean="0">
                <a:latin typeface="Arial" pitchFamily="34" charset="0"/>
              </a:rPr>
              <a:t>] &amp;&amp; </a:t>
            </a:r>
            <a:r>
              <a:rPr lang="en-US" altLang="zh-CN" sz="2400" dirty="0" err="1" smtClean="0">
                <a:latin typeface="Arial" pitchFamily="34" charset="0"/>
              </a:rPr>
              <a:t>anLength</a:t>
            </a:r>
            <a:r>
              <a:rPr lang="en-US" altLang="zh-CN" sz="2400" dirty="0" smtClean="0">
                <a:latin typeface="Arial" pitchFamily="34" charset="0"/>
              </a:rPr>
              <a:t>[</a:t>
            </a:r>
            <a:r>
              <a:rPr lang="en-US" altLang="zh-CN" sz="2400" dirty="0" err="1" smtClean="0">
                <a:latin typeface="Arial" pitchFamily="34" charset="0"/>
              </a:rPr>
              <a:t>i</a:t>
            </a:r>
            <a:r>
              <a:rPr lang="en-US" altLang="zh-CN" sz="2400" dirty="0" smtClean="0">
                <a:latin typeface="Arial" pitchFamily="34" charset="0"/>
              </a:rPr>
              <a:t>] &lt;= M) {</a:t>
            </a:r>
          </a:p>
          <a:p>
            <a:r>
              <a:rPr lang="en-US" altLang="zh-CN" sz="2400" dirty="0" smtClean="0">
                <a:solidFill>
                  <a:srgbClr val="FFFF00"/>
                </a:solidFill>
                <a:latin typeface="Arial" pitchFamily="34" charset="0"/>
              </a:rPr>
              <a:t>			if( </a:t>
            </a:r>
            <a:r>
              <a:rPr lang="en-US" altLang="zh-CN" sz="2400" dirty="0" err="1" smtClean="0">
                <a:solidFill>
                  <a:srgbClr val="FFFF00"/>
                </a:solidFill>
                <a:latin typeface="Arial" pitchFamily="34" charset="0"/>
              </a:rPr>
              <a:t>i</a:t>
            </a:r>
            <a:r>
              <a:rPr lang="en-US" altLang="zh-CN" sz="2400" dirty="0" smtClean="0">
                <a:solidFill>
                  <a:srgbClr val="FFFF00"/>
                </a:solidFill>
                <a:latin typeface="Arial" pitchFamily="34" charset="0"/>
              </a:rPr>
              <a:t> &gt; 0 ) {</a:t>
            </a:r>
          </a:p>
          <a:p>
            <a:r>
              <a:rPr lang="en-US" altLang="zh-CN" sz="2400" dirty="0" smtClean="0">
                <a:solidFill>
                  <a:srgbClr val="FFFF00"/>
                </a:solidFill>
                <a:latin typeface="Arial" pitchFamily="34" charset="0"/>
              </a:rPr>
              <a:t>				if( </a:t>
            </a:r>
            <a:r>
              <a:rPr lang="en-US" altLang="zh-CN" sz="2400" dirty="0" err="1" smtClean="0">
                <a:solidFill>
                  <a:srgbClr val="FFFF00"/>
                </a:solidFill>
                <a:latin typeface="Arial" pitchFamily="34" charset="0"/>
              </a:rPr>
              <a:t>anUsed</a:t>
            </a:r>
            <a:r>
              <a:rPr lang="en-US" altLang="zh-CN" sz="2400" dirty="0" smtClean="0">
                <a:solidFill>
                  <a:srgbClr val="FFFF00"/>
                </a:solidFill>
                <a:latin typeface="Arial" pitchFamily="34" charset="0"/>
              </a:rPr>
              <a:t>[i-1] == false </a:t>
            </a:r>
          </a:p>
          <a:p>
            <a:r>
              <a:rPr lang="en-US" altLang="zh-CN" sz="2400" dirty="0" smtClean="0">
                <a:solidFill>
                  <a:srgbClr val="FFFF00"/>
                </a:solidFill>
                <a:latin typeface="Arial" pitchFamily="34" charset="0"/>
              </a:rPr>
              <a:t>				   &amp;&amp; </a:t>
            </a:r>
            <a:r>
              <a:rPr lang="en-US" altLang="zh-CN" sz="2400" dirty="0" err="1" smtClean="0">
                <a:solidFill>
                  <a:srgbClr val="FFFF00"/>
                </a:solidFill>
                <a:latin typeface="Arial" pitchFamily="34" charset="0"/>
              </a:rPr>
              <a:t>anLength</a:t>
            </a:r>
            <a:r>
              <a:rPr lang="en-US" altLang="zh-CN" sz="2400" dirty="0" smtClean="0">
                <a:solidFill>
                  <a:srgbClr val="FFFF00"/>
                </a:solidFill>
                <a:latin typeface="Arial" pitchFamily="34" charset="0"/>
              </a:rPr>
              <a:t>[</a:t>
            </a:r>
            <a:r>
              <a:rPr lang="en-US" altLang="zh-CN" sz="2400" dirty="0" err="1" smtClean="0">
                <a:solidFill>
                  <a:srgbClr val="FFFF00"/>
                </a:solidFill>
                <a:latin typeface="Arial" pitchFamily="34" charset="0"/>
              </a:rPr>
              <a:t>i</a:t>
            </a:r>
            <a:r>
              <a:rPr lang="en-US" altLang="zh-CN" sz="2400" dirty="0" smtClean="0">
                <a:solidFill>
                  <a:srgbClr val="FFFF00"/>
                </a:solidFill>
                <a:latin typeface="Arial" pitchFamily="34" charset="0"/>
              </a:rPr>
              <a:t>] == </a:t>
            </a:r>
            <a:r>
              <a:rPr lang="en-US" altLang="zh-CN" sz="2400" dirty="0" err="1" smtClean="0">
                <a:solidFill>
                  <a:srgbClr val="FFFF00"/>
                </a:solidFill>
                <a:latin typeface="Arial" pitchFamily="34" charset="0"/>
              </a:rPr>
              <a:t>anLength</a:t>
            </a:r>
            <a:r>
              <a:rPr lang="en-US" altLang="zh-CN" sz="2400" dirty="0" smtClean="0">
                <a:solidFill>
                  <a:srgbClr val="FFFF00"/>
                </a:solidFill>
                <a:latin typeface="Arial" pitchFamily="34" charset="0"/>
              </a:rPr>
              <a:t>[i-1])</a:t>
            </a:r>
          </a:p>
          <a:p>
            <a:r>
              <a:rPr lang="en-US" altLang="zh-CN" sz="2400" dirty="0" smtClean="0">
                <a:solidFill>
                  <a:srgbClr val="FFFF00"/>
                </a:solidFill>
                <a:latin typeface="Arial" pitchFamily="34" charset="0"/>
              </a:rPr>
              <a:t>					continue; //</a:t>
            </a:r>
            <a:r>
              <a:rPr lang="zh-CN" altLang="en-US" sz="2400" dirty="0" smtClean="0">
                <a:solidFill>
                  <a:srgbClr val="FFFF00"/>
                </a:solidFill>
                <a:latin typeface="Arial" pitchFamily="34" charset="0"/>
              </a:rPr>
              <a:t>剪枝</a:t>
            </a:r>
            <a:r>
              <a:rPr lang="en-US" altLang="zh-CN" sz="2400" dirty="0" smtClean="0">
                <a:solidFill>
                  <a:srgbClr val="FFFF00"/>
                </a:solidFill>
                <a:latin typeface="Arial" pitchFamily="34" charset="0"/>
              </a:rPr>
              <a:t>1</a:t>
            </a:r>
          </a:p>
          <a:p>
            <a:r>
              <a:rPr lang="en-US" altLang="zh-CN" sz="2400" dirty="0" smtClean="0">
                <a:solidFill>
                  <a:srgbClr val="FFFF00"/>
                </a:solidFill>
                <a:latin typeface="Arial" pitchFamily="34" charset="0"/>
              </a:rPr>
              <a:t>			}</a:t>
            </a:r>
          </a:p>
          <a:p>
            <a:r>
              <a:rPr lang="en-US" altLang="zh-CN" sz="2400" dirty="0" smtClean="0">
                <a:latin typeface="Arial" pitchFamily="34" charset="0"/>
              </a:rPr>
              <a:t>			</a:t>
            </a:r>
            <a:r>
              <a:rPr lang="en-US" altLang="zh-CN" sz="2400" dirty="0" err="1" smtClean="0">
                <a:latin typeface="Arial" pitchFamily="34" charset="0"/>
              </a:rPr>
              <a:t>anUsed</a:t>
            </a:r>
            <a:r>
              <a:rPr lang="en-US" altLang="zh-CN" sz="2400" dirty="0" smtClean="0">
                <a:latin typeface="Arial" pitchFamily="34" charset="0"/>
              </a:rPr>
              <a:t>[</a:t>
            </a:r>
            <a:r>
              <a:rPr lang="en-US" altLang="zh-CN" sz="2400" dirty="0" err="1" smtClean="0">
                <a:latin typeface="Arial" pitchFamily="34" charset="0"/>
              </a:rPr>
              <a:t>i</a:t>
            </a:r>
            <a:r>
              <a:rPr lang="en-US" altLang="zh-CN" sz="2400" dirty="0" smtClean="0">
                <a:latin typeface="Arial" pitchFamily="34" charset="0"/>
              </a:rPr>
              <a:t>] = 1;</a:t>
            </a:r>
          </a:p>
        </p:txBody>
      </p:sp>
    </p:spTree>
  </p:cSld>
  <p:clrMapOvr>
    <a:masterClrMapping/>
  </p:clrMapOvr>
  <p:transition>
    <p:plus/>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58775" y="1071546"/>
            <a:ext cx="8785225" cy="5262979"/>
          </a:xfrm>
          <a:prstGeom prst="rect">
            <a:avLst/>
          </a:prstGeom>
          <a:noFill/>
          <a:ln w="9525">
            <a:noFill/>
            <a:miter lim="800000"/>
            <a:headEnd/>
            <a:tailEnd/>
          </a:ln>
        </p:spPr>
        <p:txBody>
          <a:bodyPr>
            <a:spAutoFit/>
          </a:bodyPr>
          <a:lstStyle/>
          <a:p>
            <a:r>
              <a:rPr lang="en-US" altLang="zh-CN" sz="2400" dirty="0" smtClean="0">
                <a:latin typeface="Arial" pitchFamily="34" charset="0"/>
              </a:rPr>
              <a:t>			if ( </a:t>
            </a:r>
            <a:r>
              <a:rPr lang="en-US" altLang="zh-CN" sz="2400" dirty="0" err="1" smtClean="0">
                <a:latin typeface="Arial" pitchFamily="34" charset="0"/>
              </a:rPr>
              <a:t>Dfs</a:t>
            </a:r>
            <a:r>
              <a:rPr lang="en-US" altLang="zh-CN" sz="2400" dirty="0" smtClean="0">
                <a:latin typeface="Arial" pitchFamily="34" charset="0"/>
              </a:rPr>
              <a:t>( R - 1,</a:t>
            </a:r>
          </a:p>
          <a:p>
            <a:r>
              <a:rPr lang="en-US" altLang="zh-CN" sz="2400" dirty="0" smtClean="0">
                <a:latin typeface="Arial" pitchFamily="34" charset="0"/>
              </a:rPr>
              <a:t>				 M - </a:t>
            </a:r>
            <a:r>
              <a:rPr lang="en-US" altLang="zh-CN" sz="2400" dirty="0" err="1" smtClean="0">
                <a:latin typeface="Arial" pitchFamily="34" charset="0"/>
              </a:rPr>
              <a:t>anLength</a:t>
            </a:r>
            <a:r>
              <a:rPr lang="en-US" altLang="zh-CN" sz="2400" dirty="0" smtClean="0">
                <a:latin typeface="Arial" pitchFamily="34" charset="0"/>
              </a:rPr>
              <a:t>[</a:t>
            </a:r>
            <a:r>
              <a:rPr lang="en-US" altLang="zh-CN" sz="2400" dirty="0" err="1" smtClean="0">
                <a:latin typeface="Arial" pitchFamily="34" charset="0"/>
              </a:rPr>
              <a:t>i</a:t>
            </a:r>
            <a:r>
              <a:rPr lang="en-US" altLang="zh-CN" sz="2400" dirty="0" smtClean="0">
                <a:latin typeface="Arial" pitchFamily="34" charset="0"/>
              </a:rPr>
              <a:t>]))</a:t>
            </a:r>
          </a:p>
          <a:p>
            <a:r>
              <a:rPr lang="en-US" altLang="zh-CN" sz="2400" dirty="0" smtClean="0">
                <a:latin typeface="Arial" pitchFamily="34" charset="0"/>
              </a:rPr>
              <a:t>				return true;</a:t>
            </a:r>
          </a:p>
          <a:p>
            <a:r>
              <a:rPr lang="en-US" altLang="zh-CN" sz="2400" dirty="0" smtClean="0">
                <a:latin typeface="Arial" pitchFamily="34" charset="0"/>
              </a:rPr>
              <a:t>			else {</a:t>
            </a:r>
          </a:p>
          <a:p>
            <a:r>
              <a:rPr lang="en-US" altLang="zh-CN" sz="2400" dirty="0" smtClean="0">
                <a:latin typeface="Arial" pitchFamily="34" charset="0"/>
              </a:rPr>
              <a:t>				</a:t>
            </a:r>
            <a:r>
              <a:rPr lang="en-US" altLang="zh-CN" sz="2400" dirty="0" err="1" smtClean="0">
                <a:latin typeface="Arial" pitchFamily="34" charset="0"/>
              </a:rPr>
              <a:t>anUsed</a:t>
            </a:r>
            <a:r>
              <a:rPr lang="en-US" altLang="zh-CN" sz="2400" dirty="0" smtClean="0">
                <a:latin typeface="Arial" pitchFamily="34" charset="0"/>
              </a:rPr>
              <a:t>[</a:t>
            </a:r>
            <a:r>
              <a:rPr lang="en-US" altLang="zh-CN" sz="2400" dirty="0" err="1" smtClean="0">
                <a:latin typeface="Arial" pitchFamily="34" charset="0"/>
              </a:rPr>
              <a:t>i</a:t>
            </a:r>
            <a:r>
              <a:rPr lang="en-US" altLang="zh-CN" sz="2400" dirty="0" smtClean="0">
                <a:latin typeface="Arial" pitchFamily="34" charset="0"/>
              </a:rPr>
              <a:t>] = 0;//</a:t>
            </a:r>
            <a:r>
              <a:rPr lang="zh-CN" altLang="en-US" sz="2400" dirty="0" smtClean="0">
                <a:latin typeface="Arial" pitchFamily="34" charset="0"/>
              </a:rPr>
              <a:t>说明本次不能用第</a:t>
            </a:r>
            <a:r>
              <a:rPr lang="en-US" altLang="zh-CN" sz="2400" dirty="0" err="1" smtClean="0">
                <a:latin typeface="Arial" pitchFamily="34" charset="0"/>
              </a:rPr>
              <a:t>i</a:t>
            </a:r>
            <a:r>
              <a:rPr lang="zh-CN" altLang="en-US" sz="2400" dirty="0" smtClean="0">
                <a:latin typeface="Arial" pitchFamily="34" charset="0"/>
              </a:rPr>
              <a:t>根</a:t>
            </a:r>
          </a:p>
          <a:p>
            <a:r>
              <a:rPr lang="zh-CN" altLang="en-US" sz="2400" dirty="0" smtClean="0">
                <a:latin typeface="Arial" pitchFamily="34" charset="0"/>
              </a:rPr>
              <a:t>						</a:t>
            </a:r>
            <a:r>
              <a:rPr lang="en-US" altLang="zh-CN" sz="2400" dirty="0" smtClean="0">
                <a:latin typeface="Arial" pitchFamily="34" charset="0"/>
              </a:rPr>
              <a:t>//</a:t>
            </a:r>
            <a:r>
              <a:rPr lang="zh-CN" altLang="en-US" sz="2400" dirty="0" smtClean="0">
                <a:latin typeface="Arial" pitchFamily="34" charset="0"/>
              </a:rPr>
              <a:t>第</a:t>
            </a:r>
            <a:r>
              <a:rPr lang="en-US" altLang="zh-CN" sz="2400" dirty="0" err="1" smtClean="0">
                <a:latin typeface="Arial" pitchFamily="34" charset="0"/>
              </a:rPr>
              <a:t>i</a:t>
            </a:r>
            <a:r>
              <a:rPr lang="zh-CN" altLang="en-US" sz="2400" dirty="0" smtClean="0">
                <a:latin typeface="Arial" pitchFamily="34" charset="0"/>
              </a:rPr>
              <a:t>根以后还有用</a:t>
            </a:r>
          </a:p>
          <a:p>
            <a:r>
              <a:rPr lang="zh-CN" altLang="en-US" sz="2400" dirty="0" smtClean="0">
                <a:solidFill>
                  <a:srgbClr val="FFFF00"/>
                </a:solidFill>
                <a:latin typeface="Arial" pitchFamily="34" charset="0"/>
              </a:rPr>
              <a:t>				</a:t>
            </a:r>
            <a:r>
              <a:rPr lang="en-US" altLang="zh-CN" sz="2400" dirty="0" smtClean="0">
                <a:solidFill>
                  <a:srgbClr val="FFFF00"/>
                </a:solidFill>
                <a:latin typeface="Arial" pitchFamily="34" charset="0"/>
              </a:rPr>
              <a:t>if( M == L)</a:t>
            </a:r>
          </a:p>
          <a:p>
            <a:r>
              <a:rPr lang="en-US" altLang="zh-CN" sz="2400" dirty="0" smtClean="0">
                <a:solidFill>
                  <a:srgbClr val="FFFF00"/>
                </a:solidFill>
                <a:latin typeface="Arial" pitchFamily="34" charset="0"/>
              </a:rPr>
              <a:t>					return false;//</a:t>
            </a:r>
            <a:r>
              <a:rPr lang="zh-CN" altLang="en-US" sz="2400" dirty="0" smtClean="0">
                <a:solidFill>
                  <a:srgbClr val="FFFF00"/>
                </a:solidFill>
                <a:latin typeface="Arial" pitchFamily="34" charset="0"/>
              </a:rPr>
              <a:t>剪枝</a:t>
            </a:r>
            <a:r>
              <a:rPr lang="en-US" altLang="zh-CN" sz="2400" dirty="0" smtClean="0">
                <a:solidFill>
                  <a:srgbClr val="FFFF00"/>
                </a:solidFill>
                <a:latin typeface="Arial" pitchFamily="34" charset="0"/>
              </a:rPr>
              <a:t>2</a:t>
            </a:r>
          </a:p>
          <a:p>
            <a:r>
              <a:rPr lang="en-US" altLang="zh-CN" sz="2400" dirty="0" smtClean="0">
                <a:latin typeface="Arial" pitchFamily="34" charset="0"/>
              </a:rPr>
              <a:t>			}</a:t>
            </a:r>
          </a:p>
          <a:p>
            <a:r>
              <a:rPr lang="en-US" altLang="zh-CN" sz="2400" dirty="0" smtClean="0">
                <a:latin typeface="Arial" pitchFamily="34" charset="0"/>
              </a:rPr>
              <a:t>		}</a:t>
            </a:r>
          </a:p>
          <a:p>
            <a:r>
              <a:rPr lang="en-US" altLang="zh-CN" sz="2400" dirty="0" smtClean="0">
                <a:latin typeface="Arial" pitchFamily="34" charset="0"/>
              </a:rPr>
              <a:t>	}</a:t>
            </a:r>
          </a:p>
          <a:p>
            <a:r>
              <a:rPr lang="en-US" altLang="zh-CN" sz="2400" dirty="0" smtClean="0">
                <a:latin typeface="Arial" pitchFamily="34" charset="0"/>
              </a:rPr>
              <a:t>	return false;</a:t>
            </a:r>
          </a:p>
          <a:p>
            <a:r>
              <a:rPr lang="en-US" altLang="zh-CN" sz="2400" dirty="0" smtClean="0">
                <a:latin typeface="Arial" pitchFamily="34" charset="0"/>
              </a:rPr>
              <a:t>}</a:t>
            </a:r>
          </a:p>
          <a:p>
            <a:endParaRPr lang="en-US" altLang="zh-CN" sz="2400" dirty="0">
              <a:latin typeface="Arial" pitchFamily="34" charset="0"/>
            </a:endParaRPr>
          </a:p>
        </p:txBody>
      </p:sp>
      <p:sp>
        <p:nvSpPr>
          <p:cNvPr id="3" name="TextBox 2"/>
          <p:cNvSpPr txBox="1"/>
          <p:nvPr/>
        </p:nvSpPr>
        <p:spPr>
          <a:xfrm>
            <a:off x="8358214" y="1000108"/>
            <a:ext cx="571504" cy="276999"/>
          </a:xfrm>
          <a:prstGeom prst="rect">
            <a:avLst/>
          </a:prstGeom>
          <a:noFill/>
        </p:spPr>
        <p:txBody>
          <a:bodyPr wrap="square" rtlCol="0">
            <a:spAutoFit/>
          </a:bodyPr>
          <a:lstStyle/>
          <a:p>
            <a:r>
              <a:rPr lang="zh-CN" altLang="en-US" sz="1200" dirty="0" smtClean="0">
                <a:hlinkClick r:id="rId2" action="ppaction://program"/>
              </a:rPr>
              <a:t>演示</a:t>
            </a:r>
            <a:endParaRPr lang="zh-CN" altLang="en-US" sz="1200" dirty="0"/>
          </a:p>
        </p:txBody>
      </p:sp>
    </p:spTree>
  </p:cSld>
  <p:clrMapOvr>
    <a:masterClrMapping/>
  </p:clrMapOvr>
  <p:transition>
    <p:plus/>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785786" y="1857364"/>
            <a:ext cx="8143932" cy="4891300"/>
          </a:xfrm>
          <a:prstGeom prst="rect">
            <a:avLst/>
          </a:prstGeom>
          <a:noFill/>
          <a:ln w="9525">
            <a:noFill/>
            <a:miter lim="800000"/>
            <a:headEnd/>
            <a:tailEnd/>
          </a:ln>
          <a:effectLst/>
        </p:spPr>
      </p:pic>
      <p:sp>
        <p:nvSpPr>
          <p:cNvPr id="3" name="TextBox 2"/>
          <p:cNvSpPr txBox="1"/>
          <p:nvPr/>
        </p:nvSpPr>
        <p:spPr>
          <a:xfrm>
            <a:off x="1000100" y="1285860"/>
            <a:ext cx="4286280" cy="415498"/>
          </a:xfrm>
          <a:prstGeom prst="rect">
            <a:avLst/>
          </a:prstGeom>
          <a:noFill/>
        </p:spPr>
        <p:txBody>
          <a:bodyPr wrap="square" rtlCol="0">
            <a:spAutoFit/>
          </a:bodyPr>
          <a:lstStyle/>
          <a:p>
            <a:r>
              <a:rPr lang="en-US" sz="2100" dirty="0" smtClean="0">
                <a:hlinkClick r:id="rId3"/>
              </a:rPr>
              <a:t>http://poj.org/problem?id=1011</a:t>
            </a:r>
            <a:endParaRPr lang="zh-CN" altLang="en-US" sz="2100" dirty="0"/>
          </a:p>
        </p:txBody>
      </p:sp>
      <p:sp>
        <p:nvSpPr>
          <p:cNvPr id="4" name="Rectangle 3"/>
          <p:cNvSpPr txBox="1">
            <a:spLocks noChangeArrowheads="1"/>
          </p:cNvSpPr>
          <p:nvPr/>
        </p:nvSpPr>
        <p:spPr bwMode="auto">
          <a:xfrm>
            <a:off x="714348" y="285728"/>
            <a:ext cx="4643470" cy="571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2"/>
              </a:buClr>
              <a:buSzPct val="70000"/>
              <a:tabLst/>
              <a:defRPr/>
            </a:pPr>
            <a:r>
              <a:rPr lang="zh-CN" altLang="en-US" i="1" kern="0" dirty="0" smtClean="0">
                <a:solidFill>
                  <a:srgbClr val="FFFF00"/>
                </a:solidFill>
                <a:latin typeface="+mn-lt"/>
                <a:ea typeface="+mn-ea"/>
              </a:rPr>
              <a:t>还没有其他剪枝办法 </a:t>
            </a:r>
            <a:r>
              <a:rPr lang="en-US" altLang="zh-CN" i="1" kern="0" dirty="0" smtClean="0">
                <a:solidFill>
                  <a:srgbClr val="FFFF00"/>
                </a:solidFill>
                <a:latin typeface="+mn-lt"/>
                <a:ea typeface="+mn-ea"/>
              </a:rPr>
              <a:t>?</a:t>
            </a:r>
            <a:endParaRPr lang="en-US" altLang="zh-CN" i="1" kern="0" dirty="0">
              <a:solidFill>
                <a:srgbClr val="FF0000"/>
              </a:solidFill>
              <a:latin typeface="+mn-lt"/>
              <a:ea typeface="+mn-ea"/>
            </a:endParaRPr>
          </a:p>
        </p:txBody>
      </p:sp>
      <p:sp>
        <p:nvSpPr>
          <p:cNvPr id="6" name="Rectangle 3"/>
          <p:cNvSpPr txBox="1">
            <a:spLocks noChangeArrowheads="1"/>
          </p:cNvSpPr>
          <p:nvPr/>
        </p:nvSpPr>
        <p:spPr bwMode="auto">
          <a:xfrm>
            <a:off x="571472" y="1279474"/>
            <a:ext cx="428628" cy="3571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2"/>
              </a:buClr>
              <a:buSzPct val="70000"/>
              <a:tabLst/>
              <a:defRPr/>
            </a:pPr>
            <a:r>
              <a:rPr lang="zh-CN" altLang="en-US" sz="2200" kern="0" dirty="0" smtClean="0">
                <a:latin typeface="+mn-lt"/>
                <a:ea typeface="+mn-ea"/>
              </a:rPr>
              <a:t>到</a:t>
            </a:r>
            <a:endParaRPr lang="en-US" altLang="zh-CN" sz="2200" kern="0" dirty="0">
              <a:latin typeface="+mn-lt"/>
              <a:ea typeface="+mn-ea"/>
            </a:endParaRPr>
          </a:p>
        </p:txBody>
      </p:sp>
      <p:sp>
        <p:nvSpPr>
          <p:cNvPr id="7" name="Rectangle 3"/>
          <p:cNvSpPr txBox="1">
            <a:spLocks noChangeArrowheads="1"/>
          </p:cNvSpPr>
          <p:nvPr/>
        </p:nvSpPr>
        <p:spPr bwMode="auto">
          <a:xfrm>
            <a:off x="5214942" y="1285860"/>
            <a:ext cx="3714744" cy="3571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2"/>
              </a:buClr>
              <a:buSzPct val="70000"/>
              <a:tabLst/>
              <a:defRPr/>
            </a:pPr>
            <a:r>
              <a:rPr lang="zh-CN" altLang="en-US" sz="2200" kern="0" dirty="0" smtClean="0">
                <a:latin typeface="+mn-lt"/>
                <a:ea typeface="+mn-ea"/>
              </a:rPr>
              <a:t>提交程序，看看你速度如何！</a:t>
            </a:r>
            <a:endParaRPr lang="en-US" altLang="zh-CN" sz="2200" kern="0" dirty="0">
              <a:latin typeface="+mn-lt"/>
              <a:ea typeface="+mn-ea"/>
            </a:endParaRPr>
          </a:p>
        </p:txBody>
      </p:sp>
    </p:spTree>
  </p:cSld>
  <p:clrMapOvr>
    <a:masterClrMapping/>
  </p:clrMapOvr>
  <p:transition>
    <p:plus/>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0" y="620713"/>
            <a:ext cx="8675688" cy="1655762"/>
          </a:xfrm>
          <a:prstGeom prst="rect">
            <a:avLst/>
          </a:prstGeom>
          <a:noFill/>
          <a:ln w="9525">
            <a:noFill/>
            <a:miter lim="800000"/>
            <a:headEnd/>
            <a:tailEnd/>
          </a:ln>
        </p:spPr>
        <p:txBody>
          <a:bodyPr/>
          <a:lstStyle/>
          <a:p>
            <a:pPr marL="342900" indent="-342900">
              <a:spcBef>
                <a:spcPct val="20000"/>
              </a:spcBef>
              <a:buClr>
                <a:schemeClr val="tx2"/>
              </a:buClr>
              <a:buSzPct val="70000"/>
              <a:buFont typeface="Wingdings" pitchFamily="2" charset="2"/>
              <a:buNone/>
            </a:pPr>
            <a:r>
              <a:rPr lang="en-US" altLang="zh-CN" sz="3000" dirty="0">
                <a:latin typeface="Arial" charset="0"/>
              </a:rPr>
              <a:t>	</a:t>
            </a:r>
            <a:r>
              <a:rPr lang="zh-CN" altLang="en-US" sz="3600" dirty="0" smtClean="0">
                <a:solidFill>
                  <a:srgbClr val="FB806B"/>
                </a:solidFill>
                <a:latin typeface="隶书" pitchFamily="49" charset="-122"/>
                <a:ea typeface="隶书" pitchFamily="49" charset="-122"/>
              </a:rPr>
              <a:t>剪枝</a:t>
            </a:r>
            <a:r>
              <a:rPr lang="en-US" altLang="zh-CN" sz="3600" dirty="0" smtClean="0">
                <a:solidFill>
                  <a:srgbClr val="FB806B"/>
                </a:solidFill>
                <a:latin typeface="隶书" pitchFamily="49" charset="-122"/>
                <a:ea typeface="隶书" pitchFamily="49" charset="-122"/>
              </a:rPr>
              <a:t>3</a:t>
            </a:r>
            <a:r>
              <a:rPr lang="zh-CN" altLang="en-US" sz="3600" dirty="0" smtClean="0">
                <a:solidFill>
                  <a:srgbClr val="FB806B"/>
                </a:solidFill>
                <a:latin typeface="隶书" pitchFamily="49" charset="-122"/>
                <a:ea typeface="隶书" pitchFamily="49" charset="-122"/>
              </a:rPr>
              <a:t>：</a:t>
            </a:r>
          </a:p>
          <a:p>
            <a:pPr marL="342900" indent="-342900">
              <a:spcBef>
                <a:spcPct val="20000"/>
              </a:spcBef>
              <a:buClr>
                <a:schemeClr val="tx2"/>
              </a:buClr>
              <a:buSzPct val="70000"/>
              <a:buFont typeface="Wingdings" pitchFamily="2" charset="2"/>
              <a:buNone/>
            </a:pPr>
            <a:r>
              <a:rPr lang="zh-CN" altLang="en-US" sz="3000" dirty="0">
                <a:solidFill>
                  <a:srgbClr val="FF0000"/>
                </a:solidFill>
                <a:latin typeface="Arial" charset="0"/>
              </a:rPr>
              <a:t>           不要希望通过仅仅替换已拼好棍子的最后一根木棒就能够改变失败的局面</a:t>
            </a:r>
            <a:r>
              <a:rPr lang="zh-CN" altLang="en-US" sz="3000" dirty="0" smtClean="0">
                <a:solidFill>
                  <a:srgbClr val="FF0000"/>
                </a:solidFill>
                <a:latin typeface="Arial" charset="0"/>
              </a:rPr>
              <a:t>。</a:t>
            </a:r>
            <a:endParaRPr lang="en-US" altLang="zh-CN" sz="3000" dirty="0" smtClean="0">
              <a:solidFill>
                <a:srgbClr val="FF0000"/>
              </a:solidFill>
              <a:latin typeface="Arial" charset="0"/>
            </a:endParaRPr>
          </a:p>
          <a:p>
            <a:pPr marL="342900" indent="-342900">
              <a:spcBef>
                <a:spcPct val="20000"/>
              </a:spcBef>
              <a:buClr>
                <a:schemeClr val="tx2"/>
              </a:buClr>
              <a:buSzPct val="70000"/>
              <a:buFont typeface="Wingdings" pitchFamily="2" charset="2"/>
              <a:buNone/>
            </a:pPr>
            <a:endParaRPr lang="zh-CN" altLang="en-US" sz="3000" dirty="0">
              <a:solidFill>
                <a:srgbClr val="FF0000"/>
              </a:solidFill>
              <a:latin typeface="Arial" charset="0"/>
            </a:endParaRPr>
          </a:p>
        </p:txBody>
      </p:sp>
      <p:sp>
        <p:nvSpPr>
          <p:cNvPr id="3" name="Rectangle 5"/>
          <p:cNvSpPr>
            <a:spLocks noChangeArrowheads="1"/>
          </p:cNvSpPr>
          <p:nvPr/>
        </p:nvSpPr>
        <p:spPr bwMode="auto">
          <a:xfrm>
            <a:off x="684213" y="3932238"/>
            <a:ext cx="3455987" cy="431800"/>
          </a:xfrm>
          <a:prstGeom prst="rect">
            <a:avLst/>
          </a:prstGeom>
          <a:solidFill>
            <a:srgbClr val="00FFFF"/>
          </a:solidFill>
          <a:ln w="9525">
            <a:solidFill>
              <a:schemeClr val="tx1"/>
            </a:solidFill>
            <a:miter lim="800000"/>
            <a:headEnd/>
            <a:tailEnd/>
          </a:ln>
        </p:spPr>
        <p:txBody>
          <a:bodyPr wrap="none" anchor="ctr"/>
          <a:lstStyle/>
          <a:p>
            <a:endParaRPr lang="zh-CN" altLang="en-US"/>
          </a:p>
        </p:txBody>
      </p:sp>
      <p:sp>
        <p:nvSpPr>
          <p:cNvPr id="4" name="Rectangle 6"/>
          <p:cNvSpPr>
            <a:spLocks noChangeArrowheads="1"/>
          </p:cNvSpPr>
          <p:nvPr/>
        </p:nvSpPr>
        <p:spPr bwMode="auto">
          <a:xfrm>
            <a:off x="4140200" y="3932238"/>
            <a:ext cx="1871663" cy="431800"/>
          </a:xfrm>
          <a:prstGeom prst="rect">
            <a:avLst/>
          </a:prstGeom>
          <a:solidFill>
            <a:srgbClr val="00FFFF"/>
          </a:solidFill>
          <a:ln w="9525">
            <a:solidFill>
              <a:schemeClr val="tx1"/>
            </a:solidFill>
            <a:miter lim="800000"/>
            <a:headEnd/>
            <a:tailEnd/>
          </a:ln>
        </p:spPr>
        <p:txBody>
          <a:bodyPr wrap="none" anchor="ctr"/>
          <a:lstStyle/>
          <a:p>
            <a:endParaRPr lang="zh-CN" altLang="en-US"/>
          </a:p>
        </p:txBody>
      </p:sp>
      <p:sp>
        <p:nvSpPr>
          <p:cNvPr id="5" name="Rectangle 7"/>
          <p:cNvSpPr>
            <a:spLocks noChangeArrowheads="1"/>
          </p:cNvSpPr>
          <p:nvPr/>
        </p:nvSpPr>
        <p:spPr bwMode="auto">
          <a:xfrm>
            <a:off x="6011863" y="3932238"/>
            <a:ext cx="1584325" cy="431800"/>
          </a:xfrm>
          <a:prstGeom prst="rect">
            <a:avLst/>
          </a:prstGeom>
          <a:solidFill>
            <a:srgbClr val="00FFFF"/>
          </a:solidFill>
          <a:ln w="9525">
            <a:solidFill>
              <a:schemeClr val="tx1"/>
            </a:solidFill>
            <a:miter lim="800000"/>
            <a:headEnd/>
            <a:tailEnd/>
          </a:ln>
        </p:spPr>
        <p:txBody>
          <a:bodyPr wrap="none" anchor="ctr"/>
          <a:lstStyle/>
          <a:p>
            <a:endParaRPr lang="zh-CN" altLang="en-US"/>
          </a:p>
        </p:txBody>
      </p:sp>
      <p:sp>
        <p:nvSpPr>
          <p:cNvPr id="6" name="Text Box 8"/>
          <p:cNvSpPr txBox="1">
            <a:spLocks noChangeArrowheads="1"/>
          </p:cNvSpPr>
          <p:nvPr/>
        </p:nvSpPr>
        <p:spPr bwMode="auto">
          <a:xfrm>
            <a:off x="2124075" y="3860800"/>
            <a:ext cx="1368425" cy="519113"/>
          </a:xfrm>
          <a:prstGeom prst="rect">
            <a:avLst/>
          </a:prstGeom>
          <a:noFill/>
          <a:ln w="9525" algn="ctr">
            <a:noFill/>
            <a:miter lim="800000"/>
            <a:headEnd/>
            <a:tailEnd/>
          </a:ln>
        </p:spPr>
        <p:txBody>
          <a:bodyPr>
            <a:spAutoFit/>
          </a:bodyPr>
          <a:lstStyle/>
          <a:p>
            <a:pPr>
              <a:spcBef>
                <a:spcPct val="50000"/>
              </a:spcBef>
            </a:pPr>
            <a:r>
              <a:rPr lang="en-US" altLang="zh-CN"/>
              <a:t>1</a:t>
            </a:r>
          </a:p>
        </p:txBody>
      </p:sp>
      <p:sp>
        <p:nvSpPr>
          <p:cNvPr id="7" name="Text Box 9"/>
          <p:cNvSpPr txBox="1">
            <a:spLocks noChangeArrowheads="1"/>
          </p:cNvSpPr>
          <p:nvPr/>
        </p:nvSpPr>
        <p:spPr bwMode="auto">
          <a:xfrm>
            <a:off x="4932363" y="3860800"/>
            <a:ext cx="1368425" cy="519113"/>
          </a:xfrm>
          <a:prstGeom prst="rect">
            <a:avLst/>
          </a:prstGeom>
          <a:noFill/>
          <a:ln w="9525" algn="ctr">
            <a:noFill/>
            <a:miter lim="800000"/>
            <a:headEnd/>
            <a:tailEnd/>
          </a:ln>
        </p:spPr>
        <p:txBody>
          <a:bodyPr>
            <a:spAutoFit/>
          </a:bodyPr>
          <a:lstStyle/>
          <a:p>
            <a:pPr>
              <a:spcBef>
                <a:spcPct val="50000"/>
              </a:spcBef>
            </a:pPr>
            <a:r>
              <a:rPr lang="en-US" altLang="zh-CN"/>
              <a:t>2</a:t>
            </a:r>
          </a:p>
        </p:txBody>
      </p:sp>
      <p:sp>
        <p:nvSpPr>
          <p:cNvPr id="8" name="Text Box 10"/>
          <p:cNvSpPr txBox="1">
            <a:spLocks noChangeArrowheads="1"/>
          </p:cNvSpPr>
          <p:nvPr/>
        </p:nvSpPr>
        <p:spPr bwMode="auto">
          <a:xfrm>
            <a:off x="6635750" y="3856038"/>
            <a:ext cx="1368425" cy="519112"/>
          </a:xfrm>
          <a:prstGeom prst="rect">
            <a:avLst/>
          </a:prstGeom>
          <a:noFill/>
          <a:ln w="9525" algn="ctr">
            <a:noFill/>
            <a:miter lim="800000"/>
            <a:headEnd/>
            <a:tailEnd/>
          </a:ln>
        </p:spPr>
        <p:txBody>
          <a:bodyPr>
            <a:spAutoFit/>
          </a:bodyPr>
          <a:lstStyle/>
          <a:p>
            <a:pPr>
              <a:spcBef>
                <a:spcPct val="50000"/>
              </a:spcBef>
            </a:pPr>
            <a:r>
              <a:rPr lang="en-US" altLang="zh-CN"/>
              <a:t>3</a:t>
            </a:r>
          </a:p>
        </p:txBody>
      </p:sp>
      <p:sp>
        <p:nvSpPr>
          <p:cNvPr id="9" name="Rectangle 11"/>
          <p:cNvSpPr>
            <a:spLocks noChangeArrowheads="1"/>
          </p:cNvSpPr>
          <p:nvPr/>
        </p:nvSpPr>
        <p:spPr bwMode="auto">
          <a:xfrm>
            <a:off x="179388" y="2205038"/>
            <a:ext cx="8675687" cy="647700"/>
          </a:xfrm>
          <a:prstGeom prst="rect">
            <a:avLst/>
          </a:prstGeom>
          <a:noFill/>
          <a:ln w="9525">
            <a:noFill/>
            <a:miter lim="800000"/>
            <a:headEnd/>
            <a:tailEnd/>
          </a:ln>
        </p:spPr>
        <p:txBody>
          <a:bodyPr/>
          <a:lstStyle/>
          <a:p>
            <a:pPr marL="342900" indent="-342900">
              <a:spcBef>
                <a:spcPct val="20000"/>
              </a:spcBef>
              <a:buClr>
                <a:schemeClr val="tx2"/>
              </a:buClr>
              <a:buSzPct val="70000"/>
              <a:buFont typeface="Wingdings" pitchFamily="2" charset="2"/>
              <a:buNone/>
            </a:pPr>
            <a:r>
              <a:rPr lang="en-US" altLang="zh-CN" sz="3000">
                <a:latin typeface="Arial" charset="0"/>
              </a:rPr>
              <a:t>          </a:t>
            </a:r>
            <a:r>
              <a:rPr lang="zh-CN" altLang="en-US" sz="3000">
                <a:latin typeface="Arial" charset="0"/>
              </a:rPr>
              <a:t>假设由于后续拼接无法成功，导致准备拆除的某根棍子如下：</a:t>
            </a:r>
          </a:p>
        </p:txBody>
      </p:sp>
      <p:sp>
        <p:nvSpPr>
          <p:cNvPr id="10" name="Rectangle 12"/>
          <p:cNvSpPr>
            <a:spLocks noChangeArrowheads="1"/>
          </p:cNvSpPr>
          <p:nvPr/>
        </p:nvSpPr>
        <p:spPr bwMode="auto">
          <a:xfrm>
            <a:off x="250825" y="4724400"/>
            <a:ext cx="8675688" cy="647700"/>
          </a:xfrm>
          <a:prstGeom prst="rect">
            <a:avLst/>
          </a:prstGeom>
          <a:noFill/>
          <a:ln w="9525">
            <a:noFill/>
            <a:miter lim="800000"/>
            <a:headEnd/>
            <a:tailEnd/>
          </a:ln>
        </p:spPr>
        <p:txBody>
          <a:bodyPr/>
          <a:lstStyle/>
          <a:p>
            <a:pPr marL="342900" indent="-342900">
              <a:spcBef>
                <a:spcPct val="20000"/>
              </a:spcBef>
              <a:buClr>
                <a:schemeClr val="tx2"/>
              </a:buClr>
              <a:buSzPct val="70000"/>
              <a:buFont typeface="Wingdings" pitchFamily="2" charset="2"/>
              <a:buNone/>
            </a:pPr>
            <a:r>
              <a:rPr lang="zh-CN" altLang="en-US" sz="3000">
                <a:latin typeface="Arial" charset="0"/>
              </a:rPr>
              <a:t>将 </a:t>
            </a:r>
            <a:r>
              <a:rPr lang="en-US" altLang="zh-CN" sz="3000">
                <a:latin typeface="Arial" charset="0"/>
              </a:rPr>
              <a:t>3 </a:t>
            </a:r>
            <a:r>
              <a:rPr lang="zh-CN" altLang="en-US" sz="3000">
                <a:latin typeface="Arial" charset="0"/>
              </a:rPr>
              <a:t>拆掉，留下的空用其他短木棒来填，是徒劳的</a:t>
            </a:r>
          </a:p>
        </p:txBody>
      </p:sp>
      <p:sp>
        <p:nvSpPr>
          <p:cNvPr id="11" name="Rectangle 13"/>
          <p:cNvSpPr>
            <a:spLocks noChangeArrowheads="1"/>
          </p:cNvSpPr>
          <p:nvPr/>
        </p:nvSpPr>
        <p:spPr bwMode="auto">
          <a:xfrm>
            <a:off x="684213" y="3357563"/>
            <a:ext cx="1073150" cy="519112"/>
          </a:xfrm>
          <a:prstGeom prst="rect">
            <a:avLst/>
          </a:prstGeom>
          <a:noFill/>
          <a:ln w="9525" algn="ctr">
            <a:noFill/>
            <a:miter lim="800000"/>
            <a:headEnd/>
            <a:tailEnd/>
          </a:ln>
        </p:spPr>
        <p:txBody>
          <a:bodyPr wrap="none">
            <a:spAutoFit/>
          </a:bodyPr>
          <a:lstStyle/>
          <a:p>
            <a:r>
              <a:rPr lang="zh-CN" altLang="en-US"/>
              <a:t>棍子</a:t>
            </a:r>
            <a:r>
              <a:rPr lang="en-US" altLang="zh-CN"/>
              <a:t>i</a:t>
            </a:r>
          </a:p>
        </p:txBody>
      </p:sp>
    </p:spTree>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linds(horizontal)">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blinds(horizontal)">
                                      <p:cBhvr>
                                        <p:cTn id="2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0" y="620713"/>
            <a:ext cx="8675688" cy="576262"/>
          </a:xfrm>
          <a:prstGeom prst="rect">
            <a:avLst/>
          </a:prstGeom>
          <a:noFill/>
          <a:ln w="9525">
            <a:noFill/>
            <a:miter lim="800000"/>
            <a:headEnd/>
            <a:tailEnd/>
          </a:ln>
        </p:spPr>
        <p:txBody>
          <a:bodyPr/>
          <a:lstStyle/>
          <a:p>
            <a:pPr marL="342900" indent="-342900">
              <a:spcBef>
                <a:spcPct val="20000"/>
              </a:spcBef>
              <a:buClr>
                <a:schemeClr val="tx2"/>
              </a:buClr>
              <a:buSzPct val="70000"/>
              <a:buFont typeface="Wingdings" pitchFamily="2" charset="2"/>
              <a:buNone/>
            </a:pPr>
            <a:r>
              <a:rPr lang="en-US" altLang="zh-CN" sz="3000" dirty="0">
                <a:latin typeface="Arial" charset="0"/>
              </a:rPr>
              <a:t>	</a:t>
            </a:r>
            <a:r>
              <a:rPr lang="zh-CN" altLang="en-US" sz="3600" dirty="0" smtClean="0">
                <a:solidFill>
                  <a:srgbClr val="FB806B"/>
                </a:solidFill>
                <a:latin typeface="隶书" pitchFamily="49" charset="-122"/>
                <a:ea typeface="隶书" pitchFamily="49" charset="-122"/>
              </a:rPr>
              <a:t>剪枝</a:t>
            </a:r>
            <a:r>
              <a:rPr lang="en-US" altLang="zh-CN" sz="3600" dirty="0" smtClean="0">
                <a:solidFill>
                  <a:srgbClr val="FB806B"/>
                </a:solidFill>
                <a:latin typeface="隶书" pitchFamily="49" charset="-122"/>
                <a:ea typeface="隶书" pitchFamily="49" charset="-122"/>
              </a:rPr>
              <a:t>3</a:t>
            </a:r>
            <a:r>
              <a:rPr lang="zh-CN" altLang="en-US" sz="3600" dirty="0" smtClean="0">
                <a:solidFill>
                  <a:srgbClr val="FB806B"/>
                </a:solidFill>
                <a:latin typeface="隶书" pitchFamily="49" charset="-122"/>
                <a:ea typeface="隶书" pitchFamily="49" charset="-122"/>
              </a:rPr>
              <a:t>：</a:t>
            </a:r>
          </a:p>
          <a:p>
            <a:pPr marL="342900" indent="-342900">
              <a:spcBef>
                <a:spcPct val="20000"/>
              </a:spcBef>
              <a:buClr>
                <a:schemeClr val="tx2"/>
              </a:buClr>
              <a:buSzPct val="70000"/>
              <a:buFont typeface="Wingdings" pitchFamily="2" charset="2"/>
              <a:buNone/>
            </a:pPr>
            <a:endParaRPr lang="en-US" altLang="zh-CN" sz="3000" dirty="0">
              <a:latin typeface="Arial" charset="0"/>
            </a:endParaRPr>
          </a:p>
        </p:txBody>
      </p:sp>
      <p:sp>
        <p:nvSpPr>
          <p:cNvPr id="3" name="Rectangle 5"/>
          <p:cNvSpPr>
            <a:spLocks noChangeArrowheads="1"/>
          </p:cNvSpPr>
          <p:nvPr/>
        </p:nvSpPr>
        <p:spPr bwMode="auto">
          <a:xfrm>
            <a:off x="900113" y="1916113"/>
            <a:ext cx="3455987" cy="431800"/>
          </a:xfrm>
          <a:prstGeom prst="rect">
            <a:avLst/>
          </a:prstGeom>
          <a:solidFill>
            <a:srgbClr val="00FFFF"/>
          </a:solidFill>
          <a:ln w="9525">
            <a:solidFill>
              <a:schemeClr val="tx1"/>
            </a:solidFill>
            <a:miter lim="800000"/>
            <a:headEnd/>
            <a:tailEnd/>
          </a:ln>
        </p:spPr>
        <p:txBody>
          <a:bodyPr wrap="none" anchor="ctr"/>
          <a:lstStyle/>
          <a:p>
            <a:endParaRPr lang="zh-CN" altLang="en-US"/>
          </a:p>
        </p:txBody>
      </p:sp>
      <p:sp>
        <p:nvSpPr>
          <p:cNvPr id="4" name="Rectangle 6"/>
          <p:cNvSpPr>
            <a:spLocks noChangeArrowheads="1"/>
          </p:cNvSpPr>
          <p:nvPr/>
        </p:nvSpPr>
        <p:spPr bwMode="auto">
          <a:xfrm>
            <a:off x="4356100" y="1916113"/>
            <a:ext cx="1871663" cy="431800"/>
          </a:xfrm>
          <a:prstGeom prst="rect">
            <a:avLst/>
          </a:prstGeom>
          <a:solidFill>
            <a:srgbClr val="00FFFF"/>
          </a:solidFill>
          <a:ln w="9525">
            <a:solidFill>
              <a:schemeClr val="tx1"/>
            </a:solidFill>
            <a:miter lim="800000"/>
            <a:headEnd/>
            <a:tailEnd/>
          </a:ln>
        </p:spPr>
        <p:txBody>
          <a:bodyPr wrap="none" anchor="ctr"/>
          <a:lstStyle/>
          <a:p>
            <a:endParaRPr lang="zh-CN" altLang="en-US"/>
          </a:p>
        </p:txBody>
      </p:sp>
      <p:sp>
        <p:nvSpPr>
          <p:cNvPr id="5" name="Rectangle 7"/>
          <p:cNvSpPr>
            <a:spLocks noChangeArrowheads="1"/>
          </p:cNvSpPr>
          <p:nvPr/>
        </p:nvSpPr>
        <p:spPr bwMode="auto">
          <a:xfrm>
            <a:off x="6227763" y="1916113"/>
            <a:ext cx="792162" cy="431800"/>
          </a:xfrm>
          <a:prstGeom prst="rect">
            <a:avLst/>
          </a:prstGeom>
          <a:solidFill>
            <a:srgbClr val="969696"/>
          </a:solidFill>
          <a:ln w="9525">
            <a:solidFill>
              <a:schemeClr val="tx1"/>
            </a:solidFill>
            <a:miter lim="800000"/>
            <a:headEnd/>
            <a:tailEnd/>
          </a:ln>
        </p:spPr>
        <p:txBody>
          <a:bodyPr wrap="none" anchor="ctr"/>
          <a:lstStyle/>
          <a:p>
            <a:endParaRPr lang="zh-CN" altLang="en-US"/>
          </a:p>
        </p:txBody>
      </p:sp>
      <p:sp>
        <p:nvSpPr>
          <p:cNvPr id="6" name="Text Box 8"/>
          <p:cNvSpPr txBox="1">
            <a:spLocks noChangeArrowheads="1"/>
          </p:cNvSpPr>
          <p:nvPr/>
        </p:nvSpPr>
        <p:spPr bwMode="auto">
          <a:xfrm>
            <a:off x="2339975" y="1844675"/>
            <a:ext cx="1368425" cy="519113"/>
          </a:xfrm>
          <a:prstGeom prst="rect">
            <a:avLst/>
          </a:prstGeom>
          <a:noFill/>
          <a:ln w="9525" algn="ctr">
            <a:noFill/>
            <a:miter lim="800000"/>
            <a:headEnd/>
            <a:tailEnd/>
          </a:ln>
        </p:spPr>
        <p:txBody>
          <a:bodyPr>
            <a:spAutoFit/>
          </a:bodyPr>
          <a:lstStyle/>
          <a:p>
            <a:pPr>
              <a:spcBef>
                <a:spcPct val="50000"/>
              </a:spcBef>
            </a:pPr>
            <a:r>
              <a:rPr lang="en-US" altLang="zh-CN"/>
              <a:t>1</a:t>
            </a:r>
          </a:p>
        </p:txBody>
      </p:sp>
      <p:sp>
        <p:nvSpPr>
          <p:cNvPr id="7" name="Text Box 9"/>
          <p:cNvSpPr txBox="1">
            <a:spLocks noChangeArrowheads="1"/>
          </p:cNvSpPr>
          <p:nvPr/>
        </p:nvSpPr>
        <p:spPr bwMode="auto">
          <a:xfrm>
            <a:off x="5148263" y="1844675"/>
            <a:ext cx="1368425" cy="519113"/>
          </a:xfrm>
          <a:prstGeom prst="rect">
            <a:avLst/>
          </a:prstGeom>
          <a:noFill/>
          <a:ln w="9525" algn="ctr">
            <a:noFill/>
            <a:miter lim="800000"/>
            <a:headEnd/>
            <a:tailEnd/>
          </a:ln>
        </p:spPr>
        <p:txBody>
          <a:bodyPr>
            <a:spAutoFit/>
          </a:bodyPr>
          <a:lstStyle/>
          <a:p>
            <a:pPr>
              <a:spcBef>
                <a:spcPct val="50000"/>
              </a:spcBef>
            </a:pPr>
            <a:r>
              <a:rPr lang="en-US" altLang="zh-CN"/>
              <a:t>2</a:t>
            </a:r>
          </a:p>
        </p:txBody>
      </p:sp>
      <p:sp>
        <p:nvSpPr>
          <p:cNvPr id="8" name="Rectangle 12"/>
          <p:cNvSpPr>
            <a:spLocks noChangeArrowheads="1"/>
          </p:cNvSpPr>
          <p:nvPr/>
        </p:nvSpPr>
        <p:spPr bwMode="auto">
          <a:xfrm>
            <a:off x="250825" y="4652963"/>
            <a:ext cx="8675688" cy="647700"/>
          </a:xfrm>
          <a:prstGeom prst="rect">
            <a:avLst/>
          </a:prstGeom>
          <a:noFill/>
          <a:ln w="9525">
            <a:noFill/>
            <a:miter lim="800000"/>
            <a:headEnd/>
            <a:tailEnd/>
          </a:ln>
        </p:spPr>
        <p:txBody>
          <a:bodyPr/>
          <a:lstStyle/>
          <a:p>
            <a:pPr marL="342900" indent="-342900">
              <a:spcBef>
                <a:spcPct val="20000"/>
              </a:spcBef>
              <a:buClr>
                <a:schemeClr val="tx2"/>
              </a:buClr>
              <a:buSzPct val="70000"/>
              <a:buFont typeface="Wingdings" pitchFamily="2" charset="2"/>
              <a:buNone/>
            </a:pPr>
            <a:r>
              <a:rPr lang="en-US" altLang="zh-CN" sz="3000">
                <a:latin typeface="Arial" charset="0"/>
              </a:rPr>
              <a:t>           </a:t>
            </a:r>
            <a:r>
              <a:rPr lang="zh-CN" altLang="en-US" sz="3000">
                <a:latin typeface="Arial" charset="0"/>
              </a:rPr>
              <a:t>假设替换</a:t>
            </a:r>
            <a:r>
              <a:rPr lang="en-US" altLang="zh-CN" sz="3000">
                <a:latin typeface="Arial" charset="0"/>
              </a:rPr>
              <a:t>3</a:t>
            </a:r>
            <a:r>
              <a:rPr lang="zh-CN" altLang="en-US" sz="3000">
                <a:latin typeface="Arial" charset="0"/>
              </a:rPr>
              <a:t>后最终能够成功，那么</a:t>
            </a:r>
            <a:r>
              <a:rPr lang="en-US" altLang="zh-CN" sz="3000">
                <a:latin typeface="Arial" charset="0"/>
              </a:rPr>
              <a:t>3</a:t>
            </a:r>
            <a:r>
              <a:rPr lang="zh-CN" altLang="en-US" sz="3000">
                <a:latin typeface="Arial" charset="0"/>
              </a:rPr>
              <a:t>必然出现在后面的某个棍子</a:t>
            </a:r>
            <a:r>
              <a:rPr lang="en-US" altLang="zh-CN" sz="3000">
                <a:latin typeface="Arial" charset="0"/>
              </a:rPr>
              <a:t>k</a:t>
            </a:r>
            <a:r>
              <a:rPr lang="zh-CN" altLang="en-US" sz="3000">
                <a:latin typeface="Arial" charset="0"/>
              </a:rPr>
              <a:t>里。将棍子</a:t>
            </a:r>
            <a:r>
              <a:rPr lang="en-US" altLang="zh-CN" sz="3000">
                <a:latin typeface="Arial" charset="0"/>
              </a:rPr>
              <a:t>k</a:t>
            </a:r>
            <a:r>
              <a:rPr lang="zh-CN" altLang="en-US" sz="3000">
                <a:latin typeface="Arial" charset="0"/>
              </a:rPr>
              <a:t>中的</a:t>
            </a:r>
            <a:r>
              <a:rPr lang="en-US" altLang="zh-CN" sz="3000">
                <a:latin typeface="Arial" charset="0"/>
              </a:rPr>
              <a:t>3</a:t>
            </a:r>
            <a:r>
              <a:rPr lang="zh-CN" altLang="en-US" sz="3000">
                <a:latin typeface="Arial" charset="0"/>
              </a:rPr>
              <a:t>和棍子</a:t>
            </a:r>
            <a:r>
              <a:rPr lang="en-US" altLang="zh-CN" sz="3000">
                <a:latin typeface="Arial" charset="0"/>
              </a:rPr>
              <a:t>i</a:t>
            </a:r>
            <a:r>
              <a:rPr lang="zh-CN" altLang="en-US" sz="3000">
                <a:latin typeface="Arial" charset="0"/>
              </a:rPr>
              <a:t>中用来替换</a:t>
            </a:r>
            <a:r>
              <a:rPr lang="en-US" altLang="zh-CN" sz="3000">
                <a:latin typeface="Arial" charset="0"/>
              </a:rPr>
              <a:t>3</a:t>
            </a:r>
            <a:r>
              <a:rPr lang="zh-CN" altLang="en-US" sz="3000">
                <a:latin typeface="Arial" charset="0"/>
              </a:rPr>
              <a:t>的几根木棒对调，结果当然一样是成功的。这就和</a:t>
            </a:r>
            <a:r>
              <a:rPr lang="en-US" altLang="zh-CN" sz="3000">
                <a:latin typeface="Arial" charset="0"/>
              </a:rPr>
              <a:t>i</a:t>
            </a:r>
            <a:r>
              <a:rPr lang="zh-CN" altLang="en-US" sz="3000">
                <a:latin typeface="Arial" charset="0"/>
              </a:rPr>
              <a:t>原来的拚法会导致不成功矛盾</a:t>
            </a:r>
          </a:p>
        </p:txBody>
      </p:sp>
      <p:sp>
        <p:nvSpPr>
          <p:cNvPr id="9" name="Rectangle 13"/>
          <p:cNvSpPr>
            <a:spLocks noChangeArrowheads="1"/>
          </p:cNvSpPr>
          <p:nvPr/>
        </p:nvSpPr>
        <p:spPr bwMode="auto">
          <a:xfrm>
            <a:off x="755650" y="1268413"/>
            <a:ext cx="1073150" cy="519112"/>
          </a:xfrm>
          <a:prstGeom prst="rect">
            <a:avLst/>
          </a:prstGeom>
          <a:noFill/>
          <a:ln w="9525" algn="ctr">
            <a:noFill/>
            <a:miter lim="800000"/>
            <a:headEnd/>
            <a:tailEnd/>
          </a:ln>
        </p:spPr>
        <p:txBody>
          <a:bodyPr wrap="none">
            <a:spAutoFit/>
          </a:bodyPr>
          <a:lstStyle/>
          <a:p>
            <a:r>
              <a:rPr lang="zh-CN" altLang="en-US"/>
              <a:t>棍子</a:t>
            </a:r>
            <a:r>
              <a:rPr lang="en-US" altLang="zh-CN"/>
              <a:t>i</a:t>
            </a:r>
          </a:p>
        </p:txBody>
      </p:sp>
      <p:sp>
        <p:nvSpPr>
          <p:cNvPr id="10" name="Rectangle 14"/>
          <p:cNvSpPr>
            <a:spLocks noChangeArrowheads="1"/>
          </p:cNvSpPr>
          <p:nvPr/>
        </p:nvSpPr>
        <p:spPr bwMode="auto">
          <a:xfrm>
            <a:off x="857250" y="3932238"/>
            <a:ext cx="3455988" cy="43180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1" name="Rectangle 15"/>
          <p:cNvSpPr>
            <a:spLocks noChangeArrowheads="1"/>
          </p:cNvSpPr>
          <p:nvPr/>
        </p:nvSpPr>
        <p:spPr bwMode="auto">
          <a:xfrm>
            <a:off x="4313238" y="3932238"/>
            <a:ext cx="1871662" cy="43180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2" name="Rectangle 16"/>
          <p:cNvSpPr>
            <a:spLocks noChangeArrowheads="1"/>
          </p:cNvSpPr>
          <p:nvPr/>
        </p:nvSpPr>
        <p:spPr bwMode="auto">
          <a:xfrm>
            <a:off x="3203575" y="3933825"/>
            <a:ext cx="1584325" cy="431800"/>
          </a:xfrm>
          <a:prstGeom prst="rect">
            <a:avLst/>
          </a:prstGeom>
          <a:solidFill>
            <a:srgbClr val="00FFFF"/>
          </a:solidFill>
          <a:ln w="9525">
            <a:solidFill>
              <a:schemeClr val="tx1"/>
            </a:solidFill>
            <a:miter lim="800000"/>
            <a:headEnd/>
            <a:tailEnd/>
          </a:ln>
        </p:spPr>
        <p:txBody>
          <a:bodyPr wrap="none" anchor="ctr"/>
          <a:lstStyle/>
          <a:p>
            <a:endParaRPr lang="zh-CN" altLang="en-US"/>
          </a:p>
        </p:txBody>
      </p:sp>
      <p:sp>
        <p:nvSpPr>
          <p:cNvPr id="13" name="Text Box 19"/>
          <p:cNvSpPr txBox="1">
            <a:spLocks noChangeArrowheads="1"/>
          </p:cNvSpPr>
          <p:nvPr/>
        </p:nvSpPr>
        <p:spPr bwMode="auto">
          <a:xfrm>
            <a:off x="3663950" y="3860800"/>
            <a:ext cx="1368425" cy="519113"/>
          </a:xfrm>
          <a:prstGeom prst="rect">
            <a:avLst/>
          </a:prstGeom>
          <a:noFill/>
          <a:ln w="9525" algn="ctr">
            <a:noFill/>
            <a:miter lim="800000"/>
            <a:headEnd/>
            <a:tailEnd/>
          </a:ln>
        </p:spPr>
        <p:txBody>
          <a:bodyPr>
            <a:spAutoFit/>
          </a:bodyPr>
          <a:lstStyle/>
          <a:p>
            <a:pPr>
              <a:spcBef>
                <a:spcPct val="50000"/>
              </a:spcBef>
            </a:pPr>
            <a:r>
              <a:rPr lang="en-US" altLang="zh-CN"/>
              <a:t>3</a:t>
            </a:r>
          </a:p>
        </p:txBody>
      </p:sp>
      <p:sp>
        <p:nvSpPr>
          <p:cNvPr id="14" name="Rectangle 20"/>
          <p:cNvSpPr>
            <a:spLocks noChangeArrowheads="1"/>
          </p:cNvSpPr>
          <p:nvPr/>
        </p:nvSpPr>
        <p:spPr bwMode="auto">
          <a:xfrm>
            <a:off x="855663" y="3357563"/>
            <a:ext cx="1073150" cy="519112"/>
          </a:xfrm>
          <a:prstGeom prst="rect">
            <a:avLst/>
          </a:prstGeom>
          <a:noFill/>
          <a:ln w="9525" algn="ctr">
            <a:noFill/>
            <a:miter lim="800000"/>
            <a:headEnd/>
            <a:tailEnd/>
          </a:ln>
        </p:spPr>
        <p:txBody>
          <a:bodyPr wrap="none">
            <a:spAutoFit/>
          </a:bodyPr>
          <a:lstStyle/>
          <a:p>
            <a:r>
              <a:rPr lang="zh-CN" altLang="en-US"/>
              <a:t>棍子</a:t>
            </a:r>
            <a:r>
              <a:rPr lang="en-US" altLang="zh-CN"/>
              <a:t>k</a:t>
            </a:r>
          </a:p>
        </p:txBody>
      </p:sp>
      <p:sp>
        <p:nvSpPr>
          <p:cNvPr id="15" name="Rectangle 21"/>
          <p:cNvSpPr>
            <a:spLocks noChangeArrowheads="1"/>
          </p:cNvSpPr>
          <p:nvPr/>
        </p:nvSpPr>
        <p:spPr bwMode="auto">
          <a:xfrm>
            <a:off x="6184900" y="3933825"/>
            <a:ext cx="1655763" cy="43180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6" name="Rectangle 22"/>
          <p:cNvSpPr>
            <a:spLocks noChangeArrowheads="1"/>
          </p:cNvSpPr>
          <p:nvPr/>
        </p:nvSpPr>
        <p:spPr bwMode="auto">
          <a:xfrm>
            <a:off x="7019925" y="1916113"/>
            <a:ext cx="504825" cy="431800"/>
          </a:xfrm>
          <a:prstGeom prst="rect">
            <a:avLst/>
          </a:prstGeom>
          <a:solidFill>
            <a:srgbClr val="969696"/>
          </a:solidFill>
          <a:ln w="9525">
            <a:solidFill>
              <a:schemeClr val="tx1"/>
            </a:solidFill>
            <a:miter lim="800000"/>
            <a:headEnd/>
            <a:tailEnd/>
          </a:ln>
        </p:spPr>
        <p:txBody>
          <a:bodyPr wrap="none" anchor="ctr"/>
          <a:lstStyle/>
          <a:p>
            <a:endParaRPr lang="zh-CN" altLang="en-US"/>
          </a:p>
        </p:txBody>
      </p:sp>
      <p:sp>
        <p:nvSpPr>
          <p:cNvPr id="17" name="Rectangle 23"/>
          <p:cNvSpPr>
            <a:spLocks noChangeArrowheads="1"/>
          </p:cNvSpPr>
          <p:nvPr/>
        </p:nvSpPr>
        <p:spPr bwMode="auto">
          <a:xfrm>
            <a:off x="7524750" y="1916113"/>
            <a:ext cx="287338" cy="431800"/>
          </a:xfrm>
          <a:prstGeom prst="rect">
            <a:avLst/>
          </a:prstGeom>
          <a:solidFill>
            <a:srgbClr val="969696"/>
          </a:solidFill>
          <a:ln w="9525">
            <a:solidFill>
              <a:schemeClr val="tx1"/>
            </a:solidFill>
            <a:miter lim="800000"/>
            <a:headEnd/>
            <a:tailEnd/>
          </a:ln>
        </p:spPr>
        <p:txBody>
          <a:bodyPr wrap="none" anchor="ctr"/>
          <a:lstStyle/>
          <a:p>
            <a:endParaRPr lang="zh-CN" altLang="en-US"/>
          </a:p>
        </p:txBody>
      </p:sp>
      <p:sp>
        <p:nvSpPr>
          <p:cNvPr id="18" name="AutoShape 24"/>
          <p:cNvSpPr>
            <a:spLocks/>
          </p:cNvSpPr>
          <p:nvPr/>
        </p:nvSpPr>
        <p:spPr bwMode="auto">
          <a:xfrm rot="16200000">
            <a:off x="6876257" y="1701006"/>
            <a:ext cx="287338" cy="1584325"/>
          </a:xfrm>
          <a:prstGeom prst="leftBrace">
            <a:avLst>
              <a:gd name="adj1" fmla="val 45948"/>
              <a:gd name="adj2" fmla="val 51301"/>
            </a:avLst>
          </a:prstGeom>
          <a:noFill/>
          <a:ln w="9525">
            <a:solidFill>
              <a:schemeClr val="tx1"/>
            </a:solidFill>
            <a:miter lim="800000"/>
            <a:headEnd/>
            <a:tailEnd/>
          </a:ln>
        </p:spPr>
        <p:txBody>
          <a:bodyPr wrap="none" anchor="ctr"/>
          <a:lstStyle/>
          <a:p>
            <a:endParaRPr lang="zh-CN" altLang="en-US"/>
          </a:p>
        </p:txBody>
      </p:sp>
      <p:sp>
        <p:nvSpPr>
          <p:cNvPr id="19" name="Line 26"/>
          <p:cNvSpPr>
            <a:spLocks noChangeShapeType="1"/>
          </p:cNvSpPr>
          <p:nvPr/>
        </p:nvSpPr>
        <p:spPr bwMode="auto">
          <a:xfrm flipV="1">
            <a:off x="4211638" y="2565400"/>
            <a:ext cx="2447925" cy="1223963"/>
          </a:xfrm>
          <a:prstGeom prst="line">
            <a:avLst/>
          </a:prstGeom>
          <a:noFill/>
          <a:ln w="9525">
            <a:solidFill>
              <a:schemeClr val="tx1"/>
            </a:solidFill>
            <a:round/>
            <a:headEnd/>
            <a:tailEnd type="triangle" w="med" len="med"/>
          </a:ln>
        </p:spPr>
        <p:txBody>
          <a:bodyPr>
            <a:spAutoFit/>
          </a:bodyPr>
          <a:lstStyle/>
          <a:p>
            <a:endParaRPr lang="zh-CN" altLang="en-US"/>
          </a:p>
        </p:txBody>
      </p:sp>
      <p:sp>
        <p:nvSpPr>
          <p:cNvPr id="20" name="Line 27"/>
          <p:cNvSpPr>
            <a:spLocks noChangeShapeType="1"/>
          </p:cNvSpPr>
          <p:nvPr/>
        </p:nvSpPr>
        <p:spPr bwMode="auto">
          <a:xfrm flipH="1">
            <a:off x="4284663" y="2636838"/>
            <a:ext cx="2447925" cy="1223962"/>
          </a:xfrm>
          <a:prstGeom prst="line">
            <a:avLst/>
          </a:prstGeom>
          <a:noFill/>
          <a:ln w="9525">
            <a:solidFill>
              <a:schemeClr val="tx1"/>
            </a:solidFill>
            <a:round/>
            <a:headEnd/>
            <a:tailEnd type="triangle" w="med" len="med"/>
          </a:ln>
        </p:spPr>
        <p:txBody>
          <a:bodyPr>
            <a:spAutoFit/>
          </a:bodyPr>
          <a:lstStyle/>
          <a:p>
            <a:endParaRPr lang="zh-CN" altLang="en-US"/>
          </a:p>
        </p:txBody>
      </p:sp>
    </p:spTree>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328613" y="1484313"/>
            <a:ext cx="8208962" cy="4824412"/>
          </a:xfrm>
          <a:prstGeom prst="rect">
            <a:avLst/>
          </a:prstGeom>
          <a:noFill/>
          <a:ln w="9525">
            <a:noFill/>
            <a:miter lim="800000"/>
            <a:headEnd/>
            <a:tailEnd/>
          </a:ln>
        </p:spPr>
        <p:txBody>
          <a:bodyPr/>
          <a:lstStyle/>
          <a:p>
            <a:pPr marL="342900" indent="-342900">
              <a:spcBef>
                <a:spcPct val="20000"/>
              </a:spcBef>
              <a:buClr>
                <a:schemeClr val="tx2"/>
              </a:buClr>
              <a:buSzPct val="70000"/>
              <a:buFont typeface="Wingdings" pitchFamily="2" charset="2"/>
              <a:buNone/>
            </a:pPr>
            <a:endParaRPr lang="zh-CN" altLang="zh-CN" sz="3000">
              <a:latin typeface="Arial" charset="0"/>
            </a:endParaRPr>
          </a:p>
        </p:txBody>
      </p:sp>
      <p:sp>
        <p:nvSpPr>
          <p:cNvPr id="3" name="Rectangle 5"/>
          <p:cNvSpPr>
            <a:spLocks noChangeArrowheads="1"/>
          </p:cNvSpPr>
          <p:nvPr/>
        </p:nvSpPr>
        <p:spPr bwMode="auto">
          <a:xfrm>
            <a:off x="250825" y="115888"/>
            <a:ext cx="8675688" cy="863600"/>
          </a:xfrm>
          <a:prstGeom prst="rect">
            <a:avLst/>
          </a:prstGeom>
          <a:noFill/>
          <a:ln w="9525">
            <a:noFill/>
            <a:miter lim="800000"/>
            <a:headEnd/>
            <a:tailEnd/>
          </a:ln>
        </p:spPr>
        <p:txBody>
          <a:bodyPr/>
          <a:lstStyle/>
          <a:p>
            <a:pPr marL="342900" indent="-342900">
              <a:spcBef>
                <a:spcPct val="20000"/>
              </a:spcBef>
              <a:buClr>
                <a:schemeClr val="tx2"/>
              </a:buClr>
              <a:buSzPct val="70000"/>
              <a:buFont typeface="Wingdings" pitchFamily="2" charset="2"/>
              <a:buNone/>
            </a:pPr>
            <a:r>
              <a:rPr lang="zh-CN" altLang="en-US" sz="3600" dirty="0" smtClean="0">
                <a:solidFill>
                  <a:srgbClr val="FB806B"/>
                </a:solidFill>
                <a:latin typeface="隶书" pitchFamily="49" charset="-122"/>
                <a:ea typeface="隶书" pitchFamily="49" charset="-122"/>
              </a:rPr>
              <a:t>剪枝 </a:t>
            </a:r>
            <a:r>
              <a:rPr lang="en-US" altLang="zh-CN" sz="3600" dirty="0" smtClean="0">
                <a:solidFill>
                  <a:srgbClr val="FB806B"/>
                </a:solidFill>
                <a:latin typeface="隶书" pitchFamily="49" charset="-122"/>
                <a:ea typeface="隶书" pitchFamily="49" charset="-122"/>
              </a:rPr>
              <a:t>4</a:t>
            </a:r>
            <a:r>
              <a:rPr lang="zh-CN" altLang="en-US" sz="3600" dirty="0" smtClean="0">
                <a:solidFill>
                  <a:srgbClr val="FB806B"/>
                </a:solidFill>
                <a:latin typeface="隶书" pitchFamily="49" charset="-122"/>
                <a:ea typeface="隶书" pitchFamily="49" charset="-122"/>
              </a:rPr>
              <a:t>： </a:t>
            </a:r>
          </a:p>
          <a:p>
            <a:pPr marL="342900" indent="-342900">
              <a:spcBef>
                <a:spcPct val="20000"/>
              </a:spcBef>
              <a:buClr>
                <a:schemeClr val="tx2"/>
              </a:buClr>
              <a:buSzPct val="70000"/>
              <a:buFont typeface="Wingdings" pitchFamily="2" charset="2"/>
              <a:buNone/>
            </a:pPr>
            <a:endParaRPr lang="en-US" altLang="zh-CN" sz="3000" dirty="0">
              <a:latin typeface="Arial" charset="0"/>
            </a:endParaRPr>
          </a:p>
        </p:txBody>
      </p:sp>
      <p:sp>
        <p:nvSpPr>
          <p:cNvPr id="4" name="Rectangle 6"/>
          <p:cNvSpPr>
            <a:spLocks noChangeArrowheads="1"/>
          </p:cNvSpPr>
          <p:nvPr/>
        </p:nvSpPr>
        <p:spPr bwMode="auto">
          <a:xfrm>
            <a:off x="179388" y="981075"/>
            <a:ext cx="8496300" cy="1373188"/>
          </a:xfrm>
          <a:prstGeom prst="rect">
            <a:avLst/>
          </a:prstGeom>
          <a:noFill/>
          <a:ln w="9525" algn="ctr">
            <a:noFill/>
            <a:miter lim="800000"/>
            <a:headEnd/>
            <a:tailEnd/>
          </a:ln>
        </p:spPr>
        <p:txBody>
          <a:bodyPr>
            <a:spAutoFit/>
          </a:bodyPr>
          <a:lstStyle/>
          <a:p>
            <a:pPr>
              <a:spcBef>
                <a:spcPct val="20000"/>
              </a:spcBef>
              <a:buClr>
                <a:schemeClr val="tx2"/>
              </a:buClr>
              <a:buSzPct val="70000"/>
              <a:buFont typeface="Wingdings" pitchFamily="2" charset="2"/>
              <a:buNone/>
            </a:pPr>
            <a:r>
              <a:rPr lang="zh-CN" altLang="en-US"/>
              <a:t>拼每一根棍子的时候，应该确保已经拼好的部分，长度是从长到短排列的，即拼的过程中要排除类似下面这种情况：</a:t>
            </a:r>
          </a:p>
        </p:txBody>
      </p:sp>
      <p:sp>
        <p:nvSpPr>
          <p:cNvPr id="5" name="Rectangle 7"/>
          <p:cNvSpPr>
            <a:spLocks noChangeArrowheads="1"/>
          </p:cNvSpPr>
          <p:nvPr/>
        </p:nvSpPr>
        <p:spPr bwMode="auto">
          <a:xfrm>
            <a:off x="3995738" y="3141663"/>
            <a:ext cx="1223962" cy="431800"/>
          </a:xfrm>
          <a:prstGeom prst="rect">
            <a:avLst/>
          </a:prstGeom>
          <a:solidFill>
            <a:srgbClr val="00FFFF"/>
          </a:solidFill>
          <a:ln w="9525">
            <a:solidFill>
              <a:schemeClr val="tx1"/>
            </a:solidFill>
            <a:miter lim="800000"/>
            <a:headEnd/>
            <a:tailEnd/>
          </a:ln>
        </p:spPr>
        <p:txBody>
          <a:bodyPr wrap="none" anchor="ctr"/>
          <a:lstStyle/>
          <a:p>
            <a:endParaRPr lang="zh-CN" altLang="en-US"/>
          </a:p>
        </p:txBody>
      </p:sp>
      <p:sp>
        <p:nvSpPr>
          <p:cNvPr id="6" name="Rectangle 8"/>
          <p:cNvSpPr>
            <a:spLocks noChangeArrowheads="1"/>
          </p:cNvSpPr>
          <p:nvPr/>
        </p:nvSpPr>
        <p:spPr bwMode="auto">
          <a:xfrm>
            <a:off x="179388" y="3141663"/>
            <a:ext cx="3816350" cy="431800"/>
          </a:xfrm>
          <a:prstGeom prst="rect">
            <a:avLst/>
          </a:prstGeom>
          <a:solidFill>
            <a:srgbClr val="00FFFF"/>
          </a:solidFill>
          <a:ln w="9525">
            <a:solidFill>
              <a:schemeClr val="tx1"/>
            </a:solidFill>
            <a:miter lim="800000"/>
            <a:headEnd/>
            <a:tailEnd/>
          </a:ln>
        </p:spPr>
        <p:txBody>
          <a:bodyPr wrap="none" anchor="ctr"/>
          <a:lstStyle/>
          <a:p>
            <a:endParaRPr lang="zh-CN" altLang="en-US"/>
          </a:p>
        </p:txBody>
      </p:sp>
      <p:sp>
        <p:nvSpPr>
          <p:cNvPr id="7" name="Text Box 9"/>
          <p:cNvSpPr txBox="1">
            <a:spLocks noChangeArrowheads="1"/>
          </p:cNvSpPr>
          <p:nvPr/>
        </p:nvSpPr>
        <p:spPr bwMode="auto">
          <a:xfrm>
            <a:off x="1547813" y="3068638"/>
            <a:ext cx="1368425" cy="519112"/>
          </a:xfrm>
          <a:prstGeom prst="rect">
            <a:avLst/>
          </a:prstGeom>
          <a:noFill/>
          <a:ln w="9525" algn="ctr">
            <a:noFill/>
            <a:miter lim="800000"/>
            <a:headEnd/>
            <a:tailEnd/>
          </a:ln>
        </p:spPr>
        <p:txBody>
          <a:bodyPr>
            <a:spAutoFit/>
          </a:bodyPr>
          <a:lstStyle/>
          <a:p>
            <a:pPr>
              <a:spcBef>
                <a:spcPct val="50000"/>
              </a:spcBef>
            </a:pPr>
            <a:r>
              <a:rPr lang="en-US" altLang="zh-CN"/>
              <a:t>1</a:t>
            </a:r>
          </a:p>
        </p:txBody>
      </p:sp>
      <p:sp>
        <p:nvSpPr>
          <p:cNvPr id="8" name="Rectangle 10"/>
          <p:cNvSpPr>
            <a:spLocks noChangeArrowheads="1"/>
          </p:cNvSpPr>
          <p:nvPr/>
        </p:nvSpPr>
        <p:spPr bwMode="auto">
          <a:xfrm>
            <a:off x="539750" y="2420938"/>
            <a:ext cx="2495550" cy="519112"/>
          </a:xfrm>
          <a:prstGeom prst="rect">
            <a:avLst/>
          </a:prstGeom>
          <a:noFill/>
          <a:ln w="9525" algn="ctr">
            <a:noFill/>
            <a:miter lim="800000"/>
            <a:headEnd/>
            <a:tailEnd/>
          </a:ln>
        </p:spPr>
        <p:txBody>
          <a:bodyPr wrap="none">
            <a:spAutoFit/>
          </a:bodyPr>
          <a:lstStyle/>
          <a:p>
            <a:r>
              <a:rPr lang="zh-CN" altLang="en-US"/>
              <a:t>未完成的棍子</a:t>
            </a:r>
            <a:r>
              <a:rPr lang="en-US" altLang="zh-CN"/>
              <a:t>i</a:t>
            </a:r>
          </a:p>
        </p:txBody>
      </p:sp>
      <p:sp>
        <p:nvSpPr>
          <p:cNvPr id="9" name="Rectangle 11"/>
          <p:cNvSpPr>
            <a:spLocks noChangeArrowheads="1"/>
          </p:cNvSpPr>
          <p:nvPr/>
        </p:nvSpPr>
        <p:spPr bwMode="auto">
          <a:xfrm>
            <a:off x="5219700" y="3141663"/>
            <a:ext cx="2305050" cy="431800"/>
          </a:xfrm>
          <a:prstGeom prst="rect">
            <a:avLst/>
          </a:prstGeom>
          <a:solidFill>
            <a:srgbClr val="00FFFF"/>
          </a:solidFill>
          <a:ln w="9525">
            <a:solidFill>
              <a:schemeClr val="tx1"/>
            </a:solidFill>
            <a:miter lim="800000"/>
            <a:headEnd/>
            <a:tailEnd/>
          </a:ln>
        </p:spPr>
        <p:txBody>
          <a:bodyPr wrap="none" anchor="ctr"/>
          <a:lstStyle/>
          <a:p>
            <a:endParaRPr lang="zh-CN" altLang="en-US"/>
          </a:p>
        </p:txBody>
      </p:sp>
      <p:sp>
        <p:nvSpPr>
          <p:cNvPr id="10" name="Text Box 12"/>
          <p:cNvSpPr txBox="1">
            <a:spLocks noChangeArrowheads="1"/>
          </p:cNvSpPr>
          <p:nvPr/>
        </p:nvSpPr>
        <p:spPr bwMode="auto">
          <a:xfrm>
            <a:off x="4427538" y="3068638"/>
            <a:ext cx="1368425" cy="519112"/>
          </a:xfrm>
          <a:prstGeom prst="rect">
            <a:avLst/>
          </a:prstGeom>
          <a:noFill/>
          <a:ln w="9525" algn="ctr">
            <a:noFill/>
            <a:miter lim="800000"/>
            <a:headEnd/>
            <a:tailEnd/>
          </a:ln>
        </p:spPr>
        <p:txBody>
          <a:bodyPr>
            <a:spAutoFit/>
          </a:bodyPr>
          <a:lstStyle/>
          <a:p>
            <a:pPr>
              <a:spcBef>
                <a:spcPct val="50000"/>
              </a:spcBef>
            </a:pPr>
            <a:r>
              <a:rPr lang="en-US" altLang="zh-CN"/>
              <a:t>2</a:t>
            </a:r>
          </a:p>
        </p:txBody>
      </p:sp>
      <p:sp>
        <p:nvSpPr>
          <p:cNvPr id="11" name="Text Box 13"/>
          <p:cNvSpPr txBox="1">
            <a:spLocks noChangeArrowheads="1"/>
          </p:cNvSpPr>
          <p:nvPr/>
        </p:nvSpPr>
        <p:spPr bwMode="auto">
          <a:xfrm>
            <a:off x="6011863" y="3068638"/>
            <a:ext cx="1368425" cy="519112"/>
          </a:xfrm>
          <a:prstGeom prst="rect">
            <a:avLst/>
          </a:prstGeom>
          <a:noFill/>
          <a:ln w="9525" algn="ctr">
            <a:noFill/>
            <a:miter lim="800000"/>
            <a:headEnd/>
            <a:tailEnd/>
          </a:ln>
        </p:spPr>
        <p:txBody>
          <a:bodyPr>
            <a:spAutoFit/>
          </a:bodyPr>
          <a:lstStyle/>
          <a:p>
            <a:pPr>
              <a:spcBef>
                <a:spcPct val="50000"/>
              </a:spcBef>
            </a:pPr>
            <a:r>
              <a:rPr lang="en-US" altLang="zh-CN"/>
              <a:t>3</a:t>
            </a:r>
          </a:p>
        </p:txBody>
      </p:sp>
      <p:sp>
        <p:nvSpPr>
          <p:cNvPr id="12" name="Rectangle 14"/>
          <p:cNvSpPr>
            <a:spLocks noChangeArrowheads="1"/>
          </p:cNvSpPr>
          <p:nvPr/>
        </p:nvSpPr>
        <p:spPr bwMode="auto">
          <a:xfrm>
            <a:off x="179388" y="3716338"/>
            <a:ext cx="8496300" cy="1800225"/>
          </a:xfrm>
          <a:prstGeom prst="rect">
            <a:avLst/>
          </a:prstGeom>
          <a:noFill/>
          <a:ln w="9525" algn="ctr">
            <a:noFill/>
            <a:miter lim="800000"/>
            <a:headEnd/>
            <a:tailEnd/>
          </a:ln>
        </p:spPr>
        <p:txBody>
          <a:bodyPr>
            <a:spAutoFit/>
          </a:bodyPr>
          <a:lstStyle/>
          <a:p>
            <a:pPr>
              <a:spcBef>
                <a:spcPct val="20000"/>
              </a:spcBef>
              <a:buClr>
                <a:schemeClr val="tx2"/>
              </a:buClr>
              <a:buSzPct val="70000"/>
              <a:buFont typeface="Wingdings" pitchFamily="2" charset="2"/>
              <a:buNone/>
            </a:pPr>
            <a:r>
              <a:rPr lang="en-US" altLang="zh-CN"/>
              <a:t> </a:t>
            </a:r>
            <a:r>
              <a:rPr lang="zh-CN" altLang="en-US"/>
              <a:t>木棒</a:t>
            </a:r>
            <a:r>
              <a:rPr lang="en-US" altLang="zh-CN"/>
              <a:t>3 </a:t>
            </a:r>
            <a:r>
              <a:rPr lang="zh-CN" altLang="en-US"/>
              <a:t>比木棒</a:t>
            </a:r>
            <a:r>
              <a:rPr lang="en-US" altLang="zh-CN"/>
              <a:t>2</a:t>
            </a:r>
            <a:r>
              <a:rPr lang="zh-CN" altLang="en-US"/>
              <a:t>长，这种情况的出现是一种浪费。因为要是这样往下能成功，那么</a:t>
            </a:r>
            <a:r>
              <a:rPr lang="en-US" altLang="zh-CN"/>
              <a:t>2, 3 </a:t>
            </a:r>
            <a:r>
              <a:rPr lang="zh-CN" altLang="en-US"/>
              <a:t>对调的拚法肯定也能成功。由于取木棒是从长到短的，所以能走到这一步，就意味着当初将</a:t>
            </a:r>
            <a:r>
              <a:rPr lang="en-US" altLang="zh-CN"/>
              <a:t>3</a:t>
            </a:r>
            <a:r>
              <a:rPr lang="zh-CN" altLang="en-US"/>
              <a:t>放在</a:t>
            </a:r>
            <a:r>
              <a:rPr lang="en-US" altLang="zh-CN"/>
              <a:t>2</a:t>
            </a:r>
            <a:r>
              <a:rPr lang="zh-CN" altLang="en-US"/>
              <a:t>的位置时，是不成功的</a:t>
            </a:r>
          </a:p>
        </p:txBody>
      </p:sp>
    </p:spTree>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328613" y="1484313"/>
            <a:ext cx="8208962" cy="4824412"/>
          </a:xfrm>
          <a:prstGeom prst="rect">
            <a:avLst/>
          </a:prstGeom>
          <a:noFill/>
          <a:ln w="9525">
            <a:noFill/>
            <a:miter lim="800000"/>
            <a:headEnd/>
            <a:tailEnd/>
          </a:ln>
        </p:spPr>
        <p:txBody>
          <a:bodyPr/>
          <a:lstStyle/>
          <a:p>
            <a:pPr marL="342900" indent="-342900">
              <a:spcBef>
                <a:spcPct val="20000"/>
              </a:spcBef>
              <a:buClr>
                <a:schemeClr val="tx2"/>
              </a:buClr>
              <a:buSzPct val="70000"/>
              <a:buFont typeface="Wingdings" pitchFamily="2" charset="2"/>
              <a:buNone/>
            </a:pPr>
            <a:endParaRPr lang="zh-CN" altLang="zh-CN" sz="3000">
              <a:latin typeface="Arial" charset="0"/>
            </a:endParaRPr>
          </a:p>
        </p:txBody>
      </p:sp>
      <p:sp>
        <p:nvSpPr>
          <p:cNvPr id="3" name="Rectangle 5"/>
          <p:cNvSpPr>
            <a:spLocks noChangeArrowheads="1"/>
          </p:cNvSpPr>
          <p:nvPr/>
        </p:nvSpPr>
        <p:spPr bwMode="auto">
          <a:xfrm>
            <a:off x="250825" y="115888"/>
            <a:ext cx="8675688" cy="863600"/>
          </a:xfrm>
          <a:prstGeom prst="rect">
            <a:avLst/>
          </a:prstGeom>
          <a:noFill/>
          <a:ln w="9525">
            <a:noFill/>
            <a:miter lim="800000"/>
            <a:headEnd/>
            <a:tailEnd/>
          </a:ln>
        </p:spPr>
        <p:txBody>
          <a:bodyPr/>
          <a:lstStyle/>
          <a:p>
            <a:pPr marL="342900" indent="-342900">
              <a:spcBef>
                <a:spcPct val="20000"/>
              </a:spcBef>
              <a:buClr>
                <a:schemeClr val="tx2"/>
              </a:buClr>
              <a:buSzPct val="70000"/>
              <a:buFont typeface="Wingdings" pitchFamily="2" charset="2"/>
              <a:buNone/>
            </a:pPr>
            <a:r>
              <a:rPr lang="zh-CN" altLang="en-US" sz="3600" dirty="0" smtClean="0">
                <a:solidFill>
                  <a:srgbClr val="FB806B"/>
                </a:solidFill>
                <a:latin typeface="隶书" pitchFamily="49" charset="-122"/>
                <a:ea typeface="隶书" pitchFamily="49" charset="-122"/>
              </a:rPr>
              <a:t>剪枝 </a:t>
            </a:r>
            <a:r>
              <a:rPr lang="en-US" altLang="zh-CN" sz="3600" dirty="0" smtClean="0">
                <a:solidFill>
                  <a:srgbClr val="FB806B"/>
                </a:solidFill>
                <a:latin typeface="隶书" pitchFamily="49" charset="-122"/>
                <a:ea typeface="隶书" pitchFamily="49" charset="-122"/>
              </a:rPr>
              <a:t>4</a:t>
            </a:r>
            <a:r>
              <a:rPr lang="zh-CN" altLang="en-US" sz="3600" dirty="0" smtClean="0">
                <a:solidFill>
                  <a:srgbClr val="FB806B"/>
                </a:solidFill>
                <a:latin typeface="隶书" pitchFamily="49" charset="-122"/>
                <a:ea typeface="隶书" pitchFamily="49" charset="-122"/>
              </a:rPr>
              <a:t>： </a:t>
            </a:r>
          </a:p>
          <a:p>
            <a:pPr marL="342900" indent="-342900">
              <a:spcBef>
                <a:spcPct val="20000"/>
              </a:spcBef>
              <a:buClr>
                <a:schemeClr val="tx2"/>
              </a:buClr>
              <a:buSzPct val="70000"/>
              <a:buFont typeface="Wingdings" pitchFamily="2" charset="2"/>
              <a:buNone/>
            </a:pPr>
            <a:endParaRPr lang="en-US" altLang="zh-CN" sz="3000" dirty="0">
              <a:latin typeface="Arial" charset="0"/>
            </a:endParaRPr>
          </a:p>
        </p:txBody>
      </p:sp>
      <p:sp>
        <p:nvSpPr>
          <p:cNvPr id="4" name="Rectangle 6"/>
          <p:cNvSpPr>
            <a:spLocks noChangeArrowheads="1"/>
          </p:cNvSpPr>
          <p:nvPr/>
        </p:nvSpPr>
        <p:spPr bwMode="auto">
          <a:xfrm>
            <a:off x="179388" y="981075"/>
            <a:ext cx="8496300" cy="1800225"/>
          </a:xfrm>
          <a:prstGeom prst="rect">
            <a:avLst/>
          </a:prstGeom>
          <a:noFill/>
          <a:ln w="9525" algn="ctr">
            <a:noFill/>
            <a:miter lim="800000"/>
            <a:headEnd/>
            <a:tailEnd/>
          </a:ln>
        </p:spPr>
        <p:txBody>
          <a:bodyPr>
            <a:spAutoFit/>
          </a:bodyPr>
          <a:lstStyle/>
          <a:p>
            <a:pPr>
              <a:spcBef>
                <a:spcPct val="20000"/>
              </a:spcBef>
              <a:buClr>
                <a:schemeClr val="tx2"/>
              </a:buClr>
              <a:buSzPct val="70000"/>
              <a:buFont typeface="Wingdings" pitchFamily="2" charset="2"/>
              <a:buNone/>
            </a:pPr>
            <a:r>
              <a:rPr lang="zh-CN" altLang="en-US"/>
              <a:t>排除办法：每次找一根木棒的时候，只要这不是一根棍子的第一条木棒，就不应该从下标为</a:t>
            </a:r>
            <a:r>
              <a:rPr lang="en-US" altLang="zh-CN"/>
              <a:t>0</a:t>
            </a:r>
            <a:r>
              <a:rPr lang="zh-CN" altLang="en-US"/>
              <a:t>的木棒开始找，而应该从刚刚</a:t>
            </a:r>
            <a:r>
              <a:rPr lang="en-US" altLang="zh-CN"/>
              <a:t>(</a:t>
            </a:r>
            <a:r>
              <a:rPr lang="zh-CN" altLang="en-US"/>
              <a:t>最近）接上去的那条木棒的下一条开始找。这样，就不会往</a:t>
            </a:r>
            <a:r>
              <a:rPr lang="en-US" altLang="zh-CN"/>
              <a:t>2</a:t>
            </a:r>
            <a:r>
              <a:rPr lang="zh-CN" altLang="en-US"/>
              <a:t>后面接更长的</a:t>
            </a:r>
            <a:r>
              <a:rPr lang="en-US" altLang="zh-CN"/>
              <a:t>3</a:t>
            </a:r>
            <a:r>
              <a:rPr lang="zh-CN" altLang="en-US"/>
              <a:t>了</a:t>
            </a:r>
          </a:p>
        </p:txBody>
      </p:sp>
      <p:sp>
        <p:nvSpPr>
          <p:cNvPr id="5" name="Rectangle 7"/>
          <p:cNvSpPr>
            <a:spLocks noChangeArrowheads="1"/>
          </p:cNvSpPr>
          <p:nvPr/>
        </p:nvSpPr>
        <p:spPr bwMode="auto">
          <a:xfrm>
            <a:off x="3995738" y="3141663"/>
            <a:ext cx="1223962" cy="431800"/>
          </a:xfrm>
          <a:prstGeom prst="rect">
            <a:avLst/>
          </a:prstGeom>
          <a:solidFill>
            <a:srgbClr val="00FFFF"/>
          </a:solidFill>
          <a:ln w="9525">
            <a:solidFill>
              <a:schemeClr val="tx1"/>
            </a:solidFill>
            <a:miter lim="800000"/>
            <a:headEnd/>
            <a:tailEnd/>
          </a:ln>
        </p:spPr>
        <p:txBody>
          <a:bodyPr wrap="none" anchor="ctr"/>
          <a:lstStyle/>
          <a:p>
            <a:endParaRPr lang="zh-CN" altLang="en-US"/>
          </a:p>
        </p:txBody>
      </p:sp>
      <p:sp>
        <p:nvSpPr>
          <p:cNvPr id="6" name="Rectangle 8"/>
          <p:cNvSpPr>
            <a:spLocks noChangeArrowheads="1"/>
          </p:cNvSpPr>
          <p:nvPr/>
        </p:nvSpPr>
        <p:spPr bwMode="auto">
          <a:xfrm>
            <a:off x="179388" y="3141663"/>
            <a:ext cx="3816350" cy="431800"/>
          </a:xfrm>
          <a:prstGeom prst="rect">
            <a:avLst/>
          </a:prstGeom>
          <a:solidFill>
            <a:srgbClr val="00FFFF"/>
          </a:solidFill>
          <a:ln w="9525">
            <a:solidFill>
              <a:schemeClr val="tx1"/>
            </a:solidFill>
            <a:miter lim="800000"/>
            <a:headEnd/>
            <a:tailEnd/>
          </a:ln>
        </p:spPr>
        <p:txBody>
          <a:bodyPr wrap="none" anchor="ctr"/>
          <a:lstStyle/>
          <a:p>
            <a:endParaRPr lang="zh-CN" altLang="en-US"/>
          </a:p>
        </p:txBody>
      </p:sp>
      <p:sp>
        <p:nvSpPr>
          <p:cNvPr id="7" name="Text Box 9"/>
          <p:cNvSpPr txBox="1">
            <a:spLocks noChangeArrowheads="1"/>
          </p:cNvSpPr>
          <p:nvPr/>
        </p:nvSpPr>
        <p:spPr bwMode="auto">
          <a:xfrm>
            <a:off x="1547813" y="3068638"/>
            <a:ext cx="1368425" cy="519112"/>
          </a:xfrm>
          <a:prstGeom prst="rect">
            <a:avLst/>
          </a:prstGeom>
          <a:noFill/>
          <a:ln w="9525" algn="ctr">
            <a:noFill/>
            <a:miter lim="800000"/>
            <a:headEnd/>
            <a:tailEnd/>
          </a:ln>
        </p:spPr>
        <p:txBody>
          <a:bodyPr>
            <a:spAutoFit/>
          </a:bodyPr>
          <a:lstStyle/>
          <a:p>
            <a:pPr>
              <a:spcBef>
                <a:spcPct val="50000"/>
              </a:spcBef>
            </a:pPr>
            <a:r>
              <a:rPr lang="en-US" altLang="zh-CN"/>
              <a:t>1</a:t>
            </a:r>
          </a:p>
        </p:txBody>
      </p:sp>
      <p:sp>
        <p:nvSpPr>
          <p:cNvPr id="8" name="Rectangle 11"/>
          <p:cNvSpPr>
            <a:spLocks noChangeArrowheads="1"/>
          </p:cNvSpPr>
          <p:nvPr/>
        </p:nvSpPr>
        <p:spPr bwMode="auto">
          <a:xfrm>
            <a:off x="6156325" y="2997200"/>
            <a:ext cx="2305050" cy="431800"/>
          </a:xfrm>
          <a:prstGeom prst="rect">
            <a:avLst/>
          </a:prstGeom>
          <a:solidFill>
            <a:srgbClr val="00FFFF"/>
          </a:solidFill>
          <a:ln w="9525">
            <a:solidFill>
              <a:schemeClr val="tx1"/>
            </a:solidFill>
            <a:miter lim="800000"/>
            <a:headEnd/>
            <a:tailEnd/>
          </a:ln>
        </p:spPr>
        <p:txBody>
          <a:bodyPr wrap="none" anchor="ctr"/>
          <a:lstStyle/>
          <a:p>
            <a:endParaRPr lang="zh-CN" altLang="en-US"/>
          </a:p>
        </p:txBody>
      </p:sp>
      <p:sp>
        <p:nvSpPr>
          <p:cNvPr id="9" name="Text Box 12"/>
          <p:cNvSpPr txBox="1">
            <a:spLocks noChangeArrowheads="1"/>
          </p:cNvSpPr>
          <p:nvPr/>
        </p:nvSpPr>
        <p:spPr bwMode="auto">
          <a:xfrm>
            <a:off x="4427538" y="3068638"/>
            <a:ext cx="1368425" cy="519112"/>
          </a:xfrm>
          <a:prstGeom prst="rect">
            <a:avLst/>
          </a:prstGeom>
          <a:noFill/>
          <a:ln w="9525" algn="ctr">
            <a:noFill/>
            <a:miter lim="800000"/>
            <a:headEnd/>
            <a:tailEnd/>
          </a:ln>
        </p:spPr>
        <p:txBody>
          <a:bodyPr>
            <a:spAutoFit/>
          </a:bodyPr>
          <a:lstStyle/>
          <a:p>
            <a:pPr>
              <a:spcBef>
                <a:spcPct val="50000"/>
              </a:spcBef>
            </a:pPr>
            <a:r>
              <a:rPr lang="en-US" altLang="zh-CN"/>
              <a:t>2</a:t>
            </a:r>
          </a:p>
        </p:txBody>
      </p:sp>
      <p:sp>
        <p:nvSpPr>
          <p:cNvPr id="10" name="Text Box 13"/>
          <p:cNvSpPr txBox="1">
            <a:spLocks noChangeArrowheads="1"/>
          </p:cNvSpPr>
          <p:nvPr/>
        </p:nvSpPr>
        <p:spPr bwMode="auto">
          <a:xfrm>
            <a:off x="6948488" y="2924175"/>
            <a:ext cx="1368425" cy="519113"/>
          </a:xfrm>
          <a:prstGeom prst="rect">
            <a:avLst/>
          </a:prstGeom>
          <a:noFill/>
          <a:ln w="9525" algn="ctr">
            <a:noFill/>
            <a:miter lim="800000"/>
            <a:headEnd/>
            <a:tailEnd/>
          </a:ln>
        </p:spPr>
        <p:txBody>
          <a:bodyPr>
            <a:spAutoFit/>
          </a:bodyPr>
          <a:lstStyle/>
          <a:p>
            <a:pPr>
              <a:spcBef>
                <a:spcPct val="50000"/>
              </a:spcBef>
            </a:pPr>
            <a:r>
              <a:rPr lang="en-US" altLang="zh-CN"/>
              <a:t>3</a:t>
            </a:r>
          </a:p>
        </p:txBody>
      </p:sp>
      <p:sp>
        <p:nvSpPr>
          <p:cNvPr id="11" name="Rectangle 14"/>
          <p:cNvSpPr>
            <a:spLocks noChangeArrowheads="1"/>
          </p:cNvSpPr>
          <p:nvPr/>
        </p:nvSpPr>
        <p:spPr bwMode="auto">
          <a:xfrm>
            <a:off x="179388" y="3716338"/>
            <a:ext cx="8496300" cy="946150"/>
          </a:xfrm>
          <a:prstGeom prst="rect">
            <a:avLst/>
          </a:prstGeom>
          <a:noFill/>
          <a:ln w="9525" algn="ctr">
            <a:noFill/>
            <a:miter lim="800000"/>
            <a:headEnd/>
            <a:tailEnd/>
          </a:ln>
        </p:spPr>
        <p:txBody>
          <a:bodyPr>
            <a:spAutoFit/>
          </a:bodyPr>
          <a:lstStyle/>
          <a:p>
            <a:pPr>
              <a:spcBef>
                <a:spcPct val="20000"/>
              </a:spcBef>
              <a:buClr>
                <a:schemeClr val="tx2"/>
              </a:buClr>
              <a:buSzPct val="70000"/>
              <a:buFont typeface="Wingdings" pitchFamily="2" charset="2"/>
              <a:buNone/>
            </a:pPr>
            <a:r>
              <a:rPr lang="en-US" altLang="zh-CN" dirty="0"/>
              <a:t>    </a:t>
            </a:r>
            <a:r>
              <a:rPr lang="zh-CN" altLang="en-US" dirty="0"/>
              <a:t>为此，要设置一个全局变量 </a:t>
            </a:r>
            <a:r>
              <a:rPr lang="zh-CN" altLang="zh-CN" dirty="0">
                <a:solidFill>
                  <a:srgbClr val="FF0000"/>
                </a:solidFill>
              </a:rPr>
              <a:t>nLastStickNo</a:t>
            </a:r>
            <a:r>
              <a:rPr lang="zh-CN" altLang="zh-CN" dirty="0"/>
              <a:t> </a:t>
            </a:r>
            <a:r>
              <a:rPr lang="zh-CN" altLang="en-US" dirty="0"/>
              <a:t>，记住最近拼上去的那条木棒的下标。</a:t>
            </a:r>
          </a:p>
        </p:txBody>
      </p:sp>
    </p:spTree>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179388" y="115888"/>
            <a:ext cx="8785225" cy="6832640"/>
          </a:xfrm>
          <a:prstGeom prst="rect">
            <a:avLst/>
          </a:prstGeom>
          <a:noFill/>
          <a:ln w="9525">
            <a:noFill/>
            <a:miter lim="800000"/>
            <a:headEnd/>
            <a:tailEnd/>
          </a:ln>
        </p:spPr>
        <p:txBody>
          <a:bodyPr>
            <a:spAutoFit/>
          </a:bodyPr>
          <a:lstStyle/>
          <a:p>
            <a:r>
              <a:rPr lang="en-US" altLang="zh-CN" sz="2400" dirty="0" err="1">
                <a:latin typeface="Arial" charset="0"/>
              </a:rPr>
              <a:t>int</a:t>
            </a:r>
            <a:r>
              <a:rPr lang="en-US" altLang="zh-CN" sz="2400" dirty="0">
                <a:latin typeface="Arial" charset="0"/>
              </a:rPr>
              <a:t> </a:t>
            </a:r>
            <a:r>
              <a:rPr lang="en-US" altLang="zh-CN" sz="2400" dirty="0" err="1">
                <a:latin typeface="Arial" charset="0"/>
              </a:rPr>
              <a:t>Dfs</a:t>
            </a:r>
            <a:r>
              <a:rPr lang="en-US" altLang="zh-CN" sz="2400" dirty="0">
                <a:latin typeface="Arial" charset="0"/>
              </a:rPr>
              <a:t>( </a:t>
            </a:r>
            <a:r>
              <a:rPr lang="en-US" altLang="zh-CN" sz="2400" dirty="0" err="1">
                <a:latin typeface="Arial" charset="0"/>
              </a:rPr>
              <a:t>int</a:t>
            </a:r>
            <a:r>
              <a:rPr lang="en-US" altLang="zh-CN" sz="2400" dirty="0">
                <a:latin typeface="Arial" charset="0"/>
              </a:rPr>
              <a:t> </a:t>
            </a:r>
            <a:r>
              <a:rPr lang="en-US" altLang="zh-CN" sz="2400" dirty="0" err="1">
                <a:latin typeface="Arial" charset="0"/>
              </a:rPr>
              <a:t>nUnusedSticks</a:t>
            </a:r>
            <a:r>
              <a:rPr lang="en-US" altLang="zh-CN" sz="2400" dirty="0">
                <a:latin typeface="Arial" charset="0"/>
              </a:rPr>
              <a:t>, </a:t>
            </a:r>
            <a:r>
              <a:rPr lang="en-US" altLang="zh-CN" sz="2400" dirty="0" err="1">
                <a:latin typeface="Arial" charset="0"/>
              </a:rPr>
              <a:t>int</a:t>
            </a:r>
            <a:r>
              <a:rPr lang="en-US" altLang="zh-CN" sz="2400" dirty="0">
                <a:latin typeface="Arial" charset="0"/>
              </a:rPr>
              <a:t> </a:t>
            </a:r>
            <a:r>
              <a:rPr lang="en-US" altLang="zh-CN" sz="2400" dirty="0" err="1">
                <a:latin typeface="Arial" charset="0"/>
              </a:rPr>
              <a:t>nLeft</a:t>
            </a:r>
            <a:r>
              <a:rPr lang="en-US" altLang="zh-CN" sz="2400" dirty="0">
                <a:latin typeface="Arial" charset="0"/>
              </a:rPr>
              <a:t>)</a:t>
            </a:r>
          </a:p>
          <a:p>
            <a:r>
              <a:rPr lang="en-US" altLang="zh-CN" sz="2400" dirty="0">
                <a:solidFill>
                  <a:srgbClr val="FFFF66"/>
                </a:solidFill>
                <a:latin typeface="Arial" charset="0"/>
              </a:rPr>
              <a:t>// </a:t>
            </a:r>
            <a:r>
              <a:rPr lang="en-US" altLang="zh-CN" sz="2400" dirty="0" err="1">
                <a:solidFill>
                  <a:srgbClr val="FFFF66"/>
                </a:solidFill>
                <a:latin typeface="Arial" charset="0"/>
              </a:rPr>
              <a:t>nLeft</a:t>
            </a:r>
            <a:r>
              <a:rPr lang="zh-CN" altLang="en-US" sz="2400" dirty="0">
                <a:solidFill>
                  <a:srgbClr val="FFFF66"/>
                </a:solidFill>
                <a:latin typeface="Arial" charset="0"/>
              </a:rPr>
              <a:t>表示当前正在拼的棍子和 </a:t>
            </a:r>
            <a:r>
              <a:rPr lang="en-US" altLang="zh-CN" sz="2400" dirty="0">
                <a:solidFill>
                  <a:srgbClr val="FFFF66"/>
                </a:solidFill>
                <a:latin typeface="Arial" charset="0"/>
              </a:rPr>
              <a:t>L </a:t>
            </a:r>
            <a:r>
              <a:rPr lang="zh-CN" altLang="en-US" sz="2400" dirty="0">
                <a:solidFill>
                  <a:srgbClr val="FFFF66"/>
                </a:solidFill>
                <a:latin typeface="Arial" charset="0"/>
              </a:rPr>
              <a:t>比还缺的长度</a:t>
            </a:r>
          </a:p>
          <a:p>
            <a:r>
              <a:rPr lang="en-US" altLang="zh-CN" sz="2400" dirty="0">
                <a:latin typeface="Arial" charset="0"/>
              </a:rPr>
              <a:t>{</a:t>
            </a:r>
          </a:p>
          <a:p>
            <a:r>
              <a:rPr lang="en-US" altLang="zh-CN" sz="2400" dirty="0">
                <a:latin typeface="Arial" charset="0"/>
              </a:rPr>
              <a:t>	if( </a:t>
            </a:r>
            <a:r>
              <a:rPr lang="en-US" altLang="zh-CN" sz="2400" dirty="0" err="1">
                <a:latin typeface="Arial" charset="0"/>
              </a:rPr>
              <a:t>nUnusedSticks</a:t>
            </a:r>
            <a:r>
              <a:rPr lang="en-US" altLang="zh-CN" sz="2400" dirty="0">
                <a:latin typeface="Arial" charset="0"/>
              </a:rPr>
              <a:t> == 0 &amp;&amp; </a:t>
            </a:r>
            <a:r>
              <a:rPr lang="en-US" altLang="zh-CN" sz="2400" dirty="0" err="1">
                <a:latin typeface="Arial" charset="0"/>
              </a:rPr>
              <a:t>nLeft</a:t>
            </a:r>
            <a:r>
              <a:rPr lang="en-US" altLang="zh-CN" sz="2400" dirty="0">
                <a:latin typeface="Arial" charset="0"/>
              </a:rPr>
              <a:t> == 0 )</a:t>
            </a:r>
          </a:p>
          <a:p>
            <a:r>
              <a:rPr lang="en-US" altLang="zh-CN" sz="2400" dirty="0">
                <a:latin typeface="Arial" charset="0"/>
              </a:rPr>
              <a:t>		return true;</a:t>
            </a:r>
          </a:p>
          <a:p>
            <a:r>
              <a:rPr lang="en-US" altLang="zh-CN" sz="2400" dirty="0">
                <a:latin typeface="Arial" charset="0"/>
              </a:rPr>
              <a:t>	if( </a:t>
            </a:r>
            <a:r>
              <a:rPr lang="en-US" altLang="zh-CN" sz="2400" dirty="0" err="1">
                <a:latin typeface="Arial" charset="0"/>
              </a:rPr>
              <a:t>nLeft</a:t>
            </a:r>
            <a:r>
              <a:rPr lang="en-US" altLang="zh-CN" sz="2400" dirty="0">
                <a:latin typeface="Arial" charset="0"/>
              </a:rPr>
              <a:t> == 0 ) </a:t>
            </a:r>
            <a:r>
              <a:rPr lang="en-US" altLang="zh-CN" sz="2400" dirty="0">
                <a:solidFill>
                  <a:srgbClr val="FFFF66"/>
                </a:solidFill>
                <a:latin typeface="Arial" charset="0"/>
              </a:rPr>
              <a:t>//</a:t>
            </a:r>
            <a:r>
              <a:rPr lang="zh-CN" altLang="en-US" sz="2400" dirty="0">
                <a:solidFill>
                  <a:srgbClr val="FFFF66"/>
                </a:solidFill>
                <a:latin typeface="Arial" charset="0"/>
              </a:rPr>
              <a:t>一根刚刚拼完</a:t>
            </a:r>
          </a:p>
          <a:p>
            <a:r>
              <a:rPr lang="zh-CN" altLang="en-US" sz="2400" dirty="0">
                <a:latin typeface="Arial" charset="0"/>
              </a:rPr>
              <a:t>		</a:t>
            </a:r>
            <a:r>
              <a:rPr lang="en-US" altLang="zh-CN" sz="2400" dirty="0" err="1">
                <a:latin typeface="Arial" charset="0"/>
              </a:rPr>
              <a:t>nLeft</a:t>
            </a:r>
            <a:r>
              <a:rPr lang="en-US" altLang="zh-CN" sz="2400" dirty="0">
                <a:latin typeface="Arial" charset="0"/>
              </a:rPr>
              <a:t> = L; </a:t>
            </a:r>
            <a:r>
              <a:rPr lang="en-US" altLang="zh-CN" sz="2400" dirty="0">
                <a:solidFill>
                  <a:schemeClr val="hlink"/>
                </a:solidFill>
                <a:latin typeface="Arial" charset="0"/>
              </a:rPr>
              <a:t> </a:t>
            </a:r>
            <a:r>
              <a:rPr lang="en-US" altLang="zh-CN" sz="2400" dirty="0">
                <a:solidFill>
                  <a:srgbClr val="FFFF66"/>
                </a:solidFill>
                <a:latin typeface="Arial" charset="0"/>
              </a:rPr>
              <a:t>//</a:t>
            </a:r>
            <a:r>
              <a:rPr lang="zh-CN" altLang="en-US" sz="2400" dirty="0">
                <a:solidFill>
                  <a:srgbClr val="FFFF66"/>
                </a:solidFill>
                <a:latin typeface="Arial" charset="0"/>
              </a:rPr>
              <a:t>开始拼新的一根</a:t>
            </a:r>
          </a:p>
          <a:p>
            <a:r>
              <a:rPr lang="zh-CN" altLang="zh-CN" sz="2600" dirty="0">
                <a:latin typeface="Arial" charset="0"/>
              </a:rPr>
              <a:t>	</a:t>
            </a:r>
            <a:r>
              <a:rPr lang="zh-CN" altLang="zh-CN" sz="2600" dirty="0">
                <a:solidFill>
                  <a:srgbClr val="FF0000"/>
                </a:solidFill>
                <a:latin typeface="Arial" charset="0"/>
              </a:rPr>
              <a:t>int nStartNo = 0; </a:t>
            </a:r>
          </a:p>
          <a:p>
            <a:r>
              <a:rPr lang="zh-CN" altLang="zh-CN" sz="2600" dirty="0">
                <a:solidFill>
                  <a:srgbClr val="FF0000"/>
                </a:solidFill>
                <a:latin typeface="Arial" charset="0"/>
              </a:rPr>
              <a:t>	if( nLeft != L ) </a:t>
            </a:r>
            <a:r>
              <a:rPr lang="zh-CN" altLang="zh-CN" sz="2400" dirty="0">
                <a:solidFill>
                  <a:srgbClr val="FFFF66"/>
                </a:solidFill>
                <a:latin typeface="Arial" charset="0"/>
              </a:rPr>
              <a:t>//剪枝4</a:t>
            </a:r>
          </a:p>
          <a:p>
            <a:r>
              <a:rPr lang="zh-CN" altLang="zh-CN" sz="2600" dirty="0">
                <a:solidFill>
                  <a:srgbClr val="FF0000"/>
                </a:solidFill>
                <a:latin typeface="Arial" charset="0"/>
              </a:rPr>
              <a:t>		nStartNo = nLastStickNo + 1;</a:t>
            </a:r>
          </a:p>
          <a:p>
            <a:r>
              <a:rPr lang="en-US" altLang="zh-CN" sz="2400" dirty="0">
                <a:latin typeface="Arial" charset="0"/>
              </a:rPr>
              <a:t>	for( </a:t>
            </a:r>
            <a:r>
              <a:rPr lang="en-US" altLang="zh-CN" sz="2400" dirty="0" err="1">
                <a:latin typeface="Arial" charset="0"/>
              </a:rPr>
              <a:t>int</a:t>
            </a:r>
            <a:r>
              <a:rPr lang="en-US" altLang="zh-CN" sz="2400" dirty="0">
                <a:latin typeface="Arial" charset="0"/>
              </a:rPr>
              <a:t> </a:t>
            </a:r>
            <a:r>
              <a:rPr lang="en-US" altLang="zh-CN" sz="2400" dirty="0" err="1">
                <a:latin typeface="Arial" charset="0"/>
              </a:rPr>
              <a:t>i</a:t>
            </a:r>
            <a:r>
              <a:rPr lang="en-US" altLang="zh-CN" sz="2400" dirty="0">
                <a:latin typeface="Arial" charset="0"/>
              </a:rPr>
              <a:t> = </a:t>
            </a:r>
            <a:r>
              <a:rPr lang="en-US" altLang="zh-CN" sz="2400" dirty="0" err="1">
                <a:solidFill>
                  <a:srgbClr val="FF0000"/>
                </a:solidFill>
                <a:latin typeface="Arial" charset="0"/>
              </a:rPr>
              <a:t>nStartNo</a:t>
            </a:r>
            <a:r>
              <a:rPr lang="en-US" altLang="zh-CN" sz="2400" dirty="0" err="1">
                <a:latin typeface="Arial" charset="0"/>
              </a:rPr>
              <a:t>;i</a:t>
            </a:r>
            <a:r>
              <a:rPr lang="en-US" altLang="zh-CN" sz="2400" dirty="0">
                <a:latin typeface="Arial" charset="0"/>
              </a:rPr>
              <a:t> &lt; </a:t>
            </a:r>
            <a:r>
              <a:rPr lang="en-US" altLang="zh-CN" sz="2400" dirty="0" err="1">
                <a:latin typeface="Arial" charset="0"/>
              </a:rPr>
              <a:t>S;i</a:t>
            </a:r>
            <a:r>
              <a:rPr lang="en-US" altLang="zh-CN" sz="2400" dirty="0">
                <a:latin typeface="Arial" charset="0"/>
              </a:rPr>
              <a:t> ++) {</a:t>
            </a:r>
          </a:p>
          <a:p>
            <a:r>
              <a:rPr lang="en-US" altLang="zh-CN" sz="2400" dirty="0">
                <a:latin typeface="Arial" charset="0"/>
              </a:rPr>
              <a:t>		if( !</a:t>
            </a:r>
            <a:r>
              <a:rPr lang="en-US" altLang="zh-CN" sz="2400" dirty="0" err="1">
                <a:latin typeface="Arial" charset="0"/>
              </a:rPr>
              <a:t>anUsed</a:t>
            </a:r>
            <a:r>
              <a:rPr lang="en-US" altLang="zh-CN" sz="2400" dirty="0">
                <a:latin typeface="Arial" charset="0"/>
              </a:rPr>
              <a:t>[</a:t>
            </a:r>
            <a:r>
              <a:rPr lang="en-US" altLang="zh-CN" sz="2400" dirty="0" err="1">
                <a:latin typeface="Arial" charset="0"/>
              </a:rPr>
              <a:t>i</a:t>
            </a:r>
            <a:r>
              <a:rPr lang="en-US" altLang="zh-CN" sz="2400" dirty="0">
                <a:latin typeface="Arial" charset="0"/>
              </a:rPr>
              <a:t>] &amp;&amp; </a:t>
            </a:r>
            <a:r>
              <a:rPr lang="en-US" altLang="zh-CN" sz="2400" dirty="0" err="1">
                <a:latin typeface="Arial" charset="0"/>
              </a:rPr>
              <a:t>anLength</a:t>
            </a:r>
            <a:r>
              <a:rPr lang="en-US" altLang="zh-CN" sz="2400" dirty="0">
                <a:latin typeface="Arial" charset="0"/>
              </a:rPr>
              <a:t>[</a:t>
            </a:r>
            <a:r>
              <a:rPr lang="en-US" altLang="zh-CN" sz="2400" dirty="0" err="1">
                <a:latin typeface="Arial" charset="0"/>
              </a:rPr>
              <a:t>i</a:t>
            </a:r>
            <a:r>
              <a:rPr lang="en-US" altLang="zh-CN" sz="2400" dirty="0">
                <a:latin typeface="Arial" charset="0"/>
              </a:rPr>
              <a:t>] &lt;= </a:t>
            </a:r>
            <a:r>
              <a:rPr lang="en-US" altLang="zh-CN" sz="2400" dirty="0" err="1">
                <a:latin typeface="Arial" charset="0"/>
              </a:rPr>
              <a:t>nLeft</a:t>
            </a:r>
            <a:r>
              <a:rPr lang="en-US" altLang="zh-CN" sz="2400" dirty="0">
                <a:latin typeface="Arial" charset="0"/>
              </a:rPr>
              <a:t>) {</a:t>
            </a:r>
          </a:p>
          <a:p>
            <a:r>
              <a:rPr lang="en-US" altLang="zh-CN" sz="2400" dirty="0">
                <a:latin typeface="Arial" charset="0"/>
              </a:rPr>
              <a:t>			if( </a:t>
            </a:r>
            <a:r>
              <a:rPr lang="en-US" altLang="zh-CN" sz="2400" dirty="0" err="1">
                <a:latin typeface="Arial" charset="0"/>
              </a:rPr>
              <a:t>i</a:t>
            </a:r>
            <a:r>
              <a:rPr lang="en-US" altLang="zh-CN" sz="2400" dirty="0">
                <a:latin typeface="Arial" charset="0"/>
              </a:rPr>
              <a:t> &gt; 0 ) {</a:t>
            </a:r>
          </a:p>
          <a:p>
            <a:r>
              <a:rPr lang="en-US" altLang="zh-CN" sz="2400" dirty="0">
                <a:latin typeface="Arial" charset="0"/>
              </a:rPr>
              <a:t>				if( </a:t>
            </a:r>
            <a:r>
              <a:rPr lang="en-US" altLang="zh-CN" sz="2400" dirty="0" err="1">
                <a:latin typeface="Arial" charset="0"/>
              </a:rPr>
              <a:t>anUsed</a:t>
            </a:r>
            <a:r>
              <a:rPr lang="en-US" altLang="zh-CN" sz="2400" dirty="0">
                <a:latin typeface="Arial" charset="0"/>
              </a:rPr>
              <a:t>[i-1] == false </a:t>
            </a:r>
          </a:p>
          <a:p>
            <a:r>
              <a:rPr lang="en-US" altLang="zh-CN" sz="2400" dirty="0">
                <a:latin typeface="Arial" charset="0"/>
              </a:rPr>
              <a:t>				   &amp;&amp; </a:t>
            </a:r>
            <a:r>
              <a:rPr lang="en-US" altLang="zh-CN" sz="2400" dirty="0" err="1">
                <a:latin typeface="Arial" charset="0"/>
              </a:rPr>
              <a:t>anLength</a:t>
            </a:r>
            <a:r>
              <a:rPr lang="en-US" altLang="zh-CN" sz="2400" dirty="0">
                <a:latin typeface="Arial" charset="0"/>
              </a:rPr>
              <a:t>[</a:t>
            </a:r>
            <a:r>
              <a:rPr lang="en-US" altLang="zh-CN" sz="2400" dirty="0" err="1">
                <a:latin typeface="Arial" charset="0"/>
              </a:rPr>
              <a:t>i</a:t>
            </a:r>
            <a:r>
              <a:rPr lang="en-US" altLang="zh-CN" sz="2400" dirty="0">
                <a:latin typeface="Arial" charset="0"/>
              </a:rPr>
              <a:t>] == </a:t>
            </a:r>
            <a:r>
              <a:rPr lang="en-US" altLang="zh-CN" sz="2400" dirty="0" err="1">
                <a:latin typeface="Arial" charset="0"/>
              </a:rPr>
              <a:t>anLength</a:t>
            </a:r>
            <a:r>
              <a:rPr lang="en-US" altLang="zh-CN" sz="2400" dirty="0">
                <a:latin typeface="Arial" charset="0"/>
              </a:rPr>
              <a:t>[i-1])</a:t>
            </a:r>
          </a:p>
          <a:p>
            <a:r>
              <a:rPr lang="en-US" altLang="zh-CN" sz="2400" dirty="0">
                <a:latin typeface="Arial" charset="0"/>
              </a:rPr>
              <a:t>					continue; </a:t>
            </a:r>
            <a:r>
              <a:rPr lang="en-US" altLang="zh-CN" sz="2400" dirty="0">
                <a:solidFill>
                  <a:srgbClr val="FFFF66"/>
                </a:solidFill>
                <a:latin typeface="Arial" charset="0"/>
              </a:rPr>
              <a:t>//</a:t>
            </a:r>
            <a:r>
              <a:rPr lang="zh-CN" altLang="en-US" sz="2400" dirty="0" smtClean="0">
                <a:solidFill>
                  <a:srgbClr val="FFFF66"/>
                </a:solidFill>
                <a:latin typeface="Arial" charset="0"/>
              </a:rPr>
              <a:t>剪枝</a:t>
            </a:r>
            <a:r>
              <a:rPr lang="en-US" altLang="zh-CN" sz="2400" dirty="0" smtClean="0">
                <a:solidFill>
                  <a:srgbClr val="FFFF66"/>
                </a:solidFill>
                <a:latin typeface="Arial" charset="0"/>
              </a:rPr>
              <a:t>1</a:t>
            </a:r>
            <a:endParaRPr lang="en-US" altLang="zh-CN" sz="2400" dirty="0">
              <a:solidFill>
                <a:srgbClr val="FFFF66"/>
              </a:solidFill>
              <a:latin typeface="Arial" charset="0"/>
            </a:endParaRPr>
          </a:p>
          <a:p>
            <a:r>
              <a:rPr lang="en-US" altLang="zh-CN" sz="2400" dirty="0">
                <a:latin typeface="Arial" charset="0"/>
              </a:rPr>
              <a:t>			}</a:t>
            </a:r>
          </a:p>
          <a:p>
            <a:r>
              <a:rPr lang="en-US" altLang="zh-CN" sz="2400" dirty="0">
                <a:latin typeface="Arial" charset="0"/>
              </a:rPr>
              <a:t>			</a:t>
            </a:r>
            <a:r>
              <a:rPr lang="en-US" altLang="zh-CN" sz="2400" dirty="0" err="1">
                <a:latin typeface="Arial" charset="0"/>
              </a:rPr>
              <a:t>anUsed</a:t>
            </a:r>
            <a:r>
              <a:rPr lang="en-US" altLang="zh-CN" sz="2400" dirty="0">
                <a:latin typeface="Arial" charset="0"/>
              </a:rPr>
              <a:t>[</a:t>
            </a:r>
            <a:r>
              <a:rPr lang="en-US" altLang="zh-CN" sz="2400" dirty="0" err="1">
                <a:latin typeface="Arial" charset="0"/>
              </a:rPr>
              <a:t>i</a:t>
            </a:r>
            <a:r>
              <a:rPr lang="en-US" altLang="zh-CN" sz="2400" dirty="0">
                <a:latin typeface="Arial" charset="0"/>
              </a:rPr>
              <a:t>] = 1;  </a:t>
            </a:r>
            <a:r>
              <a:rPr lang="zh-CN" altLang="zh-CN" sz="2400" dirty="0">
                <a:solidFill>
                  <a:srgbClr val="FF0000"/>
                </a:solidFill>
                <a:latin typeface="Arial" charset="0"/>
              </a:rPr>
              <a:t>nLastStickNo</a:t>
            </a:r>
            <a:r>
              <a:rPr lang="en-US" altLang="zh-CN" sz="2400" dirty="0">
                <a:solidFill>
                  <a:srgbClr val="FF0000"/>
                </a:solidFill>
                <a:latin typeface="Arial" charset="0"/>
              </a:rPr>
              <a:t> = </a:t>
            </a:r>
            <a:r>
              <a:rPr lang="en-US" altLang="zh-CN" sz="2400" dirty="0" err="1">
                <a:solidFill>
                  <a:srgbClr val="FF0000"/>
                </a:solidFill>
                <a:latin typeface="Arial" charset="0"/>
              </a:rPr>
              <a:t>i</a:t>
            </a:r>
            <a:r>
              <a:rPr lang="en-US" altLang="zh-CN" sz="2400" dirty="0">
                <a:solidFill>
                  <a:srgbClr val="FF0000"/>
                </a:solidFill>
                <a:latin typeface="Arial" charset="0"/>
              </a:rPr>
              <a:t>;</a:t>
            </a:r>
          </a:p>
        </p:txBody>
      </p:sp>
    </p:spTree>
  </p:cSld>
  <p:clrMapOvr>
    <a:masterClrMapping/>
  </p:clrMapOvr>
  <p:transition>
    <p:plu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06412" y="-214338"/>
            <a:ext cx="8637588" cy="1431925"/>
          </a:xfrm>
        </p:spPr>
        <p:txBody>
          <a:bodyPr/>
          <a:lstStyle/>
          <a:p>
            <a:pPr eaLnBrk="1" hangingPunct="1"/>
            <a:r>
              <a:rPr lang="zh-CN" altLang="en-US" sz="3600" dirty="0" smtClean="0">
                <a:solidFill>
                  <a:srgbClr val="FFC000"/>
                </a:solidFill>
                <a:latin typeface="隶书" pitchFamily="49" charset="-122"/>
                <a:ea typeface="隶书" pitchFamily="49" charset="-122"/>
              </a:rPr>
              <a:t>深度优先搜索例题： </a:t>
            </a:r>
            <a:r>
              <a:rPr altLang="en-US" sz="3600" dirty="0" smtClean="0">
                <a:solidFill>
                  <a:srgbClr val="FFC000"/>
                </a:solidFill>
                <a:latin typeface="隶书" pitchFamily="49" charset="-122"/>
                <a:ea typeface="隶书" pitchFamily="49" charset="-122"/>
              </a:rPr>
              <a:t>拯救少林神棍</a:t>
            </a:r>
            <a:endParaRPr lang="zh-CN" altLang="en-US" sz="3600" dirty="0" smtClean="0">
              <a:solidFill>
                <a:srgbClr val="FFC000"/>
              </a:solidFill>
              <a:latin typeface="隶书" pitchFamily="49" charset="-122"/>
              <a:ea typeface="隶书" pitchFamily="49" charset="-122"/>
            </a:endParaRPr>
          </a:p>
        </p:txBody>
      </p:sp>
      <p:sp>
        <p:nvSpPr>
          <p:cNvPr id="7" name="TextBox 6"/>
          <p:cNvSpPr txBox="1"/>
          <p:nvPr/>
        </p:nvSpPr>
        <p:spPr>
          <a:xfrm>
            <a:off x="857224" y="1357298"/>
            <a:ext cx="7500990" cy="2806922"/>
          </a:xfrm>
          <a:prstGeom prst="rect">
            <a:avLst/>
          </a:prstGeom>
          <a:noFill/>
        </p:spPr>
        <p:txBody>
          <a:bodyPr wrap="square" rtlCol="0">
            <a:spAutoFit/>
          </a:bodyPr>
          <a:lstStyle/>
          <a:p>
            <a:pPr eaLnBrk="1" hangingPunct="1">
              <a:lnSpc>
                <a:spcPct val="90000"/>
              </a:lnSpc>
              <a:buFont typeface="Wingdings" pitchFamily="2" charset="2"/>
              <a:buNone/>
            </a:pPr>
            <a:endParaRPr lang="en-US" altLang="zh-CN" dirty="0" smtClean="0"/>
          </a:p>
          <a:p>
            <a:pPr eaLnBrk="1" hangingPunct="1">
              <a:lnSpc>
                <a:spcPct val="90000"/>
              </a:lnSpc>
              <a:buFont typeface="Wingdings" pitchFamily="2" charset="2"/>
              <a:buNone/>
            </a:pPr>
            <a:r>
              <a:rPr lang="zh-CN" altLang="en-US" dirty="0" smtClean="0"/>
              <a:t>    战火过后，少林方丈想要用这些木棒拼回原来的</a:t>
            </a:r>
            <a:r>
              <a:rPr lang="zh-CN" altLang="en-US" b="1" dirty="0" smtClean="0">
                <a:solidFill>
                  <a:srgbClr val="FB806B"/>
                </a:solidFill>
              </a:rPr>
              <a:t>棍子。</a:t>
            </a:r>
            <a:r>
              <a:rPr lang="zh-CN" altLang="en-US" dirty="0" smtClean="0"/>
              <a:t>可他记不得原来到底有几根棍子了，只知道古人比较矮，且为了携带方便，棍子一定比较短。他想知道这些棍子最短可能有多短。</a:t>
            </a:r>
            <a:endParaRPr lang="en-US" altLang="zh-CN" dirty="0" smtClean="0"/>
          </a:p>
          <a:p>
            <a:pPr eaLnBrk="1" hangingPunct="1">
              <a:lnSpc>
                <a:spcPct val="90000"/>
              </a:lnSpc>
              <a:buFont typeface="Wingdings" pitchFamily="2" charset="2"/>
              <a:buNone/>
            </a:pPr>
            <a:endParaRPr lang="zh-CN" altLang="en-US" dirty="0"/>
          </a:p>
        </p:txBody>
      </p:sp>
      <p:pic>
        <p:nvPicPr>
          <p:cNvPr id="9" name="Picture 2"/>
          <p:cNvPicPr>
            <a:picLocks noChangeAspect="1" noChangeArrowheads="1"/>
          </p:cNvPicPr>
          <p:nvPr/>
        </p:nvPicPr>
        <p:blipFill>
          <a:blip r:embed="rId2" cstate="print"/>
          <a:srcRect/>
          <a:stretch>
            <a:fillRect/>
          </a:stretch>
        </p:blipFill>
        <p:spPr bwMode="auto">
          <a:xfrm>
            <a:off x="5072066" y="3786190"/>
            <a:ext cx="3000396" cy="2779555"/>
          </a:xfrm>
          <a:prstGeom prst="rect">
            <a:avLst/>
          </a:prstGeom>
          <a:noFill/>
          <a:ln w="9525">
            <a:noFill/>
            <a:miter lim="800000"/>
            <a:headEnd/>
            <a:tailEnd/>
          </a:ln>
          <a:effectLst/>
        </p:spPr>
      </p:pic>
    </p:spTree>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58775" y="225439"/>
            <a:ext cx="8785225" cy="5262979"/>
          </a:xfrm>
          <a:prstGeom prst="rect">
            <a:avLst/>
          </a:prstGeom>
          <a:noFill/>
          <a:ln w="9525">
            <a:noFill/>
            <a:miter lim="800000"/>
            <a:headEnd/>
            <a:tailEnd/>
          </a:ln>
        </p:spPr>
        <p:txBody>
          <a:bodyPr>
            <a:spAutoFit/>
          </a:bodyPr>
          <a:lstStyle/>
          <a:p>
            <a:r>
              <a:rPr lang="en-US" altLang="zh-CN" sz="2400" dirty="0">
                <a:latin typeface="Arial" charset="0"/>
              </a:rPr>
              <a:t>			if ( </a:t>
            </a:r>
            <a:r>
              <a:rPr lang="en-US" altLang="zh-CN" sz="2400" dirty="0" err="1">
                <a:latin typeface="Arial" charset="0"/>
              </a:rPr>
              <a:t>Dfs</a:t>
            </a:r>
            <a:r>
              <a:rPr lang="en-US" altLang="zh-CN" sz="2400" dirty="0">
                <a:latin typeface="Arial" charset="0"/>
              </a:rPr>
              <a:t>( </a:t>
            </a:r>
            <a:r>
              <a:rPr lang="en-US" altLang="zh-CN" sz="2400" dirty="0" err="1">
                <a:latin typeface="Arial" charset="0"/>
              </a:rPr>
              <a:t>nUnusedSticks</a:t>
            </a:r>
            <a:r>
              <a:rPr lang="en-US" altLang="zh-CN" sz="2400" dirty="0">
                <a:latin typeface="Arial" charset="0"/>
              </a:rPr>
              <a:t> - 1,</a:t>
            </a:r>
          </a:p>
          <a:p>
            <a:r>
              <a:rPr lang="en-US" altLang="zh-CN" sz="2400" dirty="0">
                <a:latin typeface="Arial" charset="0"/>
              </a:rPr>
              <a:t>				 </a:t>
            </a:r>
            <a:r>
              <a:rPr lang="en-US" altLang="zh-CN" sz="2400" dirty="0" err="1">
                <a:latin typeface="Arial" charset="0"/>
              </a:rPr>
              <a:t>nLeft</a:t>
            </a:r>
            <a:r>
              <a:rPr lang="en-US" altLang="zh-CN" sz="2400" dirty="0">
                <a:latin typeface="Arial" charset="0"/>
              </a:rPr>
              <a:t> - </a:t>
            </a:r>
            <a:r>
              <a:rPr lang="en-US" altLang="zh-CN" sz="2400" dirty="0" err="1">
                <a:latin typeface="Arial" charset="0"/>
              </a:rPr>
              <a:t>anLength</a:t>
            </a:r>
            <a:r>
              <a:rPr lang="en-US" altLang="zh-CN" sz="2400" dirty="0">
                <a:latin typeface="Arial" charset="0"/>
              </a:rPr>
              <a:t>[</a:t>
            </a:r>
            <a:r>
              <a:rPr lang="en-US" altLang="zh-CN" sz="2400" dirty="0" err="1">
                <a:latin typeface="Arial" charset="0"/>
              </a:rPr>
              <a:t>i</a:t>
            </a:r>
            <a:r>
              <a:rPr lang="en-US" altLang="zh-CN" sz="2400" dirty="0">
                <a:latin typeface="Arial" charset="0"/>
              </a:rPr>
              <a:t>]))</a:t>
            </a:r>
          </a:p>
          <a:p>
            <a:r>
              <a:rPr lang="en-US" altLang="zh-CN" sz="2400" dirty="0">
                <a:latin typeface="Arial" charset="0"/>
              </a:rPr>
              <a:t>				return true;</a:t>
            </a:r>
          </a:p>
          <a:p>
            <a:r>
              <a:rPr lang="en-US" altLang="zh-CN" sz="2400" dirty="0">
                <a:latin typeface="Arial" charset="0"/>
              </a:rPr>
              <a:t>			else {</a:t>
            </a:r>
          </a:p>
          <a:p>
            <a:r>
              <a:rPr lang="en-US" altLang="zh-CN" sz="2400" dirty="0">
                <a:latin typeface="Arial" charset="0"/>
              </a:rPr>
              <a:t>				</a:t>
            </a:r>
            <a:r>
              <a:rPr lang="en-US" altLang="zh-CN" sz="2400" dirty="0" err="1">
                <a:latin typeface="Arial" charset="0"/>
              </a:rPr>
              <a:t>anUsed</a:t>
            </a:r>
            <a:r>
              <a:rPr lang="en-US" altLang="zh-CN" sz="2400" dirty="0">
                <a:latin typeface="Arial" charset="0"/>
              </a:rPr>
              <a:t>[</a:t>
            </a:r>
            <a:r>
              <a:rPr lang="en-US" altLang="zh-CN" sz="2400" dirty="0" err="1">
                <a:latin typeface="Arial" charset="0"/>
              </a:rPr>
              <a:t>i</a:t>
            </a:r>
            <a:r>
              <a:rPr lang="en-US" altLang="zh-CN" sz="2400" dirty="0">
                <a:latin typeface="Arial" charset="0"/>
              </a:rPr>
              <a:t>] = 0</a:t>
            </a:r>
            <a:r>
              <a:rPr lang="en-US" altLang="zh-CN" sz="2400" dirty="0">
                <a:solidFill>
                  <a:srgbClr val="FFFF66"/>
                </a:solidFill>
                <a:latin typeface="Arial" charset="0"/>
              </a:rPr>
              <a:t>;//</a:t>
            </a:r>
            <a:r>
              <a:rPr lang="zh-CN" altLang="en-US" sz="2400" dirty="0">
                <a:solidFill>
                  <a:srgbClr val="FFFF66"/>
                </a:solidFill>
                <a:latin typeface="Arial" charset="0"/>
              </a:rPr>
              <a:t>说明本次不能用第</a:t>
            </a:r>
            <a:r>
              <a:rPr lang="en-US" altLang="zh-CN" sz="2400" dirty="0" err="1">
                <a:solidFill>
                  <a:srgbClr val="FFFF66"/>
                </a:solidFill>
                <a:latin typeface="Arial" charset="0"/>
              </a:rPr>
              <a:t>i</a:t>
            </a:r>
            <a:r>
              <a:rPr lang="zh-CN" altLang="en-US" sz="2400" dirty="0">
                <a:solidFill>
                  <a:srgbClr val="FFFF66"/>
                </a:solidFill>
                <a:latin typeface="Arial" charset="0"/>
              </a:rPr>
              <a:t>根</a:t>
            </a:r>
          </a:p>
          <a:p>
            <a:r>
              <a:rPr lang="zh-CN" altLang="en-US" sz="2400" dirty="0">
                <a:solidFill>
                  <a:srgbClr val="FFFF66"/>
                </a:solidFill>
                <a:latin typeface="Arial" charset="0"/>
              </a:rPr>
              <a:t>						</a:t>
            </a:r>
            <a:r>
              <a:rPr lang="en-US" altLang="zh-CN" sz="2400" dirty="0">
                <a:solidFill>
                  <a:srgbClr val="FFFF66"/>
                </a:solidFill>
                <a:latin typeface="Arial" charset="0"/>
              </a:rPr>
              <a:t>//</a:t>
            </a:r>
            <a:r>
              <a:rPr lang="zh-CN" altLang="en-US" sz="2400" dirty="0">
                <a:solidFill>
                  <a:srgbClr val="FFFF66"/>
                </a:solidFill>
                <a:latin typeface="Arial" charset="0"/>
              </a:rPr>
              <a:t>第</a:t>
            </a:r>
            <a:r>
              <a:rPr lang="en-US" altLang="zh-CN" sz="2400" dirty="0" err="1">
                <a:solidFill>
                  <a:srgbClr val="FFFF66"/>
                </a:solidFill>
                <a:latin typeface="Arial" charset="0"/>
              </a:rPr>
              <a:t>i</a:t>
            </a:r>
            <a:r>
              <a:rPr lang="zh-CN" altLang="en-US" sz="2400" dirty="0">
                <a:solidFill>
                  <a:srgbClr val="FFFF66"/>
                </a:solidFill>
                <a:latin typeface="Arial" charset="0"/>
              </a:rPr>
              <a:t>根以后还有用</a:t>
            </a:r>
          </a:p>
          <a:p>
            <a:endParaRPr lang="zh-CN" altLang="en-US" sz="2400" dirty="0">
              <a:solidFill>
                <a:srgbClr val="2508F8"/>
              </a:solidFill>
              <a:latin typeface="Arial" charset="0"/>
            </a:endParaRPr>
          </a:p>
          <a:p>
            <a:r>
              <a:rPr lang="zh-CN" altLang="en-US" sz="2400" dirty="0">
                <a:latin typeface="Arial" charset="0"/>
              </a:rPr>
              <a:t>				</a:t>
            </a:r>
            <a:r>
              <a:rPr lang="en-US" altLang="zh-CN" sz="2400" dirty="0">
                <a:latin typeface="Arial" charset="0"/>
              </a:rPr>
              <a:t>if( </a:t>
            </a:r>
            <a:r>
              <a:rPr lang="en-US" altLang="zh-CN" sz="2400" dirty="0" err="1">
                <a:latin typeface="Arial" charset="0"/>
              </a:rPr>
              <a:t>anLength</a:t>
            </a:r>
            <a:r>
              <a:rPr lang="en-US" altLang="zh-CN" sz="2400" dirty="0">
                <a:latin typeface="Arial" charset="0"/>
              </a:rPr>
              <a:t>[</a:t>
            </a:r>
            <a:r>
              <a:rPr lang="en-US" altLang="zh-CN" sz="2400" dirty="0" err="1">
                <a:latin typeface="Arial" charset="0"/>
              </a:rPr>
              <a:t>i</a:t>
            </a:r>
            <a:r>
              <a:rPr lang="en-US" altLang="zh-CN" sz="2400" dirty="0">
                <a:latin typeface="Arial" charset="0"/>
              </a:rPr>
              <a:t>] == </a:t>
            </a:r>
            <a:r>
              <a:rPr lang="en-US" altLang="zh-CN" sz="2400" dirty="0" err="1">
                <a:latin typeface="Arial" charset="0"/>
              </a:rPr>
              <a:t>nLeft</a:t>
            </a:r>
            <a:r>
              <a:rPr lang="en-US" altLang="zh-CN" sz="2400" dirty="0">
                <a:latin typeface="Arial" charset="0"/>
              </a:rPr>
              <a:t> || </a:t>
            </a:r>
            <a:r>
              <a:rPr lang="en-US" altLang="zh-CN" sz="2400" dirty="0" err="1">
                <a:latin typeface="Arial" charset="0"/>
              </a:rPr>
              <a:t>nLeft</a:t>
            </a:r>
            <a:r>
              <a:rPr lang="en-US" altLang="zh-CN" sz="2400" dirty="0">
                <a:latin typeface="Arial" charset="0"/>
              </a:rPr>
              <a:t> == L)</a:t>
            </a:r>
          </a:p>
          <a:p>
            <a:r>
              <a:rPr lang="en-US" altLang="zh-CN" sz="2400" dirty="0">
                <a:latin typeface="Arial" charset="0"/>
              </a:rPr>
              <a:t>					return false</a:t>
            </a:r>
            <a:r>
              <a:rPr lang="en-US" altLang="zh-CN" sz="2400" dirty="0">
                <a:solidFill>
                  <a:srgbClr val="FFFF66"/>
                </a:solidFill>
                <a:latin typeface="Arial" charset="0"/>
              </a:rPr>
              <a:t>;//</a:t>
            </a:r>
            <a:r>
              <a:rPr lang="zh-CN" altLang="en-US" sz="2400" dirty="0" smtClean="0">
                <a:solidFill>
                  <a:srgbClr val="FFFF66"/>
                </a:solidFill>
                <a:latin typeface="Arial" charset="0"/>
              </a:rPr>
              <a:t>剪枝</a:t>
            </a:r>
            <a:r>
              <a:rPr lang="en-US" altLang="zh-CN" sz="2400" dirty="0" smtClean="0">
                <a:solidFill>
                  <a:srgbClr val="FFFF66"/>
                </a:solidFill>
                <a:latin typeface="Arial" charset="0"/>
              </a:rPr>
              <a:t>3</a:t>
            </a:r>
            <a:r>
              <a:rPr lang="zh-CN" altLang="en-US" sz="2400" dirty="0" smtClean="0">
                <a:solidFill>
                  <a:srgbClr val="FFFF66"/>
                </a:solidFill>
                <a:latin typeface="Arial" charset="0"/>
              </a:rPr>
              <a:t>、</a:t>
            </a:r>
            <a:r>
              <a:rPr lang="en-US" altLang="zh-CN" sz="2400" dirty="0" smtClean="0">
                <a:solidFill>
                  <a:srgbClr val="FFFF66"/>
                </a:solidFill>
                <a:latin typeface="Arial" charset="0"/>
              </a:rPr>
              <a:t>2</a:t>
            </a:r>
            <a:endParaRPr lang="en-US" altLang="zh-CN" sz="2400" dirty="0">
              <a:solidFill>
                <a:srgbClr val="FFFF66"/>
              </a:solidFill>
              <a:latin typeface="Arial" charset="0"/>
            </a:endParaRPr>
          </a:p>
          <a:p>
            <a:r>
              <a:rPr lang="en-US" altLang="zh-CN" sz="2400" dirty="0">
                <a:latin typeface="Arial" charset="0"/>
              </a:rPr>
              <a:t>			}</a:t>
            </a:r>
          </a:p>
          <a:p>
            <a:r>
              <a:rPr lang="en-US" altLang="zh-CN" sz="2400" dirty="0">
                <a:latin typeface="Arial" charset="0"/>
              </a:rPr>
              <a:t>		}</a:t>
            </a:r>
          </a:p>
          <a:p>
            <a:r>
              <a:rPr lang="en-US" altLang="zh-CN" sz="2400" dirty="0">
                <a:latin typeface="Arial" charset="0"/>
              </a:rPr>
              <a:t>	}</a:t>
            </a:r>
          </a:p>
          <a:p>
            <a:r>
              <a:rPr lang="en-US" altLang="zh-CN" sz="2400" dirty="0">
                <a:latin typeface="Arial" charset="0"/>
              </a:rPr>
              <a:t>	return false;</a:t>
            </a:r>
          </a:p>
          <a:p>
            <a:r>
              <a:rPr lang="en-US" altLang="zh-CN" sz="2400" dirty="0">
                <a:latin typeface="Arial" charset="0"/>
              </a:rPr>
              <a:t>}</a:t>
            </a:r>
          </a:p>
        </p:txBody>
      </p:sp>
    </p:spTree>
  </p:cSld>
  <p:clrMapOvr>
    <a:masterClrMapping/>
  </p:clrMapOvr>
  <p:transition>
    <p:plus/>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328613" y="1484313"/>
            <a:ext cx="8208962" cy="4824412"/>
          </a:xfrm>
          <a:prstGeom prst="rect">
            <a:avLst/>
          </a:prstGeom>
          <a:noFill/>
          <a:ln w="9525">
            <a:noFill/>
            <a:miter lim="800000"/>
            <a:headEnd/>
            <a:tailEnd/>
          </a:ln>
        </p:spPr>
        <p:txBody>
          <a:bodyPr/>
          <a:lstStyle/>
          <a:p>
            <a:pPr marL="342900" indent="-342900">
              <a:spcBef>
                <a:spcPct val="20000"/>
              </a:spcBef>
              <a:buClr>
                <a:schemeClr val="tx2"/>
              </a:buClr>
              <a:buSzPct val="70000"/>
              <a:buFont typeface="Wingdings" pitchFamily="2" charset="2"/>
              <a:buNone/>
            </a:pPr>
            <a:endParaRPr lang="zh-CN" altLang="zh-CN" sz="3000">
              <a:latin typeface="Arial" charset="0"/>
            </a:endParaRPr>
          </a:p>
        </p:txBody>
      </p:sp>
      <p:sp>
        <p:nvSpPr>
          <p:cNvPr id="3" name="Rectangle 5"/>
          <p:cNvSpPr>
            <a:spLocks noChangeArrowheads="1"/>
          </p:cNvSpPr>
          <p:nvPr/>
        </p:nvSpPr>
        <p:spPr bwMode="auto">
          <a:xfrm>
            <a:off x="250825" y="115888"/>
            <a:ext cx="8675688" cy="863600"/>
          </a:xfrm>
          <a:prstGeom prst="rect">
            <a:avLst/>
          </a:prstGeom>
          <a:noFill/>
          <a:ln w="9525">
            <a:noFill/>
            <a:miter lim="800000"/>
            <a:headEnd/>
            <a:tailEnd/>
          </a:ln>
        </p:spPr>
        <p:txBody>
          <a:bodyPr/>
          <a:lstStyle/>
          <a:p>
            <a:pPr marL="342900" indent="-342900">
              <a:spcBef>
                <a:spcPct val="20000"/>
              </a:spcBef>
              <a:buClr>
                <a:schemeClr val="tx2"/>
              </a:buClr>
              <a:buSzPct val="70000"/>
              <a:buFont typeface="Wingdings" pitchFamily="2" charset="2"/>
              <a:buNone/>
            </a:pPr>
            <a:r>
              <a:rPr lang="zh-CN" altLang="en-US" sz="3600" dirty="0" smtClean="0">
                <a:solidFill>
                  <a:srgbClr val="FFC000"/>
                </a:solidFill>
                <a:latin typeface="隶书" pitchFamily="49" charset="-122"/>
                <a:ea typeface="隶书" pitchFamily="49" charset="-122"/>
              </a:rPr>
              <a:t>关于搜索顺序的经验</a:t>
            </a:r>
            <a:endParaRPr lang="en-US" altLang="zh-CN" sz="3000" dirty="0">
              <a:latin typeface="Arial" charset="0"/>
            </a:endParaRPr>
          </a:p>
        </p:txBody>
      </p:sp>
      <p:sp>
        <p:nvSpPr>
          <p:cNvPr id="4" name="Rectangle 6"/>
          <p:cNvSpPr>
            <a:spLocks noChangeArrowheads="1"/>
          </p:cNvSpPr>
          <p:nvPr/>
        </p:nvSpPr>
        <p:spPr bwMode="auto">
          <a:xfrm>
            <a:off x="755576" y="1052736"/>
            <a:ext cx="8064896" cy="5435334"/>
          </a:xfrm>
          <a:prstGeom prst="rect">
            <a:avLst/>
          </a:prstGeom>
          <a:noFill/>
          <a:ln w="9525" algn="ctr">
            <a:noFill/>
            <a:miter lim="800000"/>
            <a:headEnd/>
            <a:tailEnd/>
          </a:ln>
        </p:spPr>
        <p:txBody>
          <a:bodyPr wrap="square">
            <a:spAutoFit/>
          </a:bodyPr>
          <a:lstStyle/>
          <a:p>
            <a:pPr>
              <a:spcBef>
                <a:spcPct val="20000"/>
              </a:spcBef>
              <a:buClr>
                <a:schemeClr val="tx2"/>
              </a:buClr>
              <a:buSzPct val="70000"/>
              <a:buFont typeface="Wingdings" pitchFamily="2" charset="2"/>
              <a:buNone/>
            </a:pPr>
            <a:r>
              <a:rPr lang="zh-CN" altLang="en-US" dirty="0" smtClean="0"/>
              <a:t>本题先尝试长的木棒，后尝试短的木棒。因为长的木棒能摆放的位置更少。由此可以总结一个结论：</a:t>
            </a:r>
            <a:endParaRPr lang="en-US" altLang="zh-CN" dirty="0" smtClean="0"/>
          </a:p>
          <a:p>
            <a:pPr>
              <a:spcBef>
                <a:spcPct val="20000"/>
              </a:spcBef>
              <a:buClr>
                <a:schemeClr val="tx2"/>
              </a:buClr>
              <a:buSzPct val="70000"/>
              <a:buFont typeface="Wingdings" pitchFamily="2" charset="2"/>
              <a:buNone/>
            </a:pPr>
            <a:endParaRPr lang="en-US" altLang="zh-CN" dirty="0" smtClean="0"/>
          </a:p>
          <a:p>
            <a:pPr>
              <a:spcBef>
                <a:spcPct val="20000"/>
              </a:spcBef>
              <a:buClr>
                <a:schemeClr val="tx2"/>
              </a:buClr>
              <a:buSzPct val="70000"/>
              <a:buFont typeface="Wingdings" pitchFamily="2" charset="2"/>
              <a:buNone/>
            </a:pPr>
            <a:r>
              <a:rPr lang="zh-CN" altLang="en-US" dirty="0" smtClean="0"/>
              <a:t>如果整个任务由 </a:t>
            </a:r>
            <a:r>
              <a:rPr lang="en-US" altLang="zh-CN" dirty="0" smtClean="0"/>
              <a:t>p1,p2,…</a:t>
            </a:r>
            <a:r>
              <a:rPr lang="en-US" altLang="zh-CN" dirty="0" err="1" smtClean="0"/>
              <a:t>pn</a:t>
            </a:r>
            <a:r>
              <a:rPr lang="en-US" altLang="zh-CN" dirty="0" smtClean="0"/>
              <a:t> </a:t>
            </a:r>
            <a:r>
              <a:rPr lang="zh-CN" altLang="en-US" dirty="0" smtClean="0"/>
              <a:t>个步骤构成，这几个步骤先后次序无所谓，不同的步骤的可能得做法数目不同，则应该优先尝试可选方案少的步骤。例如：</a:t>
            </a:r>
            <a:endParaRPr lang="en-US" altLang="zh-CN" dirty="0" smtClean="0"/>
          </a:p>
          <a:p>
            <a:pPr>
              <a:spcBef>
                <a:spcPct val="20000"/>
              </a:spcBef>
              <a:buClr>
                <a:schemeClr val="tx2"/>
              </a:buClr>
              <a:buSzPct val="70000"/>
              <a:buFont typeface="Wingdings" pitchFamily="2" charset="2"/>
              <a:buNone/>
            </a:pPr>
            <a:endParaRPr lang="en-US" altLang="zh-CN" dirty="0" smtClean="0"/>
          </a:p>
          <a:p>
            <a:pPr>
              <a:spcBef>
                <a:spcPct val="20000"/>
              </a:spcBef>
              <a:buClr>
                <a:schemeClr val="tx2"/>
              </a:buClr>
              <a:buSzPct val="70000"/>
              <a:buFont typeface="Wingdings" pitchFamily="2" charset="2"/>
              <a:buNone/>
            </a:pPr>
            <a:r>
              <a:rPr lang="en-US" altLang="zh-CN" dirty="0" smtClean="0"/>
              <a:t>p1</a:t>
            </a:r>
            <a:r>
              <a:rPr lang="zh-CN" altLang="en-US" dirty="0" smtClean="0"/>
              <a:t>这个步骤有 </a:t>
            </a:r>
            <a:r>
              <a:rPr lang="en-US" altLang="zh-CN" dirty="0" smtClean="0"/>
              <a:t>n1 </a:t>
            </a:r>
            <a:r>
              <a:rPr lang="zh-CN" altLang="en-US" dirty="0" smtClean="0"/>
              <a:t>种可能的做法</a:t>
            </a:r>
            <a:endParaRPr lang="en-US" altLang="zh-CN" dirty="0" smtClean="0"/>
          </a:p>
          <a:p>
            <a:pPr>
              <a:spcBef>
                <a:spcPct val="20000"/>
              </a:spcBef>
              <a:buClr>
                <a:schemeClr val="tx2"/>
              </a:buClr>
              <a:buSzPct val="70000"/>
            </a:pPr>
            <a:r>
              <a:rPr lang="en-US" altLang="zh-CN" dirty="0" smtClean="0"/>
              <a:t>p2</a:t>
            </a:r>
            <a:r>
              <a:rPr lang="zh-CN" altLang="en-US" dirty="0" smtClean="0"/>
              <a:t>这个</a:t>
            </a:r>
            <a:r>
              <a:rPr lang="zh-CN" altLang="en-US" dirty="0" smtClean="0"/>
              <a:t>步骤有 </a:t>
            </a:r>
            <a:r>
              <a:rPr lang="en-US" altLang="zh-CN" dirty="0" smtClean="0"/>
              <a:t>n2 </a:t>
            </a:r>
            <a:r>
              <a:rPr lang="zh-CN" altLang="en-US" dirty="0" smtClean="0"/>
              <a:t>种可能的</a:t>
            </a:r>
            <a:r>
              <a:rPr lang="zh-CN" altLang="en-US" dirty="0" smtClean="0"/>
              <a:t>做法</a:t>
            </a:r>
            <a:r>
              <a:rPr lang="en-US" altLang="zh-CN" dirty="0" smtClean="0"/>
              <a:t>,</a:t>
            </a:r>
            <a:r>
              <a:rPr lang="zh-CN" altLang="en-US" dirty="0" smtClean="0"/>
              <a:t>且 </a:t>
            </a:r>
            <a:r>
              <a:rPr lang="en-US" altLang="zh-CN" dirty="0" smtClean="0"/>
              <a:t>n2 &gt; n1</a:t>
            </a:r>
          </a:p>
          <a:p>
            <a:pPr>
              <a:spcBef>
                <a:spcPct val="20000"/>
              </a:spcBef>
              <a:buClr>
                <a:schemeClr val="tx2"/>
              </a:buClr>
              <a:buSzPct val="70000"/>
            </a:pPr>
            <a:r>
              <a:rPr lang="zh-CN" altLang="en-US" dirty="0" smtClean="0"/>
              <a:t>那么就应该先尝试 </a:t>
            </a:r>
            <a:r>
              <a:rPr lang="en-US" altLang="zh-CN" dirty="0" smtClean="0"/>
              <a:t>p2 </a:t>
            </a:r>
            <a:r>
              <a:rPr lang="zh-CN" altLang="en-US" dirty="0" smtClean="0"/>
              <a:t>这个步骤</a:t>
            </a:r>
            <a:endParaRPr lang="zh-CN" altLang="en-US" dirty="0" smtClean="0"/>
          </a:p>
          <a:p>
            <a:pPr>
              <a:spcBef>
                <a:spcPct val="20000"/>
              </a:spcBef>
              <a:buClr>
                <a:schemeClr val="tx2"/>
              </a:buClr>
              <a:buSzPct val="70000"/>
              <a:buFont typeface="Wingdings" pitchFamily="2" charset="2"/>
              <a:buNone/>
            </a:pPr>
            <a:endParaRPr lang="zh-CN" altLang="en-US" dirty="0"/>
          </a:p>
        </p:txBody>
      </p:sp>
    </p:spTree>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328613" y="1484313"/>
            <a:ext cx="8208962" cy="4824412"/>
          </a:xfrm>
          <a:prstGeom prst="rect">
            <a:avLst/>
          </a:prstGeom>
          <a:noFill/>
          <a:ln w="9525">
            <a:noFill/>
            <a:miter lim="800000"/>
            <a:headEnd/>
            <a:tailEnd/>
          </a:ln>
        </p:spPr>
        <p:txBody>
          <a:bodyPr/>
          <a:lstStyle/>
          <a:p>
            <a:pPr marL="342900" indent="-342900">
              <a:spcBef>
                <a:spcPct val="20000"/>
              </a:spcBef>
              <a:buClr>
                <a:schemeClr val="tx2"/>
              </a:buClr>
              <a:buSzPct val="70000"/>
              <a:buFont typeface="Wingdings" pitchFamily="2" charset="2"/>
              <a:buNone/>
            </a:pPr>
            <a:endParaRPr lang="zh-CN" altLang="zh-CN" sz="3000">
              <a:latin typeface="Arial" charset="0"/>
            </a:endParaRPr>
          </a:p>
        </p:txBody>
      </p:sp>
      <p:sp>
        <p:nvSpPr>
          <p:cNvPr id="3" name="Rectangle 5"/>
          <p:cNvSpPr>
            <a:spLocks noChangeArrowheads="1"/>
          </p:cNvSpPr>
          <p:nvPr/>
        </p:nvSpPr>
        <p:spPr bwMode="auto">
          <a:xfrm>
            <a:off x="250825" y="115888"/>
            <a:ext cx="8675688" cy="863600"/>
          </a:xfrm>
          <a:prstGeom prst="rect">
            <a:avLst/>
          </a:prstGeom>
          <a:noFill/>
          <a:ln w="9525">
            <a:noFill/>
            <a:miter lim="800000"/>
            <a:headEnd/>
            <a:tailEnd/>
          </a:ln>
        </p:spPr>
        <p:txBody>
          <a:bodyPr/>
          <a:lstStyle/>
          <a:p>
            <a:pPr marL="342900" indent="-342900">
              <a:spcBef>
                <a:spcPct val="20000"/>
              </a:spcBef>
              <a:buClr>
                <a:schemeClr val="tx2"/>
              </a:buClr>
              <a:buSzPct val="70000"/>
              <a:buFont typeface="Wingdings" pitchFamily="2" charset="2"/>
              <a:buNone/>
            </a:pPr>
            <a:r>
              <a:rPr lang="zh-CN" altLang="en-US" sz="3600" dirty="0" smtClean="0">
                <a:solidFill>
                  <a:srgbClr val="FFC000"/>
                </a:solidFill>
                <a:latin typeface="隶书" pitchFamily="49" charset="-122"/>
                <a:ea typeface="隶书" pitchFamily="49" charset="-122"/>
              </a:rPr>
              <a:t>关于搜索顺序的经验</a:t>
            </a:r>
            <a:endParaRPr lang="en-US" altLang="zh-CN" sz="3000" dirty="0">
              <a:latin typeface="Arial" charset="0"/>
            </a:endParaRPr>
          </a:p>
        </p:txBody>
      </p:sp>
      <p:sp>
        <p:nvSpPr>
          <p:cNvPr id="4" name="Rectangle 6"/>
          <p:cNvSpPr>
            <a:spLocks noChangeArrowheads="1"/>
          </p:cNvSpPr>
          <p:nvPr/>
        </p:nvSpPr>
        <p:spPr bwMode="auto">
          <a:xfrm>
            <a:off x="755576" y="1052736"/>
            <a:ext cx="8064896" cy="3453253"/>
          </a:xfrm>
          <a:prstGeom prst="rect">
            <a:avLst/>
          </a:prstGeom>
          <a:noFill/>
          <a:ln w="9525" algn="ctr">
            <a:noFill/>
            <a:miter lim="800000"/>
            <a:headEnd/>
            <a:tailEnd/>
          </a:ln>
        </p:spPr>
        <p:txBody>
          <a:bodyPr wrap="square">
            <a:spAutoFit/>
          </a:bodyPr>
          <a:lstStyle/>
          <a:p>
            <a:pPr>
              <a:spcBef>
                <a:spcPct val="20000"/>
              </a:spcBef>
              <a:buClr>
                <a:schemeClr val="tx2"/>
              </a:buClr>
              <a:buSzPct val="70000"/>
              <a:buFont typeface="Wingdings" pitchFamily="2" charset="2"/>
              <a:buNone/>
            </a:pPr>
            <a:r>
              <a:rPr lang="zh-CN" altLang="en-US" dirty="0" smtClean="0"/>
              <a:t>例如七巧板问题。给定一个棋盘，以及多个形状、大小不同的棋子，问如何才能用这些棋子盖满整个棋盘，且棋子互不重叠。</a:t>
            </a:r>
            <a:endParaRPr lang="en-US" altLang="zh-CN" dirty="0" smtClean="0"/>
          </a:p>
          <a:p>
            <a:pPr>
              <a:spcBef>
                <a:spcPct val="20000"/>
              </a:spcBef>
              <a:buClr>
                <a:schemeClr val="tx2"/>
              </a:buClr>
              <a:buSzPct val="70000"/>
              <a:buFont typeface="Wingdings" pitchFamily="2" charset="2"/>
              <a:buNone/>
            </a:pPr>
            <a:endParaRPr lang="en-US" altLang="zh-CN" dirty="0" smtClean="0"/>
          </a:p>
          <a:p>
            <a:pPr>
              <a:spcBef>
                <a:spcPct val="20000"/>
              </a:spcBef>
              <a:buClr>
                <a:schemeClr val="tx2"/>
              </a:buClr>
              <a:buSzPct val="70000"/>
              <a:buFont typeface="Wingdings" pitchFamily="2" charset="2"/>
              <a:buNone/>
            </a:pPr>
            <a:endParaRPr lang="en-US" altLang="zh-CN" dirty="0" smtClean="0"/>
          </a:p>
          <a:p>
            <a:pPr>
              <a:spcBef>
                <a:spcPct val="20000"/>
              </a:spcBef>
              <a:buClr>
                <a:schemeClr val="tx2"/>
              </a:buClr>
              <a:buSzPct val="70000"/>
              <a:buFont typeface="Wingdings" pitchFamily="2" charset="2"/>
              <a:buNone/>
            </a:pPr>
            <a:endParaRPr lang="en-US" altLang="zh-CN" dirty="0" smtClean="0"/>
          </a:p>
          <a:p>
            <a:pPr>
              <a:spcBef>
                <a:spcPct val="20000"/>
              </a:spcBef>
              <a:buClr>
                <a:schemeClr val="tx2"/>
              </a:buClr>
              <a:buSzPct val="70000"/>
              <a:buFont typeface="Wingdings" pitchFamily="2" charset="2"/>
              <a:buNone/>
            </a:pPr>
            <a:endParaRPr lang="zh-CN" altLang="en-US" dirty="0"/>
          </a:p>
        </p:txBody>
      </p:sp>
    </p:spTree>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328613" y="1484313"/>
            <a:ext cx="8208962" cy="4824412"/>
          </a:xfrm>
          <a:prstGeom prst="rect">
            <a:avLst/>
          </a:prstGeom>
          <a:noFill/>
          <a:ln w="9525">
            <a:noFill/>
            <a:miter lim="800000"/>
            <a:headEnd/>
            <a:tailEnd/>
          </a:ln>
        </p:spPr>
        <p:txBody>
          <a:bodyPr/>
          <a:lstStyle/>
          <a:p>
            <a:pPr marL="342900" indent="-342900">
              <a:spcBef>
                <a:spcPct val="20000"/>
              </a:spcBef>
              <a:buClr>
                <a:schemeClr val="tx2"/>
              </a:buClr>
              <a:buSzPct val="70000"/>
              <a:buFont typeface="Wingdings" pitchFamily="2" charset="2"/>
              <a:buNone/>
            </a:pPr>
            <a:endParaRPr lang="zh-CN" altLang="zh-CN" sz="3000">
              <a:latin typeface="Arial" charset="0"/>
            </a:endParaRPr>
          </a:p>
        </p:txBody>
      </p:sp>
      <p:sp>
        <p:nvSpPr>
          <p:cNvPr id="3" name="Rectangle 5"/>
          <p:cNvSpPr>
            <a:spLocks noChangeArrowheads="1"/>
          </p:cNvSpPr>
          <p:nvPr/>
        </p:nvSpPr>
        <p:spPr bwMode="auto">
          <a:xfrm>
            <a:off x="250825" y="115888"/>
            <a:ext cx="8675688" cy="863600"/>
          </a:xfrm>
          <a:prstGeom prst="rect">
            <a:avLst/>
          </a:prstGeom>
          <a:noFill/>
          <a:ln w="9525">
            <a:noFill/>
            <a:miter lim="800000"/>
            <a:headEnd/>
            <a:tailEnd/>
          </a:ln>
        </p:spPr>
        <p:txBody>
          <a:bodyPr/>
          <a:lstStyle/>
          <a:p>
            <a:pPr marL="342900" indent="-342900">
              <a:spcBef>
                <a:spcPct val="20000"/>
              </a:spcBef>
              <a:buClr>
                <a:schemeClr val="tx2"/>
              </a:buClr>
              <a:buSzPct val="70000"/>
              <a:buFont typeface="Wingdings" pitchFamily="2" charset="2"/>
              <a:buNone/>
            </a:pPr>
            <a:r>
              <a:rPr lang="zh-CN" altLang="en-US" sz="3600" dirty="0" smtClean="0">
                <a:solidFill>
                  <a:srgbClr val="FFC000"/>
                </a:solidFill>
                <a:latin typeface="隶书" pitchFamily="49" charset="-122"/>
                <a:ea typeface="隶书" pitchFamily="49" charset="-122"/>
              </a:rPr>
              <a:t>关于搜索顺序的经验</a:t>
            </a:r>
            <a:endParaRPr lang="en-US" altLang="zh-CN" sz="3000" dirty="0">
              <a:latin typeface="Arial" charset="0"/>
            </a:endParaRPr>
          </a:p>
        </p:txBody>
      </p:sp>
      <p:sp>
        <p:nvSpPr>
          <p:cNvPr id="4" name="Rectangle 6"/>
          <p:cNvSpPr>
            <a:spLocks noChangeArrowheads="1"/>
          </p:cNvSpPr>
          <p:nvPr/>
        </p:nvSpPr>
        <p:spPr bwMode="auto">
          <a:xfrm>
            <a:off x="755576" y="1052736"/>
            <a:ext cx="8064896" cy="1384995"/>
          </a:xfrm>
          <a:prstGeom prst="rect">
            <a:avLst/>
          </a:prstGeom>
          <a:noFill/>
          <a:ln w="9525" algn="ctr">
            <a:noFill/>
            <a:miter lim="800000"/>
            <a:headEnd/>
            <a:tailEnd/>
          </a:ln>
        </p:spPr>
        <p:txBody>
          <a:bodyPr wrap="square">
            <a:spAutoFit/>
          </a:bodyPr>
          <a:lstStyle/>
          <a:p>
            <a:pPr>
              <a:spcBef>
                <a:spcPct val="20000"/>
              </a:spcBef>
              <a:buClr>
                <a:schemeClr val="tx2"/>
              </a:buClr>
              <a:buSzPct val="70000"/>
              <a:buFont typeface="Wingdings" pitchFamily="2" charset="2"/>
              <a:buNone/>
            </a:pPr>
            <a:r>
              <a:rPr lang="zh-CN" altLang="en-US" dirty="0" smtClean="0"/>
              <a:t>搜索时应该先放不容易摆放的棋子。比如面积大的，最大长度长的，形状特殊的，等等，然后再放容易摆放的棋子。</a:t>
            </a:r>
            <a:endParaRPr lang="zh-CN" altLang="en-US" dirty="0"/>
          </a:p>
        </p:txBody>
      </p:sp>
    </p:spTree>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0"/>
          <p:cNvSpPr>
            <a:spLocks noChangeArrowheads="1"/>
          </p:cNvSpPr>
          <p:nvPr/>
        </p:nvSpPr>
        <p:spPr bwMode="auto">
          <a:xfrm>
            <a:off x="571472" y="1142984"/>
            <a:ext cx="3312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46</a:t>
            </a:r>
            <a:endParaRPr lang="en-US" altLang="zh-CN" sz="1400" b="1" dirty="0">
              <a:latin typeface="+mj-lt"/>
            </a:endParaRPr>
          </a:p>
        </p:txBody>
      </p:sp>
      <p:sp>
        <p:nvSpPr>
          <p:cNvPr id="5" name="AutoShape 40"/>
          <p:cNvSpPr>
            <a:spLocks noChangeArrowheads="1"/>
          </p:cNvSpPr>
          <p:nvPr/>
        </p:nvSpPr>
        <p:spPr bwMode="auto">
          <a:xfrm>
            <a:off x="571472" y="2143116"/>
            <a:ext cx="2592000" cy="340519"/>
          </a:xfrm>
          <a:prstGeom prst="roundRect">
            <a:avLst>
              <a:gd name="adj" fmla="val 16667"/>
            </a:avLst>
          </a:prstGeom>
          <a:blipFill>
            <a:blip r:embed="rId2" cstate="print"/>
            <a:tile tx="0" ty="0" sx="100000" sy="100000" flip="none" algn="tl"/>
          </a:blipFill>
          <a:ln w="12700" cap="sq">
            <a:solidFill>
              <a:schemeClr val="tx1">
                <a:lumMod val="95000"/>
                <a:lumOff val="5000"/>
              </a:schemeClr>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36</a:t>
            </a:r>
            <a:endParaRPr lang="en-US" altLang="zh-CN" sz="1400" b="1" dirty="0">
              <a:latin typeface="+mj-lt"/>
            </a:endParaRPr>
          </a:p>
        </p:txBody>
      </p:sp>
      <p:sp>
        <p:nvSpPr>
          <p:cNvPr id="6" name="AutoShape 40"/>
          <p:cNvSpPr>
            <a:spLocks noChangeArrowheads="1"/>
          </p:cNvSpPr>
          <p:nvPr/>
        </p:nvSpPr>
        <p:spPr bwMode="auto">
          <a:xfrm>
            <a:off x="571472" y="5643578"/>
            <a:ext cx="936000" cy="340519"/>
          </a:xfrm>
          <a:prstGeom prst="roundRect">
            <a:avLst>
              <a:gd name="adj" fmla="val 16667"/>
            </a:avLst>
          </a:prstGeom>
          <a:blipFill>
            <a:blip r:embed="rId2" cstate="print"/>
            <a:tile tx="0" ty="0" sx="100000" sy="100000" flip="none" algn="tl"/>
          </a:blipFill>
          <a:ln w="12700" cap="sq">
            <a:solidFill>
              <a:schemeClr val="tx1">
                <a:lumMod val="95000"/>
                <a:lumOff val="5000"/>
              </a:schemeClr>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13</a:t>
            </a:r>
            <a:endParaRPr lang="en-US" altLang="zh-CN" sz="1400" b="1" dirty="0">
              <a:latin typeface="+mj-lt"/>
            </a:endParaRPr>
          </a:p>
        </p:txBody>
      </p:sp>
      <p:sp>
        <p:nvSpPr>
          <p:cNvPr id="7" name="AutoShape 40"/>
          <p:cNvSpPr>
            <a:spLocks noChangeArrowheads="1"/>
          </p:cNvSpPr>
          <p:nvPr/>
        </p:nvSpPr>
        <p:spPr bwMode="auto">
          <a:xfrm>
            <a:off x="571472" y="1643050"/>
            <a:ext cx="3240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45</a:t>
            </a:r>
            <a:endParaRPr lang="en-US" altLang="zh-CN" sz="1400" b="1" dirty="0">
              <a:latin typeface="+mj-lt"/>
            </a:endParaRPr>
          </a:p>
        </p:txBody>
      </p:sp>
      <p:sp>
        <p:nvSpPr>
          <p:cNvPr id="8" name="AutoShape 40"/>
          <p:cNvSpPr>
            <a:spLocks noChangeArrowheads="1"/>
          </p:cNvSpPr>
          <p:nvPr/>
        </p:nvSpPr>
        <p:spPr bwMode="auto">
          <a:xfrm>
            <a:off x="571472" y="2643182"/>
            <a:ext cx="2592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36</a:t>
            </a:r>
            <a:endParaRPr lang="en-US" altLang="zh-CN" sz="1400" b="1" dirty="0">
              <a:latin typeface="+mj-lt"/>
            </a:endParaRPr>
          </a:p>
        </p:txBody>
      </p:sp>
      <p:sp>
        <p:nvSpPr>
          <p:cNvPr id="9" name="AutoShape 40"/>
          <p:cNvSpPr>
            <a:spLocks noChangeArrowheads="1"/>
          </p:cNvSpPr>
          <p:nvPr/>
        </p:nvSpPr>
        <p:spPr bwMode="auto">
          <a:xfrm>
            <a:off x="571472" y="5143512"/>
            <a:ext cx="1008000" cy="340519"/>
          </a:xfrm>
          <a:prstGeom prst="roundRect">
            <a:avLst>
              <a:gd name="adj" fmla="val 16667"/>
            </a:avLst>
          </a:prstGeom>
          <a:blipFill>
            <a:blip r:embed="rId2" cstate="print"/>
            <a:tile tx="0" ty="0" sx="100000" sy="100000" flip="none" algn="tl"/>
          </a:blipFill>
          <a:ln w="12700" cap="sq">
            <a:solidFill>
              <a:schemeClr val="tx1">
                <a:lumMod val="95000"/>
                <a:lumOff val="5000"/>
              </a:schemeClr>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14</a:t>
            </a:r>
            <a:endParaRPr lang="en-US" altLang="zh-CN" sz="1400" b="1" dirty="0">
              <a:latin typeface="+mj-lt"/>
            </a:endParaRPr>
          </a:p>
        </p:txBody>
      </p:sp>
      <p:sp>
        <p:nvSpPr>
          <p:cNvPr id="10" name="AutoShape 40"/>
          <p:cNvSpPr>
            <a:spLocks noChangeArrowheads="1"/>
          </p:cNvSpPr>
          <p:nvPr/>
        </p:nvSpPr>
        <p:spPr bwMode="auto">
          <a:xfrm>
            <a:off x="571472" y="3143248"/>
            <a:ext cx="2592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36</a:t>
            </a:r>
            <a:endParaRPr lang="en-US" altLang="zh-CN" sz="1400" b="1" dirty="0">
              <a:latin typeface="+mj-lt"/>
            </a:endParaRPr>
          </a:p>
        </p:txBody>
      </p:sp>
      <p:sp>
        <p:nvSpPr>
          <p:cNvPr id="11" name="AutoShape 40"/>
          <p:cNvSpPr>
            <a:spLocks noChangeArrowheads="1"/>
          </p:cNvSpPr>
          <p:nvPr/>
        </p:nvSpPr>
        <p:spPr bwMode="auto">
          <a:xfrm>
            <a:off x="571472" y="3643314"/>
            <a:ext cx="1728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24</a:t>
            </a:r>
            <a:endParaRPr lang="en-US" altLang="zh-CN" sz="1400" b="1" dirty="0">
              <a:latin typeface="+mj-lt"/>
            </a:endParaRPr>
          </a:p>
        </p:txBody>
      </p:sp>
      <p:sp>
        <p:nvSpPr>
          <p:cNvPr id="12" name="AutoShape 40"/>
          <p:cNvSpPr>
            <a:spLocks noChangeArrowheads="1"/>
          </p:cNvSpPr>
          <p:nvPr/>
        </p:nvSpPr>
        <p:spPr bwMode="auto">
          <a:xfrm>
            <a:off x="571472" y="4143380"/>
            <a:ext cx="1368000" cy="340519"/>
          </a:xfrm>
          <a:prstGeom prst="roundRect">
            <a:avLst>
              <a:gd name="adj" fmla="val 16667"/>
            </a:avLst>
          </a:prstGeom>
          <a:blipFill>
            <a:blip r:embed="rId2" cstate="print"/>
            <a:tile tx="0" ty="0" sx="100000" sy="100000" flip="none" algn="tl"/>
          </a:blipFill>
          <a:ln w="12700" cap="sq">
            <a:solidFill>
              <a:schemeClr val="tx1"/>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19</a:t>
            </a:r>
            <a:endParaRPr lang="en-US" altLang="zh-CN" sz="1400" b="1" dirty="0">
              <a:latin typeface="+mj-lt"/>
            </a:endParaRPr>
          </a:p>
        </p:txBody>
      </p:sp>
      <p:sp>
        <p:nvSpPr>
          <p:cNvPr id="13" name="AutoShape 40"/>
          <p:cNvSpPr>
            <a:spLocks noChangeArrowheads="1"/>
          </p:cNvSpPr>
          <p:nvPr/>
        </p:nvSpPr>
        <p:spPr bwMode="auto">
          <a:xfrm>
            <a:off x="551152" y="4643446"/>
            <a:ext cx="1152000" cy="340519"/>
          </a:xfrm>
          <a:prstGeom prst="roundRect">
            <a:avLst>
              <a:gd name="adj" fmla="val 16667"/>
            </a:avLst>
          </a:prstGeom>
          <a:blipFill>
            <a:blip r:embed="rId2" cstate="print"/>
            <a:tile tx="0" ty="0" sx="100000" sy="100000" flip="none" algn="tl"/>
          </a:blipFill>
          <a:ln w="12700" cap="sq">
            <a:solidFill>
              <a:schemeClr val="tx1">
                <a:lumMod val="95000"/>
                <a:lumOff val="5000"/>
              </a:schemeClr>
            </a:solidFill>
            <a:round/>
            <a:headEnd/>
            <a:tailEnd/>
          </a:ln>
          <a:scene3d>
            <a:camera prst="orthographicFront"/>
            <a:lightRig rig="sunset" dir="t"/>
          </a:scene3d>
          <a:sp3d/>
        </p:spPr>
        <p:txBody>
          <a:bodyPr wrap="square" anchor="ctr">
            <a:spAutoFit/>
          </a:bodyPr>
          <a:lstStyle/>
          <a:p>
            <a:pPr marL="342900" indent="-342900" algn="ctr"/>
            <a:r>
              <a:rPr lang="en-US" altLang="zh-CN" sz="1400" b="1" dirty="0" smtClean="0">
                <a:latin typeface="+mj-lt"/>
              </a:rPr>
              <a:t>16</a:t>
            </a:r>
            <a:endParaRPr lang="en-US" altLang="zh-CN" sz="1400" b="1" dirty="0">
              <a:latin typeface="+mj-lt"/>
            </a:endParaRPr>
          </a:p>
        </p:txBody>
      </p:sp>
      <p:sp>
        <p:nvSpPr>
          <p:cNvPr id="14" name="Rectangle 2"/>
          <p:cNvSpPr>
            <a:spLocks noGrp="1" noChangeArrowheads="1"/>
          </p:cNvSpPr>
          <p:nvPr>
            <p:ph type="title"/>
          </p:nvPr>
        </p:nvSpPr>
        <p:spPr>
          <a:xfrm>
            <a:off x="506412" y="0"/>
            <a:ext cx="8637588" cy="928694"/>
          </a:xfrm>
        </p:spPr>
        <p:txBody>
          <a:bodyPr/>
          <a:lstStyle/>
          <a:p>
            <a:r>
              <a:rPr sz="3600" dirty="0" smtClean="0">
                <a:solidFill>
                  <a:srgbClr val="FFC000"/>
                </a:solidFill>
                <a:latin typeface="隶书" pitchFamily="49" charset="-122"/>
                <a:ea typeface="隶书" pitchFamily="49" charset="-122"/>
              </a:rPr>
              <a:t>深度优先搜索例题： 拯救少林神棍</a:t>
            </a:r>
            <a:endParaRPr lang="zh-CN" altLang="en-US" sz="3600" dirty="0" smtClean="0">
              <a:solidFill>
                <a:srgbClr val="FFC000"/>
              </a:solidFill>
              <a:latin typeface="隶书" pitchFamily="49" charset="-122"/>
              <a:ea typeface="隶书" pitchFamily="49" charset="-122"/>
            </a:endParaRPr>
          </a:p>
        </p:txBody>
      </p:sp>
      <p:grpSp>
        <p:nvGrpSpPr>
          <p:cNvPr id="15" name="组合 14"/>
          <p:cNvGrpSpPr/>
          <p:nvPr/>
        </p:nvGrpSpPr>
        <p:grpSpPr>
          <a:xfrm>
            <a:off x="2081830" y="3857628"/>
            <a:ext cx="6919326" cy="980445"/>
            <a:chOff x="2081830" y="3857628"/>
            <a:chExt cx="6919326" cy="980445"/>
          </a:xfrm>
        </p:grpSpPr>
        <p:pic>
          <p:nvPicPr>
            <p:cNvPr id="16" name="Picture 6"/>
            <p:cNvPicPr>
              <a:picLocks noChangeAspect="1" noChangeArrowheads="1"/>
            </p:cNvPicPr>
            <p:nvPr/>
          </p:nvPicPr>
          <p:blipFill>
            <a:blip r:embed="rId3" cstate="print"/>
            <a:srcRect/>
            <a:stretch>
              <a:fillRect/>
            </a:stretch>
          </p:blipFill>
          <p:spPr bwMode="auto">
            <a:xfrm>
              <a:off x="2081830" y="4561848"/>
              <a:ext cx="6919326" cy="276225"/>
            </a:xfrm>
            <a:prstGeom prst="rect">
              <a:avLst/>
            </a:prstGeom>
            <a:noFill/>
            <a:ln w="9525" cap="flat" cmpd="sng" algn="ctr">
              <a:noFill/>
              <a:prstDash val="solid"/>
              <a:miter lim="800000"/>
              <a:headEnd/>
              <a:tailEnd/>
            </a:ln>
            <a:effectLst/>
          </p:spPr>
        </p:pic>
        <p:sp>
          <p:nvSpPr>
            <p:cNvPr id="17" name="Rectangle 2"/>
            <p:cNvSpPr txBox="1">
              <a:spLocks noChangeArrowheads="1"/>
            </p:cNvSpPr>
            <p:nvPr/>
          </p:nvSpPr>
          <p:spPr bwMode="auto">
            <a:xfrm>
              <a:off x="3857620" y="3857628"/>
              <a:ext cx="3429056" cy="5032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1" i="0" u="none" strike="noStrike" kern="0" cap="none" spc="0" normalizeH="0" baseline="0" noProof="0" dirty="0" smtClean="0">
                  <a:ln>
                    <a:noFill/>
                  </a:ln>
                  <a:effectLst/>
                  <a:uLnTx/>
                  <a:uFillTx/>
                  <a:latin typeface="+mj-ea"/>
                  <a:ea typeface="+mj-ea"/>
                  <a:cs typeface="+mj-cs"/>
                </a:rPr>
                <a:t>棍子长度：</a:t>
              </a:r>
              <a:r>
                <a:rPr kumimoji="0" lang="en-US" altLang="zh-CN" b="1" i="0" u="none" strike="noStrike" kern="0" cap="none" spc="0" normalizeH="0" baseline="0" noProof="0" dirty="0" smtClean="0">
                  <a:ln>
                    <a:noFill/>
                  </a:ln>
                  <a:effectLst/>
                  <a:uLnTx/>
                  <a:uFillTx/>
                  <a:latin typeface="+mj-ea"/>
                  <a:ea typeface="+mj-ea"/>
                  <a:cs typeface="+mj-cs"/>
                </a:rPr>
                <a:t>95</a:t>
              </a:r>
              <a:endParaRPr kumimoji="0" lang="zh-CN" altLang="en-US" b="1" i="0" u="none" strike="noStrike" kern="0" cap="none" spc="0" normalizeH="0" baseline="0" noProof="0" dirty="0" smtClean="0">
                <a:ln>
                  <a:noFill/>
                </a:ln>
                <a:effectLst/>
                <a:uLnTx/>
                <a:uFillTx/>
                <a:latin typeface="+mj-ea"/>
                <a:ea typeface="+mj-ea"/>
                <a:cs typeface="+mj-cs"/>
              </a:endParaRPr>
            </a:p>
          </p:txBody>
        </p:sp>
      </p:grpSp>
    </p:spTree>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1"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1"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1"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anim calcmode="lin" valueType="num">
                                      <p:cBhvr>
                                        <p:cTn id="18" dur="500" fill="hold"/>
                                        <p:tgtEl>
                                          <p:spTgt spid="12"/>
                                        </p:tgtEl>
                                        <p:attrNameLst>
                                          <p:attrName>ppt_x</p:attrName>
                                        </p:attrNameLst>
                                      </p:cBhvr>
                                      <p:tavLst>
                                        <p:tav tm="0">
                                          <p:val>
                                            <p:strVal val="#ppt_x"/>
                                          </p:val>
                                        </p:tav>
                                        <p:tav tm="100000">
                                          <p:val>
                                            <p:strVal val="#ppt_x"/>
                                          </p:val>
                                        </p:tav>
                                      </p:tavLst>
                                    </p:anim>
                                    <p:anim calcmode="lin" valueType="num">
                                      <p:cBhvr>
                                        <p:cTn id="19" dur="5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grpId="1"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anim calcmode="lin" valueType="num">
                                      <p:cBhvr>
                                        <p:cTn id="23" dur="500" fill="hold"/>
                                        <p:tgtEl>
                                          <p:spTgt spid="13"/>
                                        </p:tgtEl>
                                        <p:attrNameLst>
                                          <p:attrName>ppt_x</p:attrName>
                                        </p:attrNameLst>
                                      </p:cBhvr>
                                      <p:tavLst>
                                        <p:tav tm="0">
                                          <p:val>
                                            <p:strVal val="#ppt_x"/>
                                          </p:val>
                                        </p:tav>
                                        <p:tav tm="100000">
                                          <p:val>
                                            <p:strVal val="#ppt_x"/>
                                          </p:val>
                                        </p:tav>
                                      </p:tavLst>
                                    </p:anim>
                                    <p:anim calcmode="lin" valueType="num">
                                      <p:cBhvr>
                                        <p:cTn id="24" dur="5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grpId="1"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anim calcmode="lin" valueType="num">
                                      <p:cBhvr>
                                        <p:cTn id="28" dur="500" fill="hold"/>
                                        <p:tgtEl>
                                          <p:spTgt spid="9"/>
                                        </p:tgtEl>
                                        <p:attrNameLst>
                                          <p:attrName>ppt_x</p:attrName>
                                        </p:attrNameLst>
                                      </p:cBhvr>
                                      <p:tavLst>
                                        <p:tav tm="0">
                                          <p:val>
                                            <p:strVal val="#ppt_x"/>
                                          </p:val>
                                        </p:tav>
                                        <p:tav tm="100000">
                                          <p:val>
                                            <p:strVal val="#ppt_x"/>
                                          </p:val>
                                        </p:tav>
                                      </p:tavLst>
                                    </p:anim>
                                    <p:anim calcmode="lin" valueType="num">
                                      <p:cBhvr>
                                        <p:cTn id="29" dur="5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1"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anim calcmode="lin" valueType="num">
                                      <p:cBhvr>
                                        <p:cTn id="33" dur="500" fill="hold"/>
                                        <p:tgtEl>
                                          <p:spTgt spid="6"/>
                                        </p:tgtEl>
                                        <p:attrNameLst>
                                          <p:attrName>ppt_x</p:attrName>
                                        </p:attrNameLst>
                                      </p:cBhvr>
                                      <p:tavLst>
                                        <p:tav tm="0">
                                          <p:val>
                                            <p:strVal val="#ppt_x"/>
                                          </p:val>
                                        </p:tav>
                                        <p:tav tm="100000">
                                          <p:val>
                                            <p:strVal val="#ppt_x"/>
                                          </p:val>
                                        </p:tav>
                                      </p:tavLst>
                                    </p:anim>
                                    <p:anim calcmode="lin" valueType="num">
                                      <p:cBhvr>
                                        <p:cTn id="34" dur="500" fill="hold"/>
                                        <p:tgtEl>
                                          <p:spTgt spid="6"/>
                                        </p:tgtEl>
                                        <p:attrNameLst>
                                          <p:attrName>ppt_y</p:attrName>
                                        </p:attrNameLst>
                                      </p:cBhvr>
                                      <p:tavLst>
                                        <p:tav tm="0">
                                          <p:val>
                                            <p:strVal val="#ppt_y+.1"/>
                                          </p:val>
                                        </p:tav>
                                        <p:tav tm="100000">
                                          <p:val>
                                            <p:strVal val="#ppt_y"/>
                                          </p:val>
                                        </p:tav>
                                      </p:tavLst>
                                    </p:anim>
                                  </p:childTnLst>
                                </p:cTn>
                              </p:par>
                              <p:par>
                                <p:cTn id="35" presetID="42" presetClass="entr" presetSubtype="0" fill="hold" grpId="1"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anim calcmode="lin" valueType="num">
                                      <p:cBhvr>
                                        <p:cTn id="38" dur="500" fill="hold"/>
                                        <p:tgtEl>
                                          <p:spTgt spid="8"/>
                                        </p:tgtEl>
                                        <p:attrNameLst>
                                          <p:attrName>ppt_x</p:attrName>
                                        </p:attrNameLst>
                                      </p:cBhvr>
                                      <p:tavLst>
                                        <p:tav tm="0">
                                          <p:val>
                                            <p:strVal val="#ppt_x"/>
                                          </p:val>
                                        </p:tav>
                                        <p:tav tm="100000">
                                          <p:val>
                                            <p:strVal val="#ppt_x"/>
                                          </p:val>
                                        </p:tav>
                                      </p:tavLst>
                                    </p:anim>
                                    <p:anim calcmode="lin" valueType="num">
                                      <p:cBhvr>
                                        <p:cTn id="39" dur="500" fill="hold"/>
                                        <p:tgtEl>
                                          <p:spTgt spid="8"/>
                                        </p:tgtEl>
                                        <p:attrNameLst>
                                          <p:attrName>ppt_y</p:attrName>
                                        </p:attrNameLst>
                                      </p:cBhvr>
                                      <p:tavLst>
                                        <p:tav tm="0">
                                          <p:val>
                                            <p:strVal val="#ppt_y+.1"/>
                                          </p:val>
                                        </p:tav>
                                        <p:tav tm="100000">
                                          <p:val>
                                            <p:strVal val="#ppt_y"/>
                                          </p:val>
                                        </p:tav>
                                      </p:tavLst>
                                    </p:anim>
                                  </p:childTnLst>
                                </p:cTn>
                              </p:par>
                              <p:par>
                                <p:cTn id="40" presetID="42" presetClass="entr" presetSubtype="0" fill="hold" grpId="1"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anim calcmode="lin" valueType="num">
                                      <p:cBhvr>
                                        <p:cTn id="43" dur="500" fill="hold"/>
                                        <p:tgtEl>
                                          <p:spTgt spid="5"/>
                                        </p:tgtEl>
                                        <p:attrNameLst>
                                          <p:attrName>ppt_x</p:attrName>
                                        </p:attrNameLst>
                                      </p:cBhvr>
                                      <p:tavLst>
                                        <p:tav tm="0">
                                          <p:val>
                                            <p:strVal val="#ppt_x"/>
                                          </p:val>
                                        </p:tav>
                                        <p:tav tm="100000">
                                          <p:val>
                                            <p:strVal val="#ppt_x"/>
                                          </p:val>
                                        </p:tav>
                                      </p:tavLst>
                                    </p:anim>
                                    <p:anim calcmode="lin" valueType="num">
                                      <p:cBhvr>
                                        <p:cTn id="44" dur="500" fill="hold"/>
                                        <p:tgtEl>
                                          <p:spTgt spid="5"/>
                                        </p:tgtEl>
                                        <p:attrNameLst>
                                          <p:attrName>ppt_y</p:attrName>
                                        </p:attrNameLst>
                                      </p:cBhvr>
                                      <p:tavLst>
                                        <p:tav tm="0">
                                          <p:val>
                                            <p:strVal val="#ppt_y+.1"/>
                                          </p:val>
                                        </p:tav>
                                        <p:tav tm="100000">
                                          <p:val>
                                            <p:strVal val="#ppt_y"/>
                                          </p:val>
                                        </p:tav>
                                      </p:tavLst>
                                    </p:anim>
                                  </p:childTnLst>
                                </p:cTn>
                              </p:par>
                              <p:par>
                                <p:cTn id="45" presetID="42" presetClass="entr" presetSubtype="0" fill="hold" grpId="1"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anim calcmode="lin" valueType="num">
                                      <p:cBhvr>
                                        <p:cTn id="48" dur="500" fill="hold"/>
                                        <p:tgtEl>
                                          <p:spTgt spid="7"/>
                                        </p:tgtEl>
                                        <p:attrNameLst>
                                          <p:attrName>ppt_x</p:attrName>
                                        </p:attrNameLst>
                                      </p:cBhvr>
                                      <p:tavLst>
                                        <p:tav tm="0">
                                          <p:val>
                                            <p:strVal val="#ppt_x"/>
                                          </p:val>
                                        </p:tav>
                                        <p:tav tm="100000">
                                          <p:val>
                                            <p:strVal val="#ppt_x"/>
                                          </p:val>
                                        </p:tav>
                                      </p:tavLst>
                                    </p:anim>
                                    <p:anim calcmode="lin" valueType="num">
                                      <p:cBhvr>
                                        <p:cTn id="49" dur="500" fill="hold"/>
                                        <p:tgtEl>
                                          <p:spTgt spid="7"/>
                                        </p:tgtEl>
                                        <p:attrNameLst>
                                          <p:attrName>ppt_y</p:attrName>
                                        </p:attrNameLst>
                                      </p:cBhvr>
                                      <p:tavLst>
                                        <p:tav tm="0">
                                          <p:val>
                                            <p:strVal val="#ppt_y+.1"/>
                                          </p:val>
                                        </p:tav>
                                        <p:tav tm="100000">
                                          <p:val>
                                            <p:strVal val="#ppt_y"/>
                                          </p:val>
                                        </p:tav>
                                      </p:tavLst>
                                    </p:anim>
                                  </p:childTnLst>
                                </p:cTn>
                              </p:par>
                              <p:par>
                                <p:cTn id="50" presetID="42" presetClass="entr" presetSubtype="0" fill="hold" grpId="1" nodeType="with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anim calcmode="lin" valueType="num">
                                      <p:cBhvr>
                                        <p:cTn id="53" dur="500" fill="hold"/>
                                        <p:tgtEl>
                                          <p:spTgt spid="4"/>
                                        </p:tgtEl>
                                        <p:attrNameLst>
                                          <p:attrName>ppt_x</p:attrName>
                                        </p:attrNameLst>
                                      </p:cBhvr>
                                      <p:tavLst>
                                        <p:tav tm="0">
                                          <p:val>
                                            <p:strVal val="#ppt_x"/>
                                          </p:val>
                                        </p:tav>
                                        <p:tav tm="100000">
                                          <p:val>
                                            <p:strVal val="#ppt_x"/>
                                          </p:val>
                                        </p:tav>
                                      </p:tavLst>
                                    </p:anim>
                                    <p:anim calcmode="lin" valueType="num">
                                      <p:cBhvr>
                                        <p:cTn id="54"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34" presetClass="entr" presetSubtype="0" fill="hold" nodeType="clickEffect">
                                  <p:stCondLst>
                                    <p:cond delay="0"/>
                                  </p:stCondLst>
                                  <p:childTnLst>
                                    <p:set>
                                      <p:cBhvr>
                                        <p:cTn id="58" dur="1" fill="hold">
                                          <p:stCondLst>
                                            <p:cond delay="0"/>
                                          </p:stCondLst>
                                        </p:cTn>
                                        <p:tgtEl>
                                          <p:spTgt spid="15"/>
                                        </p:tgtEl>
                                        <p:attrNameLst>
                                          <p:attrName>style.visibility</p:attrName>
                                        </p:attrNameLst>
                                      </p:cBhvr>
                                      <p:to>
                                        <p:strVal val="visible"/>
                                      </p:to>
                                    </p:set>
                                    <p:anim from="(-#ppt_w/2)" to="(#ppt_x)" calcmode="lin" valueType="num">
                                      <p:cBhvr>
                                        <p:cTn id="59" dur="600" fill="hold">
                                          <p:stCondLst>
                                            <p:cond delay="0"/>
                                          </p:stCondLst>
                                        </p:cTn>
                                        <p:tgtEl>
                                          <p:spTgt spid="15"/>
                                        </p:tgtEl>
                                        <p:attrNameLst>
                                          <p:attrName>ppt_x</p:attrName>
                                        </p:attrNameLst>
                                      </p:cBhvr>
                                    </p:anim>
                                    <p:anim from="0" to="-1.0" calcmode="lin" valueType="num">
                                      <p:cBhvr>
                                        <p:cTn id="60" dur="200" decel="50000" autoRev="1" fill="hold">
                                          <p:stCondLst>
                                            <p:cond delay="600"/>
                                          </p:stCondLst>
                                        </p:cTn>
                                        <p:tgtEl>
                                          <p:spTgt spid="15"/>
                                        </p:tgtEl>
                                        <p:attrNameLst>
                                          <p:attrName>xshear</p:attrName>
                                        </p:attrNameLst>
                                      </p:cBhvr>
                                    </p:anim>
                                    <p:animScale>
                                      <p:cBhvr>
                                        <p:cTn id="61" dur="200" decel="100000" autoRev="1" fill="hold">
                                          <p:stCondLst>
                                            <p:cond delay="600"/>
                                          </p:stCondLst>
                                        </p:cTn>
                                        <p:tgtEl>
                                          <p:spTgt spid="15"/>
                                        </p:tgtEl>
                                      </p:cBhvr>
                                      <p:from x="100000" y="100000"/>
                                      <p:to x="80000" y="100000"/>
                                    </p:animScale>
                                    <p:anim by="(#ppt_h/3+#ppt_w*0.1)" calcmode="lin" valueType="num">
                                      <p:cBhvr additive="sum">
                                        <p:cTn id="62" dur="200" decel="100000" autoRev="1" fill="hold">
                                          <p:stCondLst>
                                            <p:cond delay="600"/>
                                          </p:stCondLst>
                                        </p:cTn>
                                        <p:tgtEl>
                                          <p:spTgt spid="15"/>
                                        </p:tgtEl>
                                        <p:attrNameLst>
                                          <p:attrName>ppt_x</p:attrName>
                                        </p:attrNameLst>
                                      </p:cBhvr>
                                    </p:anim>
                                  </p:childTnLst>
                                </p:cTn>
                              </p:par>
                            </p:childTnLst>
                          </p:cTn>
                        </p:par>
                      </p:childTnLst>
                    </p:cTn>
                  </p:par>
                  <p:par>
                    <p:cTn id="63" fill="hold">
                      <p:stCondLst>
                        <p:cond delay="indefinite"/>
                      </p:stCondLst>
                      <p:childTnLst>
                        <p:par>
                          <p:cTn id="64" fill="hold">
                            <p:stCondLst>
                              <p:cond delay="0"/>
                            </p:stCondLst>
                            <p:childTnLst>
                              <p:par>
                                <p:cTn id="65" presetID="49" presetClass="path" presetSubtype="0" accel="50000" decel="50000" fill="hold" grpId="0" nodeType="clickEffect">
                                  <p:stCondLst>
                                    <p:cond delay="0"/>
                                  </p:stCondLst>
                                  <p:childTnLst>
                                    <p:animMotion origin="layout" path="M -0.00209 4.81481E-6 L 0.1677 0.56064 " pathEditMode="fixed" rAng="0" ptsTypes="AA">
                                      <p:cBhvr>
                                        <p:cTn id="66" dur="500" fill="hold"/>
                                        <p:tgtEl>
                                          <p:spTgt spid="4"/>
                                        </p:tgtEl>
                                        <p:attrNameLst>
                                          <p:attrName>ppt_x</p:attrName>
                                          <p:attrName>ppt_y</p:attrName>
                                        </p:attrNameLst>
                                      </p:cBhvr>
                                      <p:rCtr x="85" y="280"/>
                                    </p:animMotion>
                                  </p:childTnLst>
                                </p:cTn>
                              </p:par>
                            </p:childTnLst>
                          </p:cTn>
                        </p:par>
                        <p:par>
                          <p:cTn id="67" fill="hold">
                            <p:stCondLst>
                              <p:cond delay="500"/>
                            </p:stCondLst>
                            <p:childTnLst>
                              <p:par>
                                <p:cTn id="68" presetID="49" presetClass="path" presetSubtype="0" accel="50000" decel="50000" fill="hold" grpId="0" nodeType="afterEffect">
                                  <p:stCondLst>
                                    <p:cond delay="0"/>
                                  </p:stCondLst>
                                  <p:childTnLst>
                                    <p:animMotion origin="layout" path="M 3.33333E-6 1.48148E-6 L 0.53211 0.41481 " pathEditMode="fixed" rAng="0" ptsTypes="AA">
                                      <p:cBhvr>
                                        <p:cTn id="69" dur="500" fill="hold"/>
                                        <p:tgtEl>
                                          <p:spTgt spid="5"/>
                                        </p:tgtEl>
                                        <p:attrNameLst>
                                          <p:attrName>ppt_x</p:attrName>
                                          <p:attrName>ppt_y</p:attrName>
                                        </p:attrNameLst>
                                      </p:cBhvr>
                                      <p:rCtr x="266" y="207"/>
                                    </p:animMotion>
                                  </p:childTnLst>
                                </p:cTn>
                              </p:par>
                            </p:childTnLst>
                          </p:cTn>
                        </p:par>
                        <p:par>
                          <p:cTn id="70" fill="hold">
                            <p:stCondLst>
                              <p:cond delay="1000"/>
                            </p:stCondLst>
                            <p:childTnLst>
                              <p:par>
                                <p:cTn id="71" presetID="56" presetClass="path" presetSubtype="0" accel="50000" decel="50000" fill="hold" grpId="0" nodeType="afterEffect">
                                  <p:stCondLst>
                                    <p:cond delay="0"/>
                                  </p:stCondLst>
                                  <p:childTnLst>
                                    <p:animMotion origin="layout" path="M -0.00122 4.81481E-6 L 0.81822 -0.09561 " pathEditMode="fixed" rAng="0" ptsTypes="AA">
                                      <p:cBhvr>
                                        <p:cTn id="72" dur="500" fill="hold"/>
                                        <p:tgtEl>
                                          <p:spTgt spid="6"/>
                                        </p:tgtEl>
                                        <p:attrNameLst>
                                          <p:attrName>ppt_x</p:attrName>
                                          <p:attrName>ppt_y</p:attrName>
                                        </p:attrNameLst>
                                      </p:cBhvr>
                                      <p:rCtr x="410" y="-48"/>
                                    </p:animMotion>
                                  </p:childTnLst>
                                </p:cTn>
                              </p:par>
                            </p:childTnLst>
                          </p:cTn>
                        </p:par>
                        <p:par>
                          <p:cTn id="73" fill="hold">
                            <p:stCondLst>
                              <p:cond delay="1500"/>
                            </p:stCondLst>
                            <p:childTnLst>
                              <p:par>
                                <p:cTn id="74" presetID="49" presetClass="path" presetSubtype="0" accel="50000" decel="50000" fill="hold" grpId="0" nodeType="afterEffect">
                                  <p:stCondLst>
                                    <p:cond delay="0"/>
                                  </p:stCondLst>
                                  <p:childTnLst>
                                    <p:animMotion origin="layout" path="M 0.00052 -1.85185E-6 L 0.16598 0.56111 " pathEditMode="fixed" rAng="0" ptsTypes="AA">
                                      <p:cBhvr>
                                        <p:cTn id="75" dur="500" fill="hold"/>
                                        <p:tgtEl>
                                          <p:spTgt spid="7"/>
                                        </p:tgtEl>
                                        <p:attrNameLst>
                                          <p:attrName>ppt_x</p:attrName>
                                          <p:attrName>ppt_y</p:attrName>
                                        </p:attrNameLst>
                                      </p:cBhvr>
                                      <p:rCtr x="83" y="281"/>
                                    </p:animMotion>
                                  </p:childTnLst>
                                </p:cTn>
                              </p:par>
                            </p:childTnLst>
                          </p:cTn>
                        </p:par>
                        <p:par>
                          <p:cTn id="76" fill="hold">
                            <p:stCondLst>
                              <p:cond delay="2000"/>
                            </p:stCondLst>
                            <p:childTnLst>
                              <p:par>
                                <p:cTn id="77" presetID="49" presetClass="path" presetSubtype="0" accel="50000" decel="50000" fill="hold" grpId="0" nodeType="afterEffect">
                                  <p:stCondLst>
                                    <p:cond delay="0"/>
                                  </p:stCondLst>
                                  <p:childTnLst>
                                    <p:animMotion origin="layout" path="M -0.00209 4.81481E-6 L 0.52205 0.41527 " pathEditMode="fixed" rAng="0" ptsTypes="AA">
                                      <p:cBhvr>
                                        <p:cTn id="78" dur="500" fill="hold"/>
                                        <p:tgtEl>
                                          <p:spTgt spid="8"/>
                                        </p:tgtEl>
                                        <p:attrNameLst>
                                          <p:attrName>ppt_x</p:attrName>
                                          <p:attrName>ppt_y</p:attrName>
                                        </p:attrNameLst>
                                      </p:cBhvr>
                                      <p:rCtr x="262" y="208"/>
                                    </p:animMotion>
                                  </p:childTnLst>
                                </p:cTn>
                              </p:par>
                            </p:childTnLst>
                          </p:cTn>
                        </p:par>
                        <p:par>
                          <p:cTn id="79" fill="hold">
                            <p:stCondLst>
                              <p:cond delay="2500"/>
                            </p:stCondLst>
                            <p:childTnLst>
                              <p:par>
                                <p:cTn id="80" presetID="49" presetClass="path" presetSubtype="0" accel="50000" decel="50000" fill="hold" grpId="0" nodeType="afterEffect">
                                  <p:stCondLst>
                                    <p:cond delay="0"/>
                                  </p:stCondLst>
                                  <p:childTnLst>
                                    <p:animMotion origin="layout" path="M -4.72222E-6 1.48148E-6 L 0.80764 0.05069 " pathEditMode="fixed" rAng="0" ptsTypes="AA">
                                      <p:cBhvr>
                                        <p:cTn id="81" dur="500" fill="hold"/>
                                        <p:tgtEl>
                                          <p:spTgt spid="9"/>
                                        </p:tgtEl>
                                        <p:attrNameLst>
                                          <p:attrName>ppt_x</p:attrName>
                                          <p:attrName>ppt_y</p:attrName>
                                        </p:attrNameLst>
                                      </p:cBhvr>
                                      <p:rCtr x="404" y="25"/>
                                    </p:animMotion>
                                  </p:childTnLst>
                                </p:cTn>
                              </p:par>
                            </p:childTnLst>
                          </p:cTn>
                        </p:par>
                        <p:par>
                          <p:cTn id="82" fill="hold">
                            <p:stCondLst>
                              <p:cond delay="3000"/>
                            </p:stCondLst>
                            <p:childTnLst>
                              <p:par>
                                <p:cTn id="83" presetID="49" presetClass="path" presetSubtype="0" accel="50000" decel="50000" fill="hold" grpId="0" nodeType="afterEffect">
                                  <p:stCondLst>
                                    <p:cond delay="0"/>
                                  </p:stCondLst>
                                  <p:childTnLst>
                                    <p:animMotion origin="layout" path="M -0.00452 -1.85185E-6 L 0.16527 0.40533 " pathEditMode="fixed" rAng="0" ptsTypes="AA">
                                      <p:cBhvr>
                                        <p:cTn id="84" dur="500" fill="hold"/>
                                        <p:tgtEl>
                                          <p:spTgt spid="10"/>
                                        </p:tgtEl>
                                        <p:attrNameLst>
                                          <p:attrName>ppt_x</p:attrName>
                                          <p:attrName>ppt_y</p:attrName>
                                        </p:attrNameLst>
                                      </p:cBhvr>
                                      <p:rCtr x="85" y="203"/>
                                    </p:animMotion>
                                  </p:childTnLst>
                                </p:cTn>
                              </p:par>
                            </p:childTnLst>
                          </p:cTn>
                        </p:par>
                        <p:par>
                          <p:cTn id="85" fill="hold">
                            <p:stCondLst>
                              <p:cond delay="3500"/>
                            </p:stCondLst>
                            <p:childTnLst>
                              <p:par>
                                <p:cTn id="86" presetID="49" presetClass="path" presetSubtype="0" accel="50000" decel="50000" fill="hold" grpId="0" nodeType="afterEffect">
                                  <p:stCondLst>
                                    <p:cond delay="0"/>
                                  </p:stCondLst>
                                  <p:childTnLst>
                                    <p:animMotion origin="layout" path="M -0.00208 1.48148E-6 L 0.45122 0.33241 " pathEditMode="fixed" rAng="0" ptsTypes="AA">
                                      <p:cBhvr>
                                        <p:cTn id="87" dur="500" fill="hold"/>
                                        <p:tgtEl>
                                          <p:spTgt spid="11"/>
                                        </p:tgtEl>
                                        <p:attrNameLst>
                                          <p:attrName>ppt_x</p:attrName>
                                          <p:attrName>ppt_y</p:attrName>
                                        </p:attrNameLst>
                                      </p:cBhvr>
                                      <p:rCtr x="227" y="166"/>
                                    </p:animMotion>
                                  </p:childTnLst>
                                </p:cTn>
                              </p:par>
                            </p:childTnLst>
                          </p:cTn>
                        </p:par>
                        <p:par>
                          <p:cTn id="88" fill="hold">
                            <p:stCondLst>
                              <p:cond delay="4000"/>
                            </p:stCondLst>
                            <p:childTnLst>
                              <p:par>
                                <p:cTn id="89" presetID="49" presetClass="path" presetSubtype="0" accel="50000" decel="50000" fill="hold" grpId="0" nodeType="afterEffect">
                                  <p:stCondLst>
                                    <p:cond delay="0"/>
                                  </p:stCondLst>
                                  <p:childTnLst>
                                    <p:animMotion origin="layout" path="M -0.00417 4.81481E-6 L 0.64201 0.25949 " pathEditMode="fixed" rAng="0" ptsTypes="AA">
                                      <p:cBhvr>
                                        <p:cTn id="90" dur="500" fill="hold"/>
                                        <p:tgtEl>
                                          <p:spTgt spid="12"/>
                                        </p:tgtEl>
                                        <p:attrNameLst>
                                          <p:attrName>ppt_x</p:attrName>
                                          <p:attrName>ppt_y</p:attrName>
                                        </p:attrNameLst>
                                      </p:cBhvr>
                                      <p:rCtr x="323" y="130"/>
                                    </p:animMotion>
                                  </p:childTnLst>
                                </p:cTn>
                              </p:par>
                            </p:childTnLst>
                          </p:cTn>
                        </p:par>
                        <p:par>
                          <p:cTn id="91" fill="hold">
                            <p:stCondLst>
                              <p:cond delay="4500"/>
                            </p:stCondLst>
                            <p:childTnLst>
                              <p:par>
                                <p:cTn id="92" presetID="49" presetClass="path" presetSubtype="0" accel="50000" decel="50000" fill="hold" grpId="0" nodeType="afterEffect">
                                  <p:stCondLst>
                                    <p:cond delay="0"/>
                                  </p:stCondLst>
                                  <p:childTnLst>
                                    <p:animMotion origin="layout" path="M -0.00416 -1.85185E-6 L 0.79549 0.18658 " pathEditMode="fixed" rAng="0" ptsTypes="AA">
                                      <p:cBhvr>
                                        <p:cTn id="93" dur="500" fill="hold"/>
                                        <p:tgtEl>
                                          <p:spTgt spid="13"/>
                                        </p:tgtEl>
                                        <p:attrNameLst>
                                          <p:attrName>ppt_x</p:attrName>
                                          <p:attrName>ppt_y</p:attrName>
                                        </p:attrNameLst>
                                      </p:cBhvr>
                                      <p:rCtr x="400"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571472" y="1571612"/>
            <a:ext cx="7715304" cy="11430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chemeClr val="tx2"/>
              </a:buClr>
              <a:buSzPct val="70000"/>
              <a:buFont typeface="Wingdings" pitchFamily="2" charset="2"/>
              <a:buNone/>
              <a:tabLst/>
              <a:defRPr/>
            </a:pPr>
            <a:r>
              <a:rPr lang="zh-CN" altLang="en-US" kern="0" dirty="0" smtClean="0">
                <a:latin typeface="+mn-lt"/>
                <a:ea typeface="+mn-ea"/>
              </a:rPr>
              <a:t>用程序解决：</a:t>
            </a:r>
            <a:endParaRPr lang="en-US" altLang="zh-CN" kern="0" dirty="0" smtClean="0">
              <a:latin typeface="+mn-lt"/>
              <a:ea typeface="+mn-ea"/>
            </a:endParaRPr>
          </a:p>
          <a:p>
            <a:pPr marL="342900" marR="0" lvl="0" indent="-342900" algn="l" defTabSz="914400" rtl="0" eaLnBrk="1" fontAlgn="base" latinLnBrk="0" hangingPunct="1">
              <a:lnSpc>
                <a:spcPct val="90000"/>
              </a:lnSpc>
              <a:spcBef>
                <a:spcPct val="20000"/>
              </a:spcBef>
              <a:spcAft>
                <a:spcPct val="0"/>
              </a:spcAft>
              <a:buClr>
                <a:schemeClr val="tx2"/>
              </a:buClr>
              <a:buSzPct val="70000"/>
              <a:buFont typeface="Wingdings" pitchFamily="2" charset="2"/>
              <a:buNone/>
              <a:tabLst/>
              <a:defRPr/>
            </a:pPr>
            <a:endParaRPr lang="en-US" altLang="zh-CN" sz="2600" kern="0" dirty="0" smtClean="0">
              <a:latin typeface="+mn-lt"/>
              <a:ea typeface="+mn-ea"/>
            </a:endParaRPr>
          </a:p>
          <a:p>
            <a:pPr marL="342900" marR="0" lvl="0" indent="-342900" algn="l" defTabSz="914400" rtl="0" eaLnBrk="1" fontAlgn="base" latinLnBrk="0" hangingPunct="1">
              <a:lnSpc>
                <a:spcPct val="90000"/>
              </a:lnSpc>
              <a:spcBef>
                <a:spcPct val="20000"/>
              </a:spcBef>
              <a:spcAft>
                <a:spcPct val="0"/>
              </a:spcAft>
              <a:buClr>
                <a:schemeClr val="tx2"/>
              </a:buClr>
              <a:buSzPct val="70000"/>
              <a:buFont typeface="Wingdings" pitchFamily="2" charset="2"/>
              <a:buNone/>
              <a:tabLst/>
              <a:defRPr/>
            </a:pP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输入：</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N</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节木棒的长度。</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2"/>
              </a:buClr>
              <a:buSzPct val="70000"/>
              <a:buFont typeface="Wingdings" pitchFamily="2" charset="2"/>
              <a:buNone/>
              <a:tabLst/>
              <a:defRPr/>
            </a:pP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输出：能拼成的最小的棍子长度。</a:t>
            </a:r>
          </a:p>
        </p:txBody>
      </p:sp>
      <p:sp>
        <p:nvSpPr>
          <p:cNvPr id="5" name="Rectangle 2"/>
          <p:cNvSpPr>
            <a:spLocks noGrp="1" noChangeArrowheads="1"/>
          </p:cNvSpPr>
          <p:nvPr>
            <p:ph type="title"/>
          </p:nvPr>
        </p:nvSpPr>
        <p:spPr>
          <a:xfrm>
            <a:off x="506412" y="-214338"/>
            <a:ext cx="8637588" cy="1431925"/>
          </a:xfrm>
        </p:spPr>
        <p:txBody>
          <a:bodyPr/>
          <a:lstStyle/>
          <a:p>
            <a:r>
              <a:rPr sz="3600" dirty="0" smtClean="0">
                <a:solidFill>
                  <a:srgbClr val="FFC000"/>
                </a:solidFill>
                <a:latin typeface="隶书" pitchFamily="49" charset="-122"/>
                <a:ea typeface="隶书" pitchFamily="49" charset="-122"/>
              </a:rPr>
              <a:t>深度优先搜索例题： 拯救少林神棍</a:t>
            </a:r>
            <a:endParaRPr lang="zh-CN" altLang="en-US" sz="3600" dirty="0" smtClean="0">
              <a:solidFill>
                <a:srgbClr val="FFC000"/>
              </a:solidFill>
              <a:latin typeface="隶书" pitchFamily="49" charset="-122"/>
              <a:ea typeface="隶书" pitchFamily="49" charset="-122"/>
            </a:endParaRPr>
          </a:p>
        </p:txBody>
      </p:sp>
    </p:spTree>
  </p:cSld>
  <p:clrMapOvr>
    <a:masterClrMapping/>
  </p:clrMapOvr>
  <p:transition>
    <p:plus/>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28596" y="-142900"/>
            <a:ext cx="7543800" cy="1295400"/>
          </a:xfrm>
        </p:spPr>
        <p:txBody>
          <a:bodyPr/>
          <a:lstStyle/>
          <a:p>
            <a:pPr eaLnBrk="1" hangingPunct="1"/>
            <a:r>
              <a:rPr lang="zh-CN" altLang="en-US" sz="3600" dirty="0" smtClean="0">
                <a:solidFill>
                  <a:srgbClr val="FFC000"/>
                </a:solidFill>
                <a:effectLst>
                  <a:outerShdw blurRad="38100" dist="38100" dir="2700000" algn="tl">
                    <a:srgbClr val="000000">
                      <a:alpha val="43137"/>
                    </a:srgbClr>
                  </a:outerShdw>
                </a:effectLst>
                <a:ea typeface="隶书" pitchFamily="49" charset="-122"/>
              </a:rPr>
              <a:t>解题思路</a:t>
            </a:r>
          </a:p>
        </p:txBody>
      </p:sp>
      <p:sp>
        <p:nvSpPr>
          <p:cNvPr id="5" name="Rectangle 3"/>
          <p:cNvSpPr txBox="1">
            <a:spLocks noChangeArrowheads="1"/>
          </p:cNvSpPr>
          <p:nvPr/>
        </p:nvSpPr>
        <p:spPr bwMode="auto">
          <a:xfrm>
            <a:off x="500034" y="1214422"/>
            <a:ext cx="8229600"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2"/>
              </a:buClr>
              <a:buSzPct val="70000"/>
              <a:tabLst>
                <a:tab pos="1341438" algn="l"/>
              </a:tabLst>
              <a:defRPr/>
            </a:pPr>
            <a:r>
              <a:rPr kumimoji="0" lang="zh-CN" altLang="en-US" sz="3000" b="0" i="1" u="none" strike="noStrike" kern="0" cap="none" spc="0" normalizeH="0" baseline="0" noProof="0" dirty="0" smtClean="0">
                <a:ln>
                  <a:noFill/>
                </a:ln>
                <a:solidFill>
                  <a:srgbClr val="FFFF00"/>
                </a:solidFill>
                <a:effectLst>
                  <a:outerShdw blurRad="38100" dist="38100" dir="2700000" algn="tl">
                    <a:srgbClr val="000000">
                      <a:alpha val="43137"/>
                    </a:srgbClr>
                  </a:outerShdw>
                </a:effectLst>
                <a:uLnTx/>
                <a:uFillTx/>
                <a:latin typeface="+mn-lt"/>
                <a:ea typeface="+mn-ea"/>
                <a:cs typeface="+mn-cs"/>
              </a:rPr>
              <a:t>尝试</a:t>
            </a:r>
            <a:r>
              <a:rPr kumimoji="0" lang="en-US" altLang="zh-CN" sz="3000" b="0" i="1" u="none" strike="noStrike" kern="0" cap="none" spc="0" normalizeH="0" baseline="0" noProof="0" dirty="0" smtClean="0">
                <a:ln>
                  <a:noFill/>
                </a:ln>
                <a:solidFill>
                  <a:srgbClr val="FFFF00"/>
                </a:solidFill>
                <a:effectLst>
                  <a:outerShdw blurRad="38100" dist="38100" dir="2700000" algn="tl">
                    <a:srgbClr val="000000">
                      <a:alpha val="43137"/>
                    </a:srgbClr>
                  </a:outerShdw>
                </a:effectLst>
                <a:uLnTx/>
                <a:uFillTx/>
                <a:latin typeface="+mn-lt"/>
                <a:ea typeface="+mn-ea"/>
                <a:cs typeface="+mn-cs"/>
              </a:rPr>
              <a:t>(</a:t>
            </a:r>
            <a:r>
              <a:rPr kumimoji="0" lang="zh-CN" altLang="en-US" sz="3000" b="0" i="1" u="none" strike="noStrike" kern="0" cap="none" spc="0" normalizeH="0" baseline="0" noProof="0" dirty="0" smtClean="0">
                <a:ln>
                  <a:noFill/>
                </a:ln>
                <a:solidFill>
                  <a:srgbClr val="FFFF00"/>
                </a:solidFill>
                <a:effectLst>
                  <a:outerShdw blurRad="38100" dist="38100" dir="2700000" algn="tl">
                    <a:srgbClr val="000000">
                      <a:alpha val="43137"/>
                    </a:srgbClr>
                  </a:outerShdw>
                </a:effectLst>
                <a:uLnTx/>
                <a:uFillTx/>
                <a:latin typeface="+mn-lt"/>
                <a:ea typeface="+mn-ea"/>
                <a:cs typeface="+mn-cs"/>
              </a:rPr>
              <a:t>枚举）什么？</a:t>
            </a:r>
          </a:p>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lang="en-US" altLang="zh-CN" sz="3000" kern="0" dirty="0" smtClean="0">
                <a:latin typeface="+mn-lt"/>
                <a:ea typeface="+mn-ea"/>
              </a:rPr>
              <a:t>    </a:t>
            </a:r>
            <a:r>
              <a:rPr lang="zh-CN" altLang="en-US" sz="3000" kern="0" dirty="0" smtClean="0">
                <a:latin typeface="+mn-lt"/>
                <a:ea typeface="+mn-ea"/>
              </a:rPr>
              <a:t>枚举</a:t>
            </a: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所有可能的棍子长度。从最长的那根木棒的长度一直枚举到木棒长度总和的一半，对每个假设的棍子长度，试试看能否拼齐若干根棍子</a:t>
            </a:r>
            <a:r>
              <a:rPr lang="zh-CN" altLang="en-US" sz="3000" kern="0" dirty="0">
                <a:latin typeface="+mn-lt"/>
                <a:ea typeface="+mn-ea"/>
              </a:rPr>
              <a:t>。</a:t>
            </a:r>
            <a:endParaRPr kumimoji="0" lang="en-US" altLang="zh-CN" sz="3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lang="zh-CN" altLang="en-US" sz="3000" i="1" kern="0" dirty="0" smtClean="0">
                <a:solidFill>
                  <a:srgbClr val="FFFF00"/>
                </a:solidFill>
                <a:effectLst>
                  <a:outerShdw blurRad="38100" dist="38100" dir="2700000" algn="tl">
                    <a:srgbClr val="000000">
                      <a:alpha val="43137"/>
                    </a:srgbClr>
                  </a:outerShdw>
                </a:effectLst>
                <a:latin typeface="+mn-lt"/>
                <a:ea typeface="+mn-ea"/>
              </a:rPr>
              <a:t>真的要每个长度都试吗？</a:t>
            </a:r>
            <a:endParaRPr lang="en-US" altLang="zh-CN" sz="3000" i="1" kern="0" dirty="0" smtClean="0">
              <a:solidFill>
                <a:srgbClr val="FFFF00"/>
              </a:solidFill>
              <a:effectLst>
                <a:outerShdw blurRad="38100" dist="38100" dir="2700000" algn="tl">
                  <a:srgbClr val="000000">
                    <a:alpha val="43137"/>
                  </a:srgbClr>
                </a:outerShdw>
              </a:effectLst>
              <a:latin typeface="+mn-lt"/>
              <a:ea typeface="+mn-ea"/>
            </a:endParaRPr>
          </a:p>
          <a:p>
            <a:pPr marL="342900" lvl="0" indent="-342900">
              <a:spcBef>
                <a:spcPct val="20000"/>
              </a:spcBef>
              <a:buClr>
                <a:schemeClr val="tx2"/>
              </a:buClr>
              <a:buSzPct val="70000"/>
            </a:pPr>
            <a:r>
              <a:rPr lang="en-US" altLang="zh-CN" sz="3000" kern="0" dirty="0" smtClean="0"/>
              <a:t>  </a:t>
            </a:r>
            <a:r>
              <a:rPr lang="zh-CN" altLang="en-US" sz="3000" kern="0" dirty="0" smtClean="0"/>
              <a:t>对于不是木棒总长度的因子的长度，可以直接否定，不需尝试。</a:t>
            </a:r>
            <a:endParaRPr kumimoji="0" lang="zh-CN" altLang="en-US" sz="30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28596" y="-214338"/>
            <a:ext cx="7543800" cy="1295400"/>
          </a:xfrm>
        </p:spPr>
        <p:txBody>
          <a:bodyPr/>
          <a:lstStyle/>
          <a:p>
            <a:pPr eaLnBrk="1" hangingPunct="1"/>
            <a:r>
              <a:rPr lang="zh-CN" altLang="en-US" sz="3600" dirty="0" smtClean="0">
                <a:solidFill>
                  <a:srgbClr val="FFC000"/>
                </a:solidFill>
                <a:ea typeface="隶书" pitchFamily="49" charset="-122"/>
              </a:rPr>
              <a:t>解题思路</a:t>
            </a:r>
          </a:p>
        </p:txBody>
      </p:sp>
      <p:sp>
        <p:nvSpPr>
          <p:cNvPr id="5" name="Rectangle 3"/>
          <p:cNvSpPr txBox="1">
            <a:spLocks noChangeArrowheads="1"/>
          </p:cNvSpPr>
          <p:nvPr/>
        </p:nvSpPr>
        <p:spPr bwMode="auto">
          <a:xfrm>
            <a:off x="571472" y="1285860"/>
            <a:ext cx="8229600"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2"/>
              </a:buClr>
              <a:buSzPct val="70000"/>
              <a:tabLst/>
              <a:defRPr/>
            </a:pPr>
            <a:r>
              <a:rPr lang="zh-CN" altLang="en-US" sz="3000" i="1" kern="0" dirty="0" smtClean="0">
                <a:solidFill>
                  <a:srgbClr val="FFFF00"/>
                </a:solidFill>
                <a:latin typeface="+mn-lt"/>
                <a:ea typeface="+mn-ea"/>
              </a:rPr>
              <a:t>    假设了一个棍子长度的前提下，</a:t>
            </a:r>
            <a:r>
              <a:rPr kumimoji="0" lang="zh-CN" altLang="en-US" sz="3000" b="0" i="1" u="none" strike="noStrike" kern="0" cap="none" spc="0" normalizeH="0" baseline="0" noProof="0" dirty="0" smtClean="0">
                <a:ln>
                  <a:noFill/>
                </a:ln>
                <a:solidFill>
                  <a:srgbClr val="FFFF00"/>
                </a:solidFill>
                <a:effectLst/>
                <a:uLnTx/>
                <a:uFillTx/>
                <a:latin typeface="+mn-lt"/>
                <a:ea typeface="+mn-ea"/>
                <a:cs typeface="+mn-cs"/>
              </a:rPr>
              <a:t>如何尝试</a:t>
            </a:r>
            <a:r>
              <a:rPr lang="zh-CN" altLang="en-US" sz="3000" i="1" kern="0" dirty="0" smtClean="0">
                <a:solidFill>
                  <a:srgbClr val="FFFF00"/>
                </a:solidFill>
                <a:latin typeface="+mn-lt"/>
                <a:ea typeface="+mn-ea"/>
              </a:rPr>
              <a:t>去拼成若干根该长度的棍子</a:t>
            </a:r>
            <a:r>
              <a:rPr kumimoji="0" lang="zh-CN" altLang="en-US" sz="3000" b="0" i="1" u="none" strike="noStrike" kern="0" cap="none" spc="0" normalizeH="0" baseline="0" noProof="0" dirty="0" smtClean="0">
                <a:ln>
                  <a:noFill/>
                </a:ln>
                <a:solidFill>
                  <a:srgbClr val="FFFF00"/>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lang="en-US" altLang="zh-CN" sz="3000" kern="0" dirty="0" smtClean="0">
                <a:latin typeface="+mn-lt"/>
                <a:ea typeface="+mn-ea"/>
              </a:rPr>
              <a:t>    </a:t>
            </a:r>
          </a:p>
          <a:p>
            <a:pPr marL="342900" indent="-342900">
              <a:spcBef>
                <a:spcPct val="20000"/>
              </a:spcBef>
              <a:buClr>
                <a:schemeClr val="tx2"/>
              </a:buClr>
              <a:buSzPct val="70000"/>
            </a:pPr>
            <a:r>
              <a:rPr lang="zh-CN" altLang="en-US" sz="3200" dirty="0" smtClean="0">
                <a:latin typeface="Arial" pitchFamily="34" charset="0"/>
              </a:rPr>
              <a:t>   一根一根地拼棍子。如果拼好前</a:t>
            </a:r>
            <a:r>
              <a:rPr lang="en-US" altLang="zh-CN" sz="3200" dirty="0" err="1" smtClean="0">
                <a:latin typeface="Arial" pitchFamily="34" charset="0"/>
              </a:rPr>
              <a:t>i</a:t>
            </a:r>
            <a:r>
              <a:rPr lang="zh-CN" altLang="en-US" sz="3200" dirty="0" smtClean="0">
                <a:latin typeface="Arial" pitchFamily="34" charset="0"/>
              </a:rPr>
              <a:t>根棍子，结果发现第</a:t>
            </a:r>
            <a:r>
              <a:rPr lang="en-US" altLang="zh-CN" sz="3200" dirty="0" smtClean="0">
                <a:latin typeface="Arial" pitchFamily="34" charset="0"/>
              </a:rPr>
              <a:t>i+1</a:t>
            </a:r>
            <a:r>
              <a:rPr lang="zh-CN" altLang="en-US" sz="3200" dirty="0" smtClean="0">
                <a:latin typeface="Arial" pitchFamily="34" charset="0"/>
              </a:rPr>
              <a:t>根无论如何拼不成了，那么就要推翻第</a:t>
            </a:r>
            <a:r>
              <a:rPr lang="en-US" altLang="zh-CN" sz="3200" dirty="0" err="1" smtClean="0">
                <a:latin typeface="Arial" pitchFamily="34" charset="0"/>
              </a:rPr>
              <a:t>i</a:t>
            </a:r>
            <a:r>
              <a:rPr lang="zh-CN" altLang="en-US" sz="3200" dirty="0" smtClean="0">
                <a:latin typeface="Arial" pitchFamily="34" charset="0"/>
              </a:rPr>
              <a:t>根的拼法，重拼第</a:t>
            </a:r>
            <a:r>
              <a:rPr lang="en-US" altLang="zh-CN" sz="3200" dirty="0" err="1" smtClean="0">
                <a:latin typeface="Arial" pitchFamily="34" charset="0"/>
              </a:rPr>
              <a:t>i</a:t>
            </a:r>
            <a:r>
              <a:rPr lang="zh-CN" altLang="en-US" sz="3200" dirty="0" smtClean="0">
                <a:latin typeface="Arial" pitchFamily="34" charset="0"/>
              </a:rPr>
              <a:t>根</a:t>
            </a:r>
            <a:r>
              <a:rPr lang="en-US" altLang="zh-CN" sz="3200" dirty="0" smtClean="0">
                <a:latin typeface="Arial" pitchFamily="34" charset="0"/>
              </a:rPr>
              <a:t>…..</a:t>
            </a:r>
            <a:r>
              <a:rPr lang="zh-CN" altLang="en-US" sz="3200" dirty="0" smtClean="0">
                <a:latin typeface="Arial" pitchFamily="34" charset="0"/>
              </a:rPr>
              <a:t>直至有可能推翻第</a:t>
            </a:r>
            <a:r>
              <a:rPr lang="en-US" altLang="zh-CN" sz="3200" dirty="0" smtClean="0">
                <a:latin typeface="Arial" pitchFamily="34" charset="0"/>
              </a:rPr>
              <a:t>1</a:t>
            </a:r>
            <a:r>
              <a:rPr lang="zh-CN" altLang="en-US" sz="3200" dirty="0" smtClean="0">
                <a:latin typeface="Arial" pitchFamily="34" charset="0"/>
              </a:rPr>
              <a:t>根棍子的拼法</a:t>
            </a:r>
            <a:r>
              <a:rPr lang="zh-CN" altLang="en-US" sz="3200" dirty="0">
                <a:latin typeface="Arial" pitchFamily="34" charset="0"/>
              </a:rPr>
              <a:t>。</a:t>
            </a:r>
            <a:endParaRPr lang="zh-CN" altLang="en-US" sz="3200" dirty="0" smtClean="0">
              <a:latin typeface="Arial" pitchFamily="34" charset="0"/>
            </a:endParaRPr>
          </a:p>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endParaRPr kumimoji="0" lang="zh-CN" altLang="en-US" sz="30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46352" y="-50800"/>
            <a:ext cx="3357586" cy="861990"/>
          </a:xfrm>
        </p:spPr>
        <p:txBody>
          <a:bodyPr/>
          <a:lstStyle/>
          <a:p>
            <a:pPr eaLnBrk="1" hangingPunct="1"/>
            <a:r>
              <a:rPr lang="zh-CN" altLang="en-US" sz="3600" dirty="0" smtClean="0">
                <a:solidFill>
                  <a:srgbClr val="FFC000"/>
                </a:solidFill>
                <a:ea typeface="隶书" pitchFamily="49" charset="-122"/>
              </a:rPr>
              <a:t>解题思路</a:t>
            </a:r>
          </a:p>
        </p:txBody>
      </p:sp>
      <p:sp>
        <p:nvSpPr>
          <p:cNvPr id="5" name="Rectangle 3"/>
          <p:cNvSpPr txBox="1">
            <a:spLocks noChangeArrowheads="1"/>
          </p:cNvSpPr>
          <p:nvPr/>
        </p:nvSpPr>
        <p:spPr bwMode="auto">
          <a:xfrm>
            <a:off x="733714" y="836276"/>
            <a:ext cx="8229600"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2"/>
              </a:buClr>
              <a:buSzPct val="70000"/>
              <a:tabLst/>
              <a:defRPr/>
            </a:pPr>
            <a:r>
              <a:rPr lang="zh-CN" altLang="en-US" i="1" kern="0" dirty="0" smtClean="0">
                <a:solidFill>
                  <a:srgbClr val="FFFF00"/>
                </a:solidFill>
                <a:latin typeface="+mn-lt"/>
                <a:ea typeface="+mn-ea"/>
              </a:rPr>
              <a:t>本题的“状态”是什么？</a:t>
            </a:r>
            <a:endParaRPr lang="en-US" altLang="zh-CN" kern="0" dirty="0" smtClean="0">
              <a:solidFill>
                <a:srgbClr val="FFFF00"/>
              </a:solidFill>
              <a:latin typeface="+mn-lt"/>
              <a:ea typeface="+mn-ea"/>
            </a:endParaRPr>
          </a:p>
          <a:p>
            <a:pPr marL="342900" indent="-342900">
              <a:spcBef>
                <a:spcPct val="20000"/>
              </a:spcBef>
              <a:buClr>
                <a:schemeClr val="tx2"/>
              </a:buClr>
              <a:buSzPct val="70000"/>
            </a:pPr>
            <a:r>
              <a:rPr lang="zh-CN" altLang="en-US" dirty="0" smtClean="0">
                <a:latin typeface="Arial" pitchFamily="34" charset="0"/>
              </a:rPr>
              <a:t>   状态可以是一个二元组 </a:t>
            </a:r>
            <a:r>
              <a:rPr lang="en-US" altLang="zh-CN" dirty="0" smtClean="0">
                <a:solidFill>
                  <a:srgbClr val="FFFF00"/>
                </a:solidFill>
                <a:latin typeface="Arial" pitchFamily="34" charset="0"/>
              </a:rPr>
              <a:t>(R, M)</a:t>
            </a:r>
          </a:p>
          <a:p>
            <a:pPr marL="342900" indent="-342900">
              <a:spcBef>
                <a:spcPct val="20000"/>
              </a:spcBef>
              <a:buClr>
                <a:schemeClr val="tx2"/>
              </a:buClr>
              <a:buSzPct val="70000"/>
            </a:pPr>
            <a:r>
              <a:rPr lang="en-US" altLang="zh-CN" dirty="0">
                <a:latin typeface="Arial" pitchFamily="34" charset="0"/>
              </a:rPr>
              <a:t>	</a:t>
            </a:r>
            <a:r>
              <a:rPr lang="en-US" altLang="zh-CN" dirty="0" smtClean="0">
                <a:latin typeface="Arial" pitchFamily="34" charset="0"/>
              </a:rPr>
              <a:t>R : </a:t>
            </a:r>
            <a:r>
              <a:rPr lang="zh-CN" altLang="en-US" dirty="0" smtClean="0">
                <a:latin typeface="Arial" pitchFamily="34" charset="0"/>
              </a:rPr>
              <a:t>还没被用掉的木棒数目。</a:t>
            </a:r>
            <a:endParaRPr lang="en-US" altLang="zh-CN" dirty="0" smtClean="0">
              <a:latin typeface="Arial" pitchFamily="34" charset="0"/>
            </a:endParaRPr>
          </a:p>
          <a:p>
            <a:pPr marL="342900" indent="-342900">
              <a:spcBef>
                <a:spcPct val="20000"/>
              </a:spcBef>
              <a:buClr>
                <a:schemeClr val="tx2"/>
              </a:buClr>
              <a:buSzPct val="70000"/>
            </a:pPr>
            <a:r>
              <a:rPr lang="en-US" altLang="zh-CN" dirty="0" smtClean="0">
                <a:latin typeface="Arial" pitchFamily="34" charset="0"/>
              </a:rPr>
              <a:t>	M :  </a:t>
            </a:r>
            <a:r>
              <a:rPr lang="zh-CN" altLang="en-US" dirty="0" smtClean="0">
                <a:latin typeface="Arial" pitchFamily="34" charset="0"/>
              </a:rPr>
              <a:t>当前正在拼的棍子还缺少的长度。</a:t>
            </a:r>
            <a:endParaRPr lang="en-US" altLang="zh-CN" dirty="0" smtClean="0">
              <a:latin typeface="Arial" pitchFamily="34" charset="0"/>
            </a:endParaRPr>
          </a:p>
          <a:p>
            <a:pPr marL="342900" lvl="0" indent="-342900">
              <a:spcBef>
                <a:spcPct val="20000"/>
              </a:spcBef>
              <a:buClr>
                <a:schemeClr val="tx2"/>
              </a:buClr>
              <a:buSzPct val="70000"/>
            </a:pPr>
            <a:r>
              <a:rPr lang="zh-CN" altLang="en-US" i="1" kern="0" dirty="0" smtClean="0">
                <a:solidFill>
                  <a:srgbClr val="FFFF00"/>
                </a:solidFill>
              </a:rPr>
              <a:t>初始状态和搜索的终止状态</a:t>
            </a:r>
            <a:r>
              <a:rPr lang="en-US" altLang="zh-CN" i="1" kern="0" dirty="0" smtClean="0">
                <a:solidFill>
                  <a:srgbClr val="FFFF00"/>
                </a:solidFill>
              </a:rPr>
              <a:t>(</a:t>
            </a:r>
            <a:r>
              <a:rPr lang="zh-CN" altLang="en-US" i="1" kern="0" dirty="0" smtClean="0">
                <a:solidFill>
                  <a:srgbClr val="FFFF00"/>
                </a:solidFill>
              </a:rPr>
              <a:t>解状态）是什么？</a:t>
            </a:r>
            <a:endParaRPr lang="en-US" altLang="zh-CN" i="1" kern="0" dirty="0" smtClean="0">
              <a:solidFill>
                <a:srgbClr val="FFFF00"/>
              </a:solidFill>
            </a:endParaRPr>
          </a:p>
          <a:p>
            <a:pPr marL="342900" indent="-342900">
              <a:spcBef>
                <a:spcPct val="20000"/>
              </a:spcBef>
              <a:buClr>
                <a:schemeClr val="tx2"/>
              </a:buClr>
              <a:buSzPct val="70000"/>
            </a:pPr>
            <a:r>
              <a:rPr lang="en-US" altLang="zh-CN" dirty="0" smtClean="0">
                <a:latin typeface="Arial" pitchFamily="34" charset="0"/>
              </a:rPr>
              <a:t>   </a:t>
            </a:r>
            <a:r>
              <a:rPr lang="zh-CN" altLang="en-US" dirty="0" smtClean="0">
                <a:latin typeface="Arial" pitchFamily="34" charset="0"/>
              </a:rPr>
              <a:t>假设共有</a:t>
            </a:r>
            <a:r>
              <a:rPr lang="en-US" altLang="zh-CN" dirty="0" smtClean="0">
                <a:latin typeface="Arial" pitchFamily="34" charset="0"/>
              </a:rPr>
              <a:t>N</a:t>
            </a:r>
            <a:r>
              <a:rPr lang="zh-CN" altLang="en-US" dirty="0" smtClean="0">
                <a:latin typeface="Arial" pitchFamily="34" charset="0"/>
              </a:rPr>
              <a:t>节木棒，假定的棍子长度是</a:t>
            </a:r>
            <a:r>
              <a:rPr lang="en-US" altLang="zh-CN" dirty="0" smtClean="0">
                <a:latin typeface="Arial" pitchFamily="34" charset="0"/>
              </a:rPr>
              <a:t>L:</a:t>
            </a:r>
          </a:p>
          <a:p>
            <a:pPr marL="342900" indent="-342900">
              <a:spcBef>
                <a:spcPct val="20000"/>
              </a:spcBef>
              <a:buClr>
                <a:schemeClr val="tx2"/>
              </a:buClr>
              <a:buSzPct val="70000"/>
            </a:pPr>
            <a:r>
              <a:rPr lang="en-US" altLang="zh-CN" dirty="0" smtClean="0">
                <a:latin typeface="Arial" pitchFamily="34" charset="0"/>
              </a:rPr>
              <a:t>	</a:t>
            </a:r>
            <a:r>
              <a:rPr lang="zh-CN" altLang="en-US" dirty="0" smtClean="0">
                <a:latin typeface="Arial" pitchFamily="34" charset="0"/>
              </a:rPr>
              <a:t>初始状态： </a:t>
            </a:r>
            <a:r>
              <a:rPr lang="en-US" altLang="zh-CN" dirty="0" smtClean="0">
                <a:solidFill>
                  <a:srgbClr val="FFFF00"/>
                </a:solidFill>
                <a:latin typeface="Arial" pitchFamily="34" charset="0"/>
              </a:rPr>
              <a:t>(N, L)</a:t>
            </a:r>
            <a:r>
              <a:rPr lang="en-US" altLang="zh-CN" dirty="0" smtClean="0">
                <a:solidFill>
                  <a:srgbClr val="00B050"/>
                </a:solidFill>
                <a:latin typeface="Arial" pitchFamily="34" charset="0"/>
              </a:rPr>
              <a:t> </a:t>
            </a:r>
          </a:p>
          <a:p>
            <a:pPr marL="342900" indent="-342900">
              <a:spcBef>
                <a:spcPct val="20000"/>
              </a:spcBef>
              <a:buClr>
                <a:schemeClr val="tx2"/>
              </a:buClr>
              <a:buSzPct val="70000"/>
            </a:pPr>
            <a:r>
              <a:rPr lang="en-US" altLang="zh-CN" dirty="0">
                <a:latin typeface="Arial" pitchFamily="34" charset="0"/>
              </a:rPr>
              <a:t> </a:t>
            </a:r>
            <a:r>
              <a:rPr lang="en-US" altLang="zh-CN" dirty="0" smtClean="0">
                <a:latin typeface="Arial" pitchFamily="34" charset="0"/>
              </a:rPr>
              <a:t>   </a:t>
            </a:r>
            <a:r>
              <a:rPr lang="zh-CN" altLang="en-US" dirty="0" smtClean="0">
                <a:latin typeface="Arial" pitchFamily="34" charset="0"/>
              </a:rPr>
              <a:t>终止状态： </a:t>
            </a:r>
            <a:r>
              <a:rPr lang="en-US" altLang="zh-CN" dirty="0" smtClean="0">
                <a:solidFill>
                  <a:srgbClr val="FFFF00"/>
                </a:solidFill>
                <a:latin typeface="Arial" pitchFamily="34" charset="0"/>
              </a:rPr>
              <a:t>(0, 0)</a:t>
            </a:r>
          </a:p>
        </p:txBody>
      </p:sp>
      <p:sp>
        <p:nvSpPr>
          <p:cNvPr id="7" name="矩形 6"/>
          <p:cNvSpPr/>
          <p:nvPr/>
        </p:nvSpPr>
        <p:spPr>
          <a:xfrm>
            <a:off x="590838" y="4979680"/>
            <a:ext cx="8358246" cy="954107"/>
          </a:xfrm>
          <a:prstGeom prst="rect">
            <a:avLst/>
          </a:prstGeom>
        </p:spPr>
        <p:txBody>
          <a:bodyPr wrap="square">
            <a:spAutoFit/>
          </a:bodyPr>
          <a:lstStyle/>
          <a:p>
            <a:r>
              <a:rPr lang="zh-CN" altLang="en-US" dirty="0" smtClean="0">
                <a:latin typeface="Arial" pitchFamily="34" charset="0"/>
              </a:rPr>
              <a:t>所谓“成功拼出若干根长度为</a:t>
            </a:r>
            <a:r>
              <a:rPr lang="en-US" altLang="zh-CN" dirty="0" smtClean="0">
                <a:latin typeface="Arial" pitchFamily="34" charset="0"/>
              </a:rPr>
              <a:t>L</a:t>
            </a:r>
            <a:r>
              <a:rPr lang="zh-CN" altLang="en-US" dirty="0" smtClean="0">
                <a:latin typeface="Arial" pitchFamily="34" charset="0"/>
              </a:rPr>
              <a:t>的棍子”，就是要在状态空间中找到一条从</a:t>
            </a:r>
            <a:r>
              <a:rPr lang="en-US" altLang="zh-CN" dirty="0" smtClean="0">
                <a:latin typeface="Arial" pitchFamily="34" charset="0"/>
              </a:rPr>
              <a:t>(N,L)</a:t>
            </a:r>
            <a:r>
              <a:rPr lang="zh-CN" altLang="en-US" dirty="0" smtClean="0">
                <a:latin typeface="Arial" pitchFamily="34" charset="0"/>
              </a:rPr>
              <a:t>到</a:t>
            </a:r>
            <a:r>
              <a:rPr lang="en-US" altLang="zh-CN" dirty="0" smtClean="0">
                <a:latin typeface="Arial" pitchFamily="34" charset="0"/>
              </a:rPr>
              <a:t>(0,0)</a:t>
            </a:r>
            <a:r>
              <a:rPr lang="zh-CN" altLang="en-US" dirty="0" smtClean="0">
                <a:latin typeface="Arial" pitchFamily="34" charset="0"/>
              </a:rPr>
              <a:t>的路径</a:t>
            </a:r>
            <a:endParaRPr lang="zh-CN" altLang="en-US" dirty="0"/>
          </a:p>
        </p:txBody>
      </p:sp>
    </p:spTree>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linds(horizontal)">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blinds(horizontal)">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blinds(horizontal)">
                                      <p:cBhvr>
                                        <p:cTn id="26" dur="500"/>
                                        <p:tgtEl>
                                          <p:spTgt spid="5">
                                            <p:txEl>
                                              <p:pRg st="5" end="5"/>
                                            </p:txEl>
                                          </p:spTgt>
                                        </p:tgtEl>
                                      </p:cBhvr>
                                    </p:animEffect>
                                  </p:childTnLst>
                                </p:cTn>
                              </p:par>
                            </p:childTnLst>
                          </p:cTn>
                        </p:par>
                        <p:par>
                          <p:cTn id="27" fill="hold">
                            <p:stCondLst>
                              <p:cond delay="500"/>
                            </p:stCondLst>
                            <p:childTnLst>
                              <p:par>
                                <p:cTn id="28" presetID="3" presetClass="entr" presetSubtype="10" fill="hold" nodeType="afterEffect">
                                  <p:stCondLst>
                                    <p:cond delay="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blinds(horizontal)">
                                      <p:cBhvr>
                                        <p:cTn id="30" dur="500"/>
                                        <p:tgtEl>
                                          <p:spTgt spid="5">
                                            <p:txEl>
                                              <p:pRg st="6" end="6"/>
                                            </p:txEl>
                                          </p:spTgt>
                                        </p:tgtEl>
                                      </p:cBhvr>
                                    </p:animEffect>
                                  </p:childTnLst>
                                </p:cTn>
                              </p:par>
                            </p:childTnLst>
                          </p:cTn>
                        </p:par>
                        <p:par>
                          <p:cTn id="31" fill="hold">
                            <p:stCondLst>
                              <p:cond delay="1000"/>
                            </p:stCondLst>
                            <p:childTnLst>
                              <p:par>
                                <p:cTn id="32" presetID="3" presetClass="entr" presetSubtype="10" fill="hold" nodeType="after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blinds(horizontal)">
                                      <p:cBhvr>
                                        <p:cTn id="34" dur="500"/>
                                        <p:tgtEl>
                                          <p:spTgt spid="5">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4" presetClass="entr" presetSubtype="0" fill="hold" grpId="1"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anim from="(-#ppt_w/2)" to="(#ppt_x)" calcmode="lin" valueType="num">
                                      <p:cBhvr>
                                        <p:cTn id="39" dur="600" fill="hold">
                                          <p:stCondLst>
                                            <p:cond delay="0"/>
                                          </p:stCondLst>
                                        </p:cTn>
                                        <p:tgtEl>
                                          <p:spTgt spid="7">
                                            <p:txEl>
                                              <p:pRg st="0" end="0"/>
                                            </p:txEl>
                                          </p:spTgt>
                                        </p:tgtEl>
                                        <p:attrNameLst>
                                          <p:attrName>ppt_x</p:attrName>
                                        </p:attrNameLst>
                                      </p:cBhvr>
                                    </p:anim>
                                    <p:anim from="0" to="-1.0" calcmode="lin" valueType="num">
                                      <p:cBhvr>
                                        <p:cTn id="40" dur="200" decel="50000" autoRev="1" fill="hold">
                                          <p:stCondLst>
                                            <p:cond delay="600"/>
                                          </p:stCondLst>
                                        </p:cTn>
                                        <p:tgtEl>
                                          <p:spTgt spid="7">
                                            <p:txEl>
                                              <p:pRg st="0" end="0"/>
                                            </p:txEl>
                                          </p:spTgt>
                                        </p:tgtEl>
                                        <p:attrNameLst>
                                          <p:attrName>xshear</p:attrName>
                                        </p:attrNameLst>
                                      </p:cBhvr>
                                    </p:anim>
                                    <p:animScale>
                                      <p:cBhvr>
                                        <p:cTn id="41" dur="200" decel="100000" autoRev="1" fill="hold">
                                          <p:stCondLst>
                                            <p:cond delay="600"/>
                                          </p:stCondLst>
                                        </p:cTn>
                                        <p:tgtEl>
                                          <p:spTgt spid="7">
                                            <p:txEl>
                                              <p:pRg st="0" end="0"/>
                                            </p:txEl>
                                          </p:spTgt>
                                        </p:tgtEl>
                                      </p:cBhvr>
                                      <p:from x="100000" y="100000"/>
                                      <p:to x="80000" y="100000"/>
                                    </p:animScale>
                                    <p:anim by="(#ppt_h/3+#ppt_w*0.1)" calcmode="lin" valueType="num">
                                      <p:cBhvr additive="sum">
                                        <p:cTn id="42" dur="200" decel="100000" autoRev="1" fill="hold">
                                          <p:stCondLst>
                                            <p:cond delay="600"/>
                                          </p:stCondLst>
                                        </p:cTn>
                                        <p:tgtEl>
                                          <p:spTgt spid="7">
                                            <p:txEl>
                                              <p:pRg st="0" end="0"/>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build="allAtOnce"/>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9900</TotalTime>
  <Words>1789</Words>
  <Application>Microsoft Office PowerPoint</Application>
  <PresentationFormat>全屏显示(4:3)</PresentationFormat>
  <Paragraphs>430</Paragraphs>
  <Slides>43</Slides>
  <Notes>1</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凤舞九天</vt:lpstr>
      <vt:lpstr>幻灯片 1</vt:lpstr>
      <vt:lpstr>深度优先搜索例题： 拯救少林神棍 （POJ1011)</vt:lpstr>
      <vt:lpstr>深度优先搜索例题： 拯救少林神棍</vt:lpstr>
      <vt:lpstr>深度优先搜索例题： 拯救少林神棍</vt:lpstr>
      <vt:lpstr>深度优先搜索例题： 拯救少林神棍</vt:lpstr>
      <vt:lpstr>深度优先搜索例题： 拯救少林神棍</vt:lpstr>
      <vt:lpstr>解题思路</vt:lpstr>
      <vt:lpstr>解题思路</vt:lpstr>
      <vt:lpstr>解题思路</vt:lpstr>
      <vt:lpstr>解题思路</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vector>
  </TitlesOfParts>
  <Company>pku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yingfuchen</dc:creator>
  <cp:lastModifiedBy>guowei</cp:lastModifiedBy>
  <cp:revision>452</cp:revision>
  <dcterms:created xsi:type="dcterms:W3CDTF">2003-06-28T15:03:44Z</dcterms:created>
  <dcterms:modified xsi:type="dcterms:W3CDTF">2013-07-09T15:25:03Z</dcterms:modified>
</cp:coreProperties>
</file>