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8" r:id="rId1"/>
  </p:sldMasterIdLst>
  <p:notesMasterIdLst>
    <p:notesMasterId r:id="rId32"/>
  </p:notesMasterIdLst>
  <p:handoutMasterIdLst>
    <p:handoutMasterId r:id="rId33"/>
  </p:handoutMasterIdLst>
  <p:sldIdLst>
    <p:sldId id="302" r:id="rId2"/>
    <p:sldId id="257" r:id="rId3"/>
    <p:sldId id="269" r:id="rId4"/>
    <p:sldId id="285" r:id="rId5"/>
    <p:sldId id="277" r:id="rId6"/>
    <p:sldId id="276" r:id="rId7"/>
    <p:sldId id="273" r:id="rId8"/>
    <p:sldId id="278" r:id="rId9"/>
    <p:sldId id="286" r:id="rId10"/>
    <p:sldId id="290" r:id="rId11"/>
    <p:sldId id="292" r:id="rId12"/>
    <p:sldId id="272" r:id="rId13"/>
    <p:sldId id="280" r:id="rId14"/>
    <p:sldId id="281" r:id="rId15"/>
    <p:sldId id="274" r:id="rId16"/>
    <p:sldId id="287" r:id="rId17"/>
    <p:sldId id="288" r:id="rId18"/>
    <p:sldId id="294" r:id="rId19"/>
    <p:sldId id="295" r:id="rId20"/>
    <p:sldId id="296" r:id="rId21"/>
    <p:sldId id="283" r:id="rId22"/>
    <p:sldId id="282" r:id="rId23"/>
    <p:sldId id="299" r:id="rId24"/>
    <p:sldId id="275" r:id="rId25"/>
    <p:sldId id="284" r:id="rId26"/>
    <p:sldId id="304" r:id="rId27"/>
    <p:sldId id="291" r:id="rId28"/>
    <p:sldId id="271" r:id="rId29"/>
    <p:sldId id="300" r:id="rId30"/>
    <p:sldId id="301" r:id="rId3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620"/>
    <a:srgbClr val="4F2270"/>
    <a:srgbClr val="666633"/>
    <a:srgbClr val="6666FF"/>
    <a:srgbClr val="000066"/>
    <a:srgbClr val="003300"/>
    <a:srgbClr val="FF0000"/>
    <a:srgbClr val="FE7D19"/>
    <a:srgbClr val="800000"/>
    <a:srgbClr val="00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9408" autoAdjust="0"/>
  </p:normalViewPr>
  <p:slideViewPr>
    <p:cSldViewPr>
      <p:cViewPr>
        <p:scale>
          <a:sx n="100" d="100"/>
          <a:sy n="100" d="100"/>
        </p:scale>
        <p:origin x="-504" y="1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92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7CE9C-B0F6-4200-AC8F-BD790BB9F77F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9A585F8B-18AC-4597-9946-39915EA0ADD2}">
      <dgm:prSet phldrT="[文字]" custT="1"/>
      <dgm:spPr/>
      <dgm:t>
        <a:bodyPr/>
        <a:lstStyle/>
        <a:p>
          <a:r>
            <a:rPr lang="en-US" altLang="zh-TW" sz="1400" b="1" dirty="0" err="1" smtClean="0">
              <a:latin typeface="Candara" pitchFamily="34" charset="0"/>
            </a:rPr>
            <a:t>request_mem_region</a:t>
          </a:r>
          <a:r>
            <a:rPr lang="en-US" altLang="zh-TW" sz="1100" b="1" dirty="0" smtClean="0">
              <a:latin typeface="Candara" pitchFamily="34" charset="0"/>
            </a:rPr>
            <a:t>(</a:t>
          </a:r>
          <a:r>
            <a:rPr lang="en-US" altLang="zh-TW" sz="1100" b="1" dirty="0" err="1" smtClean="0">
              <a:latin typeface="Candara" pitchFamily="34" charset="0"/>
            </a:rPr>
            <a:t>phy_addr,len,”NAME</a:t>
          </a:r>
          <a:r>
            <a:rPr lang="en-US" altLang="zh-TW" sz="1100" b="1" dirty="0" smtClean="0">
              <a:latin typeface="Candara" pitchFamily="34" charset="0"/>
            </a:rPr>
            <a:t>”)</a:t>
          </a:r>
          <a:endParaRPr lang="zh-TW" altLang="en-US" sz="1100" b="1" dirty="0">
            <a:latin typeface="Candara" pitchFamily="34" charset="0"/>
          </a:endParaRPr>
        </a:p>
      </dgm:t>
    </dgm:pt>
    <dgm:pt modelId="{72834595-7FA4-44CF-8324-E8069C74C64E}" type="parTrans" cxnId="{95DC17FD-2BFC-4FBD-AC17-F057157AF7C7}">
      <dgm:prSet/>
      <dgm:spPr/>
      <dgm:t>
        <a:bodyPr/>
        <a:lstStyle/>
        <a:p>
          <a:endParaRPr lang="zh-TW" altLang="en-US" b="1">
            <a:latin typeface="Candara" pitchFamily="34" charset="0"/>
          </a:endParaRPr>
        </a:p>
      </dgm:t>
    </dgm:pt>
    <dgm:pt modelId="{48B1AB36-530B-412A-975E-30CF4EB48DB6}" type="sibTrans" cxnId="{95DC17FD-2BFC-4FBD-AC17-F057157AF7C7}">
      <dgm:prSet/>
      <dgm:spPr/>
      <dgm:t>
        <a:bodyPr/>
        <a:lstStyle/>
        <a:p>
          <a:endParaRPr lang="zh-TW" altLang="en-US" b="1">
            <a:latin typeface="Candara" pitchFamily="34" charset="0"/>
          </a:endParaRPr>
        </a:p>
      </dgm:t>
    </dgm:pt>
    <dgm:pt modelId="{7F7677DD-F57E-45D7-A424-EFFA1DA1A40C}">
      <dgm:prSet phldrT="[文字]" custT="1"/>
      <dgm:spPr/>
      <dgm:t>
        <a:bodyPr/>
        <a:lstStyle/>
        <a:p>
          <a:r>
            <a:rPr lang="en-US" altLang="zh-TW" sz="1100" b="1" dirty="0" err="1" smtClean="0">
              <a:latin typeface="Candara" pitchFamily="34" charset="0"/>
            </a:rPr>
            <a:t>virt_addr</a:t>
          </a:r>
          <a:r>
            <a:rPr lang="en-US" altLang="zh-TW" sz="1100" b="1" dirty="0" smtClean="0">
              <a:latin typeface="Candara" pitchFamily="34" charset="0"/>
            </a:rPr>
            <a:t> = </a:t>
          </a:r>
          <a:r>
            <a:rPr lang="en-US" altLang="zh-TW" sz="1400" b="1" dirty="0" err="1" smtClean="0">
              <a:latin typeface="Candara" pitchFamily="34" charset="0"/>
            </a:rPr>
            <a:t>ioremap</a:t>
          </a:r>
          <a:r>
            <a:rPr lang="en-US" altLang="zh-TW" sz="1100" b="1" dirty="0" smtClean="0">
              <a:latin typeface="Candara" pitchFamily="34" charset="0"/>
            </a:rPr>
            <a:t>(</a:t>
          </a:r>
          <a:r>
            <a:rPr lang="en-US" altLang="zh-TW" sz="1100" b="1" dirty="0" err="1" smtClean="0">
              <a:latin typeface="Candara" pitchFamily="34" charset="0"/>
            </a:rPr>
            <a:t>phy_addr,len</a:t>
          </a:r>
          <a:r>
            <a:rPr lang="en-US" altLang="zh-TW" sz="1100" b="1" dirty="0" smtClean="0">
              <a:latin typeface="Candara" pitchFamily="34" charset="0"/>
            </a:rPr>
            <a:t>)</a:t>
          </a:r>
          <a:endParaRPr lang="zh-TW" altLang="en-US" sz="1100" b="1" dirty="0">
            <a:latin typeface="Candara" pitchFamily="34" charset="0"/>
          </a:endParaRPr>
        </a:p>
      </dgm:t>
    </dgm:pt>
    <dgm:pt modelId="{86FB90E3-123A-4D5D-963B-9CEB0C3528F9}" type="parTrans" cxnId="{7CB27AFF-197D-4B26-802F-104169B5F723}">
      <dgm:prSet/>
      <dgm:spPr/>
      <dgm:t>
        <a:bodyPr/>
        <a:lstStyle/>
        <a:p>
          <a:endParaRPr lang="zh-TW" altLang="en-US" b="1">
            <a:latin typeface="Candara" pitchFamily="34" charset="0"/>
          </a:endParaRPr>
        </a:p>
      </dgm:t>
    </dgm:pt>
    <dgm:pt modelId="{21462EE7-3B7E-463C-8F4D-7C703014ADE3}" type="sibTrans" cxnId="{7CB27AFF-197D-4B26-802F-104169B5F723}">
      <dgm:prSet/>
      <dgm:spPr/>
      <dgm:t>
        <a:bodyPr/>
        <a:lstStyle/>
        <a:p>
          <a:endParaRPr lang="zh-TW" altLang="en-US" b="1">
            <a:latin typeface="Candara" pitchFamily="34" charset="0"/>
          </a:endParaRPr>
        </a:p>
      </dgm:t>
    </dgm:pt>
    <dgm:pt modelId="{D472FCB8-7906-4212-88DE-6A8709FEF8E2}">
      <dgm:prSet phldrT="[文字]"/>
      <dgm:spPr/>
      <dgm:t>
        <a:bodyPr/>
        <a:lstStyle/>
        <a:p>
          <a:r>
            <a:rPr lang="en-US" altLang="zh-TW" b="1" dirty="0" err="1" smtClean="0">
              <a:latin typeface="Candara" pitchFamily="34" charset="0"/>
            </a:rPr>
            <a:t>readb</a:t>
          </a:r>
          <a:r>
            <a:rPr lang="en-US" altLang="zh-TW" b="1" dirty="0" smtClean="0">
              <a:latin typeface="Candara" pitchFamily="34" charset="0"/>
            </a:rPr>
            <a:t>/</a:t>
          </a:r>
          <a:r>
            <a:rPr lang="en-US" altLang="zh-TW" b="1" dirty="0" err="1" smtClean="0">
              <a:latin typeface="Candara" pitchFamily="34" charset="0"/>
            </a:rPr>
            <a:t>readw</a:t>
          </a:r>
          <a:r>
            <a:rPr lang="en-US" altLang="zh-TW" b="1" dirty="0" smtClean="0">
              <a:latin typeface="Candara" pitchFamily="34" charset="0"/>
            </a:rPr>
            <a:t>/</a:t>
          </a:r>
          <a:r>
            <a:rPr lang="en-US" altLang="zh-TW" b="1" dirty="0" err="1" smtClean="0">
              <a:latin typeface="Candara" pitchFamily="34" charset="0"/>
            </a:rPr>
            <a:t>readl</a:t>
          </a:r>
          <a:r>
            <a:rPr lang="en-US" altLang="zh-TW" b="1" dirty="0" smtClean="0">
              <a:latin typeface="Candara" pitchFamily="34" charset="0"/>
            </a:rPr>
            <a:t> (</a:t>
          </a:r>
          <a:r>
            <a:rPr lang="en-US" altLang="zh-TW" b="1" dirty="0" err="1" smtClean="0">
              <a:latin typeface="Candara" pitchFamily="34" charset="0"/>
            </a:rPr>
            <a:t>virt_addr</a:t>
          </a:r>
          <a:r>
            <a:rPr lang="en-US" altLang="zh-TW" b="1" dirty="0" smtClean="0">
              <a:latin typeface="Candara" pitchFamily="34" charset="0"/>
            </a:rPr>
            <a:t>)</a:t>
          </a:r>
          <a:br>
            <a:rPr lang="en-US" altLang="zh-TW" b="1" dirty="0" smtClean="0">
              <a:latin typeface="Candara" pitchFamily="34" charset="0"/>
            </a:rPr>
          </a:br>
          <a:r>
            <a:rPr lang="en-US" altLang="zh-TW" b="1" dirty="0" err="1" smtClean="0">
              <a:latin typeface="Candara" pitchFamily="34" charset="0"/>
            </a:rPr>
            <a:t>writeb</a:t>
          </a:r>
          <a:r>
            <a:rPr lang="en-US" altLang="zh-TW" b="1" dirty="0" smtClean="0">
              <a:latin typeface="Candara" pitchFamily="34" charset="0"/>
            </a:rPr>
            <a:t>/</a:t>
          </a:r>
          <a:r>
            <a:rPr lang="en-US" altLang="zh-TW" b="1" dirty="0" err="1" smtClean="0">
              <a:latin typeface="Candara" pitchFamily="34" charset="0"/>
            </a:rPr>
            <a:t>writew</a:t>
          </a:r>
          <a:r>
            <a:rPr lang="en-US" altLang="zh-TW" b="1" dirty="0" smtClean="0">
              <a:latin typeface="Candara" pitchFamily="34" charset="0"/>
            </a:rPr>
            <a:t>/</a:t>
          </a:r>
          <a:r>
            <a:rPr lang="en-US" altLang="zh-TW" b="1" dirty="0" err="1" smtClean="0">
              <a:latin typeface="Candara" pitchFamily="34" charset="0"/>
            </a:rPr>
            <a:t>writel</a:t>
          </a:r>
          <a:r>
            <a:rPr lang="en-US" altLang="zh-TW" b="1" dirty="0" smtClean="0">
              <a:latin typeface="Candara" pitchFamily="34" charset="0"/>
            </a:rPr>
            <a:t> (</a:t>
          </a:r>
          <a:r>
            <a:rPr lang="en-US" altLang="zh-TW" b="1" dirty="0" err="1" smtClean="0">
              <a:latin typeface="Candara" pitchFamily="34" charset="0"/>
            </a:rPr>
            <a:t>val,virt_addr</a:t>
          </a:r>
          <a:r>
            <a:rPr lang="en-US" altLang="zh-TW" b="1" dirty="0" smtClean="0">
              <a:latin typeface="Candara" pitchFamily="34" charset="0"/>
            </a:rPr>
            <a:t>)</a:t>
          </a:r>
          <a:endParaRPr lang="zh-TW" altLang="en-US" b="1" dirty="0">
            <a:latin typeface="Candara" pitchFamily="34" charset="0"/>
          </a:endParaRPr>
        </a:p>
      </dgm:t>
    </dgm:pt>
    <dgm:pt modelId="{DA6855A2-E032-434E-BA12-10F90343CA73}" type="parTrans" cxnId="{6E87BAEB-A9A2-4DD8-A3E8-D9FD4F83E444}">
      <dgm:prSet/>
      <dgm:spPr/>
      <dgm:t>
        <a:bodyPr/>
        <a:lstStyle/>
        <a:p>
          <a:endParaRPr lang="zh-TW" altLang="en-US" b="1">
            <a:latin typeface="Candara" pitchFamily="34" charset="0"/>
          </a:endParaRPr>
        </a:p>
      </dgm:t>
    </dgm:pt>
    <dgm:pt modelId="{5DB3E93C-E17F-4AEF-BF25-6B839C7EDA75}" type="sibTrans" cxnId="{6E87BAEB-A9A2-4DD8-A3E8-D9FD4F83E444}">
      <dgm:prSet/>
      <dgm:spPr/>
      <dgm:t>
        <a:bodyPr/>
        <a:lstStyle/>
        <a:p>
          <a:endParaRPr lang="zh-TW" altLang="en-US" b="1">
            <a:latin typeface="Candara" pitchFamily="34" charset="0"/>
          </a:endParaRPr>
        </a:p>
      </dgm:t>
    </dgm:pt>
    <dgm:pt modelId="{EDC7675E-88B8-442B-A5DB-729451A08B84}">
      <dgm:prSet phldrT="[文字]" custT="1"/>
      <dgm:spPr/>
      <dgm:t>
        <a:bodyPr/>
        <a:lstStyle/>
        <a:p>
          <a:r>
            <a:rPr lang="en-US" altLang="zh-TW" sz="1400" b="1" dirty="0" err="1" smtClean="0">
              <a:latin typeface="Candara" pitchFamily="34" charset="0"/>
            </a:rPr>
            <a:t>iounmap</a:t>
          </a:r>
          <a:r>
            <a:rPr lang="en-US" altLang="zh-TW" sz="1100" b="1" dirty="0" smtClean="0">
              <a:latin typeface="Candara" pitchFamily="34" charset="0"/>
            </a:rPr>
            <a:t>(</a:t>
          </a:r>
          <a:r>
            <a:rPr lang="en-US" altLang="zh-TW" sz="1100" b="1" dirty="0" err="1" smtClean="0">
              <a:latin typeface="Candara" pitchFamily="34" charset="0"/>
            </a:rPr>
            <a:t>virt_addr</a:t>
          </a:r>
          <a:r>
            <a:rPr lang="en-US" altLang="zh-TW" sz="1100" b="1" dirty="0" smtClean="0">
              <a:latin typeface="Candara" pitchFamily="34" charset="0"/>
            </a:rPr>
            <a:t>)</a:t>
          </a:r>
          <a:endParaRPr lang="zh-TW" altLang="en-US" sz="1100" b="1" dirty="0">
            <a:latin typeface="Candara" pitchFamily="34" charset="0"/>
          </a:endParaRPr>
        </a:p>
      </dgm:t>
    </dgm:pt>
    <dgm:pt modelId="{F42B9F1D-30AC-4AB0-BB7E-0637DC029C63}" type="parTrans" cxnId="{39522471-AFBD-47BD-A780-C2BF83BE30B2}">
      <dgm:prSet/>
      <dgm:spPr/>
      <dgm:t>
        <a:bodyPr/>
        <a:lstStyle/>
        <a:p>
          <a:endParaRPr lang="zh-TW" altLang="en-US" b="1"/>
        </a:p>
      </dgm:t>
    </dgm:pt>
    <dgm:pt modelId="{7F09E484-7DC3-4988-8543-661370605721}" type="sibTrans" cxnId="{39522471-AFBD-47BD-A780-C2BF83BE30B2}">
      <dgm:prSet/>
      <dgm:spPr/>
      <dgm:t>
        <a:bodyPr/>
        <a:lstStyle/>
        <a:p>
          <a:endParaRPr lang="zh-TW" altLang="en-US" b="1"/>
        </a:p>
      </dgm:t>
    </dgm:pt>
    <dgm:pt modelId="{60BA88D2-B3F4-41E1-80FB-F3C15D9BEBB4}">
      <dgm:prSet phldrT="[文字]" custT="1"/>
      <dgm:spPr/>
      <dgm:t>
        <a:bodyPr/>
        <a:lstStyle/>
        <a:p>
          <a:r>
            <a:rPr lang="en-US" altLang="zh-TW" sz="1400" b="1" dirty="0" err="1" smtClean="0">
              <a:latin typeface="Candara" pitchFamily="34" charset="0"/>
            </a:rPr>
            <a:t>release_mem_region</a:t>
          </a:r>
          <a:r>
            <a:rPr lang="en-US" altLang="zh-TW" sz="1100" b="1" dirty="0" smtClean="0">
              <a:latin typeface="Candara" pitchFamily="34" charset="0"/>
            </a:rPr>
            <a:t>(</a:t>
          </a:r>
          <a:r>
            <a:rPr lang="en-US" altLang="zh-TW" sz="1100" b="1" dirty="0" err="1" smtClean="0">
              <a:latin typeface="Candara" pitchFamily="34" charset="0"/>
            </a:rPr>
            <a:t>phy_addr,len</a:t>
          </a:r>
          <a:r>
            <a:rPr lang="en-US" altLang="zh-TW" sz="1100" b="1" dirty="0" smtClean="0">
              <a:latin typeface="Candara" pitchFamily="34" charset="0"/>
            </a:rPr>
            <a:t>)</a:t>
          </a:r>
          <a:endParaRPr lang="zh-TW" altLang="en-US" sz="1100" b="1" dirty="0">
            <a:latin typeface="Candara" pitchFamily="34" charset="0"/>
          </a:endParaRPr>
        </a:p>
      </dgm:t>
    </dgm:pt>
    <dgm:pt modelId="{6A522792-BB2D-4CDF-AAB2-54A9906A420A}" type="parTrans" cxnId="{FB5137ED-76A1-4FDB-B5BD-87D0266F0DC0}">
      <dgm:prSet/>
      <dgm:spPr/>
      <dgm:t>
        <a:bodyPr/>
        <a:lstStyle/>
        <a:p>
          <a:endParaRPr lang="zh-TW" altLang="en-US" b="1"/>
        </a:p>
      </dgm:t>
    </dgm:pt>
    <dgm:pt modelId="{13668B35-7E8F-48F0-93CC-42A75D64AB22}" type="sibTrans" cxnId="{FB5137ED-76A1-4FDB-B5BD-87D0266F0DC0}">
      <dgm:prSet/>
      <dgm:spPr/>
      <dgm:t>
        <a:bodyPr/>
        <a:lstStyle/>
        <a:p>
          <a:endParaRPr lang="zh-TW" altLang="en-US" b="1"/>
        </a:p>
      </dgm:t>
    </dgm:pt>
    <dgm:pt modelId="{9C0C3EFA-AE11-4748-9F10-CB2BE3800586}" type="pres">
      <dgm:prSet presAssocID="{C0B7CE9C-B0F6-4200-AC8F-BD790BB9F77F}" presName="linearFlow" presStyleCnt="0">
        <dgm:presLayoutVars>
          <dgm:resizeHandles val="exact"/>
        </dgm:presLayoutVars>
      </dgm:prSet>
      <dgm:spPr/>
    </dgm:pt>
    <dgm:pt modelId="{B1714504-BB26-4300-B522-AA9B169017DF}" type="pres">
      <dgm:prSet presAssocID="{9A585F8B-18AC-4597-9946-39915EA0ADD2}" presName="node" presStyleLbl="node1" presStyleIdx="0" presStyleCnt="5" custScaleX="16157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28CDE31-4F1A-468F-8414-A7640F4FEBB7}" type="pres">
      <dgm:prSet presAssocID="{48B1AB36-530B-412A-975E-30CF4EB48DB6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4CBF3519-ED5E-4823-858D-E757466BAD9C}" type="pres">
      <dgm:prSet presAssocID="{48B1AB36-530B-412A-975E-30CF4EB48DB6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B06608C7-5FB9-49C0-B3E4-27D7D51BF5AC}" type="pres">
      <dgm:prSet presAssocID="{7F7677DD-F57E-45D7-A424-EFFA1DA1A40C}" presName="node" presStyleLbl="node1" presStyleIdx="1" presStyleCnt="5" custScaleX="16157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DA18FD-F00F-43D6-A105-B029FFE9B908}" type="pres">
      <dgm:prSet presAssocID="{21462EE7-3B7E-463C-8F4D-7C703014ADE3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3599DC0F-FADC-40FB-B6F6-AA30424E782E}" type="pres">
      <dgm:prSet presAssocID="{21462EE7-3B7E-463C-8F4D-7C703014ADE3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2F6FA515-BCED-4155-8F61-1315E1AD0115}" type="pres">
      <dgm:prSet presAssocID="{D472FCB8-7906-4212-88DE-6A8709FEF8E2}" presName="node" presStyleLbl="node1" presStyleIdx="2" presStyleCnt="5" custScaleX="16157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1557D95-7CD8-484B-85E7-17317084AE29}" type="pres">
      <dgm:prSet presAssocID="{5DB3E93C-E17F-4AEF-BF25-6B839C7EDA75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CD2DE0C5-982C-4B7B-A106-198C5098FB8F}" type="pres">
      <dgm:prSet presAssocID="{5DB3E93C-E17F-4AEF-BF25-6B839C7EDA75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10C6F82D-E390-4818-86BB-0FAE9E51E6F7}" type="pres">
      <dgm:prSet presAssocID="{EDC7675E-88B8-442B-A5DB-729451A08B84}" presName="node" presStyleLbl="node1" presStyleIdx="3" presStyleCnt="5" custScaleX="16157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341F92-B05B-40C7-8AA6-1C782EE8628C}" type="pres">
      <dgm:prSet presAssocID="{7F09E484-7DC3-4988-8543-661370605721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00FEDF15-7178-4FAA-9356-B38971B614AF}" type="pres">
      <dgm:prSet presAssocID="{7F09E484-7DC3-4988-8543-661370605721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FF3AF490-E0BA-409D-9387-E5E0F6AE592C}" type="pres">
      <dgm:prSet presAssocID="{60BA88D2-B3F4-41E1-80FB-F3C15D9BEBB4}" presName="node" presStyleLbl="node1" presStyleIdx="4" presStyleCnt="5" custScaleX="16157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FE3DE3A-73B1-4692-BB5D-D471807BC5F5}" type="presOf" srcId="{5DB3E93C-E17F-4AEF-BF25-6B839C7EDA75}" destId="{11557D95-7CD8-484B-85E7-17317084AE29}" srcOrd="0" destOrd="0" presId="urn:microsoft.com/office/officeart/2005/8/layout/process2"/>
    <dgm:cxn modelId="{B482585D-FC83-4480-907F-8E12EDDCBB2C}" type="presOf" srcId="{21462EE7-3B7E-463C-8F4D-7C703014ADE3}" destId="{8BDA18FD-F00F-43D6-A105-B029FFE9B908}" srcOrd="0" destOrd="0" presId="urn:microsoft.com/office/officeart/2005/8/layout/process2"/>
    <dgm:cxn modelId="{898CD5D5-B2E9-4163-997A-217A802BB12D}" type="presOf" srcId="{5DB3E93C-E17F-4AEF-BF25-6B839C7EDA75}" destId="{CD2DE0C5-982C-4B7B-A106-198C5098FB8F}" srcOrd="1" destOrd="0" presId="urn:microsoft.com/office/officeart/2005/8/layout/process2"/>
    <dgm:cxn modelId="{18678F44-F2F4-440F-956D-EC816F4E35AC}" type="presOf" srcId="{EDC7675E-88B8-442B-A5DB-729451A08B84}" destId="{10C6F82D-E390-4818-86BB-0FAE9E51E6F7}" srcOrd="0" destOrd="0" presId="urn:microsoft.com/office/officeart/2005/8/layout/process2"/>
    <dgm:cxn modelId="{972924B9-1B10-4D01-BA89-16DCA247F3B1}" type="presOf" srcId="{C0B7CE9C-B0F6-4200-AC8F-BD790BB9F77F}" destId="{9C0C3EFA-AE11-4748-9F10-CB2BE3800586}" srcOrd="0" destOrd="0" presId="urn:microsoft.com/office/officeart/2005/8/layout/process2"/>
    <dgm:cxn modelId="{58C45341-AAEE-41FE-99EE-D16C6DB1453B}" type="presOf" srcId="{7F7677DD-F57E-45D7-A424-EFFA1DA1A40C}" destId="{B06608C7-5FB9-49C0-B3E4-27D7D51BF5AC}" srcOrd="0" destOrd="0" presId="urn:microsoft.com/office/officeart/2005/8/layout/process2"/>
    <dgm:cxn modelId="{6E87BAEB-A9A2-4DD8-A3E8-D9FD4F83E444}" srcId="{C0B7CE9C-B0F6-4200-AC8F-BD790BB9F77F}" destId="{D472FCB8-7906-4212-88DE-6A8709FEF8E2}" srcOrd="2" destOrd="0" parTransId="{DA6855A2-E032-434E-BA12-10F90343CA73}" sibTransId="{5DB3E93C-E17F-4AEF-BF25-6B839C7EDA75}"/>
    <dgm:cxn modelId="{659AA4B2-F86E-4E94-8A11-9C8EAF52061C}" type="presOf" srcId="{7F09E484-7DC3-4988-8543-661370605721}" destId="{00FEDF15-7178-4FAA-9356-B38971B614AF}" srcOrd="1" destOrd="0" presId="urn:microsoft.com/office/officeart/2005/8/layout/process2"/>
    <dgm:cxn modelId="{11DA0F66-A358-47AC-A705-E367C578578E}" type="presOf" srcId="{D472FCB8-7906-4212-88DE-6A8709FEF8E2}" destId="{2F6FA515-BCED-4155-8F61-1315E1AD0115}" srcOrd="0" destOrd="0" presId="urn:microsoft.com/office/officeart/2005/8/layout/process2"/>
    <dgm:cxn modelId="{95DC17FD-2BFC-4FBD-AC17-F057157AF7C7}" srcId="{C0B7CE9C-B0F6-4200-AC8F-BD790BB9F77F}" destId="{9A585F8B-18AC-4597-9946-39915EA0ADD2}" srcOrd="0" destOrd="0" parTransId="{72834595-7FA4-44CF-8324-E8069C74C64E}" sibTransId="{48B1AB36-530B-412A-975E-30CF4EB48DB6}"/>
    <dgm:cxn modelId="{4C0C0724-3332-45F9-B0C3-1CFC66244A88}" type="presOf" srcId="{48B1AB36-530B-412A-975E-30CF4EB48DB6}" destId="{E28CDE31-4F1A-468F-8414-A7640F4FEBB7}" srcOrd="0" destOrd="0" presId="urn:microsoft.com/office/officeart/2005/8/layout/process2"/>
    <dgm:cxn modelId="{7CB27AFF-197D-4B26-802F-104169B5F723}" srcId="{C0B7CE9C-B0F6-4200-AC8F-BD790BB9F77F}" destId="{7F7677DD-F57E-45D7-A424-EFFA1DA1A40C}" srcOrd="1" destOrd="0" parTransId="{86FB90E3-123A-4D5D-963B-9CEB0C3528F9}" sibTransId="{21462EE7-3B7E-463C-8F4D-7C703014ADE3}"/>
    <dgm:cxn modelId="{C8AE756E-1F4A-4A40-800D-76E4A31A10B5}" type="presOf" srcId="{60BA88D2-B3F4-41E1-80FB-F3C15D9BEBB4}" destId="{FF3AF490-E0BA-409D-9387-E5E0F6AE592C}" srcOrd="0" destOrd="0" presId="urn:microsoft.com/office/officeart/2005/8/layout/process2"/>
    <dgm:cxn modelId="{FB5137ED-76A1-4FDB-B5BD-87D0266F0DC0}" srcId="{C0B7CE9C-B0F6-4200-AC8F-BD790BB9F77F}" destId="{60BA88D2-B3F4-41E1-80FB-F3C15D9BEBB4}" srcOrd="4" destOrd="0" parTransId="{6A522792-BB2D-4CDF-AAB2-54A9906A420A}" sibTransId="{13668B35-7E8F-48F0-93CC-42A75D64AB22}"/>
    <dgm:cxn modelId="{CB4D883F-1C9E-407F-AF12-D08156BE7628}" type="presOf" srcId="{48B1AB36-530B-412A-975E-30CF4EB48DB6}" destId="{4CBF3519-ED5E-4823-858D-E757466BAD9C}" srcOrd="1" destOrd="0" presId="urn:microsoft.com/office/officeart/2005/8/layout/process2"/>
    <dgm:cxn modelId="{39522471-AFBD-47BD-A780-C2BF83BE30B2}" srcId="{C0B7CE9C-B0F6-4200-AC8F-BD790BB9F77F}" destId="{EDC7675E-88B8-442B-A5DB-729451A08B84}" srcOrd="3" destOrd="0" parTransId="{F42B9F1D-30AC-4AB0-BB7E-0637DC029C63}" sibTransId="{7F09E484-7DC3-4988-8543-661370605721}"/>
    <dgm:cxn modelId="{FD527A8A-F3BA-455B-A9AC-9E864EFEAADE}" type="presOf" srcId="{9A585F8B-18AC-4597-9946-39915EA0ADD2}" destId="{B1714504-BB26-4300-B522-AA9B169017DF}" srcOrd="0" destOrd="0" presId="urn:microsoft.com/office/officeart/2005/8/layout/process2"/>
    <dgm:cxn modelId="{D50DFDDA-B730-4058-A874-63C8DD1BEC65}" type="presOf" srcId="{7F09E484-7DC3-4988-8543-661370605721}" destId="{70341F92-B05B-40C7-8AA6-1C782EE8628C}" srcOrd="0" destOrd="0" presId="urn:microsoft.com/office/officeart/2005/8/layout/process2"/>
    <dgm:cxn modelId="{C3C06A1B-AB11-495D-BBE1-FEDAB4FC739C}" type="presOf" srcId="{21462EE7-3B7E-463C-8F4D-7C703014ADE3}" destId="{3599DC0F-FADC-40FB-B6F6-AA30424E782E}" srcOrd="1" destOrd="0" presId="urn:microsoft.com/office/officeart/2005/8/layout/process2"/>
    <dgm:cxn modelId="{ADA9DA85-C82E-4A77-A178-8E45E01F06DA}" type="presParOf" srcId="{9C0C3EFA-AE11-4748-9F10-CB2BE3800586}" destId="{B1714504-BB26-4300-B522-AA9B169017DF}" srcOrd="0" destOrd="0" presId="urn:microsoft.com/office/officeart/2005/8/layout/process2"/>
    <dgm:cxn modelId="{25744CAE-90BF-492F-B00B-E90520BFA148}" type="presParOf" srcId="{9C0C3EFA-AE11-4748-9F10-CB2BE3800586}" destId="{E28CDE31-4F1A-468F-8414-A7640F4FEBB7}" srcOrd="1" destOrd="0" presId="urn:microsoft.com/office/officeart/2005/8/layout/process2"/>
    <dgm:cxn modelId="{93471F65-8080-481C-8991-CC453C0D7B6D}" type="presParOf" srcId="{E28CDE31-4F1A-468F-8414-A7640F4FEBB7}" destId="{4CBF3519-ED5E-4823-858D-E757466BAD9C}" srcOrd="0" destOrd="0" presId="urn:microsoft.com/office/officeart/2005/8/layout/process2"/>
    <dgm:cxn modelId="{E92E41E1-82D7-4EED-9479-D0DD7B458B55}" type="presParOf" srcId="{9C0C3EFA-AE11-4748-9F10-CB2BE3800586}" destId="{B06608C7-5FB9-49C0-B3E4-27D7D51BF5AC}" srcOrd="2" destOrd="0" presId="urn:microsoft.com/office/officeart/2005/8/layout/process2"/>
    <dgm:cxn modelId="{83AC00B8-88B3-4841-9E69-00C6116C58EF}" type="presParOf" srcId="{9C0C3EFA-AE11-4748-9F10-CB2BE3800586}" destId="{8BDA18FD-F00F-43D6-A105-B029FFE9B908}" srcOrd="3" destOrd="0" presId="urn:microsoft.com/office/officeart/2005/8/layout/process2"/>
    <dgm:cxn modelId="{24E3EDA1-046D-4345-A8EC-396CEA215052}" type="presParOf" srcId="{8BDA18FD-F00F-43D6-A105-B029FFE9B908}" destId="{3599DC0F-FADC-40FB-B6F6-AA30424E782E}" srcOrd="0" destOrd="0" presId="urn:microsoft.com/office/officeart/2005/8/layout/process2"/>
    <dgm:cxn modelId="{1BE6FE61-CA95-4375-B926-90D0B197BF5A}" type="presParOf" srcId="{9C0C3EFA-AE11-4748-9F10-CB2BE3800586}" destId="{2F6FA515-BCED-4155-8F61-1315E1AD0115}" srcOrd="4" destOrd="0" presId="urn:microsoft.com/office/officeart/2005/8/layout/process2"/>
    <dgm:cxn modelId="{8619EB6B-D2D6-4226-A2E7-9919FD74CDB1}" type="presParOf" srcId="{9C0C3EFA-AE11-4748-9F10-CB2BE3800586}" destId="{11557D95-7CD8-484B-85E7-17317084AE29}" srcOrd="5" destOrd="0" presId="urn:microsoft.com/office/officeart/2005/8/layout/process2"/>
    <dgm:cxn modelId="{40CAB89C-53C4-4613-85EE-916621895AC7}" type="presParOf" srcId="{11557D95-7CD8-484B-85E7-17317084AE29}" destId="{CD2DE0C5-982C-4B7B-A106-198C5098FB8F}" srcOrd="0" destOrd="0" presId="urn:microsoft.com/office/officeart/2005/8/layout/process2"/>
    <dgm:cxn modelId="{DDC2BB5F-3143-4905-B25A-1335A8A4FC05}" type="presParOf" srcId="{9C0C3EFA-AE11-4748-9F10-CB2BE3800586}" destId="{10C6F82D-E390-4818-86BB-0FAE9E51E6F7}" srcOrd="6" destOrd="0" presId="urn:microsoft.com/office/officeart/2005/8/layout/process2"/>
    <dgm:cxn modelId="{A73E34C9-0C59-4FEE-88A3-8017A587B25E}" type="presParOf" srcId="{9C0C3EFA-AE11-4748-9F10-CB2BE3800586}" destId="{70341F92-B05B-40C7-8AA6-1C782EE8628C}" srcOrd="7" destOrd="0" presId="urn:microsoft.com/office/officeart/2005/8/layout/process2"/>
    <dgm:cxn modelId="{BC961943-4774-4D3D-AF28-49F6C435933C}" type="presParOf" srcId="{70341F92-B05B-40C7-8AA6-1C782EE8628C}" destId="{00FEDF15-7178-4FAA-9356-B38971B614AF}" srcOrd="0" destOrd="0" presId="urn:microsoft.com/office/officeart/2005/8/layout/process2"/>
    <dgm:cxn modelId="{9785B6EA-1E67-4488-8321-A5D41A799D69}" type="presParOf" srcId="{9C0C3EFA-AE11-4748-9F10-CB2BE3800586}" destId="{FF3AF490-E0BA-409D-9387-E5E0F6AE592C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B7CE9C-B0F6-4200-AC8F-BD790BB9F77F}" type="doc">
      <dgm:prSet loTypeId="urn:microsoft.com/office/officeart/2005/8/layout/process2" loCatId="process" qsTypeId="urn:microsoft.com/office/officeart/2005/8/quickstyle/simple3" qsCatId="simple" csTypeId="urn:microsoft.com/office/officeart/2005/8/colors/colorful2" csCatId="colorful" phldr="1"/>
      <dgm:spPr/>
    </dgm:pt>
    <dgm:pt modelId="{9A585F8B-18AC-4597-9946-39915EA0ADD2}">
      <dgm:prSet phldrT="[文字]" custT="1"/>
      <dgm:spPr/>
      <dgm:t>
        <a:bodyPr/>
        <a:lstStyle/>
        <a:p>
          <a:r>
            <a:rPr lang="en-US" altLang="zh-TW" sz="1400" b="1" dirty="0" smtClean="0"/>
            <a:t>AP  call  </a:t>
          </a:r>
          <a:r>
            <a:rPr lang="en-US" altLang="zh-TW" sz="1400" b="1" dirty="0" err="1" smtClean="0"/>
            <a:t>Ioctl</a:t>
          </a:r>
          <a:r>
            <a:rPr lang="en-US" altLang="zh-TW" sz="1400" b="1" dirty="0" smtClean="0"/>
            <a:t>  </a:t>
          </a:r>
          <a:r>
            <a:rPr lang="en-US" altLang="zh-TW" sz="1400" b="1" dirty="0" err="1" smtClean="0"/>
            <a:t>syscall</a:t>
          </a:r>
          <a:r>
            <a:rPr lang="en-US" altLang="zh-TW" sz="1400" b="1" dirty="0" smtClean="0"/>
            <a:t> to get  a memory space.</a:t>
          </a:r>
          <a:endParaRPr lang="zh-TW" altLang="en-US" sz="1400" b="1" dirty="0"/>
        </a:p>
      </dgm:t>
    </dgm:pt>
    <dgm:pt modelId="{72834595-7FA4-44CF-8324-E8069C74C64E}" type="parTrans" cxnId="{95DC17FD-2BFC-4FBD-AC17-F057157AF7C7}">
      <dgm:prSet/>
      <dgm:spPr/>
      <dgm:t>
        <a:bodyPr/>
        <a:lstStyle/>
        <a:p>
          <a:endParaRPr lang="zh-TW" altLang="en-US" sz="1800"/>
        </a:p>
      </dgm:t>
    </dgm:pt>
    <dgm:pt modelId="{48B1AB36-530B-412A-975E-30CF4EB48DB6}" type="sibTrans" cxnId="{95DC17FD-2BFC-4FBD-AC17-F057157AF7C7}">
      <dgm:prSet custT="1"/>
      <dgm:spPr/>
      <dgm:t>
        <a:bodyPr/>
        <a:lstStyle/>
        <a:p>
          <a:endParaRPr lang="zh-TW" altLang="en-US" sz="800"/>
        </a:p>
      </dgm:t>
    </dgm:pt>
    <dgm:pt modelId="{7F7677DD-F57E-45D7-A424-EFFA1DA1A40C}">
      <dgm:prSet phldrT="[文字]" custT="1"/>
      <dgm:spPr/>
      <dgm:t>
        <a:bodyPr/>
        <a:lstStyle/>
        <a:p>
          <a:r>
            <a:rPr lang="en-US" altLang="zh-TW" sz="1400" b="1" dirty="0" smtClean="0"/>
            <a:t> Driver  call  </a:t>
          </a:r>
          <a:r>
            <a:rPr lang="en-US" altLang="zh-TW" sz="1400" b="1" dirty="0" err="1" smtClean="0"/>
            <a:t>kmalloc</a:t>
          </a:r>
          <a:r>
            <a:rPr lang="en-US" altLang="zh-TW" sz="1400" b="1" dirty="0" smtClean="0"/>
            <a:t>() or </a:t>
          </a:r>
          <a:r>
            <a:rPr lang="en-US" altLang="zh-TW" sz="1400" b="1" dirty="0" err="1" smtClean="0"/>
            <a:t>get_free_pages</a:t>
          </a:r>
          <a:r>
            <a:rPr lang="en-US" altLang="zh-TW" sz="1400" b="1" dirty="0" smtClean="0"/>
            <a:t>() to get </a:t>
          </a:r>
          <a:r>
            <a:rPr lang="en-US" altLang="zh-TW" sz="1400" b="1" dirty="0" err="1" smtClean="0"/>
            <a:t>continguous</a:t>
          </a:r>
          <a:r>
            <a:rPr lang="en-US" altLang="zh-TW" sz="1400" b="1" dirty="0" smtClean="0"/>
            <a:t> </a:t>
          </a:r>
          <a:r>
            <a:rPr lang="en-US" altLang="zh-TW" sz="1400" b="1" dirty="0" err="1" smtClean="0"/>
            <a:t>addesses</a:t>
          </a:r>
          <a:r>
            <a:rPr lang="en-US" altLang="zh-TW" sz="1400" b="1" dirty="0" smtClean="0"/>
            <a:t> in physical memory</a:t>
          </a:r>
          <a:endParaRPr lang="zh-TW" altLang="en-US" sz="1400" b="1" dirty="0"/>
        </a:p>
      </dgm:t>
    </dgm:pt>
    <dgm:pt modelId="{86FB90E3-123A-4D5D-963B-9CEB0C3528F9}" type="parTrans" cxnId="{7CB27AFF-197D-4B26-802F-104169B5F723}">
      <dgm:prSet/>
      <dgm:spPr/>
      <dgm:t>
        <a:bodyPr/>
        <a:lstStyle/>
        <a:p>
          <a:endParaRPr lang="zh-TW" altLang="en-US" sz="1800"/>
        </a:p>
      </dgm:t>
    </dgm:pt>
    <dgm:pt modelId="{21462EE7-3B7E-463C-8F4D-7C703014ADE3}" type="sibTrans" cxnId="{7CB27AFF-197D-4B26-802F-104169B5F723}">
      <dgm:prSet custT="1"/>
      <dgm:spPr/>
      <dgm:t>
        <a:bodyPr/>
        <a:lstStyle/>
        <a:p>
          <a:endParaRPr lang="zh-TW" altLang="en-US" sz="800"/>
        </a:p>
      </dgm:t>
    </dgm:pt>
    <dgm:pt modelId="{D472FCB8-7906-4212-88DE-6A8709FEF8E2}">
      <dgm:prSet phldrT="[文字]" custT="1"/>
      <dgm:spPr/>
      <dgm:t>
        <a:bodyPr/>
        <a:lstStyle/>
        <a:p>
          <a:r>
            <a:rPr lang="en-US" altLang="zh-TW" sz="1400" b="1" dirty="0" smtClean="0"/>
            <a:t>AP call  </a:t>
          </a:r>
          <a:r>
            <a:rPr lang="en-US" altLang="zh-TW" sz="1400" b="1" dirty="0" err="1" smtClean="0"/>
            <a:t>mmap</a:t>
          </a:r>
          <a:r>
            <a:rPr lang="zh-TW" altLang="en-US" sz="1400" b="1" dirty="0" smtClean="0"/>
            <a:t> </a:t>
          </a:r>
          <a:r>
            <a:rPr lang="en-US" altLang="zh-TW" sz="1400" b="1" dirty="0" err="1" smtClean="0"/>
            <a:t>syscall</a:t>
          </a:r>
          <a:endParaRPr lang="en-US" altLang="zh-TW" sz="1400" b="1" dirty="0" smtClean="0"/>
        </a:p>
        <a:p>
          <a:r>
            <a:rPr lang="en-US" altLang="zh-TW" sz="1400" b="0" dirty="0" err="1" smtClean="0"/>
            <a:t>mmap</a:t>
          </a:r>
          <a:r>
            <a:rPr lang="en-US" altLang="zh-TW" sz="1400" b="0" dirty="0" smtClean="0"/>
            <a:t>(</a:t>
          </a:r>
          <a:r>
            <a:rPr lang="en-US" altLang="zh-TW" sz="1400" b="0" dirty="0" err="1" smtClean="0"/>
            <a:t>NULL,len,PROT_WRITE|PROT_READ</a:t>
          </a:r>
          <a:r>
            <a:rPr lang="en-US" altLang="zh-TW" sz="1400" b="0" dirty="0" smtClean="0"/>
            <a:t>, </a:t>
          </a:r>
          <a:r>
            <a:rPr lang="en-US" altLang="zh-TW" sz="1400" b="0" dirty="0" err="1" smtClean="0"/>
            <a:t>MAP_SHARED|MAP_LOCKED,fd,phyaddr</a:t>
          </a:r>
          <a:r>
            <a:rPr lang="en-US" altLang="zh-TW" sz="1400" b="0" dirty="0" smtClean="0"/>
            <a:t>);</a:t>
          </a:r>
          <a:endParaRPr lang="zh-TW" altLang="en-US" sz="1400" b="0" dirty="0"/>
        </a:p>
      </dgm:t>
    </dgm:pt>
    <dgm:pt modelId="{DA6855A2-E032-434E-BA12-10F90343CA73}" type="parTrans" cxnId="{6E87BAEB-A9A2-4DD8-A3E8-D9FD4F83E444}">
      <dgm:prSet/>
      <dgm:spPr/>
      <dgm:t>
        <a:bodyPr/>
        <a:lstStyle/>
        <a:p>
          <a:endParaRPr lang="zh-TW" altLang="en-US" sz="1800"/>
        </a:p>
      </dgm:t>
    </dgm:pt>
    <dgm:pt modelId="{5DB3E93C-E17F-4AEF-BF25-6B839C7EDA75}" type="sibTrans" cxnId="{6E87BAEB-A9A2-4DD8-A3E8-D9FD4F83E444}">
      <dgm:prSet custT="1"/>
      <dgm:spPr/>
      <dgm:t>
        <a:bodyPr/>
        <a:lstStyle/>
        <a:p>
          <a:endParaRPr lang="zh-TW" altLang="en-US" sz="800"/>
        </a:p>
      </dgm:t>
    </dgm:pt>
    <dgm:pt modelId="{EE9003E5-61FB-4F72-8A93-007D298CDD1F}">
      <dgm:prSet phldrT="[文字]" custT="1"/>
      <dgm:spPr/>
      <dgm:t>
        <a:bodyPr/>
        <a:lstStyle/>
        <a:p>
          <a:r>
            <a:rPr lang="en-US" altLang="zh-TW" sz="1400" b="1" dirty="0" smtClean="0"/>
            <a:t>Kernel execute </a:t>
          </a:r>
          <a:r>
            <a:rPr lang="en-US" altLang="zh-TW" sz="1400" b="1" dirty="0" err="1" smtClean="0"/>
            <a:t>mmap</a:t>
          </a:r>
          <a:r>
            <a:rPr lang="en-US" altLang="zh-TW" sz="1400" b="1" dirty="0" smtClean="0"/>
            <a:t> </a:t>
          </a:r>
          <a:r>
            <a:rPr lang="en-US" altLang="zh-TW" sz="1400" b="1" dirty="0" err="1" smtClean="0"/>
            <a:t>syscall</a:t>
          </a:r>
          <a:endParaRPr lang="zh-TW" altLang="en-US" sz="1400" b="1" dirty="0"/>
        </a:p>
      </dgm:t>
    </dgm:pt>
    <dgm:pt modelId="{A3A6F0AB-225B-4262-BD10-4F1057437C37}" type="parTrans" cxnId="{BFFC1331-14F9-4570-9391-7617620015C0}">
      <dgm:prSet/>
      <dgm:spPr/>
      <dgm:t>
        <a:bodyPr/>
        <a:lstStyle/>
        <a:p>
          <a:endParaRPr lang="zh-TW" altLang="en-US" sz="1800"/>
        </a:p>
      </dgm:t>
    </dgm:pt>
    <dgm:pt modelId="{F164F105-81F6-4581-895B-48E08E13D8C7}" type="sibTrans" cxnId="{BFFC1331-14F9-4570-9391-7617620015C0}">
      <dgm:prSet custT="1"/>
      <dgm:spPr/>
      <dgm:t>
        <a:bodyPr/>
        <a:lstStyle/>
        <a:p>
          <a:endParaRPr lang="zh-TW" altLang="en-US" sz="800"/>
        </a:p>
      </dgm:t>
    </dgm:pt>
    <dgm:pt modelId="{64221FD2-65EB-4305-BB68-D0502EE35AF2}">
      <dgm:prSet phldrT="[文字]" custT="1"/>
      <dgm:spPr/>
      <dgm:t>
        <a:bodyPr/>
        <a:lstStyle/>
        <a:p>
          <a:r>
            <a:rPr lang="en-US" altLang="zh-TW" sz="1400" b="1" dirty="0" smtClean="0"/>
            <a:t>Driver call </a:t>
          </a:r>
          <a:r>
            <a:rPr lang="en-US" altLang="zh-TW" sz="1400" b="1" dirty="0" err="1" smtClean="0"/>
            <a:t>mmap</a:t>
          </a:r>
          <a:r>
            <a:rPr lang="en-US" altLang="zh-TW" sz="1400" b="1" dirty="0" smtClean="0"/>
            <a:t> file operation </a:t>
          </a:r>
        </a:p>
        <a:p>
          <a:r>
            <a:rPr lang="en-US" altLang="zh-TW" sz="1400" b="0" dirty="0" smtClean="0">
              <a:solidFill>
                <a:srgbClr val="FF0000"/>
              </a:solidFill>
            </a:rPr>
            <a:t>“</a:t>
          </a:r>
          <a:r>
            <a:rPr lang="en-US" sz="1400" b="0" dirty="0" err="1" smtClean="0">
              <a:solidFill>
                <a:srgbClr val="FF0000"/>
              </a:solidFill>
            </a:rPr>
            <a:t>int</a:t>
          </a:r>
          <a:r>
            <a:rPr lang="en-US" sz="1400" b="0" dirty="0" smtClean="0">
              <a:solidFill>
                <a:srgbClr val="FF0000"/>
              </a:solidFill>
            </a:rPr>
            <a:t> </a:t>
          </a:r>
          <a:r>
            <a:rPr lang="en-US" sz="1400" b="0" dirty="0" err="1" smtClean="0">
              <a:solidFill>
                <a:srgbClr val="FF0000"/>
              </a:solidFill>
            </a:rPr>
            <a:t>mmap</a:t>
          </a:r>
          <a:r>
            <a:rPr lang="en-US" sz="1400" b="0" dirty="0" smtClean="0">
              <a:solidFill>
                <a:srgbClr val="FF0000"/>
              </a:solidFill>
            </a:rPr>
            <a:t>(</a:t>
          </a:r>
          <a:r>
            <a:rPr lang="en-US" sz="1400" b="0" dirty="0" err="1" smtClean="0">
              <a:solidFill>
                <a:srgbClr val="FF0000"/>
              </a:solidFill>
            </a:rPr>
            <a:t>struct</a:t>
          </a:r>
          <a:r>
            <a:rPr lang="en-US" sz="1400" b="0" dirty="0" smtClean="0">
              <a:solidFill>
                <a:srgbClr val="FF0000"/>
              </a:solidFill>
            </a:rPr>
            <a:t> file *file, </a:t>
          </a:r>
          <a:r>
            <a:rPr lang="en-US" sz="1400" b="0" dirty="0" err="1" smtClean="0">
              <a:solidFill>
                <a:srgbClr val="FF0000"/>
              </a:solidFill>
            </a:rPr>
            <a:t>struct</a:t>
          </a:r>
          <a:r>
            <a:rPr lang="en-US" sz="1400" b="0" dirty="0" smtClean="0">
              <a:solidFill>
                <a:srgbClr val="FF0000"/>
              </a:solidFill>
            </a:rPr>
            <a:t> </a:t>
          </a:r>
          <a:r>
            <a:rPr lang="en-US" sz="1400" b="0" dirty="0" err="1" smtClean="0">
              <a:solidFill>
                <a:srgbClr val="FF0000"/>
              </a:solidFill>
            </a:rPr>
            <a:t>vm_area_struct</a:t>
          </a:r>
          <a:r>
            <a:rPr lang="en-US" sz="1400" b="0" dirty="0" smtClean="0">
              <a:solidFill>
                <a:srgbClr val="FF0000"/>
              </a:solidFill>
            </a:rPr>
            <a:t> *</a:t>
          </a:r>
          <a:r>
            <a:rPr lang="en-US" sz="1400" b="0" dirty="0" err="1" smtClean="0">
              <a:solidFill>
                <a:srgbClr val="FF0000"/>
              </a:solidFill>
            </a:rPr>
            <a:t>vma</a:t>
          </a:r>
          <a:r>
            <a:rPr lang="en-US" sz="1400" b="0" dirty="0" smtClean="0">
              <a:solidFill>
                <a:srgbClr val="FF0000"/>
              </a:solidFill>
            </a:rPr>
            <a:t>);</a:t>
          </a:r>
          <a:r>
            <a:rPr lang="en-US" altLang="zh-TW" sz="1400" b="0" dirty="0" smtClean="0">
              <a:solidFill>
                <a:srgbClr val="FF0000"/>
              </a:solidFill>
            </a:rPr>
            <a:t>” </a:t>
          </a:r>
          <a:endParaRPr lang="zh-TW" altLang="en-US" sz="1400" b="0" dirty="0">
            <a:solidFill>
              <a:srgbClr val="FF0000"/>
            </a:solidFill>
          </a:endParaRPr>
        </a:p>
      </dgm:t>
    </dgm:pt>
    <dgm:pt modelId="{20CA5A99-1081-4B98-897C-1C02C73F7F40}" type="parTrans" cxnId="{383283A6-DF29-4789-BC04-EDBD6DDAAFBF}">
      <dgm:prSet/>
      <dgm:spPr/>
      <dgm:t>
        <a:bodyPr/>
        <a:lstStyle/>
        <a:p>
          <a:endParaRPr lang="zh-TW" altLang="en-US" sz="1800"/>
        </a:p>
      </dgm:t>
    </dgm:pt>
    <dgm:pt modelId="{2498CE3A-E556-4C5A-A06A-498206409D54}" type="sibTrans" cxnId="{383283A6-DF29-4789-BC04-EDBD6DDAAFBF}">
      <dgm:prSet custT="1"/>
      <dgm:spPr/>
      <dgm:t>
        <a:bodyPr/>
        <a:lstStyle/>
        <a:p>
          <a:endParaRPr lang="zh-TW" altLang="en-US" sz="800"/>
        </a:p>
      </dgm:t>
    </dgm:pt>
    <dgm:pt modelId="{027031D8-1A8F-4541-A6B7-5D1FEFF8141E}">
      <dgm:prSet phldrT="[文字]" custT="1"/>
      <dgm:spPr/>
      <dgm:t>
        <a:bodyPr/>
        <a:lstStyle/>
        <a:p>
          <a:r>
            <a:rPr lang="en-US" altLang="zh-TW" sz="1400" b="1" dirty="0" smtClean="0"/>
            <a:t>Driver set VM_RESERVED to avoid VMA to SWAP OUT</a:t>
          </a:r>
          <a:endParaRPr lang="zh-TW" altLang="en-US" sz="1400" b="1" dirty="0"/>
        </a:p>
      </dgm:t>
    </dgm:pt>
    <dgm:pt modelId="{BF40B865-E6E9-4762-8646-E0E68932B29A}" type="parTrans" cxnId="{EA031D56-6F4A-4549-83A3-DB888D68DAB5}">
      <dgm:prSet/>
      <dgm:spPr/>
      <dgm:t>
        <a:bodyPr/>
        <a:lstStyle/>
        <a:p>
          <a:endParaRPr lang="zh-TW" altLang="en-US" sz="1800"/>
        </a:p>
      </dgm:t>
    </dgm:pt>
    <dgm:pt modelId="{EC2BDFA6-BBFB-4953-A045-92FECB9E05E8}" type="sibTrans" cxnId="{EA031D56-6F4A-4549-83A3-DB888D68DAB5}">
      <dgm:prSet/>
      <dgm:spPr/>
      <dgm:t>
        <a:bodyPr/>
        <a:lstStyle/>
        <a:p>
          <a:endParaRPr lang="zh-TW" altLang="en-US" sz="1800"/>
        </a:p>
      </dgm:t>
    </dgm:pt>
    <dgm:pt modelId="{5BC4CA84-642C-4741-9DC7-811BDB741BA0}">
      <dgm:prSet phldrT="[文字]" custT="1"/>
      <dgm:spPr/>
      <dgm:t>
        <a:bodyPr/>
        <a:lstStyle/>
        <a:p>
          <a:r>
            <a:rPr lang="en-US" altLang="zh-TW" sz="1400" b="1" smtClean="0"/>
            <a:t>Driver call remap_pfn_range to do real memory maping</a:t>
          </a:r>
          <a:br>
            <a:rPr lang="en-US" altLang="zh-TW" sz="1400" b="1" smtClean="0"/>
          </a:br>
          <a:r>
            <a:rPr lang="en-US" altLang="zh-TW" sz="1400" b="1" smtClean="0"/>
            <a:t>“</a:t>
          </a:r>
          <a:r>
            <a:rPr lang="en-US" sz="1400" smtClean="0"/>
            <a:t>int remap_pfn_range(struct vm_area_struct *vma, unsigned long addr, unsigned long pfn, unsigned long size, pgprot_t prot);</a:t>
          </a:r>
          <a:r>
            <a:rPr lang="en-US" altLang="zh-TW" sz="1400" b="1" smtClean="0"/>
            <a:t> “</a:t>
          </a:r>
          <a:endParaRPr lang="zh-TW" altLang="en-US" sz="1400" b="1" dirty="0"/>
        </a:p>
      </dgm:t>
    </dgm:pt>
    <dgm:pt modelId="{AD577B93-E098-4C7A-8194-F09F55EB9A8A}" type="parTrans" cxnId="{8748452D-78CB-4155-A977-9C6A33B84EEE}">
      <dgm:prSet/>
      <dgm:spPr/>
    </dgm:pt>
    <dgm:pt modelId="{FCE910E4-6CC6-4971-97D6-F9F5D4F2971D}" type="sibTrans" cxnId="{8748452D-78CB-4155-A977-9C6A33B84EEE}">
      <dgm:prSet/>
      <dgm:spPr/>
    </dgm:pt>
    <dgm:pt modelId="{9C0C3EFA-AE11-4748-9F10-CB2BE3800586}" type="pres">
      <dgm:prSet presAssocID="{C0B7CE9C-B0F6-4200-AC8F-BD790BB9F77F}" presName="linearFlow" presStyleCnt="0">
        <dgm:presLayoutVars>
          <dgm:resizeHandles val="exact"/>
        </dgm:presLayoutVars>
      </dgm:prSet>
      <dgm:spPr/>
    </dgm:pt>
    <dgm:pt modelId="{B1714504-BB26-4300-B522-AA9B169017DF}" type="pres">
      <dgm:prSet presAssocID="{9A585F8B-18AC-4597-9946-39915EA0ADD2}" presName="node" presStyleLbl="node1" presStyleIdx="0" presStyleCnt="7" custScaleX="34709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28CDE31-4F1A-468F-8414-A7640F4FEBB7}" type="pres">
      <dgm:prSet presAssocID="{48B1AB36-530B-412A-975E-30CF4EB48DB6}" presName="sibTrans" presStyleLbl="sibTrans2D1" presStyleIdx="0" presStyleCnt="6"/>
      <dgm:spPr/>
      <dgm:t>
        <a:bodyPr/>
        <a:lstStyle/>
        <a:p>
          <a:endParaRPr lang="zh-TW" altLang="en-US"/>
        </a:p>
      </dgm:t>
    </dgm:pt>
    <dgm:pt modelId="{4CBF3519-ED5E-4823-858D-E757466BAD9C}" type="pres">
      <dgm:prSet presAssocID="{48B1AB36-530B-412A-975E-30CF4EB48DB6}" presName="connectorText" presStyleLbl="sibTrans2D1" presStyleIdx="0" presStyleCnt="6"/>
      <dgm:spPr/>
      <dgm:t>
        <a:bodyPr/>
        <a:lstStyle/>
        <a:p>
          <a:endParaRPr lang="zh-TW" altLang="en-US"/>
        </a:p>
      </dgm:t>
    </dgm:pt>
    <dgm:pt modelId="{B06608C7-5FB9-49C0-B3E4-27D7D51BF5AC}" type="pres">
      <dgm:prSet presAssocID="{7F7677DD-F57E-45D7-A424-EFFA1DA1A40C}" presName="node" presStyleLbl="node1" presStyleIdx="1" presStyleCnt="7" custScaleX="34709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DA18FD-F00F-43D6-A105-B029FFE9B908}" type="pres">
      <dgm:prSet presAssocID="{21462EE7-3B7E-463C-8F4D-7C703014ADE3}" presName="sibTrans" presStyleLbl="sibTrans2D1" presStyleIdx="1" presStyleCnt="6"/>
      <dgm:spPr/>
      <dgm:t>
        <a:bodyPr/>
        <a:lstStyle/>
        <a:p>
          <a:endParaRPr lang="zh-TW" altLang="en-US"/>
        </a:p>
      </dgm:t>
    </dgm:pt>
    <dgm:pt modelId="{3599DC0F-FADC-40FB-B6F6-AA30424E782E}" type="pres">
      <dgm:prSet presAssocID="{21462EE7-3B7E-463C-8F4D-7C703014ADE3}" presName="connectorText" presStyleLbl="sibTrans2D1" presStyleIdx="1" presStyleCnt="6"/>
      <dgm:spPr/>
      <dgm:t>
        <a:bodyPr/>
        <a:lstStyle/>
        <a:p>
          <a:endParaRPr lang="zh-TW" altLang="en-US"/>
        </a:p>
      </dgm:t>
    </dgm:pt>
    <dgm:pt modelId="{2F6FA515-BCED-4155-8F61-1315E1AD0115}" type="pres">
      <dgm:prSet presAssocID="{D472FCB8-7906-4212-88DE-6A8709FEF8E2}" presName="node" presStyleLbl="node1" presStyleIdx="2" presStyleCnt="7" custScaleX="34709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1557D95-7CD8-484B-85E7-17317084AE29}" type="pres">
      <dgm:prSet presAssocID="{5DB3E93C-E17F-4AEF-BF25-6B839C7EDA75}" presName="sibTrans" presStyleLbl="sibTrans2D1" presStyleIdx="2" presStyleCnt="6"/>
      <dgm:spPr/>
      <dgm:t>
        <a:bodyPr/>
        <a:lstStyle/>
        <a:p>
          <a:endParaRPr lang="zh-TW" altLang="en-US"/>
        </a:p>
      </dgm:t>
    </dgm:pt>
    <dgm:pt modelId="{CD2DE0C5-982C-4B7B-A106-198C5098FB8F}" type="pres">
      <dgm:prSet presAssocID="{5DB3E93C-E17F-4AEF-BF25-6B839C7EDA75}" presName="connectorText" presStyleLbl="sibTrans2D1" presStyleIdx="2" presStyleCnt="6"/>
      <dgm:spPr/>
      <dgm:t>
        <a:bodyPr/>
        <a:lstStyle/>
        <a:p>
          <a:endParaRPr lang="zh-TW" altLang="en-US"/>
        </a:p>
      </dgm:t>
    </dgm:pt>
    <dgm:pt modelId="{24257BB1-DA5B-498D-8175-FDFC927D184D}" type="pres">
      <dgm:prSet presAssocID="{EE9003E5-61FB-4F72-8A93-007D298CDD1F}" presName="node" presStyleLbl="node1" presStyleIdx="3" presStyleCnt="7" custScaleX="34709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036C173-04D3-4A12-B944-7E96AF80007F}" type="pres">
      <dgm:prSet presAssocID="{F164F105-81F6-4581-895B-48E08E13D8C7}" presName="sibTrans" presStyleLbl="sibTrans2D1" presStyleIdx="3" presStyleCnt="6"/>
      <dgm:spPr/>
      <dgm:t>
        <a:bodyPr/>
        <a:lstStyle/>
        <a:p>
          <a:endParaRPr lang="zh-TW" altLang="en-US"/>
        </a:p>
      </dgm:t>
    </dgm:pt>
    <dgm:pt modelId="{4EE3DE83-6CB2-4EE3-82E5-7DDA330A35CA}" type="pres">
      <dgm:prSet presAssocID="{F164F105-81F6-4581-895B-48E08E13D8C7}" presName="connectorText" presStyleLbl="sibTrans2D1" presStyleIdx="3" presStyleCnt="6"/>
      <dgm:spPr/>
      <dgm:t>
        <a:bodyPr/>
        <a:lstStyle/>
        <a:p>
          <a:endParaRPr lang="zh-TW" altLang="en-US"/>
        </a:p>
      </dgm:t>
    </dgm:pt>
    <dgm:pt modelId="{CE6C273F-C94A-4C49-81A5-C36034076976}" type="pres">
      <dgm:prSet presAssocID="{64221FD2-65EB-4305-BB68-D0502EE35AF2}" presName="node" presStyleLbl="node1" presStyleIdx="4" presStyleCnt="7" custScaleX="34709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29CEEB5-4C36-462E-84AB-7B91FC47C4D7}" type="pres">
      <dgm:prSet presAssocID="{2498CE3A-E556-4C5A-A06A-498206409D54}" presName="sibTrans" presStyleLbl="sibTrans2D1" presStyleIdx="4" presStyleCnt="6"/>
      <dgm:spPr/>
      <dgm:t>
        <a:bodyPr/>
        <a:lstStyle/>
        <a:p>
          <a:endParaRPr lang="zh-TW" altLang="en-US"/>
        </a:p>
      </dgm:t>
    </dgm:pt>
    <dgm:pt modelId="{0D2C06FF-B2B6-4B01-8E79-A5B6226E8A8D}" type="pres">
      <dgm:prSet presAssocID="{2498CE3A-E556-4C5A-A06A-498206409D54}" presName="connectorText" presStyleLbl="sibTrans2D1" presStyleIdx="4" presStyleCnt="6"/>
      <dgm:spPr/>
      <dgm:t>
        <a:bodyPr/>
        <a:lstStyle/>
        <a:p>
          <a:endParaRPr lang="zh-TW" altLang="en-US"/>
        </a:p>
      </dgm:t>
    </dgm:pt>
    <dgm:pt modelId="{CC524D5A-2266-44C9-8B29-5745EDAEE827}" type="pres">
      <dgm:prSet presAssocID="{027031D8-1A8F-4541-A6B7-5D1FEFF8141E}" presName="node" presStyleLbl="node1" presStyleIdx="5" presStyleCnt="7" custScaleX="347090" custLinFactNeighborX="0" custLinFactNeighborY="1432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9DD6C1-8265-4C9C-9F02-06B5E03BF09C}" type="pres">
      <dgm:prSet presAssocID="{EC2BDFA6-BBFB-4953-A045-92FECB9E05E8}" presName="sibTrans" presStyleLbl="sibTrans2D1" presStyleIdx="5" presStyleCnt="6"/>
      <dgm:spPr/>
      <dgm:t>
        <a:bodyPr/>
        <a:lstStyle/>
        <a:p>
          <a:endParaRPr lang="zh-TW" altLang="en-US"/>
        </a:p>
      </dgm:t>
    </dgm:pt>
    <dgm:pt modelId="{4493D57E-599E-404B-BD37-E0C2B0069278}" type="pres">
      <dgm:prSet presAssocID="{EC2BDFA6-BBFB-4953-A045-92FECB9E05E8}" presName="connectorText" presStyleLbl="sibTrans2D1" presStyleIdx="5" presStyleCnt="6"/>
      <dgm:spPr/>
      <dgm:t>
        <a:bodyPr/>
        <a:lstStyle/>
        <a:p>
          <a:endParaRPr lang="zh-TW" altLang="en-US"/>
        </a:p>
      </dgm:t>
    </dgm:pt>
    <dgm:pt modelId="{42B99955-ABED-4355-862B-6573CF57C29D}" type="pres">
      <dgm:prSet presAssocID="{5BC4CA84-642C-4741-9DC7-811BDB741BA0}" presName="node" presStyleLbl="node1" presStyleIdx="6" presStyleCnt="7" custScaleX="34689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5DC17FD-2BFC-4FBD-AC17-F057157AF7C7}" srcId="{C0B7CE9C-B0F6-4200-AC8F-BD790BB9F77F}" destId="{9A585F8B-18AC-4597-9946-39915EA0ADD2}" srcOrd="0" destOrd="0" parTransId="{72834595-7FA4-44CF-8324-E8069C74C64E}" sibTransId="{48B1AB36-530B-412A-975E-30CF4EB48DB6}"/>
    <dgm:cxn modelId="{7CB27AFF-197D-4B26-802F-104169B5F723}" srcId="{C0B7CE9C-B0F6-4200-AC8F-BD790BB9F77F}" destId="{7F7677DD-F57E-45D7-A424-EFFA1DA1A40C}" srcOrd="1" destOrd="0" parTransId="{86FB90E3-123A-4D5D-963B-9CEB0C3528F9}" sibTransId="{21462EE7-3B7E-463C-8F4D-7C703014ADE3}"/>
    <dgm:cxn modelId="{BFFC1331-14F9-4570-9391-7617620015C0}" srcId="{C0B7CE9C-B0F6-4200-AC8F-BD790BB9F77F}" destId="{EE9003E5-61FB-4F72-8A93-007D298CDD1F}" srcOrd="3" destOrd="0" parTransId="{A3A6F0AB-225B-4262-BD10-4F1057437C37}" sibTransId="{F164F105-81F6-4581-895B-48E08E13D8C7}"/>
    <dgm:cxn modelId="{C34A8A72-7F87-4D6B-AA00-095D433B7F5D}" type="presOf" srcId="{F164F105-81F6-4581-895B-48E08E13D8C7}" destId="{4EE3DE83-6CB2-4EE3-82E5-7DDA330A35CA}" srcOrd="1" destOrd="0" presId="urn:microsoft.com/office/officeart/2005/8/layout/process2"/>
    <dgm:cxn modelId="{B7038C6A-F53B-4499-A196-F81D56A8F6D7}" type="presOf" srcId="{5DB3E93C-E17F-4AEF-BF25-6B839C7EDA75}" destId="{CD2DE0C5-982C-4B7B-A106-198C5098FB8F}" srcOrd="1" destOrd="0" presId="urn:microsoft.com/office/officeart/2005/8/layout/process2"/>
    <dgm:cxn modelId="{1D8BDC76-E5DD-40FD-83D3-66D9BFF2AB8A}" type="presOf" srcId="{5BC4CA84-642C-4741-9DC7-811BDB741BA0}" destId="{42B99955-ABED-4355-862B-6573CF57C29D}" srcOrd="0" destOrd="0" presId="urn:microsoft.com/office/officeart/2005/8/layout/process2"/>
    <dgm:cxn modelId="{3D272716-56F5-49FE-A11F-0EE89792258D}" type="presOf" srcId="{9A585F8B-18AC-4597-9946-39915EA0ADD2}" destId="{B1714504-BB26-4300-B522-AA9B169017DF}" srcOrd="0" destOrd="0" presId="urn:microsoft.com/office/officeart/2005/8/layout/process2"/>
    <dgm:cxn modelId="{7AAA5648-C36E-470D-91AA-C85133C243BC}" type="presOf" srcId="{C0B7CE9C-B0F6-4200-AC8F-BD790BB9F77F}" destId="{9C0C3EFA-AE11-4748-9F10-CB2BE3800586}" srcOrd="0" destOrd="0" presId="urn:microsoft.com/office/officeart/2005/8/layout/process2"/>
    <dgm:cxn modelId="{432BEF77-C497-4011-A25A-9975789C82E3}" type="presOf" srcId="{D472FCB8-7906-4212-88DE-6A8709FEF8E2}" destId="{2F6FA515-BCED-4155-8F61-1315E1AD0115}" srcOrd="0" destOrd="0" presId="urn:microsoft.com/office/officeart/2005/8/layout/process2"/>
    <dgm:cxn modelId="{487B24CE-7EF3-4479-979D-88F20E75420F}" type="presOf" srcId="{48B1AB36-530B-412A-975E-30CF4EB48DB6}" destId="{E28CDE31-4F1A-468F-8414-A7640F4FEBB7}" srcOrd="0" destOrd="0" presId="urn:microsoft.com/office/officeart/2005/8/layout/process2"/>
    <dgm:cxn modelId="{8748452D-78CB-4155-A977-9C6A33B84EEE}" srcId="{C0B7CE9C-B0F6-4200-AC8F-BD790BB9F77F}" destId="{5BC4CA84-642C-4741-9DC7-811BDB741BA0}" srcOrd="6" destOrd="0" parTransId="{AD577B93-E098-4C7A-8194-F09F55EB9A8A}" sibTransId="{FCE910E4-6CC6-4971-97D6-F9F5D4F2971D}"/>
    <dgm:cxn modelId="{6A2CBA08-4FF7-4D34-BCAC-CB4B86449001}" type="presOf" srcId="{2498CE3A-E556-4C5A-A06A-498206409D54}" destId="{0D2C06FF-B2B6-4B01-8E79-A5B6226E8A8D}" srcOrd="1" destOrd="0" presId="urn:microsoft.com/office/officeart/2005/8/layout/process2"/>
    <dgm:cxn modelId="{383283A6-DF29-4789-BC04-EDBD6DDAAFBF}" srcId="{C0B7CE9C-B0F6-4200-AC8F-BD790BB9F77F}" destId="{64221FD2-65EB-4305-BB68-D0502EE35AF2}" srcOrd="4" destOrd="0" parTransId="{20CA5A99-1081-4B98-897C-1C02C73F7F40}" sibTransId="{2498CE3A-E556-4C5A-A06A-498206409D54}"/>
    <dgm:cxn modelId="{EA031D56-6F4A-4549-83A3-DB888D68DAB5}" srcId="{C0B7CE9C-B0F6-4200-AC8F-BD790BB9F77F}" destId="{027031D8-1A8F-4541-A6B7-5D1FEFF8141E}" srcOrd="5" destOrd="0" parTransId="{BF40B865-E6E9-4762-8646-E0E68932B29A}" sibTransId="{EC2BDFA6-BBFB-4953-A045-92FECB9E05E8}"/>
    <dgm:cxn modelId="{9B2324B1-072D-400E-A33E-6A025C71FD87}" type="presOf" srcId="{2498CE3A-E556-4C5A-A06A-498206409D54}" destId="{729CEEB5-4C36-462E-84AB-7B91FC47C4D7}" srcOrd="0" destOrd="0" presId="urn:microsoft.com/office/officeart/2005/8/layout/process2"/>
    <dgm:cxn modelId="{6E87BAEB-A9A2-4DD8-A3E8-D9FD4F83E444}" srcId="{C0B7CE9C-B0F6-4200-AC8F-BD790BB9F77F}" destId="{D472FCB8-7906-4212-88DE-6A8709FEF8E2}" srcOrd="2" destOrd="0" parTransId="{DA6855A2-E032-434E-BA12-10F90343CA73}" sibTransId="{5DB3E93C-E17F-4AEF-BF25-6B839C7EDA75}"/>
    <dgm:cxn modelId="{7D9967FA-37C3-43C0-826C-913A0F20D4E9}" type="presOf" srcId="{48B1AB36-530B-412A-975E-30CF4EB48DB6}" destId="{4CBF3519-ED5E-4823-858D-E757466BAD9C}" srcOrd="1" destOrd="0" presId="urn:microsoft.com/office/officeart/2005/8/layout/process2"/>
    <dgm:cxn modelId="{0AC88F4D-9D65-407C-9F4C-6B55FB644703}" type="presOf" srcId="{027031D8-1A8F-4541-A6B7-5D1FEFF8141E}" destId="{CC524D5A-2266-44C9-8B29-5745EDAEE827}" srcOrd="0" destOrd="0" presId="urn:microsoft.com/office/officeart/2005/8/layout/process2"/>
    <dgm:cxn modelId="{870893D1-E418-4E49-A8E8-F7BC5CE4BBE3}" type="presOf" srcId="{64221FD2-65EB-4305-BB68-D0502EE35AF2}" destId="{CE6C273F-C94A-4C49-81A5-C36034076976}" srcOrd="0" destOrd="0" presId="urn:microsoft.com/office/officeart/2005/8/layout/process2"/>
    <dgm:cxn modelId="{74C121BF-6BAC-4D9A-B2FA-C78F83B62B2C}" type="presOf" srcId="{21462EE7-3B7E-463C-8F4D-7C703014ADE3}" destId="{8BDA18FD-F00F-43D6-A105-B029FFE9B908}" srcOrd="0" destOrd="0" presId="urn:microsoft.com/office/officeart/2005/8/layout/process2"/>
    <dgm:cxn modelId="{24CBBFC7-3926-4352-A5E1-397C9AA4A4C0}" type="presOf" srcId="{EC2BDFA6-BBFB-4953-A045-92FECB9E05E8}" destId="{4493D57E-599E-404B-BD37-E0C2B0069278}" srcOrd="1" destOrd="0" presId="urn:microsoft.com/office/officeart/2005/8/layout/process2"/>
    <dgm:cxn modelId="{6E3F2698-10B6-43AF-BB41-314C9BAC7B42}" type="presOf" srcId="{7F7677DD-F57E-45D7-A424-EFFA1DA1A40C}" destId="{B06608C7-5FB9-49C0-B3E4-27D7D51BF5AC}" srcOrd="0" destOrd="0" presId="urn:microsoft.com/office/officeart/2005/8/layout/process2"/>
    <dgm:cxn modelId="{C4C18E3B-C735-4CB9-9D84-0CA5C437B127}" type="presOf" srcId="{21462EE7-3B7E-463C-8F4D-7C703014ADE3}" destId="{3599DC0F-FADC-40FB-B6F6-AA30424E782E}" srcOrd="1" destOrd="0" presId="urn:microsoft.com/office/officeart/2005/8/layout/process2"/>
    <dgm:cxn modelId="{F2854DD0-63E2-4E02-BF54-EED7CD9A98BA}" type="presOf" srcId="{EE9003E5-61FB-4F72-8A93-007D298CDD1F}" destId="{24257BB1-DA5B-498D-8175-FDFC927D184D}" srcOrd="0" destOrd="0" presId="urn:microsoft.com/office/officeart/2005/8/layout/process2"/>
    <dgm:cxn modelId="{A945BAA5-D936-4F7B-8F1F-71D2B07AF745}" type="presOf" srcId="{5DB3E93C-E17F-4AEF-BF25-6B839C7EDA75}" destId="{11557D95-7CD8-484B-85E7-17317084AE29}" srcOrd="0" destOrd="0" presId="urn:microsoft.com/office/officeart/2005/8/layout/process2"/>
    <dgm:cxn modelId="{0AE34610-D7EA-4096-B413-69FB57A1D4F8}" type="presOf" srcId="{EC2BDFA6-BBFB-4953-A045-92FECB9E05E8}" destId="{2A9DD6C1-8265-4C9C-9F02-06B5E03BF09C}" srcOrd="0" destOrd="0" presId="urn:microsoft.com/office/officeart/2005/8/layout/process2"/>
    <dgm:cxn modelId="{F2A629F1-C0D4-4BEB-AF2A-9962EFFE5548}" type="presOf" srcId="{F164F105-81F6-4581-895B-48E08E13D8C7}" destId="{4036C173-04D3-4A12-B944-7E96AF80007F}" srcOrd="0" destOrd="0" presId="urn:microsoft.com/office/officeart/2005/8/layout/process2"/>
    <dgm:cxn modelId="{876822DB-8941-4F54-BF12-B4ED96C7543E}" type="presParOf" srcId="{9C0C3EFA-AE11-4748-9F10-CB2BE3800586}" destId="{B1714504-BB26-4300-B522-AA9B169017DF}" srcOrd="0" destOrd="0" presId="urn:microsoft.com/office/officeart/2005/8/layout/process2"/>
    <dgm:cxn modelId="{00EC3449-F7EC-4C1A-9187-E6627ED4FAE4}" type="presParOf" srcId="{9C0C3EFA-AE11-4748-9F10-CB2BE3800586}" destId="{E28CDE31-4F1A-468F-8414-A7640F4FEBB7}" srcOrd="1" destOrd="0" presId="urn:microsoft.com/office/officeart/2005/8/layout/process2"/>
    <dgm:cxn modelId="{35C601DE-8028-4B44-B476-F7E0778E91EF}" type="presParOf" srcId="{E28CDE31-4F1A-468F-8414-A7640F4FEBB7}" destId="{4CBF3519-ED5E-4823-858D-E757466BAD9C}" srcOrd="0" destOrd="0" presId="urn:microsoft.com/office/officeart/2005/8/layout/process2"/>
    <dgm:cxn modelId="{D5A9C69E-390E-4ECD-AE82-2CE5F31E7FE1}" type="presParOf" srcId="{9C0C3EFA-AE11-4748-9F10-CB2BE3800586}" destId="{B06608C7-5FB9-49C0-B3E4-27D7D51BF5AC}" srcOrd="2" destOrd="0" presId="urn:microsoft.com/office/officeart/2005/8/layout/process2"/>
    <dgm:cxn modelId="{7F54E483-E03D-4BA2-8578-B2E8DE2C1739}" type="presParOf" srcId="{9C0C3EFA-AE11-4748-9F10-CB2BE3800586}" destId="{8BDA18FD-F00F-43D6-A105-B029FFE9B908}" srcOrd="3" destOrd="0" presId="urn:microsoft.com/office/officeart/2005/8/layout/process2"/>
    <dgm:cxn modelId="{980F0DC1-C6E2-42F0-BB09-F124C8253F78}" type="presParOf" srcId="{8BDA18FD-F00F-43D6-A105-B029FFE9B908}" destId="{3599DC0F-FADC-40FB-B6F6-AA30424E782E}" srcOrd="0" destOrd="0" presId="urn:microsoft.com/office/officeart/2005/8/layout/process2"/>
    <dgm:cxn modelId="{0B8617DD-7C26-4F9C-AFBA-E86563F7D47C}" type="presParOf" srcId="{9C0C3EFA-AE11-4748-9F10-CB2BE3800586}" destId="{2F6FA515-BCED-4155-8F61-1315E1AD0115}" srcOrd="4" destOrd="0" presId="urn:microsoft.com/office/officeart/2005/8/layout/process2"/>
    <dgm:cxn modelId="{2B3F73AD-6FAA-4DD3-B3CD-B9E4657C7C69}" type="presParOf" srcId="{9C0C3EFA-AE11-4748-9F10-CB2BE3800586}" destId="{11557D95-7CD8-484B-85E7-17317084AE29}" srcOrd="5" destOrd="0" presId="urn:microsoft.com/office/officeart/2005/8/layout/process2"/>
    <dgm:cxn modelId="{6C51483F-EEBB-4797-91DA-2472721D0E57}" type="presParOf" srcId="{11557D95-7CD8-484B-85E7-17317084AE29}" destId="{CD2DE0C5-982C-4B7B-A106-198C5098FB8F}" srcOrd="0" destOrd="0" presId="urn:microsoft.com/office/officeart/2005/8/layout/process2"/>
    <dgm:cxn modelId="{F0417D4F-4C13-4464-8382-3F5B61F62E99}" type="presParOf" srcId="{9C0C3EFA-AE11-4748-9F10-CB2BE3800586}" destId="{24257BB1-DA5B-498D-8175-FDFC927D184D}" srcOrd="6" destOrd="0" presId="urn:microsoft.com/office/officeart/2005/8/layout/process2"/>
    <dgm:cxn modelId="{896B1BDC-2B1C-4123-97C1-BFC9B93B78BC}" type="presParOf" srcId="{9C0C3EFA-AE11-4748-9F10-CB2BE3800586}" destId="{4036C173-04D3-4A12-B944-7E96AF80007F}" srcOrd="7" destOrd="0" presId="urn:microsoft.com/office/officeart/2005/8/layout/process2"/>
    <dgm:cxn modelId="{87ECBC54-AFA5-4C79-B61F-CAF4E753547C}" type="presParOf" srcId="{4036C173-04D3-4A12-B944-7E96AF80007F}" destId="{4EE3DE83-6CB2-4EE3-82E5-7DDA330A35CA}" srcOrd="0" destOrd="0" presId="urn:microsoft.com/office/officeart/2005/8/layout/process2"/>
    <dgm:cxn modelId="{2514E242-ADF2-4924-A8DE-7D5A3EC22492}" type="presParOf" srcId="{9C0C3EFA-AE11-4748-9F10-CB2BE3800586}" destId="{CE6C273F-C94A-4C49-81A5-C36034076976}" srcOrd="8" destOrd="0" presId="urn:microsoft.com/office/officeart/2005/8/layout/process2"/>
    <dgm:cxn modelId="{D6FB4915-ED1D-47B6-9CA9-4AC91791B0F0}" type="presParOf" srcId="{9C0C3EFA-AE11-4748-9F10-CB2BE3800586}" destId="{729CEEB5-4C36-462E-84AB-7B91FC47C4D7}" srcOrd="9" destOrd="0" presId="urn:microsoft.com/office/officeart/2005/8/layout/process2"/>
    <dgm:cxn modelId="{F717A00C-BE09-49FF-A43B-CE76800A2EE6}" type="presParOf" srcId="{729CEEB5-4C36-462E-84AB-7B91FC47C4D7}" destId="{0D2C06FF-B2B6-4B01-8E79-A5B6226E8A8D}" srcOrd="0" destOrd="0" presId="urn:microsoft.com/office/officeart/2005/8/layout/process2"/>
    <dgm:cxn modelId="{9F34B5D8-DADE-4306-B306-67CE6BF7FE50}" type="presParOf" srcId="{9C0C3EFA-AE11-4748-9F10-CB2BE3800586}" destId="{CC524D5A-2266-44C9-8B29-5745EDAEE827}" srcOrd="10" destOrd="0" presId="urn:microsoft.com/office/officeart/2005/8/layout/process2"/>
    <dgm:cxn modelId="{6BC61415-6982-4853-8E9C-ADDA649DABED}" type="presParOf" srcId="{9C0C3EFA-AE11-4748-9F10-CB2BE3800586}" destId="{2A9DD6C1-8265-4C9C-9F02-06B5E03BF09C}" srcOrd="11" destOrd="0" presId="urn:microsoft.com/office/officeart/2005/8/layout/process2"/>
    <dgm:cxn modelId="{558651DE-A597-4628-B241-E84194F404F7}" type="presParOf" srcId="{2A9DD6C1-8265-4C9C-9F02-06B5E03BF09C}" destId="{4493D57E-599E-404B-BD37-E0C2B0069278}" srcOrd="0" destOrd="0" presId="urn:microsoft.com/office/officeart/2005/8/layout/process2"/>
    <dgm:cxn modelId="{DC094EAC-1CA6-40C3-9685-72E2B805B4AC}" type="presParOf" srcId="{9C0C3EFA-AE11-4748-9F10-CB2BE3800586}" destId="{42B99955-ABED-4355-862B-6573CF57C29D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1714504-BB26-4300-B522-AA9B169017DF}">
      <dsp:nvSpPr>
        <dsp:cNvPr id="0" name=""/>
        <dsp:cNvSpPr/>
      </dsp:nvSpPr>
      <dsp:spPr>
        <a:xfrm>
          <a:off x="2430565" y="2266"/>
          <a:ext cx="3425677" cy="530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err="1" smtClean="0">
              <a:latin typeface="Candara" pitchFamily="34" charset="0"/>
            </a:rPr>
            <a:t>request_mem_region</a:t>
          </a:r>
          <a:r>
            <a:rPr lang="en-US" altLang="zh-TW" sz="1100" b="1" kern="1200" dirty="0" smtClean="0">
              <a:latin typeface="Candara" pitchFamily="34" charset="0"/>
            </a:rPr>
            <a:t>(</a:t>
          </a:r>
          <a:r>
            <a:rPr lang="en-US" altLang="zh-TW" sz="1100" b="1" kern="1200" dirty="0" err="1" smtClean="0">
              <a:latin typeface="Candara" pitchFamily="34" charset="0"/>
            </a:rPr>
            <a:t>phy_addr,len,”NAME</a:t>
          </a:r>
          <a:r>
            <a:rPr lang="en-US" altLang="zh-TW" sz="1100" b="1" kern="1200" dirty="0" smtClean="0">
              <a:latin typeface="Candara" pitchFamily="34" charset="0"/>
            </a:rPr>
            <a:t>”)</a:t>
          </a:r>
          <a:endParaRPr lang="zh-TW" altLang="en-US" sz="1100" b="1" kern="1200" dirty="0">
            <a:latin typeface="Candara" pitchFamily="34" charset="0"/>
          </a:endParaRPr>
        </a:p>
      </dsp:txBody>
      <dsp:txXfrm>
        <a:off x="2430565" y="2266"/>
        <a:ext cx="3425677" cy="530034"/>
      </dsp:txXfrm>
    </dsp:sp>
    <dsp:sp modelId="{E28CDE31-4F1A-468F-8414-A7640F4FEBB7}">
      <dsp:nvSpPr>
        <dsp:cNvPr id="0" name=""/>
        <dsp:cNvSpPr/>
      </dsp:nvSpPr>
      <dsp:spPr>
        <a:xfrm rot="5400000">
          <a:off x="4044022" y="545552"/>
          <a:ext cx="198762" cy="2385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b="1" kern="1200">
            <a:latin typeface="Candara" pitchFamily="34" charset="0"/>
          </a:endParaRPr>
        </a:p>
      </dsp:txBody>
      <dsp:txXfrm rot="5400000">
        <a:off x="4044022" y="545552"/>
        <a:ext cx="198762" cy="238515"/>
      </dsp:txXfrm>
    </dsp:sp>
    <dsp:sp modelId="{B06608C7-5FB9-49C0-B3E4-27D7D51BF5AC}">
      <dsp:nvSpPr>
        <dsp:cNvPr id="0" name=""/>
        <dsp:cNvSpPr/>
      </dsp:nvSpPr>
      <dsp:spPr>
        <a:xfrm>
          <a:off x="2430565" y="797318"/>
          <a:ext cx="3425677" cy="530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b="1" kern="1200" dirty="0" err="1" smtClean="0">
              <a:latin typeface="Candara" pitchFamily="34" charset="0"/>
            </a:rPr>
            <a:t>virt_addr</a:t>
          </a:r>
          <a:r>
            <a:rPr lang="en-US" altLang="zh-TW" sz="1100" b="1" kern="1200" dirty="0" smtClean="0">
              <a:latin typeface="Candara" pitchFamily="34" charset="0"/>
            </a:rPr>
            <a:t> = </a:t>
          </a:r>
          <a:r>
            <a:rPr lang="en-US" altLang="zh-TW" sz="1400" b="1" kern="1200" dirty="0" err="1" smtClean="0">
              <a:latin typeface="Candara" pitchFamily="34" charset="0"/>
            </a:rPr>
            <a:t>ioremap</a:t>
          </a:r>
          <a:r>
            <a:rPr lang="en-US" altLang="zh-TW" sz="1100" b="1" kern="1200" dirty="0" smtClean="0">
              <a:latin typeface="Candara" pitchFamily="34" charset="0"/>
            </a:rPr>
            <a:t>(</a:t>
          </a:r>
          <a:r>
            <a:rPr lang="en-US" altLang="zh-TW" sz="1100" b="1" kern="1200" dirty="0" err="1" smtClean="0">
              <a:latin typeface="Candara" pitchFamily="34" charset="0"/>
            </a:rPr>
            <a:t>phy_addr,len</a:t>
          </a:r>
          <a:r>
            <a:rPr lang="en-US" altLang="zh-TW" sz="1100" b="1" kern="1200" dirty="0" smtClean="0">
              <a:latin typeface="Candara" pitchFamily="34" charset="0"/>
            </a:rPr>
            <a:t>)</a:t>
          </a:r>
          <a:endParaRPr lang="zh-TW" altLang="en-US" sz="1100" b="1" kern="1200" dirty="0">
            <a:latin typeface="Candara" pitchFamily="34" charset="0"/>
          </a:endParaRPr>
        </a:p>
      </dsp:txBody>
      <dsp:txXfrm>
        <a:off x="2430565" y="797318"/>
        <a:ext cx="3425677" cy="530034"/>
      </dsp:txXfrm>
    </dsp:sp>
    <dsp:sp modelId="{8BDA18FD-F00F-43D6-A105-B029FFE9B908}">
      <dsp:nvSpPr>
        <dsp:cNvPr id="0" name=""/>
        <dsp:cNvSpPr/>
      </dsp:nvSpPr>
      <dsp:spPr>
        <a:xfrm rot="5400000">
          <a:off x="4044022" y="1340604"/>
          <a:ext cx="198762" cy="2385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b="1" kern="1200">
            <a:latin typeface="Candara" pitchFamily="34" charset="0"/>
          </a:endParaRPr>
        </a:p>
      </dsp:txBody>
      <dsp:txXfrm rot="5400000">
        <a:off x="4044022" y="1340604"/>
        <a:ext cx="198762" cy="238515"/>
      </dsp:txXfrm>
    </dsp:sp>
    <dsp:sp modelId="{2F6FA515-BCED-4155-8F61-1315E1AD0115}">
      <dsp:nvSpPr>
        <dsp:cNvPr id="0" name=""/>
        <dsp:cNvSpPr/>
      </dsp:nvSpPr>
      <dsp:spPr>
        <a:xfrm>
          <a:off x="2430565" y="1592370"/>
          <a:ext cx="3425677" cy="530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b="1" kern="1200" dirty="0" err="1" smtClean="0">
              <a:latin typeface="Candara" pitchFamily="34" charset="0"/>
            </a:rPr>
            <a:t>readb</a:t>
          </a:r>
          <a:r>
            <a:rPr lang="en-US" altLang="zh-TW" sz="1300" b="1" kern="1200" dirty="0" smtClean="0">
              <a:latin typeface="Candara" pitchFamily="34" charset="0"/>
            </a:rPr>
            <a:t>/</a:t>
          </a:r>
          <a:r>
            <a:rPr lang="en-US" altLang="zh-TW" sz="1300" b="1" kern="1200" dirty="0" err="1" smtClean="0">
              <a:latin typeface="Candara" pitchFamily="34" charset="0"/>
            </a:rPr>
            <a:t>readw</a:t>
          </a:r>
          <a:r>
            <a:rPr lang="en-US" altLang="zh-TW" sz="1300" b="1" kern="1200" dirty="0" smtClean="0">
              <a:latin typeface="Candara" pitchFamily="34" charset="0"/>
            </a:rPr>
            <a:t>/</a:t>
          </a:r>
          <a:r>
            <a:rPr lang="en-US" altLang="zh-TW" sz="1300" b="1" kern="1200" dirty="0" err="1" smtClean="0">
              <a:latin typeface="Candara" pitchFamily="34" charset="0"/>
            </a:rPr>
            <a:t>readl</a:t>
          </a:r>
          <a:r>
            <a:rPr lang="en-US" altLang="zh-TW" sz="1300" b="1" kern="1200" dirty="0" smtClean="0">
              <a:latin typeface="Candara" pitchFamily="34" charset="0"/>
            </a:rPr>
            <a:t> (</a:t>
          </a:r>
          <a:r>
            <a:rPr lang="en-US" altLang="zh-TW" sz="1300" b="1" kern="1200" dirty="0" err="1" smtClean="0">
              <a:latin typeface="Candara" pitchFamily="34" charset="0"/>
            </a:rPr>
            <a:t>virt_addr</a:t>
          </a:r>
          <a:r>
            <a:rPr lang="en-US" altLang="zh-TW" sz="1300" b="1" kern="1200" dirty="0" smtClean="0">
              <a:latin typeface="Candara" pitchFamily="34" charset="0"/>
            </a:rPr>
            <a:t>)</a:t>
          </a:r>
          <a:br>
            <a:rPr lang="en-US" altLang="zh-TW" sz="1300" b="1" kern="1200" dirty="0" smtClean="0">
              <a:latin typeface="Candara" pitchFamily="34" charset="0"/>
            </a:rPr>
          </a:br>
          <a:r>
            <a:rPr lang="en-US" altLang="zh-TW" sz="1300" b="1" kern="1200" dirty="0" err="1" smtClean="0">
              <a:latin typeface="Candara" pitchFamily="34" charset="0"/>
            </a:rPr>
            <a:t>writeb</a:t>
          </a:r>
          <a:r>
            <a:rPr lang="en-US" altLang="zh-TW" sz="1300" b="1" kern="1200" dirty="0" smtClean="0">
              <a:latin typeface="Candara" pitchFamily="34" charset="0"/>
            </a:rPr>
            <a:t>/</a:t>
          </a:r>
          <a:r>
            <a:rPr lang="en-US" altLang="zh-TW" sz="1300" b="1" kern="1200" dirty="0" err="1" smtClean="0">
              <a:latin typeface="Candara" pitchFamily="34" charset="0"/>
            </a:rPr>
            <a:t>writew</a:t>
          </a:r>
          <a:r>
            <a:rPr lang="en-US" altLang="zh-TW" sz="1300" b="1" kern="1200" dirty="0" smtClean="0">
              <a:latin typeface="Candara" pitchFamily="34" charset="0"/>
            </a:rPr>
            <a:t>/</a:t>
          </a:r>
          <a:r>
            <a:rPr lang="en-US" altLang="zh-TW" sz="1300" b="1" kern="1200" dirty="0" err="1" smtClean="0">
              <a:latin typeface="Candara" pitchFamily="34" charset="0"/>
            </a:rPr>
            <a:t>writel</a:t>
          </a:r>
          <a:r>
            <a:rPr lang="en-US" altLang="zh-TW" sz="1300" b="1" kern="1200" dirty="0" smtClean="0">
              <a:latin typeface="Candara" pitchFamily="34" charset="0"/>
            </a:rPr>
            <a:t> (</a:t>
          </a:r>
          <a:r>
            <a:rPr lang="en-US" altLang="zh-TW" sz="1300" b="1" kern="1200" dirty="0" err="1" smtClean="0">
              <a:latin typeface="Candara" pitchFamily="34" charset="0"/>
            </a:rPr>
            <a:t>val,virt_addr</a:t>
          </a:r>
          <a:r>
            <a:rPr lang="en-US" altLang="zh-TW" sz="1300" b="1" kern="1200" dirty="0" smtClean="0">
              <a:latin typeface="Candara" pitchFamily="34" charset="0"/>
            </a:rPr>
            <a:t>)</a:t>
          </a:r>
          <a:endParaRPr lang="zh-TW" altLang="en-US" sz="1300" b="1" kern="1200" dirty="0">
            <a:latin typeface="Candara" pitchFamily="34" charset="0"/>
          </a:endParaRPr>
        </a:p>
      </dsp:txBody>
      <dsp:txXfrm>
        <a:off x="2430565" y="1592370"/>
        <a:ext cx="3425677" cy="530034"/>
      </dsp:txXfrm>
    </dsp:sp>
    <dsp:sp modelId="{11557D95-7CD8-484B-85E7-17317084AE29}">
      <dsp:nvSpPr>
        <dsp:cNvPr id="0" name=""/>
        <dsp:cNvSpPr/>
      </dsp:nvSpPr>
      <dsp:spPr>
        <a:xfrm rot="5400000">
          <a:off x="4044022" y="2135656"/>
          <a:ext cx="198762" cy="2385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b="1" kern="1200">
            <a:latin typeface="Candara" pitchFamily="34" charset="0"/>
          </a:endParaRPr>
        </a:p>
      </dsp:txBody>
      <dsp:txXfrm rot="5400000">
        <a:off x="4044022" y="2135656"/>
        <a:ext cx="198762" cy="238515"/>
      </dsp:txXfrm>
    </dsp:sp>
    <dsp:sp modelId="{10C6F82D-E390-4818-86BB-0FAE9E51E6F7}">
      <dsp:nvSpPr>
        <dsp:cNvPr id="0" name=""/>
        <dsp:cNvSpPr/>
      </dsp:nvSpPr>
      <dsp:spPr>
        <a:xfrm>
          <a:off x="2430565" y="2387422"/>
          <a:ext cx="3425677" cy="530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err="1" smtClean="0">
              <a:latin typeface="Candara" pitchFamily="34" charset="0"/>
            </a:rPr>
            <a:t>iounmap</a:t>
          </a:r>
          <a:r>
            <a:rPr lang="en-US" altLang="zh-TW" sz="1100" b="1" kern="1200" dirty="0" smtClean="0">
              <a:latin typeface="Candara" pitchFamily="34" charset="0"/>
            </a:rPr>
            <a:t>(</a:t>
          </a:r>
          <a:r>
            <a:rPr lang="en-US" altLang="zh-TW" sz="1100" b="1" kern="1200" dirty="0" err="1" smtClean="0">
              <a:latin typeface="Candara" pitchFamily="34" charset="0"/>
            </a:rPr>
            <a:t>virt_addr</a:t>
          </a:r>
          <a:r>
            <a:rPr lang="en-US" altLang="zh-TW" sz="1100" b="1" kern="1200" dirty="0" smtClean="0">
              <a:latin typeface="Candara" pitchFamily="34" charset="0"/>
            </a:rPr>
            <a:t>)</a:t>
          </a:r>
          <a:endParaRPr lang="zh-TW" altLang="en-US" sz="1100" b="1" kern="1200" dirty="0">
            <a:latin typeface="Candara" pitchFamily="34" charset="0"/>
          </a:endParaRPr>
        </a:p>
      </dsp:txBody>
      <dsp:txXfrm>
        <a:off x="2430565" y="2387422"/>
        <a:ext cx="3425677" cy="530034"/>
      </dsp:txXfrm>
    </dsp:sp>
    <dsp:sp modelId="{70341F92-B05B-40C7-8AA6-1C782EE8628C}">
      <dsp:nvSpPr>
        <dsp:cNvPr id="0" name=""/>
        <dsp:cNvSpPr/>
      </dsp:nvSpPr>
      <dsp:spPr>
        <a:xfrm rot="5400000">
          <a:off x="4044022" y="2930708"/>
          <a:ext cx="198762" cy="2385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b="1" kern="1200"/>
        </a:p>
      </dsp:txBody>
      <dsp:txXfrm rot="5400000">
        <a:off x="4044022" y="2930708"/>
        <a:ext cx="198762" cy="238515"/>
      </dsp:txXfrm>
    </dsp:sp>
    <dsp:sp modelId="{FF3AF490-E0BA-409D-9387-E5E0F6AE592C}">
      <dsp:nvSpPr>
        <dsp:cNvPr id="0" name=""/>
        <dsp:cNvSpPr/>
      </dsp:nvSpPr>
      <dsp:spPr>
        <a:xfrm>
          <a:off x="2430565" y="3182474"/>
          <a:ext cx="3425677" cy="530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err="1" smtClean="0">
              <a:latin typeface="Candara" pitchFamily="34" charset="0"/>
            </a:rPr>
            <a:t>release_mem_region</a:t>
          </a:r>
          <a:r>
            <a:rPr lang="en-US" altLang="zh-TW" sz="1100" b="1" kern="1200" dirty="0" smtClean="0">
              <a:latin typeface="Candara" pitchFamily="34" charset="0"/>
            </a:rPr>
            <a:t>(</a:t>
          </a:r>
          <a:r>
            <a:rPr lang="en-US" altLang="zh-TW" sz="1100" b="1" kern="1200" dirty="0" err="1" smtClean="0">
              <a:latin typeface="Candara" pitchFamily="34" charset="0"/>
            </a:rPr>
            <a:t>phy_addr,len</a:t>
          </a:r>
          <a:r>
            <a:rPr lang="en-US" altLang="zh-TW" sz="1100" b="1" kern="1200" dirty="0" smtClean="0">
              <a:latin typeface="Candara" pitchFamily="34" charset="0"/>
            </a:rPr>
            <a:t>)</a:t>
          </a:r>
          <a:endParaRPr lang="zh-TW" altLang="en-US" sz="1100" b="1" kern="1200" dirty="0">
            <a:latin typeface="Candara" pitchFamily="34" charset="0"/>
          </a:endParaRPr>
        </a:p>
      </dsp:txBody>
      <dsp:txXfrm>
        <a:off x="2430565" y="3182474"/>
        <a:ext cx="3425677" cy="53003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D2C883-89A6-4A0D-9B04-101EC97836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029317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E1BB17-87F5-467A-8010-3597116C55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743300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AD9C7-BEFC-4499-AA20-2FEC05B4F44D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file_operations</a:t>
            </a:r>
            <a:r>
              <a:rPr lang="en-US" dirty="0" smtClean="0"/>
              <a:t>{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module *owner;</a:t>
            </a:r>
            <a:r>
              <a:rPr lang="zh-TW" altLang="en-US" dirty="0" smtClean="0"/>
              <a:t>是一個指向擁有這個結構的模塊的指針</a:t>
            </a:r>
            <a:r>
              <a:rPr lang="en-US" altLang="zh-TW" dirty="0" smtClean="0"/>
              <a:t>. </a:t>
            </a:r>
            <a:r>
              <a:rPr lang="zh-TW" altLang="en-US" dirty="0" smtClean="0"/>
              <a:t>這個成員用來當模塊在被使用時阻止其被卸載</a:t>
            </a:r>
            <a:r>
              <a:rPr lang="en-US" altLang="zh-TW" dirty="0" smtClean="0"/>
              <a:t>. </a:t>
            </a:r>
            <a:r>
              <a:rPr lang="zh-TW" altLang="en-US" dirty="0" smtClean="0"/>
              <a:t>一般初始化為</a:t>
            </a:r>
            <a:r>
              <a:rPr lang="en-US" altLang="zh-TW" dirty="0" smtClean="0"/>
              <a:t>: </a:t>
            </a:r>
            <a:r>
              <a:rPr lang="en-US" dirty="0" smtClean="0"/>
              <a:t>THIS_MODULE</a:t>
            </a:r>
            <a:br>
              <a:rPr lang="en-US" dirty="0" smtClean="0"/>
            </a:br>
            <a:r>
              <a:rPr lang="en-US" dirty="0" err="1" smtClean="0"/>
              <a:t>loff_t</a:t>
            </a:r>
            <a:r>
              <a:rPr lang="en-US" dirty="0" smtClean="0"/>
              <a:t> (*</a:t>
            </a:r>
            <a:r>
              <a:rPr lang="en-US" dirty="0" err="1" smtClean="0"/>
              <a:t>llseek</a:t>
            </a:r>
            <a:r>
              <a:rPr lang="en-US" dirty="0" smtClean="0"/>
              <a:t>) (</a:t>
            </a:r>
            <a:r>
              <a:rPr lang="en-US" dirty="0" err="1" smtClean="0"/>
              <a:t>struct</a:t>
            </a:r>
            <a:r>
              <a:rPr lang="en-US" dirty="0" smtClean="0"/>
              <a:t> file *, </a:t>
            </a:r>
            <a:r>
              <a:rPr lang="en-US" dirty="0" err="1" smtClean="0"/>
              <a:t>loff_t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  <a:r>
              <a:rPr lang="zh-TW" altLang="en-US" dirty="0" smtClean="0"/>
              <a:t>用作改變文件中的當前讀</a:t>
            </a:r>
            <a:r>
              <a:rPr lang="en-US" altLang="zh-TW" dirty="0" smtClean="0"/>
              <a:t>/</a:t>
            </a:r>
            <a:r>
              <a:rPr lang="zh-TW" altLang="en-US" dirty="0" smtClean="0"/>
              <a:t>寫位置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並且新位置作為</a:t>
            </a:r>
            <a:r>
              <a:rPr lang="en-US" altLang="zh-TW" dirty="0" smtClean="0"/>
              <a:t>(</a:t>
            </a:r>
            <a:r>
              <a:rPr lang="zh-TW" altLang="en-US" dirty="0" smtClean="0"/>
              <a:t>正的</a:t>
            </a:r>
            <a:r>
              <a:rPr lang="en-US" altLang="zh-TW" dirty="0" smtClean="0"/>
              <a:t>)</a:t>
            </a:r>
            <a:r>
              <a:rPr lang="zh-TW" altLang="en-US" dirty="0" smtClean="0"/>
              <a:t>返回值</a:t>
            </a:r>
            <a:r>
              <a:rPr lang="en-US" altLang="zh-TW" dirty="0" smtClean="0"/>
              <a:t>.</a:t>
            </a:r>
            <a:br>
              <a:rPr lang="en-US" altLang="zh-TW" dirty="0" smtClean="0"/>
            </a:br>
            <a:r>
              <a:rPr lang="en-US" dirty="0" err="1" smtClean="0"/>
              <a:t>ssize_t</a:t>
            </a:r>
            <a:r>
              <a:rPr lang="en-US" dirty="0" smtClean="0"/>
              <a:t> (*read) (</a:t>
            </a:r>
            <a:r>
              <a:rPr lang="en-US" dirty="0" err="1" smtClean="0"/>
              <a:t>struct</a:t>
            </a:r>
            <a:r>
              <a:rPr lang="en-US" dirty="0" smtClean="0"/>
              <a:t> file *, char *, 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loff_t</a:t>
            </a:r>
            <a:r>
              <a:rPr lang="en-US" dirty="0" smtClean="0"/>
              <a:t> *);</a:t>
            </a:r>
            <a:r>
              <a:rPr lang="zh-TW" altLang="en-US" dirty="0" smtClean="0"/>
              <a:t>從設備中獲取數據</a:t>
            </a:r>
            <a:r>
              <a:rPr lang="en-US" altLang="zh-TW" dirty="0" smtClean="0"/>
              <a:t>. </a:t>
            </a:r>
            <a:r>
              <a:rPr lang="zh-TW" altLang="en-US" dirty="0" smtClean="0"/>
              <a:t>空指針導致</a:t>
            </a:r>
            <a:r>
              <a:rPr lang="en-US" dirty="0" smtClean="0"/>
              <a:t>read</a:t>
            </a:r>
            <a:r>
              <a:rPr lang="zh-TW" altLang="en-US" dirty="0" smtClean="0"/>
              <a:t>系統調用返回</a:t>
            </a:r>
            <a:r>
              <a:rPr lang="en-US" altLang="zh-TW" dirty="0" smtClean="0"/>
              <a:t>-</a:t>
            </a:r>
            <a:r>
              <a:rPr lang="en-US" dirty="0" smtClean="0"/>
              <a:t>EINVAL("Invalid argument") . </a:t>
            </a:r>
            <a:r>
              <a:rPr lang="zh-TW" altLang="en-US" dirty="0" smtClean="0"/>
              <a:t>非負返回值代表了成功讀取的字節數</a:t>
            </a:r>
            <a:br>
              <a:rPr lang="zh-TW" altLang="en-US" dirty="0" smtClean="0"/>
            </a:br>
            <a:r>
              <a:rPr lang="en-US" dirty="0" err="1" smtClean="0"/>
              <a:t>ssize_t</a:t>
            </a:r>
            <a:r>
              <a:rPr lang="en-US" dirty="0" smtClean="0"/>
              <a:t> (*write) (</a:t>
            </a:r>
            <a:r>
              <a:rPr lang="en-US" dirty="0" err="1" smtClean="0"/>
              <a:t>struct</a:t>
            </a:r>
            <a:r>
              <a:rPr lang="en-US" dirty="0" smtClean="0"/>
              <a:t> file *, const char *, 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loff_t</a:t>
            </a:r>
            <a:r>
              <a:rPr lang="en-US" dirty="0" smtClean="0"/>
              <a:t> *);</a:t>
            </a:r>
            <a:r>
              <a:rPr lang="zh-TW" altLang="en-US" dirty="0" smtClean="0"/>
              <a:t>發送數據給設備</a:t>
            </a:r>
            <a:r>
              <a:rPr lang="en-US" altLang="zh-TW" dirty="0" smtClean="0"/>
              <a:t>. </a:t>
            </a:r>
            <a:r>
              <a:rPr lang="zh-TW" altLang="en-US" dirty="0" smtClean="0"/>
              <a:t>空指針導致</a:t>
            </a:r>
            <a:r>
              <a:rPr lang="en-US" dirty="0" smtClean="0"/>
              <a:t>write </a:t>
            </a:r>
            <a:r>
              <a:rPr lang="zh-TW" altLang="en-US" dirty="0" smtClean="0"/>
              <a:t>系統調用返回</a:t>
            </a:r>
            <a:r>
              <a:rPr lang="en-US" altLang="zh-TW" dirty="0" smtClean="0"/>
              <a:t>-</a:t>
            </a:r>
            <a:r>
              <a:rPr lang="en-US" dirty="0" smtClean="0"/>
              <a:t>EINVAL. </a:t>
            </a:r>
            <a:r>
              <a:rPr lang="zh-TW" altLang="en-US" dirty="0" smtClean="0"/>
              <a:t>非負返回值代表成功寫的字節數</a:t>
            </a:r>
            <a:r>
              <a:rPr lang="en-US" altLang="zh-TW" dirty="0" smtClean="0"/>
              <a:t>.</a:t>
            </a:r>
            <a:br>
              <a:rPr lang="en-US" altLang="zh-TW" dirty="0" smtClean="0"/>
            </a:b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(*poll) (</a:t>
            </a:r>
            <a:r>
              <a:rPr lang="en-US" dirty="0" err="1" smtClean="0"/>
              <a:t>struct</a:t>
            </a:r>
            <a:r>
              <a:rPr lang="en-US" dirty="0" smtClean="0"/>
              <a:t> file *,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poll_table_struct</a:t>
            </a:r>
            <a:r>
              <a:rPr lang="en-US" dirty="0" smtClean="0"/>
              <a:t> *);3 </a:t>
            </a:r>
            <a:r>
              <a:rPr lang="zh-TW" altLang="en-US" dirty="0" smtClean="0"/>
              <a:t>個系統調用的後端</a:t>
            </a:r>
            <a:r>
              <a:rPr lang="en-US" altLang="zh-TW" dirty="0" smtClean="0"/>
              <a:t>: </a:t>
            </a:r>
            <a:r>
              <a:rPr lang="en-US" dirty="0" smtClean="0"/>
              <a:t>poll, </a:t>
            </a:r>
            <a:r>
              <a:rPr lang="en-US" dirty="0" err="1" smtClean="0"/>
              <a:t>epoll</a:t>
            </a:r>
            <a:r>
              <a:rPr lang="en-US" dirty="0" smtClean="0"/>
              <a:t>, </a:t>
            </a:r>
            <a:r>
              <a:rPr lang="zh-TW" altLang="en-US" dirty="0" smtClean="0"/>
              <a:t>和 </a:t>
            </a:r>
            <a:r>
              <a:rPr lang="en-US" dirty="0" smtClean="0"/>
              <a:t>select. </a:t>
            </a:r>
            <a:r>
              <a:rPr lang="zh-TW" altLang="en-US" dirty="0" smtClean="0"/>
              <a:t>都用作查詢對一個或多個文件描述符的讀或寫是否會阻塞</a:t>
            </a:r>
            <a:r>
              <a:rPr lang="en-US" altLang="zh-TW" dirty="0" smtClean="0"/>
              <a:t>. </a:t>
            </a:r>
            <a:r>
              <a:rPr lang="en-US" dirty="0" smtClean="0"/>
              <a:t>poll </a:t>
            </a:r>
            <a:r>
              <a:rPr lang="zh-TW" altLang="en-US" dirty="0" smtClean="0"/>
              <a:t>方法應當返回一個位掩碼指示是否非阻塞的讀或寫是可能的</a:t>
            </a:r>
            <a:r>
              <a:rPr lang="en-US" altLang="zh-TW" dirty="0" smtClean="0"/>
              <a:t>. </a:t>
            </a:r>
            <a:r>
              <a:rPr lang="zh-TW" altLang="en-US" dirty="0" smtClean="0"/>
              <a:t>如果一個驅動的 </a:t>
            </a:r>
            <a:r>
              <a:rPr lang="en-US" dirty="0" smtClean="0"/>
              <a:t>poll </a:t>
            </a:r>
            <a:r>
              <a:rPr lang="zh-TW" altLang="en-US" dirty="0" smtClean="0"/>
              <a:t>方法為 </a:t>
            </a:r>
            <a:r>
              <a:rPr lang="en-US" dirty="0" smtClean="0"/>
              <a:t>NULL, </a:t>
            </a:r>
            <a:r>
              <a:rPr lang="zh-TW" altLang="en-US" dirty="0" smtClean="0"/>
              <a:t>設備假定為不阻塞地可讀可寫</a:t>
            </a:r>
            <a:r>
              <a:rPr lang="en-US" altLang="zh-TW" dirty="0" smtClean="0"/>
              <a:t>.</a:t>
            </a:r>
            <a:br>
              <a:rPr lang="en-US" altLang="zh-TW" dirty="0" smtClean="0"/>
            </a:br>
            <a:r>
              <a:rPr lang="en-US" dirty="0" err="1" smtClean="0"/>
              <a:t>int</a:t>
            </a:r>
            <a:r>
              <a:rPr lang="en-US" dirty="0" smtClean="0"/>
              <a:t> (*</a:t>
            </a:r>
            <a:r>
              <a:rPr lang="en-US" dirty="0" err="1" smtClean="0"/>
              <a:t>ioctl</a:t>
            </a:r>
            <a:r>
              <a:rPr lang="en-US" dirty="0" smtClean="0"/>
              <a:t>) 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inode</a:t>
            </a:r>
            <a:r>
              <a:rPr lang="en-US" dirty="0" smtClean="0"/>
              <a:t> *, </a:t>
            </a:r>
            <a:r>
              <a:rPr lang="en-US" dirty="0" err="1" smtClean="0"/>
              <a:t>struct</a:t>
            </a:r>
            <a:r>
              <a:rPr lang="en-US" dirty="0" smtClean="0"/>
              <a:t> file *, unsigned </a:t>
            </a:r>
            <a:r>
              <a:rPr lang="en-US" dirty="0" err="1" smtClean="0"/>
              <a:t>int</a:t>
            </a:r>
            <a:r>
              <a:rPr lang="en-US" dirty="0" smtClean="0"/>
              <a:t>, unsigned long);</a:t>
            </a:r>
            <a:r>
              <a:rPr lang="zh-TW" altLang="en-US" dirty="0" smtClean="0"/>
              <a:t>提供了發出設備特定命令的方法</a:t>
            </a:r>
            <a:r>
              <a:rPr lang="en-US" altLang="zh-TW" dirty="0" smtClean="0"/>
              <a:t>. </a:t>
            </a:r>
            <a:r>
              <a:rPr lang="zh-TW" altLang="en-US" dirty="0" smtClean="0"/>
              <a:t>註意</a:t>
            </a:r>
            <a:r>
              <a:rPr lang="en-US" altLang="zh-TW" dirty="0" smtClean="0"/>
              <a:t>:</a:t>
            </a:r>
            <a:r>
              <a:rPr lang="zh-TW" altLang="en-US" dirty="0" smtClean="0"/>
              <a:t>有幾個 </a:t>
            </a:r>
            <a:r>
              <a:rPr lang="en-US" dirty="0" err="1" smtClean="0"/>
              <a:t>ioctl</a:t>
            </a:r>
            <a:r>
              <a:rPr lang="en-US" dirty="0" smtClean="0"/>
              <a:t> </a:t>
            </a:r>
            <a:r>
              <a:rPr lang="zh-TW" altLang="en-US" dirty="0" smtClean="0"/>
              <a:t>命令被內核識別而不會調用此方法</a:t>
            </a:r>
            <a:r>
              <a:rPr lang="en-US" altLang="zh-TW" dirty="0" smtClean="0"/>
              <a:t>. </a:t>
            </a:r>
            <a:br>
              <a:rPr lang="en-US" altLang="zh-TW" dirty="0" smtClean="0"/>
            </a:br>
            <a:r>
              <a:rPr lang="en-US" dirty="0" err="1" smtClean="0"/>
              <a:t>int</a:t>
            </a:r>
            <a:r>
              <a:rPr lang="en-US" dirty="0" smtClean="0"/>
              <a:t> (*</a:t>
            </a:r>
            <a:r>
              <a:rPr lang="en-US" dirty="0" err="1" smtClean="0"/>
              <a:t>mmap</a:t>
            </a:r>
            <a:r>
              <a:rPr lang="en-US" dirty="0" smtClean="0"/>
              <a:t>) (</a:t>
            </a:r>
            <a:r>
              <a:rPr lang="en-US" dirty="0" err="1" smtClean="0"/>
              <a:t>struct</a:t>
            </a:r>
            <a:r>
              <a:rPr lang="en-US" dirty="0" smtClean="0"/>
              <a:t> file *,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vm_area_struct</a:t>
            </a:r>
            <a:r>
              <a:rPr lang="en-US" dirty="0" smtClean="0"/>
              <a:t> *);</a:t>
            </a:r>
            <a:r>
              <a:rPr lang="zh-TW" altLang="en-US" dirty="0" smtClean="0"/>
              <a:t>請求將設備內存映射到進程的地址空間</a:t>
            </a:r>
            <a:r>
              <a:rPr lang="en-US" altLang="zh-TW" dirty="0" smtClean="0"/>
              <a:t>. </a:t>
            </a:r>
            <a:r>
              <a:rPr lang="zh-TW" altLang="en-US" dirty="0" smtClean="0"/>
              <a:t>如果這個方法是 </a:t>
            </a:r>
            <a:r>
              <a:rPr lang="en-US" dirty="0" smtClean="0"/>
              <a:t>NULL,</a:t>
            </a:r>
            <a:r>
              <a:rPr lang="zh-TW" altLang="en-US" dirty="0" smtClean="0"/>
              <a:t>系統調用返回 </a:t>
            </a:r>
            <a:r>
              <a:rPr lang="en-US" altLang="zh-TW" dirty="0" smtClean="0"/>
              <a:t>-</a:t>
            </a:r>
            <a:r>
              <a:rPr lang="en-US" dirty="0" smtClean="0"/>
              <a:t>ENODEV.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(*open) 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inode</a:t>
            </a:r>
            <a:r>
              <a:rPr lang="en-US" dirty="0" smtClean="0"/>
              <a:t> *, </a:t>
            </a:r>
            <a:r>
              <a:rPr lang="en-US" dirty="0" err="1" smtClean="0"/>
              <a:t>struct</a:t>
            </a:r>
            <a:r>
              <a:rPr lang="en-US" dirty="0" smtClean="0"/>
              <a:t> file *);open</a:t>
            </a:r>
            <a:r>
              <a:rPr lang="zh-TW" altLang="en-US" dirty="0" smtClean="0"/>
              <a:t>一個設備文件</a:t>
            </a:r>
            <a:r>
              <a:rPr lang="en-US" altLang="zh-TW" dirty="0" smtClean="0"/>
              <a:t>. </a:t>
            </a:r>
            <a:r>
              <a:rPr lang="zh-TW" altLang="en-US" dirty="0" smtClean="0"/>
              <a:t>如果這個項是 </a:t>
            </a:r>
            <a:r>
              <a:rPr lang="en-US" dirty="0" smtClean="0"/>
              <a:t>NULL, </a:t>
            </a:r>
            <a:r>
              <a:rPr lang="zh-TW" altLang="en-US" dirty="0" smtClean="0"/>
              <a:t>設備打開一直成功</a:t>
            </a:r>
            <a:br>
              <a:rPr lang="zh-TW" alt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(*release) 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inode</a:t>
            </a:r>
            <a:r>
              <a:rPr lang="en-US" dirty="0" smtClean="0"/>
              <a:t> *, </a:t>
            </a:r>
            <a:r>
              <a:rPr lang="en-US" dirty="0" err="1" smtClean="0"/>
              <a:t>struct</a:t>
            </a:r>
            <a:r>
              <a:rPr lang="en-US" dirty="0" smtClean="0"/>
              <a:t> file *);</a:t>
            </a:r>
            <a:r>
              <a:rPr lang="zh-TW" altLang="en-US" dirty="0" smtClean="0"/>
              <a:t>在文件結構被釋放時引用這個操作</a:t>
            </a:r>
            <a:r>
              <a:rPr lang="en-US" altLang="zh-TW" dirty="0" smtClean="0"/>
              <a:t>. </a:t>
            </a:r>
            <a:r>
              <a:rPr lang="zh-TW" altLang="en-US" dirty="0" smtClean="0"/>
              <a:t>即在最後一個打開設備文件的文件描述符關閉時調用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而不是每次</a:t>
            </a:r>
            <a:r>
              <a:rPr lang="en-US" dirty="0" smtClean="0"/>
              <a:t>close</a:t>
            </a:r>
            <a:r>
              <a:rPr lang="zh-TW" altLang="en-US" dirty="0" smtClean="0"/>
              <a:t>時都調用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dirty="0" err="1" smtClean="0"/>
              <a:t>int</a:t>
            </a:r>
            <a:r>
              <a:rPr lang="en-US" dirty="0" smtClean="0"/>
              <a:t> (*</a:t>
            </a:r>
            <a:r>
              <a:rPr lang="en-US" dirty="0" err="1" smtClean="0"/>
              <a:t>fsync</a:t>
            </a:r>
            <a:r>
              <a:rPr lang="en-US" dirty="0" smtClean="0"/>
              <a:t>) (</a:t>
            </a:r>
            <a:r>
              <a:rPr lang="en-US" dirty="0" err="1" smtClean="0"/>
              <a:t>struct</a:t>
            </a:r>
            <a:r>
              <a:rPr lang="en-US" dirty="0" smtClean="0"/>
              <a:t> file *,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dentry</a:t>
            </a:r>
            <a:r>
              <a:rPr lang="en-US" dirty="0" smtClean="0"/>
              <a:t> *,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datasync</a:t>
            </a:r>
            <a:r>
              <a:rPr lang="en-US" dirty="0" smtClean="0"/>
              <a:t>);</a:t>
            </a:r>
            <a:r>
              <a:rPr lang="en-US" dirty="0" err="1" smtClean="0"/>
              <a:t>fsync</a:t>
            </a:r>
            <a:r>
              <a:rPr lang="zh-TW" altLang="en-US" dirty="0" smtClean="0"/>
              <a:t>系統調用的後端</a:t>
            </a:r>
            <a:r>
              <a:rPr lang="en-US" altLang="zh-TW" dirty="0" smtClean="0"/>
              <a:t>, </a:t>
            </a:r>
            <a:r>
              <a:rPr lang="zh-TW" altLang="en-US" dirty="0" smtClean="0"/>
              <a:t>用戶調用來刷新任何掛著的數據</a:t>
            </a:r>
            <a:r>
              <a:rPr lang="en-US" altLang="zh-TW" dirty="0" smtClean="0"/>
              <a:t>. </a:t>
            </a:r>
            <a:r>
              <a:rPr lang="zh-TW" altLang="en-US" dirty="0" smtClean="0"/>
              <a:t>如果這個指針是 </a:t>
            </a:r>
            <a:r>
              <a:rPr lang="en-US" dirty="0" smtClean="0"/>
              <a:t>NULL, </a:t>
            </a:r>
            <a:r>
              <a:rPr lang="zh-TW" altLang="en-US" dirty="0" smtClean="0"/>
              <a:t>系統調用返回 </a:t>
            </a:r>
            <a:r>
              <a:rPr lang="en-US" altLang="zh-TW" dirty="0" smtClean="0"/>
              <a:t>-</a:t>
            </a:r>
            <a:r>
              <a:rPr lang="en-US" dirty="0" smtClean="0"/>
              <a:t>EINVAL.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(*</a:t>
            </a:r>
            <a:r>
              <a:rPr lang="en-US" dirty="0" err="1" smtClean="0"/>
              <a:t>fasync</a:t>
            </a:r>
            <a:r>
              <a:rPr lang="en-US" dirty="0" smtClean="0"/>
              <a:t>) 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 file *,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  <a:r>
              <a:rPr lang="zh-TW" altLang="en-US" dirty="0" smtClean="0"/>
              <a:t>通知設備它的 </a:t>
            </a:r>
            <a:r>
              <a:rPr lang="en-US" dirty="0" smtClean="0"/>
              <a:t>FASYNC </a:t>
            </a:r>
            <a:r>
              <a:rPr lang="zh-TW" altLang="en-US" dirty="0" smtClean="0"/>
              <a:t>標誌</a:t>
            </a:r>
            <a:r>
              <a:rPr lang="en-US" altLang="zh-TW" dirty="0" smtClean="0"/>
              <a:t>(</a:t>
            </a:r>
            <a:r>
              <a:rPr lang="zh-TW" altLang="en-US" dirty="0" smtClean="0"/>
              <a:t>異步通知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的改變</a:t>
            </a:r>
            <a:r>
              <a:rPr lang="en-US" altLang="zh-TW" dirty="0" smtClean="0"/>
              <a:t>.  </a:t>
            </a:r>
            <a:r>
              <a:rPr lang="zh-TW" altLang="en-US" dirty="0" smtClean="0"/>
              <a:t>這個成員可以是</a:t>
            </a:r>
            <a:r>
              <a:rPr lang="en-US" dirty="0" smtClean="0"/>
              <a:t>NULL </a:t>
            </a:r>
            <a:r>
              <a:rPr lang="zh-TW" altLang="en-US" dirty="0" smtClean="0"/>
              <a:t>如果驅動不支持異步通知</a:t>
            </a:r>
            <a:r>
              <a:rPr lang="en-US" altLang="zh-TW" dirty="0" smtClean="0"/>
              <a:t>.</a:t>
            </a:r>
            <a:br>
              <a:rPr lang="en-US" altLang="zh-TW" dirty="0" smtClean="0"/>
            </a:br>
            <a:r>
              <a:rPr lang="en-US" dirty="0" err="1" smtClean="0"/>
              <a:t>ssize_t</a:t>
            </a:r>
            <a:r>
              <a:rPr lang="en-US" dirty="0" smtClean="0"/>
              <a:t> (*</a:t>
            </a:r>
            <a:r>
              <a:rPr lang="en-US" dirty="0" err="1" smtClean="0"/>
              <a:t>readv</a:t>
            </a:r>
            <a:r>
              <a:rPr lang="en-US" dirty="0" smtClean="0"/>
              <a:t>) (</a:t>
            </a:r>
            <a:r>
              <a:rPr lang="en-US" dirty="0" err="1" smtClean="0"/>
              <a:t>struct</a:t>
            </a:r>
            <a:r>
              <a:rPr lang="en-US" dirty="0" smtClean="0"/>
              <a:t> file *, const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iovec</a:t>
            </a:r>
            <a:r>
              <a:rPr lang="en-US" dirty="0" smtClean="0"/>
              <a:t> *, unsigned long, </a:t>
            </a:r>
            <a:r>
              <a:rPr lang="en-US" dirty="0" err="1" smtClean="0"/>
              <a:t>loff_t</a:t>
            </a:r>
            <a:r>
              <a:rPr lang="en-US" dirty="0" smtClean="0"/>
              <a:t> *);</a:t>
            </a:r>
            <a:r>
              <a:rPr lang="zh-TW" altLang="en-US" dirty="0" smtClean="0"/>
              <a:t>包含多個內存區的單個讀操作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如果為 </a:t>
            </a:r>
            <a:r>
              <a:rPr lang="en-US" dirty="0" smtClean="0"/>
              <a:t>NULL, read</a:t>
            </a:r>
            <a:r>
              <a:rPr lang="zh-TW" altLang="en-US" dirty="0" smtClean="0"/>
              <a:t>方法被調用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可能多於一次 </a:t>
            </a:r>
            <a:r>
              <a:rPr lang="en-US" altLang="zh-TW" dirty="0" smtClean="0"/>
              <a:t>).</a:t>
            </a:r>
            <a:br>
              <a:rPr lang="en-US" altLang="zh-TW" dirty="0" smtClean="0"/>
            </a:br>
            <a:r>
              <a:rPr lang="en-US" dirty="0" err="1" smtClean="0"/>
              <a:t>ssize_t</a:t>
            </a:r>
            <a:r>
              <a:rPr lang="en-US" dirty="0" smtClean="0"/>
              <a:t> (*</a:t>
            </a:r>
            <a:r>
              <a:rPr lang="en-US" dirty="0" err="1" smtClean="0"/>
              <a:t>writev</a:t>
            </a:r>
            <a:r>
              <a:rPr lang="en-US" dirty="0" smtClean="0"/>
              <a:t>) (</a:t>
            </a:r>
            <a:r>
              <a:rPr lang="en-US" dirty="0" err="1" smtClean="0"/>
              <a:t>struct</a:t>
            </a:r>
            <a:r>
              <a:rPr lang="en-US" dirty="0" smtClean="0"/>
              <a:t> file *, const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iovec</a:t>
            </a:r>
            <a:r>
              <a:rPr lang="en-US" dirty="0" smtClean="0"/>
              <a:t> *, unsigned long, </a:t>
            </a:r>
            <a:r>
              <a:rPr lang="en-US" dirty="0" err="1" smtClean="0"/>
              <a:t>loff_t</a:t>
            </a:r>
            <a:r>
              <a:rPr lang="en-US" dirty="0" smtClean="0"/>
              <a:t> *);</a:t>
            </a:r>
            <a:r>
              <a:rPr lang="zh-TW" altLang="en-US" dirty="0" smtClean="0"/>
              <a:t>包含多個內存區的單個寫操作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如果為 </a:t>
            </a:r>
            <a:r>
              <a:rPr lang="en-US" dirty="0" smtClean="0"/>
              <a:t>NULL, write</a:t>
            </a:r>
            <a:r>
              <a:rPr lang="zh-TW" altLang="en-US" dirty="0" smtClean="0"/>
              <a:t>方法被調用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可能多於一次 </a:t>
            </a:r>
            <a:r>
              <a:rPr lang="en-US" altLang="zh-TW" dirty="0" smtClean="0"/>
              <a:t>).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1BB17-87F5-467A-8010-3597116C55F9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142175-2F59-4232-B62A-A88DDF3C5F2E}" type="slidenum">
              <a:rPr lang="en-US" altLang="zh-TW" smtClean="0"/>
              <a:pPr/>
              <a:t>12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1BB17-87F5-467A-8010-3597116C55F9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1BB17-87F5-467A-8010-3597116C55F9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424575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1BB17-87F5-467A-8010-3597116C55F9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669795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 smtClean="0">
                <a:solidFill>
                  <a:srgbClr val="FF0000"/>
                </a:solidFill>
                <a:latin typeface="Candara" pitchFamily="34" charset="0"/>
              </a:rPr>
              <a:t>建立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Candara" pitchFamily="34" charset="0"/>
              </a:rPr>
              <a:t>vma</a:t>
            </a:r>
            <a:r>
              <a:rPr lang="en-US" altLang="zh-TW" sz="1200" b="1" dirty="0" smtClean="0">
                <a:solidFill>
                  <a:srgbClr val="FF0000"/>
                </a:solidFill>
                <a:latin typeface="Candara" pitchFamily="34" charset="0"/>
              </a:rPr>
              <a:t>-&gt;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Candara" pitchFamily="34" charset="0"/>
              </a:rPr>
              <a:t>vm_start</a:t>
            </a:r>
            <a:r>
              <a:rPr lang="zh-TW" altLang="en-US" sz="1200" b="1" dirty="0" smtClean="0">
                <a:solidFill>
                  <a:srgbClr val="FF0000"/>
                </a:solidFill>
                <a:latin typeface="Candara" pitchFamily="34" charset="0"/>
              </a:rPr>
              <a:t> 到 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Candara" pitchFamily="34" charset="0"/>
              </a:rPr>
              <a:t>vma</a:t>
            </a:r>
            <a:r>
              <a:rPr lang="en-US" altLang="zh-TW" sz="1200" b="1" dirty="0" smtClean="0">
                <a:solidFill>
                  <a:srgbClr val="FF0000"/>
                </a:solidFill>
                <a:latin typeface="Candara" pitchFamily="34" charset="0"/>
              </a:rPr>
              <a:t>-&gt;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Candara" pitchFamily="34" charset="0"/>
              </a:rPr>
              <a:t>vm_end</a:t>
            </a:r>
            <a:r>
              <a:rPr lang="zh-TW" altLang="en-US" sz="1200" b="1" dirty="0" smtClean="0">
                <a:solidFill>
                  <a:srgbClr val="FF0000"/>
                </a:solidFill>
                <a:latin typeface="Candara" pitchFamily="34" charset="0"/>
              </a:rPr>
              <a:t> 的</a:t>
            </a:r>
            <a:r>
              <a:rPr lang="en-US" altLang="zh-TW" sz="1200" b="1" dirty="0" smtClean="0">
                <a:solidFill>
                  <a:srgbClr val="FF0000"/>
                </a:solidFill>
                <a:latin typeface="Candara" pitchFamily="34" charset="0"/>
              </a:rPr>
              <a:t>page table</a:t>
            </a:r>
            <a:endParaRPr lang="zh-TW" altLang="en-US" sz="1200" b="1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1BB17-87F5-467A-8010-3597116C55F9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1BB17-87F5-467A-8010-3597116C55F9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VM_LOCKED If set, the pages will not be swapped out. Set by</a:t>
            </a:r>
          </a:p>
          <a:p>
            <a:r>
              <a:rPr kumimoji="1" lang="en-US" altLang="zh-TW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mlock</a:t>
            </a:r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()</a:t>
            </a:r>
          </a:p>
          <a:p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VM_IO Signals that the area is a </a:t>
            </a:r>
            <a:r>
              <a:rPr kumimoji="1" lang="en-US" altLang="zh-TW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mmaped</a:t>
            </a:r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 region for IO to</a:t>
            </a:r>
          </a:p>
          <a:p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a device. It will also prevent the region being core</a:t>
            </a:r>
          </a:p>
          <a:p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dumped</a:t>
            </a:r>
          </a:p>
          <a:p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VM_RESERVED Do not swap out this region, used by device drivers</a:t>
            </a:r>
            <a:endParaRPr lang="en-US" altLang="zh-TW" sz="1200" b="0" dirty="0" smtClean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1BB17-87F5-467A-8010-3597116C55F9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1BB17-87F5-467A-8010-3597116C55F9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71386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1BB17-87F5-467A-8010-3597116C55F9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D15492-2BEB-4280-BDA1-09DE2360831A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CONFIG_STRICT_DEVMEM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1BB17-87F5-467A-8010-3597116C55F9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1BB17-87F5-467A-8010-3597116C55F9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537528-EA16-4ADC-A8B2-F393661955F5}" type="slidenum">
              <a:rPr lang="en-US" altLang="zh-TW" smtClean="0"/>
              <a:pPr/>
              <a:t>28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1BB17-87F5-467A-8010-3597116C55F9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1BB17-87F5-467A-8010-3597116C55F9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1BB17-87F5-467A-8010-3597116C55F9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注</a:t>
            </a:r>
            <a:r>
              <a:rPr lang="en-US" altLang="zh-TW" dirty="0" smtClean="0"/>
              <a:t>: </a:t>
            </a:r>
            <a:r>
              <a:rPr lang="zh-TW" altLang="en-US" dirty="0" smtClean="0"/>
              <a:t>調用</a:t>
            </a:r>
            <a:r>
              <a:rPr lang="en-US" altLang="zh-TW" dirty="0" err="1" smtClean="0"/>
              <a:t>request_mem_region</a:t>
            </a:r>
            <a:r>
              <a:rPr lang="en-US" altLang="zh-TW" dirty="0" smtClean="0"/>
              <a:t>()</a:t>
            </a:r>
            <a:r>
              <a:rPr lang="zh-TW" altLang="en-US" dirty="0" smtClean="0"/>
              <a:t>不是必須的，但是建議使用。該函數的任務是檢查申請的資源是否可用，如果可用則申請成功，並標誌為已經使用，其他驅動想再申請該資源時就會失敗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1BB17-87F5-467A-8010-3597116C55F9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对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kernel virtual address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调用</a:t>
            </a:r>
            <a:r>
              <a:rPr kumimoji="1" lang="en-US" altLang="zh-TW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virt_to_phys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也是没有意义的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1BB17-87F5-467A-8010-3597116C55F9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1BB17-87F5-467A-8010-3597116C55F9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1BB17-87F5-467A-8010-3597116C55F9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44213AF-26F6-41FA-8D85-E2C5388D6E58}" type="datetimeFigureOut">
              <a:rPr lang="en-US" smtClean="0"/>
              <a:pPr/>
              <a:t>4/15/2014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59" descr="a2-1-120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6B985-3F37-4230-AD8D-4989923CB33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A30981-E152-4006-BA78-4B9A8EDDD98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2799F-3764-4410-9E5C-C6AE516675B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CD793132-3911-4298-8738-2A9BEF7C28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6E08A-D59E-48F6-A800-B152FA055C9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B88E2-9EDC-4F12-B7CA-1753D130590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405FB3-3CD1-43C1-8935-E029A90DDAD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584169-9DC8-4A2A-BFA9-CF2F225853E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549245-C068-4857-96F3-BA2CD9104DC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4/15/2014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2FA908-93E6-4560-93F8-90A7615A999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4/15/2014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3ADCBCD-A02F-4ABA-A20A-08FA7DA6420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xr.linux.no/linux+v3.1.6/mm/msync.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fsu.edu/~baker/devices/lxr/http/source/ldd-examples/simple/simple.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Bea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2799F-3764-4410-9E5C-C6AE516675B6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786058"/>
            <a:ext cx="8358246" cy="21590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rPr>
              <a:t>ioremap</a:t>
            </a:r>
            <a:r>
              <a:rPr kumimoji="0" lang="en-US" altLang="zh-TW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rPr>
              <a:t> &amp; </a:t>
            </a:r>
            <a:r>
              <a:rPr kumimoji="0" lang="en-US" altLang="zh-TW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rPr>
              <a:t>mmap</a:t>
            </a:r>
            <a:r>
              <a:rPr kumimoji="0" lang="en-US" altLang="zh-TW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rPr>
              <a:t>  in Linux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928926" y="4429132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Taichien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 Chang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Candara" pitchFamily="34" charset="0"/>
              </a:rPr>
              <a:t>Read File from Disk (1) – Using “</a:t>
            </a:r>
            <a:r>
              <a:rPr lang="en-US" altLang="zh-TW" sz="3200" dirty="0" err="1" smtClean="0">
                <a:latin typeface="Candara" pitchFamily="34" charset="0"/>
              </a:rPr>
              <a:t>mmap</a:t>
            </a:r>
            <a:r>
              <a:rPr lang="en-US" altLang="zh-TW" sz="3200" dirty="0" smtClean="0">
                <a:latin typeface="Candara" pitchFamily="34" charset="0"/>
              </a:rPr>
              <a:t>()”</a:t>
            </a:r>
            <a:endParaRPr lang="zh-TW" altLang="en-US" sz="3200" dirty="0" smtClean="0">
              <a:latin typeface="Candara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8B2799F-3764-4410-9E5C-C6AE516675B6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0824" y="1285860"/>
            <a:ext cx="8893175" cy="49688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1800" dirty="0" smtClean="0">
                <a:latin typeface="Candara" pitchFamily="34" charset="0"/>
              </a:rPr>
              <a:t>AP  call “</a:t>
            </a:r>
            <a:r>
              <a:rPr lang="en-US" altLang="zh-TW" sz="1800" dirty="0" err="1" smtClean="0">
                <a:latin typeface="Candara" pitchFamily="34" charset="0"/>
              </a:rPr>
              <a:t>mmap</a:t>
            </a:r>
            <a:r>
              <a:rPr lang="en-US" altLang="zh-TW" sz="1800" dirty="0" smtClean="0">
                <a:latin typeface="Candara" pitchFamily="34" charset="0"/>
              </a:rPr>
              <a:t>()” </a:t>
            </a:r>
            <a:r>
              <a:rPr lang="en-US" altLang="zh-TW" sz="1800" dirty="0" err="1" smtClean="0">
                <a:latin typeface="Candara" pitchFamily="34" charset="0"/>
              </a:rPr>
              <a:t>syscall</a:t>
            </a:r>
            <a:r>
              <a:rPr lang="en-US" altLang="zh-TW" sz="1800" dirty="0" smtClean="0">
                <a:latin typeface="Candara" pitchFamily="34" charset="0"/>
              </a:rPr>
              <a:t>  to mapping file with length=8KB.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 smtClean="0">
                <a:latin typeface="Candara" pitchFamily="34" charset="0"/>
              </a:rPr>
              <a:t>Kernel find &amp; allocates 2 pages, initiates I/O requests for 8KB.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 smtClean="0">
                <a:latin typeface="Candara" pitchFamily="34" charset="0"/>
              </a:rPr>
              <a:t>Driver send SCSI Command to read 16 sectors(8KB) &amp; copy to allocated pages.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 smtClean="0">
                <a:latin typeface="Candara" pitchFamily="34" charset="0"/>
              </a:rPr>
              <a:t>AP can directly access file via page buffer without allocating buffer again.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1928794" y="3357562"/>
            <a:ext cx="1239837" cy="273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Candara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503844" y="3357562"/>
            <a:ext cx="1239837" cy="2716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Candara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70044" y="2946400"/>
            <a:ext cx="149383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Virtual Address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60968" y="3000372"/>
            <a:ext cx="162416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Physical Address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3787756" y="3227387"/>
            <a:ext cx="969963" cy="3009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1" name="直線接點 10"/>
          <p:cNvCxnSpPr>
            <a:stCxn id="6" idx="1"/>
            <a:endCxn id="6" idx="3"/>
          </p:cNvCxnSpPr>
          <p:nvPr/>
        </p:nvCxnSpPr>
        <p:spPr>
          <a:xfrm>
            <a:off x="1928794" y="4725987"/>
            <a:ext cx="1239837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27019" y="3979862"/>
            <a:ext cx="1328737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Kernel Space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42910" y="5500702"/>
            <a:ext cx="116363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User Space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936976" y="3570290"/>
            <a:ext cx="668338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MMU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03844" y="5214950"/>
            <a:ext cx="1231900" cy="142876"/>
          </a:xfrm>
          <a:prstGeom prst="rect">
            <a:avLst/>
          </a:prstGeom>
          <a:solidFill>
            <a:srgbClr val="1A962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931944" y="5214950"/>
            <a:ext cx="1230312" cy="323850"/>
          </a:xfrm>
          <a:prstGeom prst="rect">
            <a:avLst/>
          </a:prstGeom>
          <a:solidFill>
            <a:srgbClr val="1A962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794364" y="3498852"/>
            <a:ext cx="61747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RAM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049275" y="4572008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Consolas" pitchFamily="49" charset="0"/>
              </a:rPr>
              <a:t>0xc0000000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093588" y="457200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Consolas" pitchFamily="49" charset="0"/>
              </a:rPr>
              <a:t>3G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074952" y="321468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Consolas" pitchFamily="49" charset="0"/>
              </a:rPr>
              <a:t>4</a:t>
            </a:r>
            <a:r>
              <a:rPr lang="en-US" altLang="zh-TW" sz="1100" dirty="0" smtClean="0">
                <a:latin typeface="Consolas" pitchFamily="49" charset="0"/>
              </a:rPr>
              <a:t>G</a:t>
            </a:r>
            <a:endParaRPr lang="zh-TW" altLang="en-US" sz="1400" dirty="0">
              <a:latin typeface="Consolas" pitchFamily="49" charset="0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3162256" y="4929198"/>
            <a:ext cx="2409876" cy="769441"/>
            <a:chOff x="3162256" y="4929198"/>
            <a:chExt cx="2409876" cy="769441"/>
          </a:xfrm>
        </p:grpSpPr>
        <p:cxnSp>
          <p:nvCxnSpPr>
            <p:cNvPr id="19" name="弧形接點 18"/>
            <p:cNvCxnSpPr>
              <a:endCxn id="17" idx="3"/>
            </p:cNvCxnSpPr>
            <p:nvPr/>
          </p:nvCxnSpPr>
          <p:spPr>
            <a:xfrm rot="10800000" flipV="1">
              <a:off x="3162256" y="5357825"/>
              <a:ext cx="2409876" cy="1904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4"/>
            <p:cNvSpPr txBox="1">
              <a:spLocks noChangeArrowheads="1"/>
            </p:cNvSpPr>
            <p:nvPr/>
          </p:nvSpPr>
          <p:spPr bwMode="auto">
            <a:xfrm>
              <a:off x="3500430" y="4929198"/>
              <a:ext cx="186442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 err="1" smtClean="0">
                  <a:solidFill>
                    <a:srgbClr val="FF0000"/>
                  </a:solidFill>
                  <a:latin typeface="Corbel" pitchFamily="34" charset="0"/>
                </a:rPr>
                <a:t>mmap</a:t>
              </a:r>
              <a:r>
                <a:rPr lang="en-US" altLang="zh-TW" sz="2000" b="1" dirty="0" smtClean="0">
                  <a:solidFill>
                    <a:srgbClr val="FF0000"/>
                  </a:solidFill>
                  <a:latin typeface="Corbel" pitchFamily="34" charset="0"/>
                </a:rPr>
                <a:t>(2page)</a:t>
              </a:r>
              <a:br>
                <a:rPr lang="en-US" altLang="zh-TW" sz="2000" b="1" dirty="0" smtClean="0">
                  <a:solidFill>
                    <a:srgbClr val="FF0000"/>
                  </a:solidFill>
                  <a:latin typeface="Corbel" pitchFamily="34" charset="0"/>
                </a:rPr>
              </a:br>
              <a:r>
                <a:rPr lang="en-US" altLang="zh-TW" sz="2000" b="1" dirty="0" smtClean="0">
                  <a:solidFill>
                    <a:srgbClr val="FF0000"/>
                  </a:solidFill>
                  <a:latin typeface="Corbel" pitchFamily="34" charset="0"/>
                </a:rPr>
                <a:t>=8192bytes</a:t>
              </a:r>
              <a:endParaRPr lang="zh-TW" altLang="en-US" sz="2000" b="1" dirty="0">
                <a:solidFill>
                  <a:srgbClr val="FF0000"/>
                </a:solidFill>
                <a:latin typeface="Corbel" pitchFamily="34" charset="0"/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6645397" y="5906176"/>
            <a:ext cx="2127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Candara" pitchFamily="34" charset="0"/>
              </a:rPr>
              <a:t>Find 2 free pages in RAM </a:t>
            </a:r>
            <a:br>
              <a:rPr lang="en-US" altLang="zh-TW" sz="1400" b="1" dirty="0" smtClean="0">
                <a:solidFill>
                  <a:srgbClr val="FF0000"/>
                </a:solidFill>
                <a:latin typeface="Candara" pitchFamily="34" charset="0"/>
              </a:rPr>
            </a:br>
            <a:r>
              <a:rPr lang="en-US" altLang="zh-TW" sz="1400" b="1" dirty="0" smtClean="0">
                <a:solidFill>
                  <a:srgbClr val="FF0000"/>
                </a:solidFill>
                <a:latin typeface="Candara" pitchFamily="34" charset="0"/>
              </a:rPr>
              <a:t>&amp; Read (512bytes x 16)</a:t>
            </a:r>
            <a:endParaRPr lang="zh-TW" altLang="en-US" sz="14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35" name="圓柱 34"/>
          <p:cNvSpPr/>
          <p:nvPr/>
        </p:nvSpPr>
        <p:spPr>
          <a:xfrm>
            <a:off x="7614370" y="4500570"/>
            <a:ext cx="1285852" cy="14287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643834" y="4500570"/>
            <a:ext cx="12186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HARD DISK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685776" y="5143512"/>
            <a:ext cx="114300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685776" y="5214950"/>
            <a:ext cx="1143008" cy="323850"/>
          </a:xfrm>
          <a:prstGeom prst="rect">
            <a:avLst/>
          </a:prstGeom>
          <a:solidFill>
            <a:srgbClr val="1A962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9" name="直線單箭頭接點 38"/>
          <p:cNvCxnSpPr>
            <a:stCxn id="38" idx="2"/>
            <a:endCxn id="37" idx="2"/>
          </p:cNvCxnSpPr>
          <p:nvPr/>
        </p:nvCxnSpPr>
        <p:spPr>
          <a:xfrm rot="5400000">
            <a:off x="8133453" y="5662627"/>
            <a:ext cx="247654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7471462" y="5500702"/>
            <a:ext cx="78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Consolas" pitchFamily="49" charset="0"/>
              </a:rPr>
              <a:t>offset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14338" y="4929198"/>
            <a:ext cx="1214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err="1" smtClean="0">
                <a:latin typeface="Consolas" pitchFamily="49" charset="0"/>
              </a:rPr>
              <a:t>fd</a:t>
            </a:r>
            <a:r>
              <a:rPr lang="en-US" altLang="zh-TW" sz="1050" b="1" dirty="0" smtClean="0">
                <a:latin typeface="Consolas" pitchFamily="49" charset="0"/>
              </a:rPr>
              <a:t>=open(“file”)</a:t>
            </a:r>
            <a:endParaRPr lang="zh-TW" altLang="en-US" sz="1050" b="1" dirty="0">
              <a:latin typeface="Consolas" pitchFamily="49" charset="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rot="10800000">
            <a:off x="6715140" y="5357827"/>
            <a:ext cx="1000132" cy="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24"/>
          <p:cNvSpPr txBox="1">
            <a:spLocks noChangeArrowheads="1"/>
          </p:cNvSpPr>
          <p:nvPr/>
        </p:nvSpPr>
        <p:spPr bwMode="auto">
          <a:xfrm>
            <a:off x="0" y="5143512"/>
            <a:ext cx="18740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Corbel" pitchFamily="34" charset="0"/>
              </a:rPr>
              <a:t>read(8192byte)</a:t>
            </a:r>
            <a:endParaRPr lang="zh-TW" altLang="en-US" sz="20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500694" y="5428946"/>
            <a:ext cx="1231900" cy="142876"/>
          </a:xfrm>
          <a:prstGeom prst="rect">
            <a:avLst/>
          </a:prstGeom>
          <a:solidFill>
            <a:srgbClr val="1A962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286380" y="5500702"/>
            <a:ext cx="18357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b="1" dirty="0" smtClean="0">
                <a:solidFill>
                  <a:srgbClr val="FF0000"/>
                </a:solidFill>
                <a:latin typeface="Britannic Bold" pitchFamily="34" charset="0"/>
                <a:ea typeface="+mj-ea"/>
                <a:cs typeface="+mj-cs"/>
              </a:rPr>
              <a:t>Page Cache</a:t>
            </a:r>
            <a:endParaRPr lang="zh-TW" altLang="en-US" sz="2500" b="1" dirty="0" smtClean="0">
              <a:solidFill>
                <a:srgbClr val="FF0000"/>
              </a:solidFill>
              <a:latin typeface="Britannic 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ndara" pitchFamily="34" charset="0"/>
              </a:rPr>
              <a:t>Why MMAP?</a:t>
            </a:r>
            <a:endParaRPr lang="zh-TW" altLang="en-US" dirty="0" smtClean="0">
              <a:latin typeface="Candara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1E5A95C-0CDB-4526-BD02-D91E6535DD5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8195" name="內容版面配置區 2"/>
          <p:cNvSpPr>
            <a:spLocks noGrp="1"/>
          </p:cNvSpPr>
          <p:nvPr>
            <p:ph sz="quarter" idx="1"/>
          </p:nvPr>
        </p:nvSpPr>
        <p:spPr>
          <a:xfrm>
            <a:off x="214282" y="1142984"/>
            <a:ext cx="8642350" cy="5310204"/>
          </a:xfrm>
        </p:spPr>
        <p:txBody>
          <a:bodyPr/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Candara" pitchFamily="34" charset="0"/>
              </a:rPr>
              <a:t>Reduced memory usage </a:t>
            </a:r>
            <a:r>
              <a:rPr lang="en-US" altLang="zh-TW" sz="2000" dirty="0" smtClean="0">
                <a:latin typeface="Candara" pitchFamily="34" charset="0"/>
              </a:rPr>
              <a:t>: 1 memory copy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Candara" pitchFamily="34" charset="0"/>
              </a:rPr>
              <a:t>Performance gain</a:t>
            </a:r>
            <a:r>
              <a:rPr lang="en-US" altLang="zh-TW" sz="2000" dirty="0" smtClean="0">
                <a:latin typeface="Candara" pitchFamily="34" charset="0"/>
              </a:rPr>
              <a:t>:</a:t>
            </a:r>
            <a:br>
              <a:rPr lang="en-US" altLang="zh-TW" sz="2000" dirty="0" smtClean="0">
                <a:latin typeface="Candara" pitchFamily="34" charset="0"/>
              </a:rPr>
            </a:br>
            <a:r>
              <a:rPr lang="en-US" altLang="zh-TW" sz="2000" dirty="0" smtClean="0">
                <a:latin typeface="Candara" pitchFamily="34" charset="0"/>
              </a:rPr>
              <a:t>Read/write file operations &amp; </a:t>
            </a:r>
            <a:r>
              <a:rPr lang="en-US" altLang="zh-TW" sz="2000" dirty="0" err="1" smtClean="0">
                <a:latin typeface="Candara" pitchFamily="34" charset="0"/>
              </a:rPr>
              <a:t>ioctl</a:t>
            </a:r>
            <a:r>
              <a:rPr lang="en-US" altLang="zh-TW" sz="2000" dirty="0" smtClean="0">
                <a:latin typeface="Candara" pitchFamily="34" charset="0"/>
              </a:rPr>
              <a:t> </a:t>
            </a:r>
            <a:r>
              <a:rPr lang="en-US" altLang="zh-TW" sz="2000" dirty="0" err="1" smtClean="0">
                <a:latin typeface="Candara" pitchFamily="34" charset="0"/>
              </a:rPr>
              <a:t>syscall</a:t>
            </a:r>
            <a:r>
              <a:rPr lang="en-US" altLang="zh-TW" sz="2000" dirty="0" smtClean="0">
                <a:latin typeface="Candara" pitchFamily="34" charset="0"/>
              </a:rPr>
              <a:t> by using  </a:t>
            </a:r>
            <a:r>
              <a:rPr lang="en-US" altLang="zh-TW" sz="2000" dirty="0" err="1" smtClean="0">
                <a:latin typeface="Candara" pitchFamily="34" charset="0"/>
              </a:rPr>
              <a:t>copy_from_user</a:t>
            </a:r>
            <a:r>
              <a:rPr lang="en-US" altLang="zh-TW" sz="2000" dirty="0" smtClean="0">
                <a:latin typeface="Candara" pitchFamily="34" charset="0"/>
              </a:rPr>
              <a:t>/</a:t>
            </a:r>
            <a:r>
              <a:rPr lang="en-US" altLang="zh-TW" sz="2000" dirty="0" err="1" smtClean="0">
                <a:latin typeface="Candara" pitchFamily="34" charset="0"/>
              </a:rPr>
              <a:t>copy_to_user</a:t>
            </a:r>
            <a:r>
              <a:rPr lang="en-US" altLang="zh-TW" sz="2000" dirty="0" smtClean="0">
                <a:latin typeface="Candara" pitchFamily="34" charset="0"/>
              </a:rPr>
              <a:t>  make too much effort to copy large data between Kernel space &amp; User Space.</a:t>
            </a:r>
          </a:p>
          <a:p>
            <a:r>
              <a:rPr lang="en-US" altLang="zh-TW" sz="2000" dirty="0" smtClean="0">
                <a:latin typeface="Candara" pitchFamily="34" charset="0"/>
              </a:rPr>
              <a:t>“MMAP” can yield significant performance improvements. </a:t>
            </a:r>
            <a:r>
              <a:rPr lang="en-US" altLang="zh-TW" sz="2000" dirty="0" smtClean="0">
                <a:latin typeface="Verdana" pitchFamily="34" charset="0"/>
              </a:rPr>
              <a:t>30%</a:t>
            </a:r>
          </a:p>
          <a:p>
            <a:pPr>
              <a:buNone/>
            </a:pPr>
            <a:endParaRPr lang="zh-TW" altLang="en-US" sz="2000" dirty="0" smtClean="0">
              <a:latin typeface="Candara" pitchFamily="34" charset="0"/>
            </a:endParaRPr>
          </a:p>
        </p:txBody>
      </p:sp>
      <p:pic>
        <p:nvPicPr>
          <p:cNvPr id="1026" name="Picture 2" descr="C:\Users\Gene\Documents\My Dropbox\SiS Presentation Material\LinuxMisc\Image\image004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7290" y="3714752"/>
            <a:ext cx="6230813" cy="257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6493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ndara" pitchFamily="34" charset="0"/>
              </a:rPr>
              <a:t>MMAP </a:t>
            </a:r>
            <a:r>
              <a:rPr lang="en-US" altLang="zh-TW" dirty="0" err="1" smtClean="0">
                <a:latin typeface="Candara" pitchFamily="34" charset="0"/>
              </a:rPr>
              <a:t>func</a:t>
            </a:r>
            <a:r>
              <a:rPr lang="en-US" altLang="zh-TW" dirty="0" smtClean="0">
                <a:latin typeface="Candara" pitchFamily="34" charset="0"/>
              </a:rPr>
              <a:t>.</a:t>
            </a:r>
            <a:endParaRPr lang="zh-TW" altLang="en-US" dirty="0" smtClean="0">
              <a:latin typeface="Candara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959263C-88D0-4BCD-965C-879C362D20C0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9219" name="內容版面配置區 2"/>
          <p:cNvSpPr>
            <a:spLocks noGrp="1"/>
          </p:cNvSpPr>
          <p:nvPr>
            <p:ph sz="quarter" idx="1"/>
          </p:nvPr>
        </p:nvSpPr>
        <p:spPr>
          <a:xfrm>
            <a:off x="250824" y="1214422"/>
            <a:ext cx="8893175" cy="5454937"/>
          </a:xfrm>
        </p:spPr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altLang="zh-TW" sz="1400" dirty="0" smtClean="0">
                <a:latin typeface="Candara" pitchFamily="34" charset="0"/>
              </a:rPr>
              <a:t>#include &lt;sys/</a:t>
            </a:r>
            <a:r>
              <a:rPr lang="en-US" altLang="zh-TW" sz="1400" dirty="0" err="1" smtClean="0">
                <a:latin typeface="Candara" pitchFamily="34" charset="0"/>
              </a:rPr>
              <a:t>mman.h</a:t>
            </a:r>
            <a:r>
              <a:rPr lang="en-US" altLang="zh-TW" sz="1400" dirty="0" smtClean="0">
                <a:latin typeface="Candara" pitchFamily="34" charset="0"/>
              </a:rPr>
              <a:t>&gt; </a:t>
            </a:r>
          </a:p>
          <a:p>
            <a:pPr marL="457200" indent="-457200">
              <a:buNone/>
            </a:pPr>
            <a:r>
              <a:rPr lang="en-US" altLang="zh-TW" sz="1800" dirty="0" err="1" smtClean="0">
                <a:latin typeface="Candara" pitchFamily="34" charset="0"/>
              </a:rPr>
              <a:t>virt_addr</a:t>
            </a:r>
            <a:r>
              <a:rPr lang="en-US" altLang="zh-TW" sz="1800" dirty="0" smtClean="0">
                <a:latin typeface="Candara" pitchFamily="34" charset="0"/>
              </a:rPr>
              <a:t> =  </a:t>
            </a:r>
            <a:r>
              <a:rPr lang="en-US" altLang="zh-TW" sz="2000" dirty="0" err="1" smtClean="0">
                <a:solidFill>
                  <a:srgbClr val="FF0000"/>
                </a:solidFill>
                <a:latin typeface="Candara" pitchFamily="34" charset="0"/>
              </a:rPr>
              <a:t>mmap</a:t>
            </a:r>
            <a:r>
              <a:rPr lang="en-US" altLang="zh-TW" sz="1800" dirty="0" smtClean="0">
                <a:latin typeface="Candara" pitchFamily="34" charset="0"/>
              </a:rPr>
              <a:t>(</a:t>
            </a:r>
            <a:r>
              <a:rPr lang="en-US" altLang="zh-TW" sz="1800" dirty="0" err="1" smtClean="0">
                <a:latin typeface="Candara" pitchFamily="34" charset="0"/>
              </a:rPr>
              <a:t>start_addr</a:t>
            </a:r>
            <a:r>
              <a:rPr lang="en-US" altLang="zh-TW" sz="1800" dirty="0" smtClean="0">
                <a:latin typeface="Candara" pitchFamily="34" charset="0"/>
              </a:rPr>
              <a:t>, </a:t>
            </a:r>
            <a:r>
              <a:rPr lang="en-US" altLang="zh-TW" sz="1800" dirty="0" err="1" smtClean="0">
                <a:latin typeface="Candara" pitchFamily="34" charset="0"/>
              </a:rPr>
              <a:t>len</a:t>
            </a:r>
            <a:r>
              <a:rPr lang="en-US" altLang="zh-TW" sz="1800" dirty="0" smtClean="0">
                <a:latin typeface="Candara" pitchFamily="34" charset="0"/>
              </a:rPr>
              <a:t>, </a:t>
            </a:r>
            <a:r>
              <a:rPr lang="en-US" altLang="zh-TW" sz="1800" dirty="0" err="1" smtClean="0">
                <a:latin typeface="Candara" pitchFamily="34" charset="0"/>
              </a:rPr>
              <a:t>int</a:t>
            </a:r>
            <a:r>
              <a:rPr lang="en-US" altLang="zh-TW" sz="1800" dirty="0" smtClean="0">
                <a:latin typeface="Candara" pitchFamily="34" charset="0"/>
              </a:rPr>
              <a:t> </a:t>
            </a:r>
            <a:r>
              <a:rPr lang="en-US" altLang="zh-TW" sz="1800" dirty="0" err="1" smtClean="0">
                <a:latin typeface="Candara" pitchFamily="34" charset="0"/>
              </a:rPr>
              <a:t>prot</a:t>
            </a:r>
            <a:r>
              <a:rPr lang="en-US" altLang="zh-TW" sz="1800" dirty="0" smtClean="0">
                <a:latin typeface="Candara" pitchFamily="34" charset="0"/>
              </a:rPr>
              <a:t>, </a:t>
            </a:r>
            <a:r>
              <a:rPr lang="en-US" altLang="zh-TW" sz="1800" dirty="0" err="1" smtClean="0">
                <a:latin typeface="Candara" pitchFamily="34" charset="0"/>
              </a:rPr>
              <a:t>int</a:t>
            </a:r>
            <a:r>
              <a:rPr lang="en-US" altLang="zh-TW" sz="1800" dirty="0" smtClean="0">
                <a:latin typeface="Candara" pitchFamily="34" charset="0"/>
              </a:rPr>
              <a:t> flag, </a:t>
            </a:r>
            <a:r>
              <a:rPr lang="en-US" altLang="zh-TW" sz="1800" dirty="0" err="1" smtClean="0">
                <a:latin typeface="Candara" pitchFamily="34" charset="0"/>
              </a:rPr>
              <a:t>int</a:t>
            </a:r>
            <a:r>
              <a:rPr lang="en-US" altLang="zh-TW" sz="1800" dirty="0" smtClean="0">
                <a:latin typeface="Candara" pitchFamily="34" charset="0"/>
              </a:rPr>
              <a:t> </a:t>
            </a:r>
            <a:r>
              <a:rPr lang="en-US" altLang="zh-TW" sz="1800" dirty="0" err="1" smtClean="0">
                <a:latin typeface="Candara" pitchFamily="34" charset="0"/>
              </a:rPr>
              <a:t>fd</a:t>
            </a:r>
            <a:r>
              <a:rPr lang="en-US" altLang="zh-TW" sz="1800" dirty="0" smtClean="0">
                <a:latin typeface="Candara" pitchFamily="34" charset="0"/>
              </a:rPr>
              <a:t>, offset); </a:t>
            </a:r>
          </a:p>
          <a:p>
            <a:pPr marL="457200" indent="-457200">
              <a:buNone/>
            </a:pPr>
            <a:endParaRPr lang="en-US" altLang="zh-TW" sz="1600" dirty="0" smtClean="0">
              <a:latin typeface="Candara" pitchFamily="34" charset="0"/>
            </a:endParaRPr>
          </a:p>
          <a:p>
            <a:pPr marL="457200" indent="-457200">
              <a:buNone/>
            </a:pPr>
            <a:r>
              <a:rPr lang="en-US" altLang="zh-TW" sz="1600" dirty="0" smtClean="0">
                <a:latin typeface="Candara" pitchFamily="34" charset="0"/>
              </a:rPr>
              <a:t>Returns </a:t>
            </a:r>
            <a:r>
              <a:rPr lang="en-US" altLang="zh-TW" sz="1600" dirty="0" smtClean="0">
                <a:latin typeface="Candara" pitchFamily="34" charset="0"/>
                <a:sym typeface="Wingdings" pitchFamily="2" charset="2"/>
              </a:rPr>
              <a:t></a:t>
            </a:r>
            <a:r>
              <a:rPr lang="en-US" altLang="zh-TW" sz="1600" b="0" dirty="0" smtClean="0">
                <a:latin typeface="Candara" pitchFamily="34" charset="0"/>
              </a:rPr>
              <a:t>Starting virtual address of the mapping if OK, MAP_FAILED on error</a:t>
            </a:r>
          </a:p>
          <a:p>
            <a:pPr marL="457200" indent="-457200">
              <a:buNone/>
            </a:pPr>
            <a:r>
              <a:rPr lang="en-US" altLang="zh-TW" sz="1600" dirty="0" err="1" smtClean="0">
                <a:latin typeface="Candara" pitchFamily="34" charset="0"/>
              </a:rPr>
              <a:t>start_addr</a:t>
            </a:r>
            <a:r>
              <a:rPr lang="en-US" altLang="zh-TW" sz="1600" dirty="0" smtClean="0">
                <a:latin typeface="Candara" pitchFamily="34" charset="0"/>
              </a:rPr>
              <a:t> </a:t>
            </a:r>
            <a:r>
              <a:rPr lang="en-US" altLang="zh-TW" sz="1600" dirty="0">
                <a:latin typeface="Candara" pitchFamily="34" charset="0"/>
                <a:sym typeface="Wingdings" pitchFamily="2" charset="2"/>
              </a:rPr>
              <a:t> </a:t>
            </a:r>
            <a:r>
              <a:rPr lang="en-US" altLang="zh-TW" sz="1600" dirty="0" smtClean="0">
                <a:latin typeface="Candara" pitchFamily="34" charset="0"/>
                <a:sym typeface="Wingdings" pitchFamily="2" charset="2"/>
              </a:rPr>
              <a:t> </a:t>
            </a:r>
            <a:r>
              <a:rPr lang="en-US" altLang="zh-TW" sz="1600" b="0" dirty="0" smtClean="0">
                <a:latin typeface="Candara" pitchFamily="34" charset="0"/>
                <a:sym typeface="Wingdings" pitchFamily="2" charset="2"/>
              </a:rPr>
              <a:t>If </a:t>
            </a:r>
            <a:r>
              <a:rPr lang="en-US" altLang="zh-TW" sz="1600" b="0" dirty="0">
                <a:latin typeface="Candara" pitchFamily="34" charset="0"/>
                <a:sym typeface="Wingdings" pitchFamily="2" charset="2"/>
              </a:rPr>
              <a:t>NULL, </a:t>
            </a:r>
            <a:r>
              <a:rPr lang="en-US" altLang="zh-TW" sz="1600" b="0" dirty="0" smtClean="0">
                <a:latin typeface="Candara" pitchFamily="34" charset="0"/>
                <a:sym typeface="Wingdings" pitchFamily="2" charset="2"/>
              </a:rPr>
              <a:t>then </a:t>
            </a:r>
            <a:r>
              <a:rPr lang="en-US" altLang="zh-TW" sz="1600" b="0" dirty="0">
                <a:latin typeface="Candara" pitchFamily="34" charset="0"/>
                <a:sym typeface="Wingdings" pitchFamily="2" charset="2"/>
              </a:rPr>
              <a:t>the kernel chooses the address available at which to create the mapping</a:t>
            </a:r>
            <a:endParaRPr lang="en-US" altLang="zh-TW" sz="1600" b="0" dirty="0" smtClean="0">
              <a:latin typeface="Candara" pitchFamily="34" charset="0"/>
            </a:endParaRPr>
          </a:p>
          <a:p>
            <a:pPr marL="457200" indent="-457200">
              <a:buNone/>
            </a:pPr>
            <a:r>
              <a:rPr lang="en-US" altLang="zh-TW" sz="1600" dirty="0" err="1" smtClean="0">
                <a:latin typeface="Candara" pitchFamily="34" charset="0"/>
              </a:rPr>
              <a:t>prot</a:t>
            </a:r>
            <a:r>
              <a:rPr lang="en-US" altLang="zh-TW" sz="1600" dirty="0" smtClean="0">
                <a:latin typeface="Candara" pitchFamily="34" charset="0"/>
              </a:rPr>
              <a:t>  </a:t>
            </a:r>
            <a:r>
              <a:rPr lang="en-US" altLang="zh-TW" sz="1600" dirty="0" smtClean="0">
                <a:latin typeface="Candara" pitchFamily="34" charset="0"/>
                <a:sym typeface="Wingdings" pitchFamily="2" charset="2"/>
              </a:rPr>
              <a:t> </a:t>
            </a:r>
            <a:r>
              <a:rPr lang="en-US" sz="1600" dirty="0" smtClean="0">
                <a:latin typeface="Candara" pitchFamily="34" charset="0"/>
              </a:rPr>
              <a:t>memory protection</a:t>
            </a:r>
            <a:r>
              <a:rPr lang="en-US" altLang="zh-TW" sz="1600" dirty="0" smtClean="0">
                <a:latin typeface="Candara" pitchFamily="34" charset="0"/>
              </a:rPr>
              <a:t> </a:t>
            </a:r>
          </a:p>
          <a:p>
            <a:pPr marL="457200" indent="-457200">
              <a:buNone/>
            </a:pPr>
            <a:endParaRPr lang="en-US" altLang="zh-TW" sz="1600" dirty="0" smtClean="0">
              <a:latin typeface="Candara" pitchFamily="34" charset="0"/>
            </a:endParaRPr>
          </a:p>
          <a:p>
            <a:pPr marL="457200" indent="-457200">
              <a:buNone/>
            </a:pPr>
            <a:endParaRPr lang="en-US" altLang="zh-TW" sz="1600" dirty="0" smtClean="0">
              <a:latin typeface="Candara" pitchFamily="34" charset="0"/>
            </a:endParaRPr>
          </a:p>
          <a:p>
            <a:pPr marL="457200" indent="-457200">
              <a:buNone/>
            </a:pPr>
            <a:endParaRPr lang="en-US" altLang="zh-TW" sz="1600" dirty="0" smtClean="0">
              <a:latin typeface="Candara" pitchFamily="34" charset="0"/>
            </a:endParaRPr>
          </a:p>
          <a:p>
            <a:pPr marL="457200" indent="-457200">
              <a:buNone/>
            </a:pPr>
            <a:endParaRPr lang="en-US" altLang="zh-TW" sz="1600" dirty="0" smtClean="0">
              <a:latin typeface="Candara" pitchFamily="34" charset="0"/>
            </a:endParaRPr>
          </a:p>
          <a:p>
            <a:pPr marL="457200" indent="-457200">
              <a:buNone/>
            </a:pPr>
            <a:endParaRPr lang="en-US" altLang="zh-TW" sz="1600" dirty="0" smtClean="0">
              <a:latin typeface="Candara" pitchFamily="34" charset="0"/>
            </a:endParaRPr>
          </a:p>
          <a:p>
            <a:pPr marL="457200" indent="-457200">
              <a:buNone/>
            </a:pPr>
            <a:endParaRPr lang="en-US" altLang="zh-TW" sz="1600" dirty="0" smtClean="0">
              <a:latin typeface="Candara" pitchFamily="34" charset="0"/>
            </a:endParaRPr>
          </a:p>
          <a:p>
            <a:pPr marL="457200" indent="-457200">
              <a:buNone/>
            </a:pPr>
            <a:r>
              <a:rPr lang="en-US" altLang="zh-TW" sz="1600" dirty="0" smtClean="0">
                <a:latin typeface="Candara" pitchFamily="34" charset="0"/>
                <a:sym typeface="Wingdings" pitchFamily="2" charset="2"/>
              </a:rPr>
              <a:t>flag  MAP_SHARED  </a:t>
            </a:r>
            <a:br>
              <a:rPr lang="en-US" altLang="zh-TW" sz="1600" dirty="0" smtClean="0">
                <a:latin typeface="Candara" pitchFamily="34" charset="0"/>
                <a:sym typeface="Wingdings" pitchFamily="2" charset="2"/>
              </a:rPr>
            </a:br>
            <a:r>
              <a:rPr lang="en-US" altLang="zh-TW" sz="1600" dirty="0" smtClean="0">
                <a:latin typeface="Candara" pitchFamily="34" charset="0"/>
                <a:sym typeface="Wingdings" pitchFamily="2" charset="2"/>
              </a:rPr>
              <a:t>    MAP_PRIVATE  ….. </a:t>
            </a:r>
          </a:p>
          <a:p>
            <a:pPr marL="457200" indent="-457200">
              <a:buNone/>
            </a:pPr>
            <a:r>
              <a:rPr lang="en-US" altLang="zh-TW" sz="1600" dirty="0" err="1" smtClean="0">
                <a:latin typeface="Candara" pitchFamily="34" charset="0"/>
                <a:sym typeface="Wingdings" pitchFamily="2" charset="2"/>
              </a:rPr>
              <a:t>fd</a:t>
            </a:r>
            <a:r>
              <a:rPr lang="en-US" altLang="zh-TW" sz="1600" dirty="0" smtClean="0">
                <a:latin typeface="Candara" pitchFamily="34" charset="0"/>
                <a:sym typeface="Wingdings" pitchFamily="2" charset="2"/>
              </a:rPr>
              <a:t>  </a:t>
            </a:r>
            <a:r>
              <a:rPr lang="en-US" altLang="zh-TW" sz="1600" b="0" dirty="0" smtClean="0">
                <a:latin typeface="Candara" pitchFamily="34" charset="0"/>
                <a:sym typeface="Wingdings" pitchFamily="2" charset="2"/>
              </a:rPr>
              <a:t>should be a valid file descriptor</a:t>
            </a:r>
          </a:p>
          <a:p>
            <a:pPr marL="457200" indent="-457200">
              <a:buNone/>
            </a:pPr>
            <a:r>
              <a:rPr lang="en-US" altLang="zh-TW" sz="1600" dirty="0" smtClean="0">
                <a:latin typeface="Candara" pitchFamily="34" charset="0"/>
                <a:sym typeface="Wingdings" pitchFamily="2" charset="2"/>
              </a:rPr>
              <a:t>offset </a:t>
            </a:r>
            <a:r>
              <a:rPr lang="en-US" altLang="zh-TW" sz="1600" b="0" dirty="0" smtClean="0">
                <a:latin typeface="Candara" pitchFamily="34" charset="0"/>
                <a:sym typeface="Wingdings" pitchFamily="2" charset="2"/>
              </a:rPr>
              <a:t>should be a multiple of the page size  </a:t>
            </a:r>
          </a:p>
          <a:p>
            <a:pPr marL="457200" indent="-457200">
              <a:buNone/>
            </a:pPr>
            <a:r>
              <a:rPr lang="en-US" altLang="zh-TW" sz="1600" dirty="0" smtClean="0">
                <a:latin typeface="Candara" pitchFamily="34" charset="0"/>
              </a:rPr>
              <a:t/>
            </a:r>
            <a:br>
              <a:rPr lang="en-US" altLang="zh-TW" sz="1600" dirty="0" smtClean="0">
                <a:latin typeface="Candara" pitchFamily="34" charset="0"/>
              </a:rPr>
            </a:br>
            <a:endParaRPr lang="en-US" altLang="zh-TW" sz="1600" dirty="0" smtClean="0">
              <a:latin typeface="Candar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3083" y="3442902"/>
            <a:ext cx="1000132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367727" y="3442902"/>
            <a:ext cx="1000132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153017" y="3014274"/>
            <a:ext cx="194316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User Virtual </a:t>
            </a: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Address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796223" y="3014274"/>
            <a:ext cx="19607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File referenced by </a:t>
            </a:r>
            <a:r>
              <a:rPr lang="en-US" altLang="zh-TW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fd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53083" y="4014406"/>
            <a:ext cx="1000132" cy="114300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367727" y="4300158"/>
            <a:ext cx="1000132" cy="114300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581645" y="495222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latin typeface="Consolas" pitchFamily="49" charset="0"/>
              </a:rPr>
              <a:t>start_addr</a:t>
            </a:r>
            <a:endParaRPr lang="zh-TW" altLang="en-US" sz="1400" dirty="0">
              <a:latin typeface="Consolas" pitchFamily="49" charset="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7081975" y="5443166"/>
            <a:ext cx="5000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7153413" y="6228984"/>
            <a:ext cx="5000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081975" y="4300158"/>
            <a:ext cx="5000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5400000">
            <a:off x="6831942" y="5836075"/>
            <a:ext cx="785818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5400000">
            <a:off x="5144298" y="4592481"/>
            <a:ext cx="1143008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653347" y="565748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Consolas" pitchFamily="49" charset="0"/>
              </a:rPr>
              <a:t>offset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15008" y="43576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latin typeface="Consolas" pitchFamily="49" charset="0"/>
              </a:rPr>
              <a:t>len</a:t>
            </a:r>
            <a:endParaRPr lang="zh-TW" altLang="en-US" sz="1400" dirty="0">
              <a:latin typeface="Consolas" pitchFamily="49" charset="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4153017" y="5157414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224323" y="5014538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Consolas" pitchFamily="49" charset="0"/>
              </a:rPr>
              <a:t>return </a:t>
            </a:r>
            <a:br>
              <a:rPr lang="en-US" altLang="zh-TW" sz="1400" dirty="0" smtClean="0">
                <a:latin typeface="Consolas" pitchFamily="49" charset="0"/>
              </a:rPr>
            </a:br>
            <a:r>
              <a:rPr lang="en-US" altLang="zh-TW" sz="1400" dirty="0" smtClean="0">
                <a:latin typeface="Consolas" pitchFamily="49" charset="0"/>
              </a:rPr>
              <a:t>value of </a:t>
            </a:r>
            <a:r>
              <a:rPr lang="en-US" altLang="zh-TW" sz="1400" dirty="0" err="1" smtClean="0">
                <a:latin typeface="Consolas" pitchFamily="49" charset="0"/>
              </a:rPr>
              <a:t>mmap</a:t>
            </a:r>
            <a:endParaRPr lang="zh-TW" altLang="en-US" sz="1400" dirty="0">
              <a:latin typeface="Consolas" pitchFamily="49" charset="0"/>
            </a:endParaRPr>
          </a:p>
        </p:txBody>
      </p:sp>
      <p:cxnSp>
        <p:nvCxnSpPr>
          <p:cNvPr id="30" name="圖案 29"/>
          <p:cNvCxnSpPr/>
          <p:nvPr/>
        </p:nvCxnSpPr>
        <p:spPr>
          <a:xfrm rot="10800000">
            <a:off x="5653215" y="4014406"/>
            <a:ext cx="1643074" cy="2857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弧形接點 34"/>
          <p:cNvCxnSpPr/>
          <p:nvPr/>
        </p:nvCxnSpPr>
        <p:spPr>
          <a:xfrm rot="10800000">
            <a:off x="5653215" y="5157414"/>
            <a:ext cx="1714512" cy="2857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85720" y="3071810"/>
            <a:ext cx="21242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003366"/>
                </a:solidFill>
                <a:latin typeface="Candara" pitchFamily="34" charset="0"/>
                <a:ea typeface="+mn-ea"/>
              </a:rPr>
              <a:t>PROT_EXEC</a:t>
            </a:r>
          </a:p>
          <a:p>
            <a:r>
              <a:rPr lang="en-US" altLang="zh-TW" sz="1200" dirty="0">
                <a:solidFill>
                  <a:srgbClr val="003366"/>
                </a:solidFill>
                <a:latin typeface="Candara" pitchFamily="34" charset="0"/>
                <a:ea typeface="+mn-ea"/>
              </a:rPr>
              <a:t>    Pages may be executed. </a:t>
            </a:r>
          </a:p>
          <a:p>
            <a:r>
              <a:rPr lang="en-US" altLang="zh-TW" sz="1200" b="1" dirty="0">
                <a:solidFill>
                  <a:srgbClr val="003366"/>
                </a:solidFill>
                <a:latin typeface="Candara" pitchFamily="34" charset="0"/>
                <a:ea typeface="+mn-ea"/>
              </a:rPr>
              <a:t>PROT_READ</a:t>
            </a:r>
          </a:p>
          <a:p>
            <a:r>
              <a:rPr lang="en-US" altLang="zh-TW" sz="1200" dirty="0">
                <a:solidFill>
                  <a:srgbClr val="003366"/>
                </a:solidFill>
                <a:latin typeface="Candara" pitchFamily="34" charset="0"/>
                <a:ea typeface="+mn-ea"/>
              </a:rPr>
              <a:t>    Pages may be read. </a:t>
            </a:r>
          </a:p>
          <a:p>
            <a:r>
              <a:rPr lang="en-US" altLang="zh-TW" sz="1200" b="1" dirty="0">
                <a:solidFill>
                  <a:srgbClr val="003366"/>
                </a:solidFill>
                <a:latin typeface="Candara" pitchFamily="34" charset="0"/>
                <a:ea typeface="+mn-ea"/>
              </a:rPr>
              <a:t>PROT_WRITE</a:t>
            </a:r>
          </a:p>
          <a:p>
            <a:r>
              <a:rPr lang="en-US" altLang="zh-TW" sz="1200" b="1" dirty="0">
                <a:solidFill>
                  <a:srgbClr val="003366"/>
                </a:solidFill>
                <a:latin typeface="Candara" pitchFamily="34" charset="0"/>
                <a:ea typeface="+mn-ea"/>
              </a:rPr>
              <a:t>    </a:t>
            </a:r>
            <a:r>
              <a:rPr lang="en-US" altLang="zh-TW" sz="1200" dirty="0">
                <a:solidFill>
                  <a:srgbClr val="003366"/>
                </a:solidFill>
                <a:latin typeface="Candara" pitchFamily="34" charset="0"/>
                <a:ea typeface="+mn-ea"/>
              </a:rPr>
              <a:t>Pages may be written. </a:t>
            </a:r>
          </a:p>
          <a:p>
            <a:r>
              <a:rPr lang="en-US" altLang="zh-TW" sz="1200" b="1" dirty="0">
                <a:solidFill>
                  <a:srgbClr val="003366"/>
                </a:solidFill>
                <a:latin typeface="Candara" pitchFamily="34" charset="0"/>
                <a:ea typeface="+mn-ea"/>
              </a:rPr>
              <a:t>PROT_NONE</a:t>
            </a:r>
          </a:p>
          <a:p>
            <a:r>
              <a:rPr lang="en-US" altLang="zh-TW" sz="1200" b="1" dirty="0">
                <a:solidFill>
                  <a:srgbClr val="003366"/>
                </a:solidFill>
                <a:latin typeface="Candara" pitchFamily="34" charset="0"/>
                <a:ea typeface="+mn-ea"/>
              </a:rPr>
              <a:t>    </a:t>
            </a:r>
            <a:r>
              <a:rPr lang="en-US" altLang="zh-TW" sz="1200" dirty="0">
                <a:solidFill>
                  <a:srgbClr val="003366"/>
                </a:solidFill>
                <a:latin typeface="Candara" pitchFamily="34" charset="0"/>
                <a:ea typeface="+mn-ea"/>
              </a:rPr>
              <a:t>Pages may not be accessed.</a:t>
            </a:r>
            <a:endParaRPr lang="zh-TW" altLang="en-US" sz="1200" dirty="0">
              <a:solidFill>
                <a:srgbClr val="003366"/>
              </a:solidFill>
              <a:latin typeface="Candara" pitchFamily="34" charset="0"/>
              <a:ea typeface="+mn-ea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572000" y="365206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7030A0"/>
                </a:solidFill>
                <a:latin typeface="+mn-lt"/>
                <a:ea typeface="+mn-ea"/>
              </a:rPr>
              <a:t>PROT_NONE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572000" y="5572140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7030A0"/>
                </a:solidFill>
                <a:latin typeface="+mn-lt"/>
                <a:ea typeface="+mn-ea"/>
              </a:rPr>
              <a:t>PROT_NONE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572000" y="435769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7030A0"/>
                </a:solidFill>
                <a:latin typeface="+mn-lt"/>
                <a:ea typeface="+mn-ea"/>
              </a:rPr>
              <a:t>PROT_READ</a:t>
            </a:r>
            <a:br>
              <a:rPr lang="en-US" altLang="zh-TW" sz="1200" b="1" dirty="0" smtClean="0">
                <a:solidFill>
                  <a:srgbClr val="7030A0"/>
                </a:solidFill>
                <a:latin typeface="+mn-lt"/>
                <a:ea typeface="+mn-ea"/>
              </a:rPr>
            </a:br>
            <a:r>
              <a:rPr lang="en-US" altLang="zh-TW" sz="1200" b="1" dirty="0" smtClean="0">
                <a:solidFill>
                  <a:srgbClr val="7030A0"/>
                </a:solidFill>
                <a:latin typeface="+mn-lt"/>
                <a:ea typeface="+mn-ea"/>
              </a:rPr>
              <a:t>PROT_WRITE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橢圓 42"/>
          <p:cNvSpPr/>
          <p:nvPr/>
        </p:nvSpPr>
        <p:spPr>
          <a:xfrm>
            <a:off x="3654996" y="3113373"/>
            <a:ext cx="969963" cy="3009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>
                <a:latin typeface="Candara" pitchFamily="34" charset="0"/>
              </a:rPr>
              <a:t>MMAP </a:t>
            </a:r>
            <a:r>
              <a:rPr lang="en-US" altLang="zh-TW" sz="2800" dirty="0">
                <a:latin typeface="Candara" pitchFamily="34" charset="0"/>
              </a:rPr>
              <a:t>with MAP_SHARED </a:t>
            </a:r>
            <a:r>
              <a:rPr lang="en-US" altLang="zh-TW" sz="2800" dirty="0" smtClean="0">
                <a:latin typeface="Candara" pitchFamily="34" charset="0"/>
              </a:rPr>
              <a:t>flag (Share Mapping)</a:t>
            </a:r>
            <a:endParaRPr lang="zh-TW" altLang="en-US" sz="2800" dirty="0">
              <a:latin typeface="Candara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977062" y="6524625"/>
            <a:ext cx="1700212" cy="333375"/>
          </a:xfrm>
        </p:spPr>
        <p:txBody>
          <a:bodyPr/>
          <a:lstStyle/>
          <a:p>
            <a:pPr>
              <a:defRPr/>
            </a:pPr>
            <a:fld id="{B8B2799F-3764-4410-9E5C-C6AE516675B6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42844" y="1214423"/>
            <a:ext cx="9001155" cy="507209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Candara" pitchFamily="34" charset="0"/>
              </a:rPr>
              <a:t>Thanks to virtual memory management, different processes can have mapped pages in common.</a:t>
            </a: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Candara" pitchFamily="34" charset="0"/>
              </a:rPr>
              <a:t>Share this mapping with all other processes that map this object. </a:t>
            </a: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Candara" pitchFamily="34" charset="0"/>
              </a:rPr>
              <a:t>Storing to the region is equivalent to writing to the file.   </a:t>
            </a:r>
            <a:r>
              <a:rPr lang="en-US" altLang="zh-TW" sz="1600" dirty="0" smtClean="0">
                <a:latin typeface="Candara" pitchFamily="34" charset="0"/>
                <a:sym typeface="Wingdings" pitchFamily="2" charset="2"/>
              </a:rPr>
              <a:t> </a:t>
            </a:r>
            <a:r>
              <a:rPr lang="en-US" altLang="zh-TW" sz="1600" dirty="0" smtClean="0">
                <a:latin typeface="Candara" pitchFamily="34" charset="0"/>
              </a:rPr>
              <a:t>Changes </a:t>
            </a:r>
            <a:r>
              <a:rPr lang="en-US" altLang="zh-TW" sz="1600" dirty="0">
                <a:latin typeface="Candara" pitchFamily="34" charset="0"/>
              </a:rPr>
              <a:t>are shared</a:t>
            </a:r>
            <a:r>
              <a:rPr lang="en-US" altLang="zh-TW" sz="1600" dirty="0" smtClean="0">
                <a:latin typeface="Candara" pitchFamily="34" charset="0"/>
              </a:rPr>
              <a:t>.</a:t>
            </a:r>
          </a:p>
          <a:p>
            <a:pPr>
              <a:lnSpc>
                <a:spcPts val="1900"/>
              </a:lnSpc>
              <a:spcBef>
                <a:spcPts val="600"/>
              </a:spcBef>
              <a:buNone/>
            </a:pPr>
            <a:r>
              <a:rPr lang="en-US" altLang="zh-TW" sz="2400" dirty="0" smtClean="0">
                <a:latin typeface="Candara" pitchFamily="34" charset="0"/>
              </a:rPr>
              <a:t>Ex: </a:t>
            </a:r>
          </a:p>
          <a:p>
            <a:pPr>
              <a:buNone/>
            </a:pPr>
            <a:r>
              <a:rPr lang="en-US" altLang="zh-TW" sz="1800" dirty="0" smtClean="0">
                <a:solidFill>
                  <a:schemeClr val="accent2">
                    <a:lumMod val="50000"/>
                  </a:schemeClr>
                </a:solidFill>
                <a:latin typeface="Candara" pitchFamily="34" charset="0"/>
              </a:rPr>
              <a:t>virt_addr2</a:t>
            </a:r>
            <a:r>
              <a:rPr lang="en-US" altLang="zh-TW" sz="1800" dirty="0" smtClean="0">
                <a:latin typeface="Candara" pitchFamily="34" charset="0"/>
              </a:rPr>
              <a:t> = (char*)</a:t>
            </a:r>
            <a:r>
              <a:rPr lang="en-US" altLang="zh-TW" sz="1800" dirty="0" err="1" smtClean="0">
                <a:latin typeface="Candara" pitchFamily="34" charset="0"/>
              </a:rPr>
              <a:t>mmap</a:t>
            </a:r>
            <a:r>
              <a:rPr lang="en-US" altLang="zh-TW" sz="1800" dirty="0" smtClean="0">
                <a:latin typeface="Candara" pitchFamily="34" charset="0"/>
              </a:rPr>
              <a:t>(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TW" sz="1800" dirty="0" smtClean="0">
                <a:latin typeface="Candara" pitchFamily="34" charset="0"/>
              </a:rPr>
              <a:t>, </a:t>
            </a:r>
            <a:r>
              <a:rPr lang="en-US" altLang="zh-TW" sz="1800" dirty="0" err="1" smtClean="0">
                <a:latin typeface="Candara" pitchFamily="34" charset="0"/>
              </a:rPr>
              <a:t>size,</a:t>
            </a:r>
            <a:r>
              <a:rPr lang="en-US" altLang="zh-TW" sz="1800" dirty="0" err="1" smtClean="0">
                <a:solidFill>
                  <a:srgbClr val="7030A0"/>
                </a:solidFill>
                <a:latin typeface="Candara" pitchFamily="34" charset="0"/>
              </a:rPr>
              <a:t>PROT_WRITE|PROT_READ</a:t>
            </a:r>
            <a:r>
              <a:rPr lang="en-US" altLang="zh-TW" sz="1800" dirty="0" err="1" smtClean="0">
                <a:latin typeface="Candara" pitchFamily="34" charset="0"/>
              </a:rPr>
              <a:t>,</a:t>
            </a:r>
            <a:r>
              <a:rPr lang="en-US" altLang="zh-TW" sz="1800" dirty="0" err="1" smtClean="0">
                <a:solidFill>
                  <a:srgbClr val="FF0000"/>
                </a:solidFill>
                <a:latin typeface="Candara" pitchFamily="34" charset="0"/>
              </a:rPr>
              <a:t>MAP_SHARED</a:t>
            </a:r>
            <a:r>
              <a:rPr lang="en-US" altLang="zh-TW" sz="1800" dirty="0" err="1" smtClean="0">
                <a:latin typeface="Candara" pitchFamily="34" charset="0"/>
              </a:rPr>
              <a:t>,fd,offset</a:t>
            </a:r>
            <a:r>
              <a:rPr lang="en-US" altLang="zh-TW" sz="1800" dirty="0" smtClean="0">
                <a:latin typeface="Candara" pitchFamily="34" charset="0"/>
              </a:rPr>
              <a:t>);</a:t>
            </a:r>
            <a:endParaRPr lang="zh-TW" altLang="en-US" sz="1800" dirty="0">
              <a:latin typeface="Candara" pitchFamily="34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797608" y="4703645"/>
            <a:ext cx="1239837" cy="130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Candar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54666" y="2899059"/>
            <a:ext cx="241284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Virtual </a:t>
            </a:r>
            <a:r>
              <a:rPr lang="en-US" altLang="zh-TW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Address in Process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940484" y="5703777"/>
            <a:ext cx="100700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Process 2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</p:txBody>
      </p:sp>
      <p:cxnSp>
        <p:nvCxnSpPr>
          <p:cNvPr id="30" name="弧形接點 29"/>
          <p:cNvCxnSpPr>
            <a:endCxn id="76" idx="3"/>
          </p:cNvCxnSpPr>
          <p:nvPr/>
        </p:nvCxnSpPr>
        <p:spPr>
          <a:xfrm rot="10800000">
            <a:off x="3027920" y="3989679"/>
            <a:ext cx="2127276" cy="126683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1797608" y="3256249"/>
            <a:ext cx="1239837" cy="130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Candara" pitchFamily="34" charset="0"/>
            </a:endParaRPr>
          </a:p>
        </p:txBody>
      </p:sp>
      <p:sp>
        <p:nvSpPr>
          <p:cNvPr id="38" name="文字方塊 24"/>
          <p:cNvSpPr txBox="1">
            <a:spLocks noChangeArrowheads="1"/>
          </p:cNvSpPr>
          <p:nvPr/>
        </p:nvSpPr>
        <p:spPr bwMode="auto">
          <a:xfrm>
            <a:off x="297410" y="3756315"/>
            <a:ext cx="1051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  <a:latin typeface="Corbel" pitchFamily="34" charset="0"/>
              </a:rPr>
              <a:t>② READ</a:t>
            </a:r>
            <a:endParaRPr lang="zh-TW" altLang="en-US" sz="18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cxnSp>
        <p:nvCxnSpPr>
          <p:cNvPr id="60" name="直線單箭頭接點 59"/>
          <p:cNvCxnSpPr>
            <a:stCxn id="75" idx="3"/>
          </p:cNvCxnSpPr>
          <p:nvPr/>
        </p:nvCxnSpPr>
        <p:spPr>
          <a:xfrm flipV="1">
            <a:off x="3027920" y="5256513"/>
            <a:ext cx="2127274" cy="190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1213114" y="4065447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Consolas" pitchFamily="49" charset="0"/>
              </a:rPr>
              <a:t>virt_addr1</a:t>
            </a:r>
            <a:endParaRPr lang="zh-TW" altLang="en-US" sz="1600" dirty="0">
              <a:latin typeface="Consolas" pitchFamily="49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328715" y="5366578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Consolas" pitchFamily="49" charset="0"/>
              </a:rPr>
              <a:t>virt_addr2</a:t>
            </a:r>
            <a:endParaRPr lang="zh-TW" altLang="en-US" sz="1600" dirty="0">
              <a:latin typeface="Consolas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40484" y="4275017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Process 1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</p:txBody>
      </p:sp>
      <p:sp>
        <p:nvSpPr>
          <p:cNvPr id="33" name="文字方塊 24"/>
          <p:cNvSpPr txBox="1">
            <a:spLocks noChangeArrowheads="1"/>
          </p:cNvSpPr>
          <p:nvPr/>
        </p:nvSpPr>
        <p:spPr bwMode="auto">
          <a:xfrm>
            <a:off x="205245" y="5203711"/>
            <a:ext cx="12589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  <a:latin typeface="Corbel" pitchFamily="34" charset="0"/>
              </a:rPr>
              <a:t>①WRITE</a:t>
            </a:r>
            <a:br>
              <a:rPr lang="en-US" altLang="zh-TW" sz="1800" b="1" dirty="0" smtClean="0">
                <a:solidFill>
                  <a:srgbClr val="FF0000"/>
                </a:solidFill>
                <a:latin typeface="Corbel" pitchFamily="34" charset="0"/>
              </a:rPr>
            </a:br>
            <a:r>
              <a:rPr lang="en-US" altLang="zh-TW" sz="1800" b="1" dirty="0" smtClean="0">
                <a:solidFill>
                  <a:srgbClr val="FF0000"/>
                </a:solidFill>
                <a:latin typeface="Corbel" pitchFamily="34" charset="0"/>
              </a:rPr>
              <a:t>(8192byte)</a:t>
            </a:r>
            <a:endParaRPr lang="zh-TW" altLang="en-US" sz="18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330036" y="5375771"/>
            <a:ext cx="42862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5156770" y="3229237"/>
            <a:ext cx="1239837" cy="2716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Candara" pitchFamily="34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013894" y="2872047"/>
            <a:ext cx="162416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Physical Address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797872" y="3399125"/>
            <a:ext cx="668338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MMU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156770" y="5086625"/>
            <a:ext cx="1231900" cy="142876"/>
          </a:xfrm>
          <a:prstGeom prst="rect">
            <a:avLst/>
          </a:prstGeom>
          <a:solidFill>
            <a:srgbClr val="1A962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447290" y="3370527"/>
            <a:ext cx="61747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RAM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52" name="文字方塊 24"/>
          <p:cNvSpPr txBox="1">
            <a:spLocks noChangeArrowheads="1"/>
          </p:cNvSpPr>
          <p:nvPr/>
        </p:nvSpPr>
        <p:spPr bwMode="auto">
          <a:xfrm>
            <a:off x="3462494" y="5256513"/>
            <a:ext cx="11926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Corbel" pitchFamily="34" charset="0"/>
              </a:rPr>
              <a:t>Write(2page)</a:t>
            </a:r>
            <a:br>
              <a:rPr lang="en-US" altLang="zh-TW" sz="1400" b="1" dirty="0" smtClean="0">
                <a:solidFill>
                  <a:srgbClr val="FF0000"/>
                </a:solidFill>
                <a:latin typeface="Corbel" pitchFamily="34" charset="0"/>
              </a:rPr>
            </a:br>
            <a:r>
              <a:rPr lang="en-US" altLang="zh-TW" sz="1400" b="1" dirty="0" smtClean="0">
                <a:solidFill>
                  <a:srgbClr val="FF0000"/>
                </a:solidFill>
                <a:latin typeface="Corbel" pitchFamily="34" charset="0"/>
              </a:rPr>
              <a:t>=8192bytes</a:t>
            </a:r>
            <a:endParaRPr lang="zh-TW" altLang="en-US" sz="14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226632" y="4542133"/>
            <a:ext cx="2127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Candara" pitchFamily="34" charset="0"/>
              </a:rPr>
              <a:t>Find 2 free pages in RAM </a:t>
            </a:r>
            <a:br>
              <a:rPr lang="en-US" altLang="zh-TW" sz="1400" b="1" dirty="0" smtClean="0">
                <a:solidFill>
                  <a:srgbClr val="FF0000"/>
                </a:solidFill>
                <a:latin typeface="Candara" pitchFamily="34" charset="0"/>
              </a:rPr>
            </a:br>
            <a:r>
              <a:rPr lang="en-US" altLang="zh-TW" sz="1400" b="1" dirty="0" smtClean="0">
                <a:solidFill>
                  <a:srgbClr val="FF0000"/>
                </a:solidFill>
                <a:latin typeface="Candara" pitchFamily="34" charset="0"/>
              </a:rPr>
              <a:t>&amp; Read (512bytes x 16)</a:t>
            </a:r>
            <a:endParaRPr lang="zh-TW" altLang="en-US" sz="14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56" name="圓柱 55"/>
          <p:cNvSpPr/>
          <p:nvPr/>
        </p:nvSpPr>
        <p:spPr>
          <a:xfrm>
            <a:off x="7267296" y="4372245"/>
            <a:ext cx="1285852" cy="14287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296760" y="4372245"/>
            <a:ext cx="12186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HARD DISK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7338702" y="5015187"/>
            <a:ext cx="114300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7338702" y="5086625"/>
            <a:ext cx="1143008" cy="323850"/>
          </a:xfrm>
          <a:prstGeom prst="rect">
            <a:avLst/>
          </a:prstGeom>
          <a:solidFill>
            <a:srgbClr val="1A962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b="1" dirty="0" smtClean="0">
                <a:solidFill>
                  <a:srgbClr val="FFFF00"/>
                </a:solidFill>
              </a:rPr>
              <a:t>Write data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cxnSp>
        <p:nvCxnSpPr>
          <p:cNvPr id="66" name="直線單箭頭接點 65"/>
          <p:cNvCxnSpPr>
            <a:stCxn id="62" idx="2"/>
            <a:endCxn id="61" idx="2"/>
          </p:cNvCxnSpPr>
          <p:nvPr/>
        </p:nvCxnSpPr>
        <p:spPr>
          <a:xfrm rot="5400000">
            <a:off x="7786379" y="5534302"/>
            <a:ext cx="247654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303169" y="5372377"/>
            <a:ext cx="780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latin typeface="Consolas" pitchFamily="49" charset="0"/>
              </a:rPr>
              <a:t>offset</a:t>
            </a:r>
            <a:endParaRPr lang="zh-TW" altLang="en-US" sz="1100" dirty="0">
              <a:latin typeface="Consolas" pitchFamily="49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267264" y="4800873"/>
            <a:ext cx="1214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err="1" smtClean="0">
                <a:latin typeface="Consolas" pitchFamily="49" charset="0"/>
              </a:rPr>
              <a:t>fd</a:t>
            </a:r>
            <a:r>
              <a:rPr lang="en-US" altLang="zh-TW" sz="1050" b="1" dirty="0" smtClean="0">
                <a:latin typeface="Consolas" pitchFamily="49" charset="0"/>
              </a:rPr>
              <a:t>=open(“file”)</a:t>
            </a:r>
            <a:endParaRPr lang="zh-TW" altLang="en-US" sz="1050" b="1" dirty="0">
              <a:latin typeface="Consolas" pitchFamily="49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153620" y="5300621"/>
            <a:ext cx="1231900" cy="142876"/>
          </a:xfrm>
          <a:prstGeom prst="rect">
            <a:avLst/>
          </a:prstGeom>
          <a:solidFill>
            <a:srgbClr val="1A962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5083756" y="539938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itchFamily="34" charset="0"/>
                <a:ea typeface="+mj-ea"/>
                <a:cs typeface="+mj-cs"/>
              </a:rPr>
              <a:t>Page Cache</a:t>
            </a:r>
            <a:endParaRPr lang="zh-TW" alt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itchFamily="34" charset="0"/>
              <a:ea typeface="+mj-ea"/>
              <a:cs typeface="+mj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797608" y="5113637"/>
            <a:ext cx="1230312" cy="323850"/>
          </a:xfrm>
          <a:prstGeom prst="rect">
            <a:avLst/>
          </a:prstGeom>
          <a:solidFill>
            <a:srgbClr val="1A962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b="1" dirty="0" smtClean="0">
                <a:solidFill>
                  <a:srgbClr val="FFFF00"/>
                </a:solidFill>
              </a:rPr>
              <a:t>Write data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797608" y="3827753"/>
            <a:ext cx="1230312" cy="323850"/>
          </a:xfrm>
          <a:prstGeom prst="rect">
            <a:avLst/>
          </a:prstGeom>
          <a:solidFill>
            <a:srgbClr val="1A962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2" name="直線單箭頭接點 81"/>
          <p:cNvCxnSpPr/>
          <p:nvPr/>
        </p:nvCxnSpPr>
        <p:spPr>
          <a:xfrm rot="10800000" flipV="1">
            <a:off x="6400710" y="5185075"/>
            <a:ext cx="969062" cy="79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群組 95"/>
          <p:cNvGrpSpPr/>
          <p:nvPr/>
        </p:nvGrpSpPr>
        <p:grpSpPr>
          <a:xfrm>
            <a:off x="285720" y="5327951"/>
            <a:ext cx="8729009" cy="1338913"/>
            <a:chOff x="285720" y="5327951"/>
            <a:chExt cx="8729009" cy="1338913"/>
          </a:xfrm>
        </p:grpSpPr>
        <p:sp>
          <p:nvSpPr>
            <p:cNvPr id="63" name="矩形 62"/>
            <p:cNvSpPr/>
            <p:nvPr/>
          </p:nvSpPr>
          <p:spPr>
            <a:xfrm>
              <a:off x="285720" y="6143644"/>
              <a:ext cx="85011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003366"/>
                  </a:solidFill>
                  <a:latin typeface="+mn-lt"/>
                  <a:ea typeface="+mn-ea"/>
                  <a:sym typeface="Wingdings" pitchFamily="2" charset="2"/>
                </a:rPr>
                <a:t> </a:t>
              </a:r>
              <a:r>
                <a:rPr lang="en-US" altLang="zh-TW" sz="1600" b="1" dirty="0" err="1" smtClean="0">
                  <a:solidFill>
                    <a:srgbClr val="003366"/>
                  </a:solidFill>
                  <a:latin typeface="Candara" pitchFamily="34" charset="0"/>
                  <a:ea typeface="+mn-ea"/>
                </a:rPr>
                <a:t>msync</a:t>
              </a:r>
              <a:r>
                <a:rPr lang="en-US" altLang="zh-TW" sz="1600" b="1" dirty="0" smtClean="0">
                  <a:solidFill>
                    <a:srgbClr val="003366"/>
                  </a:solidFill>
                  <a:latin typeface="Candara" pitchFamily="34" charset="0"/>
                  <a:ea typeface="+mn-ea"/>
                </a:rPr>
                <a:t>(</a:t>
              </a:r>
              <a:r>
                <a:rPr lang="en-US" altLang="zh-TW" sz="1600" b="1" dirty="0" smtClean="0">
                  <a:solidFill>
                    <a:schemeClr val="accent2">
                      <a:lumMod val="50000"/>
                    </a:schemeClr>
                  </a:solidFill>
                  <a:latin typeface="Candara" pitchFamily="34" charset="0"/>
                  <a:ea typeface="+mn-ea"/>
                </a:rPr>
                <a:t>virt_addr2</a:t>
              </a:r>
              <a:r>
                <a:rPr lang="en-US" altLang="zh-TW" sz="1600" b="1" dirty="0" smtClean="0">
                  <a:solidFill>
                    <a:srgbClr val="003366"/>
                  </a:solidFill>
                  <a:latin typeface="Candara" pitchFamily="34" charset="0"/>
                  <a:ea typeface="+mn-ea"/>
                </a:rPr>
                <a:t>,size, MS_SYNC);   </a:t>
              </a:r>
              <a:r>
                <a:rPr lang="en-US" altLang="zh-TW" sz="1600" b="1" dirty="0" smtClean="0">
                  <a:solidFill>
                    <a:srgbClr val="003366"/>
                  </a:solidFill>
                  <a:latin typeface="Batang"/>
                  <a:ea typeface="Batang"/>
                  <a:hlinkClick r:id="rId3"/>
                </a:rPr>
                <a:t>☞</a:t>
              </a:r>
              <a:endParaRPr lang="en-US" altLang="zh-TW" sz="1600" b="1" dirty="0" smtClean="0">
                <a:solidFill>
                  <a:srgbClr val="003366"/>
                </a:solidFill>
                <a:latin typeface="Batang"/>
                <a:ea typeface="Batang"/>
              </a:endParaRPr>
            </a:p>
            <a:p>
              <a:r>
                <a:rPr lang="en-US" altLang="zh-TW" sz="1200" b="1" dirty="0" smtClean="0">
                  <a:solidFill>
                    <a:srgbClr val="003366"/>
                  </a:solidFill>
                  <a:latin typeface="Candara" pitchFamily="34" charset="0"/>
                  <a:ea typeface="Batang"/>
                </a:rPr>
                <a:t>virt_addr2 must be page aligned</a:t>
              </a:r>
              <a:r>
                <a:rPr lang="zh-TW" altLang="en-US" sz="1200" b="1" dirty="0" smtClean="0">
                  <a:solidFill>
                    <a:srgbClr val="003366"/>
                  </a:solidFill>
                  <a:latin typeface="Candara" pitchFamily="34" charset="0"/>
                  <a:ea typeface="Batang"/>
                </a:rPr>
                <a:t> </a:t>
              </a:r>
              <a:endParaRPr lang="zh-TW" altLang="en-US" sz="1200" b="1" dirty="0">
                <a:solidFill>
                  <a:srgbClr val="003366"/>
                </a:solidFill>
                <a:latin typeface="Candara" pitchFamily="34" charset="0"/>
                <a:ea typeface="+mn-ea"/>
              </a:endParaRPr>
            </a:p>
          </p:txBody>
        </p:sp>
        <p:cxnSp>
          <p:nvCxnSpPr>
            <p:cNvPr id="84" name="直線單箭頭接點 83"/>
            <p:cNvCxnSpPr/>
            <p:nvPr/>
          </p:nvCxnSpPr>
          <p:spPr>
            <a:xfrm>
              <a:off x="6369640" y="5327951"/>
              <a:ext cx="98425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24"/>
            <p:cNvSpPr txBox="1">
              <a:spLocks noChangeArrowheads="1"/>
            </p:cNvSpPr>
            <p:nvPr/>
          </p:nvSpPr>
          <p:spPr bwMode="auto">
            <a:xfrm>
              <a:off x="6359835" y="5405883"/>
              <a:ext cx="265489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dirty="0" err="1" smtClean="0">
                  <a:solidFill>
                    <a:srgbClr val="FF0000"/>
                  </a:solidFill>
                  <a:latin typeface="Corbel" pitchFamily="34" charset="0"/>
                </a:rPr>
                <a:t>msync</a:t>
              </a:r>
              <a:r>
                <a:rPr lang="en-US" altLang="zh-TW" sz="2000" b="1" dirty="0" smtClean="0">
                  <a:solidFill>
                    <a:srgbClr val="FF0000"/>
                  </a:solidFill>
                  <a:latin typeface="Corbel" pitchFamily="34" charset="0"/>
                </a:rPr>
                <a:t>()</a:t>
              </a:r>
              <a:br>
                <a:rPr lang="en-US" altLang="zh-TW" sz="2000" b="1" dirty="0" smtClean="0">
                  <a:solidFill>
                    <a:srgbClr val="FF0000"/>
                  </a:solidFill>
                  <a:latin typeface="Corbel" pitchFamily="34" charset="0"/>
                </a:rPr>
              </a:br>
              <a:r>
                <a:rPr lang="en-US" altLang="zh-TW" sz="2000" b="1" dirty="0" smtClean="0">
                  <a:solidFill>
                    <a:srgbClr val="FF0000"/>
                  </a:solidFill>
                  <a:latin typeface="Corbel" pitchFamily="34" charset="0"/>
                </a:rPr>
                <a:t> to force flush changes</a:t>
              </a:r>
              <a:endParaRPr lang="zh-TW" altLang="en-US" sz="2000" b="1" dirty="0">
                <a:solidFill>
                  <a:srgbClr val="FF0000"/>
                </a:solidFill>
                <a:latin typeface="Corbel" pitchFamily="34" charset="0"/>
              </a:endParaRPr>
            </a:p>
          </p:txBody>
        </p:sp>
      </p:grpSp>
      <p:cxnSp>
        <p:nvCxnSpPr>
          <p:cNvPr id="93" name="直線單箭頭接點 92"/>
          <p:cNvCxnSpPr/>
          <p:nvPr/>
        </p:nvCxnSpPr>
        <p:spPr>
          <a:xfrm rot="10800000">
            <a:off x="1368980" y="3970629"/>
            <a:ext cx="42862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5226632" y="5113637"/>
            <a:ext cx="1047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1400" b="1" dirty="0" smtClean="0">
                <a:solidFill>
                  <a:srgbClr val="FFFF00"/>
                </a:solidFill>
                <a:latin typeface="+mn-lt"/>
                <a:ea typeface="+mn-ea"/>
              </a:rPr>
              <a:t>Write data</a:t>
            </a:r>
            <a:endParaRPr lang="zh-TW" altLang="en-US" sz="1400" b="1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95" name="文字方塊 24"/>
          <p:cNvSpPr txBox="1">
            <a:spLocks noChangeArrowheads="1"/>
          </p:cNvSpPr>
          <p:nvPr/>
        </p:nvSpPr>
        <p:spPr bwMode="auto">
          <a:xfrm>
            <a:off x="3512120" y="3970629"/>
            <a:ext cx="11554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Corbel" pitchFamily="34" charset="0"/>
              </a:rPr>
              <a:t>Read(2page)</a:t>
            </a:r>
            <a:br>
              <a:rPr lang="en-US" altLang="zh-TW" sz="1400" b="1" dirty="0" smtClean="0">
                <a:solidFill>
                  <a:srgbClr val="FF0000"/>
                </a:solidFill>
                <a:latin typeface="Corbel" pitchFamily="34" charset="0"/>
              </a:rPr>
            </a:br>
            <a:r>
              <a:rPr lang="en-US" altLang="zh-TW" sz="1400" b="1" dirty="0" smtClean="0">
                <a:solidFill>
                  <a:srgbClr val="FF0000"/>
                </a:solidFill>
                <a:latin typeface="Corbel" pitchFamily="34" charset="0"/>
              </a:rPr>
              <a:t>=8192bytes</a:t>
            </a:r>
            <a:endParaRPr lang="zh-TW" altLang="en-US" sz="14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cxnSp>
        <p:nvCxnSpPr>
          <p:cNvPr id="97" name="直線單箭頭接點 96"/>
          <p:cNvCxnSpPr/>
          <p:nvPr/>
        </p:nvCxnSpPr>
        <p:spPr>
          <a:xfrm>
            <a:off x="6357950" y="5317561"/>
            <a:ext cx="984252" cy="158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梯形 129"/>
          <p:cNvSpPr/>
          <p:nvPr/>
        </p:nvSpPr>
        <p:spPr>
          <a:xfrm rot="5400000">
            <a:off x="6373031" y="4485171"/>
            <a:ext cx="1214446" cy="1143008"/>
          </a:xfrm>
          <a:prstGeom prst="trapezoid">
            <a:avLst>
              <a:gd name="adj" fmla="val 39222"/>
            </a:avLst>
          </a:prstGeom>
          <a:gradFill flip="none" rotWithShape="1">
            <a:gsLst>
              <a:gs pos="0">
                <a:srgbClr val="1A9620">
                  <a:tint val="66000"/>
                  <a:satMod val="160000"/>
                </a:srgbClr>
              </a:gs>
              <a:gs pos="50000">
                <a:srgbClr val="1A9620">
                  <a:tint val="44500"/>
                  <a:satMod val="160000"/>
                </a:srgbClr>
              </a:gs>
              <a:gs pos="100000">
                <a:srgbClr val="1A962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>
                <a:latin typeface="Candara" pitchFamily="34" charset="0"/>
              </a:rPr>
              <a:t>MMAP with MAP_PRIVATE </a:t>
            </a:r>
            <a:r>
              <a:rPr lang="en-US" altLang="zh-TW" sz="2800" dirty="0" smtClean="0">
                <a:latin typeface="Candara" pitchFamily="34" charset="0"/>
              </a:rPr>
              <a:t>flag (Private Mapping)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0824" y="1214423"/>
            <a:ext cx="8893176" cy="5167328"/>
          </a:xfrm>
        </p:spPr>
        <p:txBody>
          <a:bodyPr/>
          <a:lstStyle/>
          <a:p>
            <a:pPr>
              <a:buFont typeface="+mj-lt"/>
              <a:buAutoNum type="arabicPeriod"/>
              <a:defRPr/>
            </a:pPr>
            <a:r>
              <a:rPr lang="en-US" altLang="zh-TW" sz="1600" dirty="0" smtClean="0">
                <a:latin typeface="Candara" pitchFamily="34" charset="0"/>
              </a:rPr>
              <a:t>Any modifications to the data are not reflected to the file. 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zh-TW" sz="1600" dirty="0" smtClean="0">
                <a:latin typeface="Candara" pitchFamily="34" charset="0"/>
              </a:rPr>
              <a:t>Any </a:t>
            </a:r>
            <a:r>
              <a:rPr lang="en-US" altLang="zh-TW" sz="1600" dirty="0">
                <a:latin typeface="Candara" pitchFamily="34" charset="0"/>
              </a:rPr>
              <a:t>modifications not </a:t>
            </a:r>
            <a:r>
              <a:rPr lang="en-US" altLang="zh-TW" sz="1600" dirty="0" smtClean="0">
                <a:latin typeface="Candara" pitchFamily="34" charset="0"/>
              </a:rPr>
              <a:t>visible </a:t>
            </a:r>
            <a:r>
              <a:rPr lang="en-US" altLang="zh-TW" sz="1600" dirty="0">
                <a:latin typeface="Candara" pitchFamily="34" charset="0"/>
              </a:rPr>
              <a:t>to other </a:t>
            </a:r>
            <a:r>
              <a:rPr lang="en-US" altLang="zh-TW" sz="1600" dirty="0" smtClean="0">
                <a:latin typeface="Candara" pitchFamily="34" charset="0"/>
              </a:rPr>
              <a:t>processes mapping the same</a:t>
            </a:r>
            <a:r>
              <a:rPr lang="zh-TW" altLang="en-US" sz="1600" dirty="0" smtClean="0">
                <a:latin typeface="Candara" pitchFamily="34" charset="0"/>
              </a:rPr>
              <a:t> </a:t>
            </a:r>
            <a:r>
              <a:rPr lang="en-US" altLang="zh-TW" sz="1600" dirty="0">
                <a:latin typeface="Candara" pitchFamily="34" charset="0"/>
              </a:rPr>
              <a:t>file</a:t>
            </a:r>
            <a:r>
              <a:rPr lang="en-US" altLang="zh-TW" sz="1600" dirty="0" smtClean="0">
                <a:latin typeface="Candara" pitchFamily="34" charset="0"/>
              </a:rPr>
              <a:t>. </a:t>
            </a:r>
            <a:r>
              <a:rPr lang="en-US" altLang="zh-TW" sz="1600" dirty="0" smtClean="0">
                <a:latin typeface="Candara" pitchFamily="34" charset="0"/>
                <a:sym typeface="Wingdings" pitchFamily="2" charset="2"/>
              </a:rPr>
              <a:t> </a:t>
            </a:r>
            <a:r>
              <a:rPr lang="en-US" altLang="zh-TW" sz="1600" dirty="0" smtClean="0">
                <a:latin typeface="Candara" pitchFamily="34" charset="0"/>
              </a:rPr>
              <a:t>Changes </a:t>
            </a:r>
            <a:r>
              <a:rPr lang="en-US" altLang="zh-TW" sz="1600" dirty="0">
                <a:latin typeface="Candara" pitchFamily="34" charset="0"/>
              </a:rPr>
              <a:t>are </a:t>
            </a:r>
            <a:r>
              <a:rPr lang="en-US" altLang="zh-TW" sz="1600" dirty="0" smtClean="0">
                <a:latin typeface="Candara" pitchFamily="34" charset="0"/>
              </a:rPr>
              <a:t>private.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zh-TW" sz="1600" dirty="0" smtClean="0">
                <a:latin typeface="Candara" pitchFamily="34" charset="0"/>
              </a:rPr>
              <a:t>A real life example can be found in  : </a:t>
            </a:r>
            <a:br>
              <a:rPr lang="en-US" altLang="zh-TW" sz="1600" dirty="0" smtClean="0">
                <a:latin typeface="Candara" pitchFamily="34" charset="0"/>
              </a:rPr>
            </a:br>
            <a:r>
              <a:rPr lang="en-US" altLang="zh-TW" sz="1600" dirty="0" err="1" smtClean="0">
                <a:latin typeface="Candara" pitchFamily="34" charset="0"/>
              </a:rPr>
              <a:t>glibc’s</a:t>
            </a:r>
            <a:r>
              <a:rPr lang="en-US" altLang="zh-TW" sz="1600" dirty="0" smtClean="0">
                <a:latin typeface="Candara" pitchFamily="34" charset="0"/>
              </a:rPr>
              <a:t>  </a:t>
            </a:r>
            <a:r>
              <a:rPr lang="en-US" altLang="zh-TW" sz="1600" smtClean="0">
                <a:latin typeface="Candara" pitchFamily="34" charset="0"/>
              </a:rPr>
              <a:t>Dynamically linking </a:t>
            </a:r>
            <a:r>
              <a:rPr lang="en-US" altLang="zh-TW" sz="1600" dirty="0" smtClean="0">
                <a:latin typeface="Candara" pitchFamily="34" charset="0"/>
              </a:rPr>
              <a:t>libraries (*.so) are loaded by using  Private Mapping.</a:t>
            </a:r>
          </a:p>
          <a:p>
            <a:pPr>
              <a:buNone/>
            </a:pPr>
            <a:r>
              <a:rPr lang="en-US" altLang="zh-TW" sz="1800" dirty="0" smtClean="0">
                <a:solidFill>
                  <a:schemeClr val="accent2">
                    <a:lumMod val="50000"/>
                  </a:schemeClr>
                </a:solidFill>
                <a:latin typeface="Candara" pitchFamily="34" charset="0"/>
              </a:rPr>
              <a:t>virt_addr2</a:t>
            </a:r>
            <a:r>
              <a:rPr lang="en-US" altLang="zh-TW" sz="1800" dirty="0" smtClean="0">
                <a:latin typeface="Candara" pitchFamily="34" charset="0"/>
              </a:rPr>
              <a:t> </a:t>
            </a:r>
            <a:r>
              <a:rPr lang="en-US" altLang="zh-TW" sz="1800" dirty="0">
                <a:latin typeface="Candara" pitchFamily="34" charset="0"/>
              </a:rPr>
              <a:t>= (char*)</a:t>
            </a:r>
            <a:r>
              <a:rPr lang="en-US" altLang="zh-TW" sz="1800" dirty="0" err="1">
                <a:latin typeface="Candara" pitchFamily="34" charset="0"/>
              </a:rPr>
              <a:t>mmap</a:t>
            </a:r>
            <a:r>
              <a:rPr lang="en-US" altLang="zh-TW" sz="1800" dirty="0">
                <a:latin typeface="Candara" pitchFamily="34" charset="0"/>
              </a:rPr>
              <a:t>(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TW" sz="1800" dirty="0">
                <a:latin typeface="Candara" pitchFamily="34" charset="0"/>
              </a:rPr>
              <a:t>, </a:t>
            </a:r>
            <a:r>
              <a:rPr lang="en-US" altLang="zh-TW" sz="1800" dirty="0" err="1" smtClean="0">
                <a:latin typeface="Candara" pitchFamily="34" charset="0"/>
              </a:rPr>
              <a:t>size,</a:t>
            </a:r>
            <a:r>
              <a:rPr lang="en-US" altLang="zh-TW" sz="1800" dirty="0" err="1" smtClean="0">
                <a:solidFill>
                  <a:srgbClr val="7030A0"/>
                </a:solidFill>
                <a:latin typeface="Candara" pitchFamily="34" charset="0"/>
              </a:rPr>
              <a:t>PROT_WRITE|PROT_READ</a:t>
            </a:r>
            <a:r>
              <a:rPr lang="en-US" altLang="zh-TW" sz="1800" dirty="0" err="1" smtClean="0">
                <a:latin typeface="Candara" pitchFamily="34" charset="0"/>
              </a:rPr>
              <a:t>,</a:t>
            </a:r>
            <a:r>
              <a:rPr lang="en-US" altLang="zh-TW" sz="1800" dirty="0" err="1" smtClean="0">
                <a:solidFill>
                  <a:srgbClr val="FF0000"/>
                </a:solidFill>
                <a:latin typeface="Candara" pitchFamily="34" charset="0"/>
              </a:rPr>
              <a:t>MAP_PRIVATE</a:t>
            </a:r>
            <a:r>
              <a:rPr lang="en-US" altLang="zh-TW" sz="1800" dirty="0" err="1" smtClean="0">
                <a:latin typeface="Candara" pitchFamily="34" charset="0"/>
              </a:rPr>
              <a:t>,fd,offset</a:t>
            </a:r>
            <a:r>
              <a:rPr lang="en-US" altLang="zh-TW" sz="1800" dirty="0" smtClean="0">
                <a:latin typeface="Candara" pitchFamily="34" charset="0"/>
              </a:rPr>
              <a:t>);</a:t>
            </a:r>
            <a:endParaRPr lang="zh-TW" altLang="en-US" sz="1800" dirty="0">
              <a:latin typeface="Candara" pitchFamily="34" charset="0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3654996" y="3113373"/>
            <a:ext cx="969963" cy="3601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1154666" y="2899059"/>
            <a:ext cx="241284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Virtual </a:t>
            </a:r>
            <a:r>
              <a:rPr lang="en-US" altLang="zh-TW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Address in Process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cxnSp>
        <p:nvCxnSpPr>
          <p:cNvPr id="53" name="弧形接點 52"/>
          <p:cNvCxnSpPr>
            <a:endCxn id="83" idx="3"/>
          </p:cNvCxnSpPr>
          <p:nvPr/>
        </p:nvCxnSpPr>
        <p:spPr>
          <a:xfrm rot="10800000">
            <a:off x="3036550" y="3876677"/>
            <a:ext cx="2148548" cy="11701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1797608" y="3214686"/>
            <a:ext cx="1274194" cy="135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Candara" pitchFamily="34" charset="0"/>
            </a:endParaRPr>
          </a:p>
        </p:txBody>
      </p:sp>
      <p:sp>
        <p:nvSpPr>
          <p:cNvPr id="55" name="文字方塊 24"/>
          <p:cNvSpPr txBox="1">
            <a:spLocks noChangeArrowheads="1"/>
          </p:cNvSpPr>
          <p:nvPr/>
        </p:nvSpPr>
        <p:spPr bwMode="auto">
          <a:xfrm>
            <a:off x="285720" y="3643314"/>
            <a:ext cx="1051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  <a:latin typeface="Corbel" pitchFamily="34" charset="0"/>
              </a:rPr>
              <a:t>② READ</a:t>
            </a:r>
            <a:endParaRPr lang="zh-TW" altLang="en-US" sz="18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846746" y="4235138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Consolas" pitchFamily="49" charset="0"/>
              </a:rPr>
              <a:t>virt_addr1</a:t>
            </a:r>
            <a:endParaRPr lang="zh-TW" altLang="en-US" sz="1600" dirty="0">
              <a:latin typeface="Consolas" pitchFamily="49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816266" y="5857892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Consolas" pitchFamily="49" charset="0"/>
              </a:rPr>
              <a:t>virt_addr2</a:t>
            </a:r>
            <a:endParaRPr lang="zh-TW" altLang="en-US" sz="1600" dirty="0">
              <a:latin typeface="Consolas" pitchFamily="49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928794" y="431505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Process 1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</p:txBody>
      </p:sp>
      <p:sp>
        <p:nvSpPr>
          <p:cNvPr id="62" name="文字方塊 24"/>
          <p:cNvSpPr txBox="1">
            <a:spLocks noChangeArrowheads="1"/>
          </p:cNvSpPr>
          <p:nvPr/>
        </p:nvSpPr>
        <p:spPr bwMode="auto">
          <a:xfrm>
            <a:off x="-40640" y="5306708"/>
            <a:ext cx="12545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  <a:latin typeface="Corbel" pitchFamily="34" charset="0"/>
              </a:rPr>
              <a:t>①WRITE</a:t>
            </a:r>
            <a:br>
              <a:rPr lang="en-US" altLang="zh-TW" sz="1800" b="1" dirty="0" smtClean="0">
                <a:solidFill>
                  <a:srgbClr val="FF0000"/>
                </a:solidFill>
                <a:latin typeface="Corbel" pitchFamily="34" charset="0"/>
              </a:rPr>
            </a:br>
            <a:r>
              <a:rPr lang="en-US" altLang="zh-TW" sz="1800" b="1" dirty="0" smtClean="0">
                <a:solidFill>
                  <a:srgbClr val="FF0000"/>
                </a:solidFill>
                <a:latin typeface="Corbel" pitchFamily="34" charset="0"/>
              </a:rPr>
              <a:t>(2048byte)</a:t>
            </a:r>
            <a:endParaRPr lang="zh-TW" altLang="en-US" sz="18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>
            <a:off x="1000100" y="5500702"/>
            <a:ext cx="42862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圓角矩形 63"/>
          <p:cNvSpPr/>
          <p:nvPr/>
        </p:nvSpPr>
        <p:spPr>
          <a:xfrm>
            <a:off x="5156770" y="3229237"/>
            <a:ext cx="1239837" cy="3485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latin typeface="Candara" pitchFamily="34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013894" y="2872047"/>
            <a:ext cx="162416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Physical Address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797872" y="3399125"/>
            <a:ext cx="668338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MMU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447290" y="3370527"/>
            <a:ext cx="61747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RAM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73" name="圓柱 72"/>
          <p:cNvSpPr/>
          <p:nvPr/>
        </p:nvSpPr>
        <p:spPr>
          <a:xfrm>
            <a:off x="7491814" y="4214818"/>
            <a:ext cx="1285852" cy="14287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7521278" y="4214818"/>
            <a:ext cx="12186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HARD DISK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7563220" y="4857760"/>
            <a:ext cx="114300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7563220" y="4929198"/>
            <a:ext cx="1143008" cy="323850"/>
          </a:xfrm>
          <a:prstGeom prst="rect">
            <a:avLst/>
          </a:prstGeom>
          <a:solidFill>
            <a:srgbClr val="1A962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00" b="1" dirty="0">
              <a:solidFill>
                <a:srgbClr val="FFFF00"/>
              </a:solidFill>
            </a:endParaRPr>
          </a:p>
        </p:txBody>
      </p:sp>
      <p:cxnSp>
        <p:nvCxnSpPr>
          <p:cNvPr id="77" name="直線單箭頭接點 76"/>
          <p:cNvCxnSpPr>
            <a:stCxn id="76" idx="2"/>
            <a:endCxn id="75" idx="2"/>
          </p:cNvCxnSpPr>
          <p:nvPr/>
        </p:nvCxnSpPr>
        <p:spPr>
          <a:xfrm rot="5400000">
            <a:off x="8010897" y="5376875"/>
            <a:ext cx="247654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7527687" y="5214950"/>
            <a:ext cx="780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latin typeface="Consolas" pitchFamily="49" charset="0"/>
              </a:rPr>
              <a:t>offset</a:t>
            </a:r>
            <a:endParaRPr lang="zh-TW" altLang="en-US" sz="1100" dirty="0">
              <a:latin typeface="Consolas" pitchFamily="49" charset="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7491782" y="4643446"/>
            <a:ext cx="1214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err="1" smtClean="0">
                <a:latin typeface="Consolas" pitchFamily="49" charset="0"/>
              </a:rPr>
              <a:t>fd</a:t>
            </a:r>
            <a:r>
              <a:rPr lang="en-US" altLang="zh-TW" sz="1050" b="1" dirty="0" smtClean="0">
                <a:latin typeface="Consolas" pitchFamily="49" charset="0"/>
              </a:rPr>
              <a:t>=open(“file”)</a:t>
            </a:r>
            <a:endParaRPr lang="zh-TW" altLang="en-US" sz="1050" b="1" dirty="0">
              <a:latin typeface="Consolas" pitchFamily="49" charset="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5092386" y="5643578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itchFamily="34" charset="0"/>
                <a:ea typeface="+mj-ea"/>
                <a:cs typeface="+mj-cs"/>
              </a:rPr>
              <a:t>Page Cache</a:t>
            </a:r>
            <a:endParaRPr lang="zh-TW" alt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itchFamily="34" charset="0"/>
              <a:ea typeface="+mj-ea"/>
              <a:cs typeface="+mj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06238" y="3714752"/>
            <a:ext cx="1230312" cy="323850"/>
          </a:xfrm>
          <a:prstGeom prst="rect">
            <a:avLst/>
          </a:prstGeom>
          <a:solidFill>
            <a:srgbClr val="1A9620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 rot="10800000">
            <a:off x="1357290" y="3857628"/>
            <a:ext cx="42862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24"/>
          <p:cNvSpPr txBox="1">
            <a:spLocks noChangeArrowheads="1"/>
          </p:cNvSpPr>
          <p:nvPr/>
        </p:nvSpPr>
        <p:spPr bwMode="auto">
          <a:xfrm>
            <a:off x="3214678" y="4143380"/>
            <a:ext cx="11538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Corbel" pitchFamily="34" charset="0"/>
              </a:rPr>
              <a:t>Read(1page)</a:t>
            </a:r>
            <a:br>
              <a:rPr lang="en-US" altLang="zh-TW" sz="1400" b="1" dirty="0" smtClean="0">
                <a:solidFill>
                  <a:srgbClr val="FF0000"/>
                </a:solidFill>
                <a:latin typeface="Corbel" pitchFamily="34" charset="0"/>
              </a:rPr>
            </a:br>
            <a:r>
              <a:rPr lang="en-US" altLang="zh-TW" sz="1400" b="1" dirty="0" smtClean="0">
                <a:solidFill>
                  <a:srgbClr val="FF0000"/>
                </a:solidFill>
                <a:latin typeface="Corbel" pitchFamily="34" charset="0"/>
              </a:rPr>
              <a:t>=4096bytes</a:t>
            </a:r>
            <a:endParaRPr lang="zh-TW" altLang="en-US" sz="14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grpSp>
        <p:nvGrpSpPr>
          <p:cNvPr id="93" name="群組 48"/>
          <p:cNvGrpSpPr/>
          <p:nvPr/>
        </p:nvGrpSpPr>
        <p:grpSpPr>
          <a:xfrm>
            <a:off x="1428728" y="5357826"/>
            <a:ext cx="306308" cy="369332"/>
            <a:chOff x="1500166" y="5212333"/>
            <a:chExt cx="306308" cy="369332"/>
          </a:xfrm>
        </p:grpSpPr>
        <p:sp>
          <p:nvSpPr>
            <p:cNvPr id="94" name="流程圖: 抽選 93"/>
            <p:cNvSpPr/>
            <p:nvPr/>
          </p:nvSpPr>
          <p:spPr>
            <a:xfrm>
              <a:off x="1500166" y="5214950"/>
              <a:ext cx="285752" cy="284400"/>
            </a:xfrm>
            <a:prstGeom prst="flowChartExtract">
              <a:avLst/>
            </a:prstGeom>
            <a:solidFill>
              <a:srgbClr val="FFFF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 defTabSz="360000"/>
              <a:endParaRPr lang="zh-TW" altLang="en-US" sz="1400" dirty="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1519216" y="5212333"/>
              <a:ext cx="28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>
                  <a:latin typeface="Arial Black" pitchFamily="34" charset="0"/>
                </a:rPr>
                <a:t>!</a:t>
              </a:r>
              <a:endParaRPr lang="zh-TW" altLang="en-US" sz="1800" dirty="0"/>
            </a:p>
          </p:txBody>
        </p:sp>
      </p:grpSp>
      <p:sp>
        <p:nvSpPr>
          <p:cNvPr id="100" name="矩形 99"/>
          <p:cNvSpPr/>
          <p:nvPr/>
        </p:nvSpPr>
        <p:spPr>
          <a:xfrm>
            <a:off x="1811010" y="3380742"/>
            <a:ext cx="1230312" cy="323850"/>
          </a:xfrm>
          <a:prstGeom prst="rect">
            <a:avLst/>
          </a:prstGeom>
          <a:solidFill>
            <a:srgbClr val="1A9620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806238" y="4051304"/>
            <a:ext cx="1230312" cy="323850"/>
          </a:xfrm>
          <a:prstGeom prst="rect">
            <a:avLst/>
          </a:prstGeom>
          <a:solidFill>
            <a:srgbClr val="1A9620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2" name="圓角矩形 101"/>
          <p:cNvSpPr/>
          <p:nvPr/>
        </p:nvSpPr>
        <p:spPr>
          <a:xfrm>
            <a:off x="1777288" y="4857760"/>
            <a:ext cx="1274194" cy="135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Candara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785918" y="5357826"/>
            <a:ext cx="1230312" cy="323850"/>
          </a:xfrm>
          <a:prstGeom prst="rect">
            <a:avLst/>
          </a:prstGeom>
          <a:solidFill>
            <a:srgbClr val="1A9620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789833" y="5023816"/>
            <a:ext cx="1230312" cy="323850"/>
          </a:xfrm>
          <a:prstGeom prst="rect">
            <a:avLst/>
          </a:prstGeom>
          <a:solidFill>
            <a:srgbClr val="1A9620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785918" y="5694378"/>
            <a:ext cx="1230312" cy="323850"/>
          </a:xfrm>
          <a:prstGeom prst="rect">
            <a:avLst/>
          </a:prstGeom>
          <a:solidFill>
            <a:srgbClr val="1A9620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928794" y="5959810"/>
            <a:ext cx="100700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Process 2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</p:txBody>
      </p:sp>
      <p:cxnSp>
        <p:nvCxnSpPr>
          <p:cNvPr id="126" name="直線接點 125"/>
          <p:cNvCxnSpPr/>
          <p:nvPr/>
        </p:nvCxnSpPr>
        <p:spPr>
          <a:xfrm rot="10800000">
            <a:off x="6429388" y="4429132"/>
            <a:ext cx="1143008" cy="500066"/>
          </a:xfrm>
          <a:prstGeom prst="line">
            <a:avLst/>
          </a:prstGeom>
          <a:ln>
            <a:solidFill>
              <a:srgbClr val="00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/>
        </p:nvCxnSpPr>
        <p:spPr>
          <a:xfrm rot="10800000" flipV="1">
            <a:off x="6429388" y="5214950"/>
            <a:ext cx="1143008" cy="428628"/>
          </a:xfrm>
          <a:prstGeom prst="line">
            <a:avLst/>
          </a:prstGeom>
          <a:ln>
            <a:solidFill>
              <a:srgbClr val="00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/>
          <p:cNvGrpSpPr/>
          <p:nvPr/>
        </p:nvGrpSpPr>
        <p:grpSpPr>
          <a:xfrm>
            <a:off x="3929058" y="5019684"/>
            <a:ext cx="2466666" cy="1409712"/>
            <a:chOff x="3929058" y="5019684"/>
            <a:chExt cx="2466666" cy="1409712"/>
          </a:xfrm>
        </p:grpSpPr>
        <p:sp>
          <p:nvSpPr>
            <p:cNvPr id="107" name="矩形 106"/>
            <p:cNvSpPr/>
            <p:nvPr/>
          </p:nvSpPr>
          <p:spPr>
            <a:xfrm>
              <a:off x="5163824" y="6072206"/>
              <a:ext cx="1231900" cy="336870"/>
            </a:xfrm>
            <a:prstGeom prst="rect">
              <a:avLst/>
            </a:prstGeom>
            <a:solidFill>
              <a:srgbClr val="1A962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5174302" y="6072206"/>
              <a:ext cx="1214446" cy="357190"/>
            </a:xfrm>
            <a:prstGeom prst="rect">
              <a:avLst/>
            </a:prstGeom>
            <a:noFill/>
            <a:ln w="19050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FF00"/>
                  </a:solidFill>
                </a:rPr>
                <a:t>2</a:t>
              </a:r>
              <a:endParaRPr lang="zh-TW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3929058" y="5572140"/>
              <a:ext cx="140455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1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1.“copy-on-write” </a:t>
              </a:r>
              <a:endParaRPr lang="zh-TW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133" name="弧形接點 132"/>
            <p:cNvCxnSpPr>
              <a:stCxn id="139" idx="1"/>
              <a:endCxn id="68" idx="1"/>
            </p:cNvCxnSpPr>
            <p:nvPr/>
          </p:nvCxnSpPr>
          <p:spPr>
            <a:xfrm rot="10800000" flipV="1">
              <a:off x="5154934" y="5019684"/>
              <a:ext cx="11148" cy="1140629"/>
            </a:xfrm>
            <a:prstGeom prst="curvedConnector3">
              <a:avLst>
                <a:gd name="adj1" fmla="val 2150592"/>
              </a:avLst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矩形 138"/>
          <p:cNvSpPr/>
          <p:nvPr/>
        </p:nvSpPr>
        <p:spPr>
          <a:xfrm>
            <a:off x="5166082" y="4857760"/>
            <a:ext cx="1230312" cy="323850"/>
          </a:xfrm>
          <a:prstGeom prst="rect">
            <a:avLst/>
          </a:prstGeom>
          <a:solidFill>
            <a:srgbClr val="1A9620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785918" y="5357826"/>
            <a:ext cx="1231900" cy="180000"/>
          </a:xfrm>
          <a:prstGeom prst="rect">
            <a:avLst/>
          </a:prstGeom>
          <a:solidFill>
            <a:srgbClr val="7030A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5170854" y="4401512"/>
            <a:ext cx="1230312" cy="323850"/>
          </a:xfrm>
          <a:prstGeom prst="rect">
            <a:avLst/>
          </a:prstGeom>
          <a:solidFill>
            <a:srgbClr val="1A9620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5166082" y="5319728"/>
            <a:ext cx="1230312" cy="323850"/>
          </a:xfrm>
          <a:prstGeom prst="rect">
            <a:avLst/>
          </a:prstGeom>
          <a:solidFill>
            <a:srgbClr val="1A9620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8" name="群組 147"/>
          <p:cNvGrpSpPr/>
          <p:nvPr/>
        </p:nvGrpSpPr>
        <p:grpSpPr>
          <a:xfrm>
            <a:off x="3016230" y="5519751"/>
            <a:ext cx="3379176" cy="1056626"/>
            <a:chOff x="3009254" y="5519751"/>
            <a:chExt cx="3379176" cy="1056626"/>
          </a:xfrm>
        </p:grpSpPr>
        <p:sp>
          <p:nvSpPr>
            <p:cNvPr id="71" name="文字方塊 24"/>
            <p:cNvSpPr txBox="1">
              <a:spLocks noChangeArrowheads="1"/>
            </p:cNvSpPr>
            <p:nvPr/>
          </p:nvSpPr>
          <p:spPr bwMode="auto">
            <a:xfrm>
              <a:off x="3270250" y="6053157"/>
              <a:ext cx="147341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Corbel" pitchFamily="34" charset="0"/>
                </a:rPr>
                <a:t>2.Write(0.5page)</a:t>
              </a:r>
              <a:br>
                <a:rPr lang="en-US" altLang="zh-TW" sz="1400" b="1" dirty="0" smtClean="0">
                  <a:solidFill>
                    <a:srgbClr val="FF0000"/>
                  </a:solidFill>
                  <a:latin typeface="Corbel" pitchFamily="34" charset="0"/>
                </a:rPr>
              </a:br>
              <a:r>
                <a:rPr lang="en-US" altLang="zh-TW" sz="1400" b="1" dirty="0" smtClean="0">
                  <a:solidFill>
                    <a:srgbClr val="FF0000"/>
                  </a:solidFill>
                  <a:latin typeface="Corbel" pitchFamily="34" charset="0"/>
                </a:rPr>
                <a:t>=2048bytes</a:t>
              </a:r>
              <a:endParaRPr lang="zh-TW" altLang="en-US" sz="1400" b="1" dirty="0">
                <a:solidFill>
                  <a:srgbClr val="FF0000"/>
                </a:solidFill>
                <a:latin typeface="Corbel" pitchFamily="34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147958" y="6053157"/>
              <a:ext cx="1231900" cy="214314"/>
            </a:xfrm>
            <a:prstGeom prst="rect">
              <a:avLst/>
            </a:prstGeom>
            <a:solidFill>
              <a:srgbClr val="7030A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cxnSp>
          <p:nvCxnSpPr>
            <p:cNvPr id="124" name="弧形接點 123"/>
            <p:cNvCxnSpPr>
              <a:stCxn id="103" idx="3"/>
              <a:endCxn id="106" idx="1"/>
            </p:cNvCxnSpPr>
            <p:nvPr/>
          </p:nvCxnSpPr>
          <p:spPr>
            <a:xfrm>
              <a:off x="3009254" y="5519751"/>
              <a:ext cx="2158072" cy="73105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矩形 144"/>
            <p:cNvSpPr/>
            <p:nvPr/>
          </p:nvSpPr>
          <p:spPr>
            <a:xfrm>
              <a:off x="5173984" y="6072206"/>
              <a:ext cx="1214446" cy="357190"/>
            </a:xfrm>
            <a:prstGeom prst="rect">
              <a:avLst/>
            </a:prstGeom>
            <a:noFill/>
            <a:ln w="19050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FF00"/>
                  </a:solidFill>
                </a:rPr>
                <a:t>2</a:t>
              </a:r>
              <a:endParaRPr lang="zh-TW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50" name="矩形 149"/>
          <p:cNvSpPr/>
          <p:nvPr/>
        </p:nvSpPr>
        <p:spPr>
          <a:xfrm>
            <a:off x="1785918" y="5357826"/>
            <a:ext cx="1230312" cy="323850"/>
          </a:xfrm>
          <a:prstGeom prst="rect">
            <a:avLst/>
          </a:prstGeom>
          <a:noFill/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rgbClr val="FFFF00"/>
                </a:solidFill>
              </a:rPr>
              <a:t>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-71470" y="2431666"/>
            <a:ext cx="649537" cy="354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eaLnBrk="0" hangingPunct="0">
              <a:lnSpc>
                <a:spcPts val="1900"/>
              </a:lnSpc>
              <a:spcBef>
                <a:spcPts val="600"/>
              </a:spcBef>
            </a:pPr>
            <a:r>
              <a:rPr lang="en-US" altLang="zh-TW" b="1" dirty="0" smtClean="0">
                <a:solidFill>
                  <a:srgbClr val="003366"/>
                </a:solidFill>
                <a:latin typeface="Candara" pitchFamily="34" charset="0"/>
                <a:ea typeface="+mn-ea"/>
              </a:rPr>
              <a:t>Ex: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2438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ndara" pitchFamily="34" charset="0"/>
              </a:rPr>
              <a:t>MMAP with </a:t>
            </a:r>
            <a:r>
              <a:rPr lang="en-US" altLang="zh-TW" dirty="0" smtClean="0">
                <a:latin typeface="Candara" pitchFamily="34" charset="0"/>
              </a:rPr>
              <a:t>MAP_LOCKED </a:t>
            </a:r>
            <a:r>
              <a:rPr lang="en-US" altLang="zh-TW" dirty="0">
                <a:latin typeface="Candara" pitchFamily="34" charset="0"/>
              </a:rPr>
              <a:t>flag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BF5FBD7-8E99-4787-A5EE-20ACA46A47F9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>
          <a:xfrm>
            <a:off x="250824" y="1214446"/>
            <a:ext cx="8893175" cy="5786454"/>
          </a:xfrm>
        </p:spPr>
        <p:txBody>
          <a:bodyPr/>
          <a:lstStyle/>
          <a:p>
            <a:r>
              <a:rPr lang="en-US" altLang="zh-TW" sz="1800" dirty="0">
                <a:latin typeface="Candara" pitchFamily="34" charset="0"/>
              </a:rPr>
              <a:t>Lock the </a:t>
            </a:r>
            <a:r>
              <a:rPr lang="en-US" altLang="zh-TW" sz="1800" dirty="0" smtClean="0">
                <a:latin typeface="Candara" pitchFamily="34" charset="0"/>
              </a:rPr>
              <a:t>pages of </a:t>
            </a:r>
            <a:r>
              <a:rPr lang="en-US" altLang="zh-TW" sz="1800" dirty="0">
                <a:latin typeface="Candara" pitchFamily="34" charset="0"/>
              </a:rPr>
              <a:t>the mapped region into p</a:t>
            </a:r>
            <a:r>
              <a:rPr lang="en-US" altLang="zh-TW" sz="1800" dirty="0" smtClean="0">
                <a:latin typeface="Candara" pitchFamily="34" charset="0"/>
              </a:rPr>
              <a:t>hysical memory  (avoid swapping out)</a:t>
            </a:r>
          </a:p>
          <a:p>
            <a:r>
              <a:rPr lang="en-US" altLang="zh-TW" sz="1800" dirty="0" smtClean="0">
                <a:latin typeface="Candara" pitchFamily="34" charset="0"/>
              </a:rPr>
              <a:t>Kernel  version &gt; 2.5.37 </a:t>
            </a:r>
          </a:p>
          <a:p>
            <a:r>
              <a:rPr lang="en-US" altLang="zh-TW" sz="1800" dirty="0" smtClean="0">
                <a:latin typeface="Candara" pitchFamily="34" charset="0"/>
              </a:rPr>
              <a:t>Set the VMA flag of </a:t>
            </a:r>
            <a:r>
              <a:rPr lang="en-US" altLang="zh-TW" sz="1800" dirty="0" smtClean="0">
                <a:solidFill>
                  <a:srgbClr val="FF0000"/>
                </a:solidFill>
                <a:latin typeface="Candara" pitchFamily="34" charset="0"/>
              </a:rPr>
              <a:t>VM_LOCKED</a:t>
            </a:r>
            <a:r>
              <a:rPr lang="zh-TW" altLang="en-US" sz="1800" dirty="0" smtClean="0">
                <a:solidFill>
                  <a:srgbClr val="FF0000"/>
                </a:solidFill>
                <a:latin typeface="Candara" pitchFamily="34" charset="0"/>
              </a:rPr>
              <a:t> </a:t>
            </a:r>
            <a:endParaRPr lang="en-US" altLang="zh-TW" sz="1800" dirty="0" smtClean="0">
              <a:solidFill>
                <a:srgbClr val="FF0000"/>
              </a:solidFill>
              <a:latin typeface="Candara" pitchFamily="34" charset="0"/>
            </a:endParaRPr>
          </a:p>
          <a:p>
            <a:r>
              <a:rPr lang="en-US" altLang="zh-TW" sz="1800" dirty="0" smtClean="0">
                <a:latin typeface="Candara" pitchFamily="34" charset="0"/>
              </a:rPr>
              <a:t>In the same manner of </a:t>
            </a:r>
            <a:r>
              <a:rPr lang="en-US" altLang="zh-TW" sz="1800" dirty="0" err="1" smtClean="0">
                <a:latin typeface="Candara" pitchFamily="34" charset="0"/>
              </a:rPr>
              <a:t>mlock</a:t>
            </a:r>
            <a:r>
              <a:rPr lang="en-US" altLang="zh-TW" sz="1800" dirty="0" smtClean="0">
                <a:latin typeface="Candara" pitchFamily="34" charset="0"/>
              </a:rPr>
              <a:t>()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Candara" pitchFamily="34" charset="0"/>
              </a:rPr>
              <a:t>#</a:t>
            </a:r>
            <a:r>
              <a:rPr lang="en-US" altLang="zh-TW" sz="1400" dirty="0">
                <a:latin typeface="Candara" pitchFamily="34" charset="0"/>
              </a:rPr>
              <a:t>include &lt;sys/</a:t>
            </a:r>
            <a:r>
              <a:rPr lang="en-US" altLang="zh-TW" sz="1400" dirty="0" err="1">
                <a:latin typeface="Candara" pitchFamily="34" charset="0"/>
              </a:rPr>
              <a:t>mman.h</a:t>
            </a:r>
            <a:r>
              <a:rPr lang="en-US" altLang="zh-TW" sz="1400" dirty="0">
                <a:latin typeface="Candara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1400" b="0" dirty="0" err="1">
                <a:latin typeface="Candara" pitchFamily="34" charset="0"/>
              </a:rPr>
              <a:t>int</a:t>
            </a:r>
            <a:r>
              <a:rPr lang="en-US" altLang="zh-TW" sz="1800" b="0" dirty="0">
                <a:latin typeface="Candara" pitchFamily="34" charset="0"/>
              </a:rPr>
              <a:t> </a:t>
            </a:r>
            <a:r>
              <a:rPr lang="en-US" altLang="zh-TW" sz="1800" dirty="0" err="1">
                <a:latin typeface="Candara" pitchFamily="34" charset="0"/>
              </a:rPr>
              <a:t>mlock</a:t>
            </a:r>
            <a:r>
              <a:rPr lang="en-US" altLang="zh-TW" sz="1400" b="0" dirty="0">
                <a:latin typeface="Candara" pitchFamily="34" charset="0"/>
              </a:rPr>
              <a:t>(</a:t>
            </a:r>
            <a:r>
              <a:rPr lang="en-US" altLang="zh-TW" sz="1400" b="0" dirty="0" err="1">
                <a:latin typeface="Candara" pitchFamily="34" charset="0"/>
              </a:rPr>
              <a:t>const</a:t>
            </a:r>
            <a:r>
              <a:rPr lang="en-US" altLang="zh-TW" sz="1400" b="0" dirty="0">
                <a:latin typeface="Candara" pitchFamily="34" charset="0"/>
              </a:rPr>
              <a:t> void </a:t>
            </a:r>
            <a:r>
              <a:rPr lang="en-US" altLang="zh-TW" sz="1400" b="0" dirty="0" smtClean="0">
                <a:latin typeface="Candara" pitchFamily="34" charset="0"/>
              </a:rPr>
              <a:t>* </a:t>
            </a:r>
            <a:r>
              <a:rPr lang="en-US" altLang="zh-TW" sz="1400" b="0" dirty="0" err="1" smtClean="0">
                <a:latin typeface="Candara" pitchFamily="34" charset="0"/>
              </a:rPr>
              <a:t>virt_addr</a:t>
            </a:r>
            <a:r>
              <a:rPr lang="en-US" altLang="zh-TW" sz="1400" b="0" dirty="0">
                <a:latin typeface="Candara" pitchFamily="34" charset="0"/>
              </a:rPr>
              <a:t>, </a:t>
            </a:r>
            <a:r>
              <a:rPr lang="en-US" altLang="zh-TW" sz="1400" b="0" dirty="0" err="1">
                <a:latin typeface="Candara" pitchFamily="34" charset="0"/>
              </a:rPr>
              <a:t>size_t</a:t>
            </a:r>
            <a:r>
              <a:rPr lang="en-US" altLang="zh-TW" sz="1400" b="0" dirty="0">
                <a:latin typeface="Candara" pitchFamily="34" charset="0"/>
              </a:rPr>
              <a:t> </a:t>
            </a:r>
            <a:r>
              <a:rPr lang="en-US" altLang="zh-TW" sz="1400" b="0" dirty="0" err="1">
                <a:latin typeface="Candara" pitchFamily="34" charset="0"/>
              </a:rPr>
              <a:t>len</a:t>
            </a:r>
            <a:r>
              <a:rPr lang="en-US" altLang="zh-TW" sz="1400" b="0" dirty="0">
                <a:latin typeface="Candara" pitchFamily="34" charset="0"/>
              </a:rPr>
              <a:t>);</a:t>
            </a:r>
            <a:endParaRPr lang="en-US" altLang="zh-TW" sz="1800" b="0" dirty="0">
              <a:latin typeface="Candara" pitchFamily="34" charset="0"/>
            </a:endParaRPr>
          </a:p>
          <a:p>
            <a:pPr marL="0" indent="0">
              <a:buNone/>
            </a:pPr>
            <a:r>
              <a:rPr lang="en-US" altLang="zh-TW" sz="1400" b="0" dirty="0" err="1">
                <a:latin typeface="Candara" pitchFamily="34" charset="0"/>
              </a:rPr>
              <a:t>int</a:t>
            </a:r>
            <a:r>
              <a:rPr lang="en-US" altLang="zh-TW" sz="1800" b="0" dirty="0">
                <a:latin typeface="Candara" pitchFamily="34" charset="0"/>
              </a:rPr>
              <a:t> </a:t>
            </a:r>
            <a:r>
              <a:rPr lang="en-US" altLang="zh-TW" sz="1800" dirty="0" err="1">
                <a:latin typeface="Candara" pitchFamily="34" charset="0"/>
              </a:rPr>
              <a:t>munlock</a:t>
            </a:r>
            <a:r>
              <a:rPr lang="en-US" altLang="zh-TW" sz="1400" b="0" dirty="0">
                <a:latin typeface="Candara" pitchFamily="34" charset="0"/>
              </a:rPr>
              <a:t>(</a:t>
            </a:r>
            <a:r>
              <a:rPr lang="en-US" altLang="zh-TW" sz="1400" b="0" dirty="0" err="1">
                <a:latin typeface="Candara" pitchFamily="34" charset="0"/>
              </a:rPr>
              <a:t>const</a:t>
            </a:r>
            <a:r>
              <a:rPr lang="en-US" altLang="zh-TW" sz="1400" b="0" dirty="0">
                <a:latin typeface="Candara" pitchFamily="34" charset="0"/>
              </a:rPr>
              <a:t> void </a:t>
            </a:r>
            <a:r>
              <a:rPr lang="en-US" altLang="zh-TW" sz="1400" b="0" dirty="0" smtClean="0">
                <a:latin typeface="Candara" pitchFamily="34" charset="0"/>
              </a:rPr>
              <a:t>* </a:t>
            </a:r>
            <a:r>
              <a:rPr lang="en-US" altLang="zh-TW" sz="1400" b="0" dirty="0" err="1" smtClean="0">
                <a:latin typeface="Candara" pitchFamily="34" charset="0"/>
              </a:rPr>
              <a:t>virt_addr</a:t>
            </a:r>
            <a:r>
              <a:rPr lang="en-US" altLang="zh-TW" sz="1400" b="0" dirty="0">
                <a:latin typeface="Candara" pitchFamily="34" charset="0"/>
              </a:rPr>
              <a:t>, </a:t>
            </a:r>
            <a:r>
              <a:rPr lang="en-US" altLang="zh-TW" sz="1400" b="0" dirty="0" err="1">
                <a:latin typeface="Candara" pitchFamily="34" charset="0"/>
              </a:rPr>
              <a:t>size_t</a:t>
            </a:r>
            <a:r>
              <a:rPr lang="en-US" altLang="zh-TW" sz="1400" b="0" dirty="0">
                <a:latin typeface="Candara" pitchFamily="34" charset="0"/>
              </a:rPr>
              <a:t> </a:t>
            </a:r>
            <a:r>
              <a:rPr lang="en-US" altLang="zh-TW" sz="1400" b="0" dirty="0" err="1">
                <a:latin typeface="Candara" pitchFamily="34" charset="0"/>
              </a:rPr>
              <a:t>len</a:t>
            </a:r>
            <a:r>
              <a:rPr lang="en-US" altLang="zh-TW" sz="1400" b="0" dirty="0">
                <a:latin typeface="Candara" pitchFamily="34" charset="0"/>
              </a:rPr>
              <a:t>);</a:t>
            </a:r>
            <a:endParaRPr lang="en-US" altLang="zh-TW" sz="1800" b="0" dirty="0">
              <a:latin typeface="Candara" pitchFamily="34" charset="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sz="1400" dirty="0" smtClean="0">
                <a:latin typeface="Candara" pitchFamily="34" charset="0"/>
              </a:rPr>
              <a:t>Ex: </a:t>
            </a:r>
          </a:p>
          <a:p>
            <a:pPr>
              <a:buNone/>
            </a:pPr>
            <a:r>
              <a:rPr lang="en-US" altLang="zh-TW" sz="1400" dirty="0" err="1" smtClean="0">
                <a:solidFill>
                  <a:schemeClr val="accent2">
                    <a:lumMod val="50000"/>
                  </a:schemeClr>
                </a:solidFill>
                <a:latin typeface="Candara" pitchFamily="34" charset="0"/>
              </a:rPr>
              <a:t>virt_addr</a:t>
            </a:r>
            <a:r>
              <a:rPr lang="en-US" altLang="zh-TW" sz="1400" dirty="0" smtClean="0">
                <a:latin typeface="Candara" pitchFamily="34" charset="0"/>
              </a:rPr>
              <a:t> = (char*)</a:t>
            </a:r>
            <a:r>
              <a:rPr lang="en-US" altLang="zh-TW" sz="1400" dirty="0" err="1" smtClean="0">
                <a:latin typeface="Candara" pitchFamily="34" charset="0"/>
              </a:rPr>
              <a:t>mmap</a:t>
            </a:r>
            <a:r>
              <a:rPr lang="en-US" altLang="zh-TW" sz="1400" dirty="0" smtClean="0">
                <a:latin typeface="Candara" pitchFamily="34" charset="0"/>
              </a:rPr>
              <a:t>(</a:t>
            </a: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TW" sz="1400" dirty="0" smtClean="0">
                <a:latin typeface="Candara" pitchFamily="34" charset="0"/>
              </a:rPr>
              <a:t>, </a:t>
            </a:r>
            <a:r>
              <a:rPr lang="en-US" altLang="zh-TW" sz="1400" dirty="0" err="1" smtClean="0">
                <a:latin typeface="Candara" pitchFamily="34" charset="0"/>
              </a:rPr>
              <a:t>size,</a:t>
            </a:r>
            <a:r>
              <a:rPr lang="en-US" altLang="zh-TW" sz="1400" dirty="0" err="1" smtClean="0">
                <a:solidFill>
                  <a:srgbClr val="7030A0"/>
                </a:solidFill>
                <a:latin typeface="Candara" pitchFamily="34" charset="0"/>
              </a:rPr>
              <a:t>PROT_WRITE|PROT_READ</a:t>
            </a:r>
            <a:r>
              <a:rPr lang="en-US" altLang="zh-TW" sz="1400" dirty="0" err="1" smtClean="0">
                <a:latin typeface="Candara" pitchFamily="34" charset="0"/>
              </a:rPr>
              <a:t>,</a:t>
            </a:r>
            <a:r>
              <a:rPr lang="en-US" altLang="zh-TW" sz="1400" dirty="0" err="1" smtClean="0">
                <a:solidFill>
                  <a:srgbClr val="FF0000"/>
                </a:solidFill>
                <a:latin typeface="Candara" pitchFamily="34" charset="0"/>
              </a:rPr>
              <a:t>MAP_SHARED|MAP_LOCKED</a:t>
            </a:r>
            <a:r>
              <a:rPr lang="en-US" altLang="zh-TW" sz="1400" dirty="0" err="1" smtClean="0">
                <a:latin typeface="Candara" pitchFamily="34" charset="0"/>
              </a:rPr>
              <a:t>,fd,offset</a:t>
            </a:r>
            <a:r>
              <a:rPr lang="en-US" altLang="zh-TW" sz="1400" dirty="0" smtClean="0">
                <a:latin typeface="Candara" pitchFamily="34" charset="0"/>
              </a:rPr>
              <a:t>);</a:t>
            </a:r>
            <a:endParaRPr lang="en-US" altLang="zh-TW" sz="1400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2289410" y="4314301"/>
            <a:ext cx="1239837" cy="1391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Candara" pitchFamily="34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864460" y="2969051"/>
            <a:ext cx="1239837" cy="2716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Candar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60797" y="3946952"/>
            <a:ext cx="149383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Virtual Address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686659" y="2571744"/>
            <a:ext cx="163057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Physical</a:t>
            </a: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Address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4149948" y="4071942"/>
            <a:ext cx="969963" cy="185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0" name="直線接點 9"/>
          <p:cNvCxnSpPr>
            <a:stCxn id="5" idx="1"/>
            <a:endCxn id="5" idx="3"/>
          </p:cNvCxnSpPr>
          <p:nvPr/>
        </p:nvCxnSpPr>
        <p:spPr>
          <a:xfrm>
            <a:off x="2289410" y="5010101"/>
            <a:ext cx="1239837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299184" y="4118329"/>
            <a:ext cx="668338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MMU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4460" y="4748224"/>
            <a:ext cx="1231900" cy="32385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b="1" dirty="0" smtClean="0">
                <a:solidFill>
                  <a:srgbClr val="FF0000"/>
                </a:solidFill>
              </a:rPr>
              <a:t>Clean Pages</a:t>
            </a:r>
            <a:endParaRPr lang="zh-TW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292560" y="4748224"/>
            <a:ext cx="1230312" cy="466726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800" b="1" dirty="0" smtClean="0">
                <a:solidFill>
                  <a:srgbClr val="FF0000"/>
                </a:solidFill>
                <a:latin typeface="Verdana" pitchFamily="34" charset="0"/>
              </a:rPr>
              <a:t>VMA</a:t>
            </a:r>
            <a:endParaRPr lang="zh-TW" altLang="en-US" sz="1800" b="1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54980" y="3110341"/>
            <a:ext cx="61747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RAM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cxnSp>
        <p:nvCxnSpPr>
          <p:cNvPr id="17" name="弧形接點 16"/>
          <p:cNvCxnSpPr>
            <a:endCxn id="15" idx="3"/>
          </p:cNvCxnSpPr>
          <p:nvPr/>
        </p:nvCxnSpPr>
        <p:spPr>
          <a:xfrm rot="10800000">
            <a:off x="3522872" y="4981588"/>
            <a:ext cx="2335012" cy="19049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4"/>
          <p:cNvSpPr txBox="1">
            <a:spLocks noChangeArrowheads="1"/>
          </p:cNvSpPr>
          <p:nvPr/>
        </p:nvSpPr>
        <p:spPr bwMode="auto">
          <a:xfrm>
            <a:off x="4078510" y="4529088"/>
            <a:ext cx="10502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 err="1" smtClean="0">
                <a:solidFill>
                  <a:srgbClr val="FF0000"/>
                </a:solidFill>
                <a:latin typeface="Corbel" pitchFamily="34" charset="0"/>
              </a:rPr>
              <a:t>mmap</a:t>
            </a:r>
            <a:r>
              <a:rPr lang="en-US" altLang="zh-TW" sz="2000" b="1" dirty="0" smtClean="0">
                <a:solidFill>
                  <a:srgbClr val="FF0000"/>
                </a:solidFill>
                <a:latin typeface="Corbel" pitchFamily="34" charset="0"/>
              </a:rPr>
              <a:t>()</a:t>
            </a:r>
            <a:endParaRPr lang="zh-TW" altLang="en-US" sz="20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23" name="圓柱 22"/>
          <p:cNvSpPr/>
          <p:nvPr/>
        </p:nvSpPr>
        <p:spPr>
          <a:xfrm>
            <a:off x="7500958" y="2969051"/>
            <a:ext cx="1333116" cy="14287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7660495" y="3857628"/>
            <a:ext cx="919735" cy="28575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b="1" dirty="0" smtClean="0">
                <a:solidFill>
                  <a:srgbClr val="FF0000"/>
                </a:solidFill>
              </a:rPr>
              <a:t>SWAP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4282" y="2786058"/>
            <a:ext cx="4000528" cy="1071570"/>
          </a:xfrm>
          <a:prstGeom prst="rect">
            <a:avLst/>
          </a:prstGeom>
          <a:noFill/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814727" y="534839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itchFamily="34" charset="0"/>
                <a:ea typeface="+mj-ea"/>
                <a:cs typeface="+mj-cs"/>
              </a:rPr>
              <a:t>Page Cache</a:t>
            </a:r>
            <a:endParaRPr lang="zh-TW" alt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itchFamily="34" charset="0"/>
              <a:ea typeface="+mj-ea"/>
              <a:cs typeface="+mj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67311" y="5072074"/>
            <a:ext cx="1231900" cy="14287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</a:rPr>
              <a:t>Dirty Page</a:t>
            </a:r>
            <a:endParaRPr lang="zh-TW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Verdana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58514" y="4143380"/>
            <a:ext cx="914014" cy="14287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</a:rPr>
              <a:t>Dirty Page</a:t>
            </a:r>
            <a:endParaRPr lang="zh-TW" altLang="en-US" sz="900" b="1" dirty="0">
              <a:solidFill>
                <a:schemeClr val="tx1">
                  <a:lumMod val="95000"/>
                  <a:lumOff val="5000"/>
                </a:schemeClr>
              </a:solidFill>
              <a:latin typeface="Verdana" pitchFamily="34" charset="0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5891222" y="4541053"/>
            <a:ext cx="223741" cy="886331"/>
            <a:chOff x="5919895" y="4543727"/>
            <a:chExt cx="223741" cy="886331"/>
          </a:xfrm>
        </p:grpSpPr>
        <p:grpSp>
          <p:nvGrpSpPr>
            <p:cNvPr id="45" name="群組 44"/>
            <p:cNvGrpSpPr/>
            <p:nvPr/>
          </p:nvGrpSpPr>
          <p:grpSpPr>
            <a:xfrm>
              <a:off x="5919895" y="4543727"/>
              <a:ext cx="214314" cy="215108"/>
              <a:chOff x="5329537" y="3215480"/>
              <a:chExt cx="214314" cy="215108"/>
            </a:xfrm>
          </p:grpSpPr>
          <p:cxnSp>
            <p:nvCxnSpPr>
              <p:cNvPr id="39" name="直線單箭頭接點 38"/>
              <p:cNvCxnSpPr/>
              <p:nvPr/>
            </p:nvCxnSpPr>
            <p:spPr>
              <a:xfrm rot="5400000">
                <a:off x="5322893" y="3321843"/>
                <a:ext cx="213520" cy="794"/>
              </a:xfrm>
              <a:prstGeom prst="straightConnector1">
                <a:avLst/>
              </a:prstGeom>
              <a:ln w="19050">
                <a:solidFill>
                  <a:srgbClr val="4F227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>
                <a:off x="5329537" y="3429000"/>
                <a:ext cx="214314" cy="1588"/>
              </a:xfrm>
              <a:prstGeom prst="line">
                <a:avLst/>
              </a:prstGeom>
              <a:ln w="19050">
                <a:solidFill>
                  <a:srgbClr val="4F22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群組 45"/>
            <p:cNvGrpSpPr/>
            <p:nvPr/>
          </p:nvGrpSpPr>
          <p:grpSpPr>
            <a:xfrm flipV="1">
              <a:off x="5929322" y="5214950"/>
              <a:ext cx="214314" cy="215108"/>
              <a:chOff x="5329537" y="3215480"/>
              <a:chExt cx="214314" cy="215108"/>
            </a:xfrm>
          </p:grpSpPr>
          <p:cxnSp>
            <p:nvCxnSpPr>
              <p:cNvPr id="47" name="直線單箭頭接點 46"/>
              <p:cNvCxnSpPr/>
              <p:nvPr/>
            </p:nvCxnSpPr>
            <p:spPr>
              <a:xfrm rot="5400000">
                <a:off x="5322893" y="3321843"/>
                <a:ext cx="213520" cy="794"/>
              </a:xfrm>
              <a:prstGeom prst="straightConnector1">
                <a:avLst/>
              </a:prstGeom>
              <a:ln w="19050">
                <a:solidFill>
                  <a:srgbClr val="4F227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>
                <a:off x="5329537" y="3429000"/>
                <a:ext cx="214314" cy="1588"/>
              </a:xfrm>
              <a:prstGeom prst="line">
                <a:avLst/>
              </a:prstGeom>
              <a:ln w="19050">
                <a:solidFill>
                  <a:srgbClr val="4F22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群組 68"/>
          <p:cNvGrpSpPr/>
          <p:nvPr/>
        </p:nvGrpSpPr>
        <p:grpSpPr>
          <a:xfrm>
            <a:off x="5962660" y="4755367"/>
            <a:ext cx="71438" cy="452443"/>
            <a:chOff x="4857752" y="2786058"/>
            <a:chExt cx="71438" cy="452443"/>
          </a:xfrm>
        </p:grpSpPr>
        <p:cxnSp>
          <p:nvCxnSpPr>
            <p:cNvPr id="55" name="直線接點 54"/>
            <p:cNvCxnSpPr/>
            <p:nvPr/>
          </p:nvCxnSpPr>
          <p:spPr>
            <a:xfrm rot="5400000">
              <a:off x="4822033" y="2821777"/>
              <a:ext cx="142876" cy="71438"/>
            </a:xfrm>
            <a:prstGeom prst="line">
              <a:avLst/>
            </a:prstGeom>
            <a:ln w="19050">
              <a:solidFill>
                <a:srgbClr val="4F22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rot="5400000">
              <a:off x="4786314" y="3095625"/>
              <a:ext cx="214314" cy="71438"/>
            </a:xfrm>
            <a:prstGeom prst="line">
              <a:avLst/>
            </a:prstGeom>
            <a:ln w="19050">
              <a:solidFill>
                <a:srgbClr val="4F22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rot="16200000" flipH="1">
              <a:off x="4822033" y="2964653"/>
              <a:ext cx="142876" cy="71438"/>
            </a:xfrm>
            <a:prstGeom prst="line">
              <a:avLst/>
            </a:prstGeom>
            <a:ln w="19050">
              <a:solidFill>
                <a:srgbClr val="4F22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字方塊 69"/>
          <p:cNvSpPr txBox="1"/>
          <p:nvPr/>
        </p:nvSpPr>
        <p:spPr>
          <a:xfrm>
            <a:off x="5143504" y="4357694"/>
            <a:ext cx="2569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  <a:latin typeface="Verdana" pitchFamily="34" charset="0"/>
              </a:rPr>
              <a:t>Reduce the size of page cache</a:t>
            </a:r>
            <a:endParaRPr lang="zh-TW" altLang="en-US" sz="1100" b="1" dirty="0">
              <a:solidFill>
                <a:srgbClr val="7030A0"/>
              </a:solidFill>
              <a:latin typeface="Verdana" pitchFamily="34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572396" y="2971797"/>
            <a:ext cx="12186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HARD DISK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7591446" y="3376612"/>
            <a:ext cx="114300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8572528" y="3857628"/>
            <a:ext cx="780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latin typeface="Consolas" pitchFamily="49" charset="0"/>
              </a:rPr>
              <a:t>offset</a:t>
            </a:r>
            <a:endParaRPr lang="zh-TW" altLang="en-US" sz="1100" dirty="0">
              <a:latin typeface="Consolas" pitchFamily="49" charset="0"/>
            </a:endParaRPr>
          </a:p>
        </p:txBody>
      </p:sp>
      <p:cxnSp>
        <p:nvCxnSpPr>
          <p:cNvPr id="79" name="直線單箭頭接點 78"/>
          <p:cNvCxnSpPr/>
          <p:nvPr/>
        </p:nvCxnSpPr>
        <p:spPr>
          <a:xfrm rot="5400000">
            <a:off x="8323289" y="4035429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600971" y="3386137"/>
            <a:ext cx="1123958" cy="32385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539058" y="3427498"/>
            <a:ext cx="1214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err="1" smtClean="0">
                <a:latin typeface="Consolas" pitchFamily="49" charset="0"/>
              </a:rPr>
              <a:t>fd</a:t>
            </a:r>
            <a:r>
              <a:rPr lang="en-US" altLang="zh-TW" sz="1050" b="1" dirty="0" smtClean="0">
                <a:latin typeface="Consolas" pitchFamily="49" charset="0"/>
              </a:rPr>
              <a:t>=open(“file”)</a:t>
            </a:r>
            <a:endParaRPr lang="zh-TW" altLang="en-US" sz="1050" b="1" dirty="0">
              <a:latin typeface="Consolas" pitchFamily="49" charset="0"/>
            </a:endParaRPr>
          </a:p>
        </p:txBody>
      </p:sp>
      <p:cxnSp>
        <p:nvCxnSpPr>
          <p:cNvPr id="83" name="直線單箭頭接點 82"/>
          <p:cNvCxnSpPr>
            <a:stCxn id="81" idx="1"/>
            <a:endCxn id="14" idx="3"/>
          </p:cNvCxnSpPr>
          <p:nvPr/>
        </p:nvCxnSpPr>
        <p:spPr>
          <a:xfrm rot="10800000" flipV="1">
            <a:off x="7096361" y="3548061"/>
            <a:ext cx="504611" cy="13620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雲朵形 83"/>
          <p:cNvSpPr/>
          <p:nvPr/>
        </p:nvSpPr>
        <p:spPr>
          <a:xfrm>
            <a:off x="7310457" y="4757747"/>
            <a:ext cx="285752" cy="285752"/>
          </a:xfrm>
          <a:prstGeom prst="clou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/>
          <p:nvPr/>
        </p:nvCxnSpPr>
        <p:spPr>
          <a:xfrm>
            <a:off x="6948504" y="4927610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5614899" y="5145100"/>
            <a:ext cx="242985" cy="9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24"/>
          <p:cNvSpPr txBox="1">
            <a:spLocks noChangeArrowheads="1"/>
          </p:cNvSpPr>
          <p:nvPr/>
        </p:nvSpPr>
        <p:spPr bwMode="auto">
          <a:xfrm>
            <a:off x="5095878" y="5000636"/>
            <a:ext cx="6142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Corbel" pitchFamily="34" charset="0"/>
              </a:rPr>
              <a:t>Write</a:t>
            </a:r>
            <a:endParaRPr lang="zh-TW" altLang="en-US" sz="14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32" name="弧形箭號 (上彎) 31"/>
          <p:cNvSpPr/>
          <p:nvPr/>
        </p:nvSpPr>
        <p:spPr>
          <a:xfrm rot="19338584">
            <a:off x="7101212" y="4609862"/>
            <a:ext cx="1499160" cy="606153"/>
          </a:xfrm>
          <a:prstGeom prst="curvedUpArrow">
            <a:avLst>
              <a:gd name="adj1" fmla="val 17838"/>
              <a:gd name="adj2" fmla="val 56019"/>
              <a:gd name="adj3" fmla="val 33271"/>
            </a:avLst>
          </a:prstGeom>
          <a:ln>
            <a:solidFill>
              <a:schemeClr val="tx1"/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00958" y="492919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latin typeface="Candara" pitchFamily="34" charset="0"/>
              </a:rPr>
              <a:t>Swap it out!! 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1387670" y="5150385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Consolas" pitchFamily="49" charset="0"/>
              </a:rPr>
              <a:t>virt_addr</a:t>
            </a:r>
            <a:endParaRPr lang="zh-TW" altLang="en-US" sz="1600" dirty="0">
              <a:latin typeface="Consolas" pitchFamily="49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2214780" y="4748987"/>
            <a:ext cx="1588" cy="4792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748515" y="482932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latin typeface="Consolas" pitchFamily="49" charset="0"/>
              </a:rPr>
              <a:t>len</a:t>
            </a:r>
            <a:endParaRPr lang="zh-TW" alt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ndara" pitchFamily="34" charset="0"/>
              </a:rPr>
              <a:t>The Usual Rules of </a:t>
            </a:r>
            <a:r>
              <a:rPr lang="en-US" altLang="zh-TW" dirty="0" err="1">
                <a:latin typeface="Candara" pitchFamily="34" charset="0"/>
              </a:rPr>
              <a:t>mmap</a:t>
            </a:r>
            <a:r>
              <a:rPr lang="en-US" altLang="zh-TW" dirty="0">
                <a:latin typeface="Candara" pitchFamily="34" charset="0"/>
              </a:rPr>
              <a:t>()</a:t>
            </a:r>
            <a:endParaRPr lang="zh-TW" altLang="en-US" dirty="0">
              <a:latin typeface="Candara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8B2799F-3764-4410-9E5C-C6AE516675B6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2350" cy="5733256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andara" pitchFamily="34" charset="0"/>
              </a:rPr>
              <a:t>The requested memory protection (</a:t>
            </a:r>
            <a:r>
              <a:rPr lang="en-US" altLang="zh-TW" sz="2400" dirty="0" err="1">
                <a:latin typeface="Candara" pitchFamily="34" charset="0"/>
              </a:rPr>
              <a:t>prot</a:t>
            </a:r>
            <a:r>
              <a:rPr lang="en-US" altLang="zh-TW" sz="2400" dirty="0">
                <a:latin typeface="Candara" pitchFamily="34" charset="0"/>
              </a:rPr>
              <a:t>, flags) must </a:t>
            </a:r>
            <a:r>
              <a:rPr lang="en-US" altLang="zh-TW" sz="2400" dirty="0" smtClean="0">
                <a:latin typeface="Candara" pitchFamily="34" charset="0"/>
              </a:rPr>
              <a:t>be</a:t>
            </a:r>
            <a:r>
              <a:rPr lang="zh-TW" altLang="en-US" sz="2400" dirty="0" smtClean="0">
                <a:latin typeface="Candara" pitchFamily="34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Candara" pitchFamily="34" charset="0"/>
              </a:rPr>
              <a:t>compatible</a:t>
            </a:r>
            <a:r>
              <a:rPr lang="en-US" altLang="zh-TW" sz="2400" dirty="0" smtClean="0">
                <a:latin typeface="Candara" pitchFamily="34" charset="0"/>
              </a:rPr>
              <a:t> </a:t>
            </a:r>
            <a:r>
              <a:rPr lang="en-US" altLang="zh-TW" sz="2400" dirty="0">
                <a:latin typeface="Candara" pitchFamily="34" charset="0"/>
              </a:rPr>
              <a:t>with the file descriptor permissions (O_RDONLY, etc.).</a:t>
            </a:r>
          </a:p>
          <a:p>
            <a:pPr>
              <a:buNone/>
            </a:pPr>
            <a:r>
              <a:rPr lang="en-US" altLang="zh-TW" sz="2400" dirty="0" smtClean="0">
                <a:latin typeface="Candara" pitchFamily="34" charset="0"/>
              </a:rPr>
              <a:t>Ex: If </a:t>
            </a:r>
            <a:r>
              <a:rPr lang="en-US" altLang="zh-TW" sz="2400" dirty="0">
                <a:latin typeface="Candara" pitchFamily="34" charset="0"/>
              </a:rPr>
              <a:t>PROT_WRITE and MAP_SHARED are given, the file must be </a:t>
            </a:r>
            <a:r>
              <a:rPr lang="en-US" altLang="zh-TW" sz="2400" dirty="0">
                <a:solidFill>
                  <a:srgbClr val="FF0000"/>
                </a:solidFill>
                <a:latin typeface="Candara" pitchFamily="34" charset="0"/>
              </a:rPr>
              <a:t>open</a:t>
            </a:r>
            <a:r>
              <a:rPr lang="zh-TW" altLang="en-US" sz="2400" dirty="0">
                <a:solidFill>
                  <a:srgbClr val="FF0000"/>
                </a:solidFill>
                <a:latin typeface="Candara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andara" pitchFamily="34" charset="0"/>
              </a:rPr>
              <a:t>for </a:t>
            </a:r>
            <a:r>
              <a:rPr lang="en-US" altLang="zh-TW" sz="2400" dirty="0" smtClean="0">
                <a:solidFill>
                  <a:srgbClr val="FF0000"/>
                </a:solidFill>
                <a:latin typeface="Candara" pitchFamily="34" charset="0"/>
              </a:rPr>
              <a:t>writing.</a:t>
            </a:r>
          </a:p>
          <a:p>
            <a:r>
              <a:rPr lang="en-US" altLang="zh-TW" sz="2400" dirty="0" smtClean="0">
                <a:latin typeface="Candara" pitchFamily="34" charset="0"/>
              </a:rPr>
              <a:t>Usually</a:t>
            </a:r>
            <a:r>
              <a:rPr lang="en-US" altLang="zh-TW" sz="2400" dirty="0">
                <a:latin typeface="Candara" pitchFamily="34" charset="0"/>
              </a:rPr>
              <a:t>, an </a:t>
            </a:r>
            <a:r>
              <a:rPr lang="en-US" altLang="zh-TW" sz="2400" dirty="0">
                <a:solidFill>
                  <a:srgbClr val="FF0000"/>
                </a:solidFill>
                <a:latin typeface="Candara" pitchFamily="34" charset="0"/>
              </a:rPr>
              <a:t>entire</a:t>
            </a:r>
            <a:r>
              <a:rPr lang="en-US" altLang="zh-TW" sz="2400" dirty="0">
                <a:latin typeface="Candara" pitchFamily="34" charset="0"/>
              </a:rPr>
              <a:t> mapping is unmapped, e.g</a:t>
            </a:r>
            <a:r>
              <a:rPr lang="en-US" altLang="zh-TW" sz="2400" dirty="0" smtClean="0">
                <a:latin typeface="Candara" pitchFamily="34" charset="0"/>
              </a:rPr>
              <a:t>.:</a:t>
            </a:r>
          </a:p>
          <a:p>
            <a:pPr marL="704850" lvl="2" indent="0">
              <a:buNone/>
            </a:pPr>
            <a:r>
              <a:rPr lang="en-US" altLang="zh-TW" sz="2200" b="0" dirty="0" smtClean="0">
                <a:latin typeface="Myriad Pro" pitchFamily="34" charset="0"/>
              </a:rPr>
              <a:t>i </a:t>
            </a:r>
            <a:r>
              <a:rPr lang="en-US" altLang="zh-TW" sz="2200" b="0" dirty="0">
                <a:latin typeface="Myriad Pro" pitchFamily="34" charset="0"/>
              </a:rPr>
              <a:t>f ( ( </a:t>
            </a:r>
            <a:r>
              <a:rPr lang="en-US" altLang="zh-TW" sz="2200" b="0" dirty="0" err="1" smtClean="0">
                <a:latin typeface="Myriad Pro" pitchFamily="34" charset="0"/>
              </a:rPr>
              <a:t>virt_addr</a:t>
            </a:r>
            <a:r>
              <a:rPr lang="en-US" altLang="zh-TW" sz="2200" b="0" dirty="0" smtClean="0">
                <a:latin typeface="Myriad Pro" pitchFamily="34" charset="0"/>
              </a:rPr>
              <a:t> </a:t>
            </a:r>
            <a:r>
              <a:rPr lang="en-US" altLang="zh-TW" sz="2200" b="0" dirty="0">
                <a:latin typeface="Myriad Pro" pitchFamily="34" charset="0"/>
              </a:rPr>
              <a:t>= </a:t>
            </a:r>
            <a:r>
              <a:rPr lang="en-US" altLang="zh-TW" sz="2200" b="0" dirty="0" err="1">
                <a:latin typeface="Myriad Pro" pitchFamily="34" charset="0"/>
              </a:rPr>
              <a:t>mmap</a:t>
            </a:r>
            <a:r>
              <a:rPr lang="en-US" altLang="zh-TW" sz="2200" b="0" dirty="0">
                <a:latin typeface="Myriad Pro" pitchFamily="34" charset="0"/>
              </a:rPr>
              <a:t>(NULL, length , </a:t>
            </a:r>
            <a:r>
              <a:rPr lang="en-US" altLang="zh-TW" sz="2200" b="0" i="1" dirty="0">
                <a:latin typeface="Myriad Pro" pitchFamily="34" charset="0"/>
              </a:rPr>
              <a:t>/* . . . */ </a:t>
            </a:r>
            <a:r>
              <a:rPr lang="en-US" altLang="zh-TW" sz="2200" b="0" dirty="0">
                <a:latin typeface="Myriad Pro" pitchFamily="34" charset="0"/>
              </a:rPr>
              <a:t>) ) &lt; 0)</a:t>
            </a:r>
          </a:p>
          <a:p>
            <a:pPr marL="704850" lvl="2" indent="0">
              <a:buNone/>
            </a:pPr>
            <a:r>
              <a:rPr lang="en-US" altLang="zh-TW" sz="2200" b="0" dirty="0" err="1" smtClean="0">
                <a:latin typeface="Myriad Pro" pitchFamily="34" charset="0"/>
              </a:rPr>
              <a:t>perror</a:t>
            </a:r>
            <a:r>
              <a:rPr lang="en-US" altLang="zh-TW" sz="2200" b="0" dirty="0" smtClean="0">
                <a:latin typeface="Myriad Pro" pitchFamily="34" charset="0"/>
              </a:rPr>
              <a:t>("</a:t>
            </a:r>
            <a:r>
              <a:rPr lang="en-US" altLang="zh-TW" sz="2200" b="0" dirty="0" err="1">
                <a:latin typeface="Myriad Pro" pitchFamily="34" charset="0"/>
              </a:rPr>
              <a:t>mmap</a:t>
            </a:r>
            <a:r>
              <a:rPr lang="en-US" altLang="zh-TW" sz="2200" b="0" dirty="0">
                <a:latin typeface="Myriad Pro" pitchFamily="34" charset="0"/>
              </a:rPr>
              <a:t> </a:t>
            </a:r>
            <a:r>
              <a:rPr lang="en-US" altLang="zh-TW" sz="2200" b="0" dirty="0" smtClean="0">
                <a:latin typeface="Myriad Pro" pitchFamily="34" charset="0"/>
              </a:rPr>
              <a:t>error") </a:t>
            </a:r>
            <a:r>
              <a:rPr lang="en-US" altLang="zh-TW" sz="2200" b="0" dirty="0">
                <a:latin typeface="Myriad Pro" pitchFamily="34" charset="0"/>
              </a:rPr>
              <a:t>;</a:t>
            </a:r>
          </a:p>
          <a:p>
            <a:pPr marL="704850" lvl="2" indent="0">
              <a:buNone/>
            </a:pPr>
            <a:r>
              <a:rPr lang="en-US" altLang="zh-TW" sz="2200" b="0" i="1" dirty="0">
                <a:latin typeface="Myriad Pro" pitchFamily="34" charset="0"/>
              </a:rPr>
              <a:t>/* access memory mapped region via </a:t>
            </a:r>
            <a:r>
              <a:rPr lang="en-US" altLang="zh-TW" sz="2200" b="0" i="1" dirty="0" err="1">
                <a:latin typeface="Myriad Pro" pitchFamily="34" charset="0"/>
              </a:rPr>
              <a:t>addr</a:t>
            </a:r>
            <a:r>
              <a:rPr lang="en-US" altLang="zh-TW" sz="2200" b="0" i="1" dirty="0">
                <a:latin typeface="Myriad Pro" pitchFamily="34" charset="0"/>
              </a:rPr>
              <a:t> */</a:t>
            </a:r>
          </a:p>
          <a:p>
            <a:pPr marL="704850" lvl="2" indent="0">
              <a:buNone/>
            </a:pPr>
            <a:r>
              <a:rPr lang="en-US" altLang="zh-TW" sz="2200" b="0" dirty="0">
                <a:latin typeface="Myriad Pro" pitchFamily="34" charset="0"/>
              </a:rPr>
              <a:t>i f (</a:t>
            </a:r>
            <a:r>
              <a:rPr lang="en-US" altLang="zh-TW" sz="2200" b="0" dirty="0" err="1">
                <a:latin typeface="Myriad Pro" pitchFamily="34" charset="0"/>
              </a:rPr>
              <a:t>munmap</a:t>
            </a:r>
            <a:r>
              <a:rPr lang="en-US" altLang="zh-TW" sz="2200" b="0" dirty="0">
                <a:latin typeface="Myriad Pro" pitchFamily="34" charset="0"/>
              </a:rPr>
              <a:t>( </a:t>
            </a:r>
            <a:r>
              <a:rPr lang="en-US" altLang="zh-TW" sz="2200" b="0" dirty="0" err="1" smtClean="0">
                <a:latin typeface="Myriad Pro" pitchFamily="34" charset="0"/>
              </a:rPr>
              <a:t>virt_addr</a:t>
            </a:r>
            <a:r>
              <a:rPr lang="en-US" altLang="zh-TW" sz="2200" b="0" dirty="0" smtClean="0">
                <a:latin typeface="Myriad Pro" pitchFamily="34" charset="0"/>
              </a:rPr>
              <a:t> </a:t>
            </a:r>
            <a:r>
              <a:rPr lang="en-US" altLang="zh-TW" sz="2200" b="0" dirty="0">
                <a:latin typeface="Myriad Pro" pitchFamily="34" charset="0"/>
              </a:rPr>
              <a:t>, length ) &lt; 0)</a:t>
            </a:r>
          </a:p>
          <a:p>
            <a:pPr marL="704850" lvl="2" indent="0">
              <a:buNone/>
            </a:pPr>
            <a:r>
              <a:rPr lang="en-US" altLang="zh-TW" sz="2200" dirty="0" err="1">
                <a:latin typeface="Myriad Pro" pitchFamily="34" charset="0"/>
              </a:rPr>
              <a:t>perror</a:t>
            </a:r>
            <a:r>
              <a:rPr lang="en-US" altLang="zh-TW" sz="2200" b="0" dirty="0" smtClean="0">
                <a:latin typeface="Myriad Pro" pitchFamily="34" charset="0"/>
              </a:rPr>
              <a:t>("</a:t>
            </a:r>
            <a:r>
              <a:rPr lang="en-US" altLang="zh-TW" sz="2200" b="0" dirty="0" err="1">
                <a:latin typeface="Myriad Pro" pitchFamily="34" charset="0"/>
              </a:rPr>
              <a:t>munmap</a:t>
            </a:r>
            <a:r>
              <a:rPr lang="en-US" altLang="zh-TW" sz="2200" b="0" dirty="0">
                <a:latin typeface="Myriad Pro" pitchFamily="34" charset="0"/>
              </a:rPr>
              <a:t> error </a:t>
            </a:r>
            <a:r>
              <a:rPr lang="en-US" altLang="zh-TW" sz="2200" b="0" dirty="0" smtClean="0">
                <a:latin typeface="Myriad Pro" pitchFamily="34" charset="0"/>
              </a:rPr>
              <a:t>") ;</a:t>
            </a:r>
          </a:p>
          <a:p>
            <a:r>
              <a:rPr kumimoji="1" lang="en-US" altLang="zh-TW" sz="2000" b="1" dirty="0">
                <a:solidFill>
                  <a:srgbClr val="003366"/>
                </a:solidFill>
                <a:latin typeface="Candara" pitchFamily="34" charset="0"/>
                <a:cs typeface="+mn-cs"/>
              </a:rPr>
              <a:t>Accessing it after </a:t>
            </a:r>
            <a:r>
              <a:rPr kumimoji="1" lang="en-US" altLang="zh-TW" sz="2000" b="1" dirty="0" err="1">
                <a:solidFill>
                  <a:srgbClr val="003366"/>
                </a:solidFill>
                <a:latin typeface="Candara" pitchFamily="34" charset="0"/>
                <a:cs typeface="+mn-cs"/>
              </a:rPr>
              <a:t>asuccessful</a:t>
            </a:r>
            <a:r>
              <a:rPr kumimoji="1" lang="en-US" altLang="zh-TW" sz="2000" b="1" dirty="0">
                <a:solidFill>
                  <a:srgbClr val="003366"/>
                </a:solidFill>
                <a:latin typeface="Candara" pitchFamily="34" charset="0"/>
                <a:cs typeface="+mn-cs"/>
              </a:rPr>
              <a:t> </a:t>
            </a:r>
            <a:r>
              <a:rPr kumimoji="1" lang="en-US" altLang="zh-TW" sz="2000" b="1" dirty="0" err="1">
                <a:solidFill>
                  <a:srgbClr val="003366"/>
                </a:solidFill>
                <a:latin typeface="Candara" pitchFamily="34" charset="0"/>
                <a:cs typeface="+mn-cs"/>
              </a:rPr>
              <a:t>munmap</a:t>
            </a:r>
            <a:r>
              <a:rPr kumimoji="1" lang="en-US" altLang="zh-TW" sz="2000" b="1" dirty="0">
                <a:solidFill>
                  <a:srgbClr val="003366"/>
                </a:solidFill>
                <a:latin typeface="Candara" pitchFamily="34" charset="0"/>
                <a:cs typeface="+mn-cs"/>
              </a:rPr>
              <a:t> will (very likely) result in a </a:t>
            </a:r>
            <a:r>
              <a:rPr kumimoji="1" lang="en-US" altLang="zh-TW" sz="2000" b="1" dirty="0">
                <a:solidFill>
                  <a:srgbClr val="FF0000"/>
                </a:solidFill>
                <a:latin typeface="Candara" pitchFamily="34" charset="0"/>
                <a:cs typeface="+mn-cs"/>
              </a:rPr>
              <a:t>segmentation fault.</a:t>
            </a:r>
          </a:p>
          <a:p>
            <a:pPr marL="704850" lvl="2" indent="0">
              <a:buNone/>
            </a:pPr>
            <a:endParaRPr lang="en-US" altLang="zh-TW" sz="2200" b="0" dirty="0" smtClean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81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andara" pitchFamily="34" charset="0"/>
              </a:rPr>
              <a:t>Mmap</a:t>
            </a:r>
            <a:r>
              <a:rPr lang="en-US" altLang="zh-TW" dirty="0">
                <a:latin typeface="Candara" pitchFamily="34" charset="0"/>
              </a:rPr>
              <a:t> --- Example</a:t>
            </a:r>
            <a:endParaRPr lang="zh-TW" altLang="en-US" dirty="0">
              <a:latin typeface="Candara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8B2799F-3764-4410-9E5C-C6AE516675B6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85720" y="1142984"/>
            <a:ext cx="8642350" cy="5929354"/>
          </a:xfrm>
        </p:spPr>
        <p:txBody>
          <a:bodyPr/>
          <a:lstStyle/>
          <a:p>
            <a:pPr marL="0" indent="0">
              <a:buNone/>
            </a:pPr>
            <a:r>
              <a:rPr lang="pt-BR" altLang="zh-TW" sz="1600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#include &lt;</a:t>
            </a:r>
            <a:r>
              <a:rPr lang="pt-BR" altLang="zh-TW" sz="1600" dirty="0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fcntl.h</a:t>
            </a:r>
            <a:r>
              <a:rPr lang="pt-BR" altLang="zh-TW" sz="1600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#include &lt;sys/</a:t>
            </a:r>
            <a:r>
              <a:rPr lang="en-US" altLang="zh-TW" sz="1600" dirty="0" err="1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mman.h</a:t>
            </a:r>
            <a:r>
              <a:rPr lang="en-US" altLang="zh-TW" sz="1600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#include &lt;</a:t>
            </a:r>
            <a:r>
              <a:rPr lang="en-US" altLang="zh-TW" sz="1600" dirty="0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sys/</a:t>
            </a:r>
            <a:r>
              <a:rPr lang="en-US" altLang="zh-TW" sz="1600" dirty="0" err="1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stat.h</a:t>
            </a:r>
            <a:r>
              <a:rPr lang="en-US" altLang="zh-TW" sz="1600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#include &lt;</a:t>
            </a:r>
            <a:r>
              <a:rPr lang="en-US" altLang="zh-TW" sz="1600" dirty="0" err="1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unistd.h</a:t>
            </a:r>
            <a:r>
              <a:rPr lang="en-US" altLang="zh-TW" sz="1600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1600" dirty="0" err="1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main( </a:t>
            </a:r>
            <a:r>
              <a:rPr lang="en-US" altLang="zh-TW" sz="1600" dirty="0" err="1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argc,char</a:t>
            </a:r>
            <a:r>
              <a:rPr lang="en-US" altLang="zh-TW" sz="1600" dirty="0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**</a:t>
            </a:r>
            <a:r>
              <a:rPr lang="en-US" altLang="zh-TW" sz="1600" dirty="0" err="1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argv</a:t>
            </a:r>
            <a:r>
              <a:rPr lang="en-US" altLang="zh-TW" sz="1600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 ) {</a:t>
            </a:r>
          </a:p>
          <a:p>
            <a:pPr marL="228600" lvl="1" indent="0">
              <a:buNone/>
            </a:pPr>
            <a:r>
              <a:rPr lang="en-US" altLang="zh-TW" sz="1600" b="1" dirty="0" err="1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int</a:t>
            </a:r>
            <a:r>
              <a:rPr lang="en-US" altLang="zh-TW" sz="1600" b="1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 </a:t>
            </a:r>
            <a:r>
              <a:rPr lang="en-US" altLang="zh-TW" sz="1600" b="1" dirty="0" err="1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fd</a:t>
            </a:r>
            <a:r>
              <a:rPr lang="en-US" altLang="zh-TW" sz="1600" b="1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 ;</a:t>
            </a:r>
          </a:p>
          <a:p>
            <a:pPr marL="228600" lvl="1" indent="0">
              <a:buNone/>
            </a:pPr>
            <a:r>
              <a:rPr lang="en-US" altLang="zh-TW" sz="1600" b="1" dirty="0" err="1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int</a:t>
            </a:r>
            <a:r>
              <a:rPr lang="en-US" altLang="zh-TW" sz="1600" b="1" dirty="0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filesize</a:t>
            </a:r>
            <a:r>
              <a:rPr lang="en-US" altLang="zh-TW" sz="1600" b="1" dirty="0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=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getpagesize</a:t>
            </a:r>
            <a:r>
              <a:rPr lang="en-US" altLang="zh-TW" sz="1600" b="1" dirty="0" smtClean="0">
                <a:latin typeface="Gill Sans MT" pitchFamily="34" charset="0"/>
                <a:ea typeface="MS Gothic" pitchFamily="49" charset="-128"/>
                <a:cs typeface="Courier New" pitchFamily="49" charset="0"/>
              </a:rPr>
              <a:t>();    </a:t>
            </a:r>
            <a:r>
              <a:rPr lang="en-US" altLang="zh-TW" sz="1200" b="1" dirty="0" smtClean="0">
                <a:latin typeface="Gill Sans MT" pitchFamily="34" charset="0"/>
                <a:ea typeface="MS Gothic" pitchFamily="49" charset="-128"/>
                <a:cs typeface="Courier New" pitchFamily="49" charset="0"/>
              </a:rPr>
              <a:t>//</a:t>
            </a:r>
            <a:r>
              <a:rPr lang="en-US" altLang="zh-TW" sz="1200" b="1" dirty="0" err="1" smtClean="0">
                <a:latin typeface="Gill Sans MT" pitchFamily="34" charset="0"/>
                <a:ea typeface="MS Gothic" pitchFamily="49" charset="-128"/>
                <a:cs typeface="Courier New" pitchFamily="49" charset="0"/>
              </a:rPr>
              <a:t>sysconf</a:t>
            </a:r>
            <a:r>
              <a:rPr lang="en-US" altLang="zh-TW" sz="1200" b="1" dirty="0" smtClean="0">
                <a:latin typeface="Gill Sans MT" pitchFamily="34" charset="0"/>
                <a:ea typeface="MS Gothic" pitchFamily="49" charset="-128"/>
                <a:cs typeface="Courier New" pitchFamily="49" charset="0"/>
              </a:rPr>
              <a:t>(_SC_PAGESIZE)</a:t>
            </a:r>
            <a:endParaRPr lang="en-US" altLang="zh-TW" sz="1600" b="1" dirty="0">
              <a:solidFill>
                <a:schemeClr val="tx1"/>
              </a:solidFill>
              <a:latin typeface="Gill Sans MT" pitchFamily="34" charset="0"/>
              <a:ea typeface="MS Gothic" pitchFamily="49" charset="-128"/>
              <a:cs typeface="Courier New" pitchFamily="49" charset="0"/>
            </a:endParaRPr>
          </a:p>
          <a:p>
            <a:pPr marL="228600" lvl="1" indent="0"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void </a:t>
            </a:r>
            <a:r>
              <a:rPr lang="en-US" altLang="zh-TW" sz="1600" b="1" dirty="0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*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virt_addr</a:t>
            </a:r>
            <a:r>
              <a:rPr lang="en-US" altLang="zh-TW" sz="1600" b="1" dirty="0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;</a:t>
            </a:r>
            <a:endParaRPr lang="en-US" altLang="zh-TW" sz="1600" b="1" dirty="0">
              <a:solidFill>
                <a:schemeClr val="tx1"/>
              </a:solidFill>
              <a:latin typeface="Gill Sans MT" pitchFamily="34" charset="0"/>
              <a:ea typeface="MS Gothic" pitchFamily="49" charset="-128"/>
              <a:cs typeface="Courier New" pitchFamily="49" charset="0"/>
            </a:endParaRPr>
          </a:p>
          <a:p>
            <a:pPr marL="228600" lvl="1" indent="0"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if </a:t>
            </a:r>
            <a:r>
              <a:rPr lang="en-US" altLang="zh-TW" sz="1600" b="1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( ( </a:t>
            </a:r>
            <a:r>
              <a:rPr lang="en-US" altLang="zh-TW" sz="1600" b="1" dirty="0" err="1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fd</a:t>
            </a:r>
            <a:r>
              <a:rPr lang="en-US" altLang="zh-TW" sz="1600" b="1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 = open( </a:t>
            </a:r>
            <a:r>
              <a:rPr lang="en-US" altLang="zh-TW" sz="1600" b="1" dirty="0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“test.bin”, </a:t>
            </a:r>
            <a:r>
              <a:rPr lang="en-US" altLang="zh-TW" sz="1600" b="1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O_RDONLY) ) &lt; 0)</a:t>
            </a:r>
          </a:p>
          <a:p>
            <a:pPr marL="228600" lvl="1" indent="0">
              <a:buNone/>
            </a:pPr>
            <a:r>
              <a:rPr lang="en-US" altLang="zh-TW" sz="1600" b="1" dirty="0" err="1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perror</a:t>
            </a:r>
            <a:r>
              <a:rPr lang="en-US" altLang="zh-TW" sz="1600" b="1" dirty="0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("</a:t>
            </a:r>
            <a:r>
              <a:rPr lang="en-US" altLang="zh-TW" sz="1600" b="1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open </a:t>
            </a:r>
            <a:r>
              <a:rPr lang="en-US" altLang="zh-TW" sz="1600" b="1" dirty="0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error”) </a:t>
            </a:r>
            <a:r>
              <a:rPr lang="en-US" altLang="zh-TW" sz="1600" b="1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;</a:t>
            </a:r>
          </a:p>
          <a:p>
            <a:pPr marL="228600" lvl="1" indent="0">
              <a:buNone/>
            </a:pPr>
            <a:r>
              <a:rPr lang="en-US" altLang="zh-TW" sz="1600" b="1" dirty="0" err="1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virt_addr</a:t>
            </a:r>
            <a:r>
              <a:rPr lang="en-US" altLang="zh-TW" sz="1600" b="1" dirty="0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 =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mmap</a:t>
            </a:r>
            <a:r>
              <a:rPr lang="en-US" altLang="zh-TW" sz="1600" b="1" dirty="0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(0,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filesize</a:t>
            </a:r>
            <a:r>
              <a:rPr lang="en-US" altLang="zh-TW" sz="1600" b="1" dirty="0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, </a:t>
            </a:r>
            <a:r>
              <a:rPr lang="en-US" altLang="zh-TW" sz="1600" b="1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PROT_READ, </a:t>
            </a:r>
            <a:r>
              <a:rPr lang="en-US" altLang="zh-TW" sz="1600" b="1" dirty="0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MAP_SHARED | MAP_LOCKED, </a:t>
            </a:r>
            <a:r>
              <a:rPr lang="en-US" altLang="zh-TW" sz="1600" b="1" dirty="0" err="1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fd</a:t>
            </a:r>
            <a:r>
              <a:rPr lang="en-US" altLang="zh-TW" sz="1600" b="1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 , 0) ;</a:t>
            </a:r>
          </a:p>
          <a:p>
            <a:pPr marL="228600" lvl="1" indent="0"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if (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virt_addr</a:t>
            </a:r>
            <a:r>
              <a:rPr lang="en-US" altLang="zh-TW" sz="1600" b="1" dirty="0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 == </a:t>
            </a:r>
            <a:r>
              <a:rPr lang="en-US" altLang="zh-TW" sz="1600" b="1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MAP_FAILED</a:t>
            </a:r>
            <a:r>
              <a:rPr lang="en-US" altLang="zh-TW" sz="1600" b="1" dirty="0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)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perror</a:t>
            </a:r>
            <a:r>
              <a:rPr lang="en-US" altLang="zh-TW" sz="1600" b="1" dirty="0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("</a:t>
            </a:r>
            <a:r>
              <a:rPr lang="en-US" altLang="zh-TW" sz="1600" b="1" dirty="0" err="1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mmap</a:t>
            </a:r>
            <a:r>
              <a:rPr lang="en-US" altLang="zh-TW" sz="1600" b="1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error”) ;</a:t>
            </a:r>
          </a:p>
          <a:p>
            <a:pPr marL="228600" lvl="1" indent="0">
              <a:buNone/>
            </a:pPr>
            <a:r>
              <a:rPr lang="en-US" altLang="zh-TW" sz="1600" b="1" dirty="0" smtClean="0">
                <a:latin typeface="Gill Sans MT" pitchFamily="34" charset="0"/>
                <a:ea typeface="MS Gothic" pitchFamily="49" charset="-128"/>
                <a:cs typeface="Courier New" pitchFamily="49" charset="0"/>
              </a:rPr>
              <a:t>*(unsigned long*)</a:t>
            </a:r>
            <a:r>
              <a:rPr lang="en-US" altLang="zh-TW" sz="1600" b="1" dirty="0" err="1" smtClean="0">
                <a:latin typeface="Gill Sans MT" pitchFamily="34" charset="0"/>
                <a:ea typeface="MS Gothic" pitchFamily="49" charset="-128"/>
                <a:cs typeface="Courier New" pitchFamily="49" charset="0"/>
              </a:rPr>
              <a:t>virt_addr</a:t>
            </a:r>
            <a:r>
              <a:rPr lang="en-US" altLang="zh-TW" sz="1600" b="1" dirty="0" smtClean="0">
                <a:latin typeface="Gill Sans MT" pitchFamily="34" charset="0"/>
                <a:ea typeface="MS Gothic" pitchFamily="49" charset="-128"/>
                <a:cs typeface="Courier New" pitchFamily="49" charset="0"/>
              </a:rPr>
              <a:t> = 0x12345678;</a:t>
            </a:r>
            <a:endParaRPr lang="en-US" altLang="zh-TW" sz="1600" b="1" dirty="0">
              <a:solidFill>
                <a:schemeClr val="tx1"/>
              </a:solidFill>
              <a:latin typeface="Gill Sans MT" pitchFamily="34" charset="0"/>
              <a:ea typeface="MS Gothic" pitchFamily="49" charset="-128"/>
              <a:cs typeface="Courier New" pitchFamily="49" charset="0"/>
            </a:endParaRPr>
          </a:p>
          <a:p>
            <a:pPr marL="228600" lvl="1" indent="0">
              <a:buNone/>
            </a:pPr>
            <a:r>
              <a:rPr lang="en-US" altLang="zh-TW" sz="1600" b="1" dirty="0" err="1" smtClean="0">
                <a:latin typeface="Gill Sans MT" pitchFamily="34" charset="0"/>
                <a:ea typeface="MS Gothic" pitchFamily="49" charset="-128"/>
                <a:cs typeface="Courier New" pitchFamily="49" charset="0"/>
              </a:rPr>
              <a:t>msync</a:t>
            </a:r>
            <a:r>
              <a:rPr lang="en-US" altLang="zh-TW" sz="1600" b="1" dirty="0" smtClean="0">
                <a:latin typeface="Gill Sans MT" pitchFamily="34" charset="0"/>
                <a:ea typeface="MS Gothic" pitchFamily="49" charset="-128"/>
                <a:cs typeface="Courier New" pitchFamily="49" charset="0"/>
              </a:rPr>
              <a:t>(</a:t>
            </a:r>
            <a:r>
              <a:rPr lang="en-US" altLang="zh-TW" sz="1600" b="1" dirty="0" err="1" smtClean="0">
                <a:latin typeface="Gill Sans MT" pitchFamily="34" charset="0"/>
                <a:ea typeface="MS Gothic" pitchFamily="49" charset="-128"/>
                <a:cs typeface="Courier New" pitchFamily="49" charset="0"/>
              </a:rPr>
              <a:t>virt_addr,filesize,MS_SYNC</a:t>
            </a:r>
            <a:r>
              <a:rPr lang="en-US" altLang="zh-TW" sz="1600" b="1" dirty="0" smtClean="0">
                <a:latin typeface="Gill Sans MT" pitchFamily="34" charset="0"/>
                <a:ea typeface="MS Gothic" pitchFamily="49" charset="-128"/>
                <a:cs typeface="Courier New" pitchFamily="49" charset="0"/>
              </a:rPr>
              <a:t>)</a:t>
            </a:r>
          </a:p>
          <a:p>
            <a:pPr marL="228600" lvl="1" indent="0">
              <a:buNone/>
            </a:pPr>
            <a:r>
              <a:rPr lang="en-US" altLang="zh-TW" sz="1600" b="1" dirty="0" err="1" smtClean="0">
                <a:latin typeface="Gill Sans MT" pitchFamily="34" charset="0"/>
                <a:ea typeface="MS Gothic" pitchFamily="49" charset="-128"/>
                <a:cs typeface="Courier New" pitchFamily="49" charset="0"/>
              </a:rPr>
              <a:t>munmap</a:t>
            </a:r>
            <a:r>
              <a:rPr lang="en-US" altLang="zh-TW" sz="1600" b="1" dirty="0" smtClean="0">
                <a:latin typeface="Gill Sans MT" pitchFamily="34" charset="0"/>
                <a:ea typeface="MS Gothic" pitchFamily="49" charset="-128"/>
                <a:cs typeface="Courier New" pitchFamily="49" charset="0"/>
              </a:rPr>
              <a:t>(</a:t>
            </a:r>
            <a:r>
              <a:rPr lang="en-US" altLang="zh-TW" sz="1600" b="1" dirty="0" err="1" smtClean="0">
                <a:latin typeface="Gill Sans MT" pitchFamily="34" charset="0"/>
                <a:ea typeface="MS Gothic" pitchFamily="49" charset="-128"/>
                <a:cs typeface="Courier New" pitchFamily="49" charset="0"/>
              </a:rPr>
              <a:t>virt_addr,filesize</a:t>
            </a:r>
            <a:r>
              <a:rPr lang="en-US" altLang="zh-TW" sz="1600" b="1" dirty="0" smtClean="0">
                <a:latin typeface="Gill Sans MT" pitchFamily="34" charset="0"/>
                <a:ea typeface="MS Gothic" pitchFamily="49" charset="-128"/>
                <a:cs typeface="Courier New" pitchFamily="49" charset="0"/>
              </a:rPr>
              <a:t>)</a:t>
            </a:r>
            <a:endParaRPr lang="en-US" altLang="zh-TW" sz="1600" b="1" dirty="0">
              <a:solidFill>
                <a:schemeClr val="tx1"/>
              </a:solidFill>
              <a:latin typeface="Gill Sans MT" pitchFamily="34" charset="0"/>
              <a:ea typeface="MS Gothic" pitchFamily="49" charset="-128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tx1"/>
                </a:solidFill>
                <a:latin typeface="Gill Sans MT" pitchFamily="34" charset="0"/>
                <a:ea typeface="MS Gothic" pitchFamily="49" charset="-128"/>
                <a:cs typeface="Courier New" pitchFamily="49" charset="0"/>
              </a:rPr>
              <a:t>} </a:t>
            </a:r>
            <a:endParaRPr lang="zh-TW" altLang="en-US" sz="1600" dirty="0">
              <a:solidFill>
                <a:schemeClr val="tx1"/>
              </a:solidFill>
              <a:latin typeface="Gill Sans MT" pitchFamily="34" charset="0"/>
              <a:ea typeface="MS Gothic" pitchFamily="49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11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latin typeface="Candara" pitchFamily="34" charset="0"/>
              </a:rPr>
              <a:t>mmap</a:t>
            </a:r>
            <a:r>
              <a:rPr lang="en-US" altLang="zh-TW" dirty="0" smtClean="0">
                <a:latin typeface="Candara" pitchFamily="34" charset="0"/>
              </a:rPr>
              <a:t> -  Direct Mapping to RAM </a:t>
            </a:r>
            <a:endParaRPr lang="zh-TW" altLang="en-US" dirty="0">
              <a:latin typeface="Candara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8B2799F-3764-4410-9E5C-C6AE516675B6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000" dirty="0" smtClean="0">
                <a:latin typeface="Candara" pitchFamily="34" charset="0"/>
              </a:rPr>
              <a:t>If we want to mapping directly to RAM &amp; access physical addresses, we need to build a custom driver to implement </a:t>
            </a:r>
            <a:r>
              <a:rPr lang="en-US" altLang="zh-TW" sz="2000" dirty="0" err="1" smtClean="0">
                <a:latin typeface="Candara" pitchFamily="34" charset="0"/>
              </a:rPr>
              <a:t>mmap</a:t>
            </a:r>
            <a:r>
              <a:rPr lang="en-US" altLang="zh-TW" sz="2000" dirty="0" smtClean="0">
                <a:latin typeface="Candara" pitchFamily="34" charset="0"/>
              </a:rPr>
              <a:t> file operation.</a:t>
            </a:r>
          </a:p>
          <a:p>
            <a:pPr>
              <a:buNone/>
            </a:pPr>
            <a:r>
              <a:rPr lang="en-US" altLang="zh-TW" sz="2000" dirty="0" smtClean="0">
                <a:latin typeface="Candara" pitchFamily="34" charset="0"/>
              </a:rPr>
              <a:t>Ex : We create a device file “</a:t>
            </a:r>
            <a:r>
              <a:rPr lang="en-US" altLang="zh-TW" sz="2000" dirty="0" err="1" smtClean="0">
                <a:latin typeface="Candara" pitchFamily="34" charset="0"/>
              </a:rPr>
              <a:t>mmapx</a:t>
            </a:r>
            <a:r>
              <a:rPr lang="en-US" altLang="zh-TW" sz="2000" dirty="0" smtClean="0">
                <a:latin typeface="Candara" pitchFamily="34" charset="0"/>
              </a:rPr>
              <a:t>” to replace normal file</a:t>
            </a:r>
            <a:r>
              <a:rPr lang="zh-TW" altLang="en-US" sz="2000" dirty="0" smtClean="0">
                <a:latin typeface="Candara" pitchFamily="34" charset="0"/>
              </a:rPr>
              <a:t> </a:t>
            </a:r>
            <a:r>
              <a:rPr lang="en-US" altLang="zh-TW" sz="2000" dirty="0" smtClean="0">
                <a:latin typeface="Candara" pitchFamily="34" charset="0"/>
              </a:rPr>
              <a:t>via our custom driver – “</a:t>
            </a:r>
            <a:r>
              <a:rPr lang="en-US" altLang="zh-TW" sz="2000" dirty="0" err="1" smtClean="0">
                <a:latin typeface="Candara" pitchFamily="34" charset="0"/>
              </a:rPr>
              <a:t>mmapx.ko</a:t>
            </a:r>
            <a:r>
              <a:rPr lang="en-US" altLang="zh-TW" sz="2000" dirty="0" smtClean="0">
                <a:latin typeface="Candara" pitchFamily="34" charset="0"/>
              </a:rPr>
              <a:t>”.</a:t>
            </a:r>
            <a:endParaRPr lang="zh-TW" altLang="en-US" sz="2000" dirty="0">
              <a:latin typeface="Candara" pitchFamily="34" charset="0"/>
            </a:endParaRPr>
          </a:p>
        </p:txBody>
      </p:sp>
      <p:grpSp>
        <p:nvGrpSpPr>
          <p:cNvPr id="75" name="群組 74"/>
          <p:cNvGrpSpPr/>
          <p:nvPr/>
        </p:nvGrpSpPr>
        <p:grpSpPr>
          <a:xfrm>
            <a:off x="71407" y="3357562"/>
            <a:ext cx="8072492" cy="2879725"/>
            <a:chOff x="71406" y="2857496"/>
            <a:chExt cx="9092249" cy="3379791"/>
          </a:xfrm>
        </p:grpSpPr>
        <p:sp>
          <p:nvSpPr>
            <p:cNvPr id="5" name="圓角矩形 4"/>
            <p:cNvSpPr/>
            <p:nvPr/>
          </p:nvSpPr>
          <p:spPr>
            <a:xfrm>
              <a:off x="1573181" y="3357562"/>
              <a:ext cx="1239837" cy="2736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Candara" pitchFamily="34" charset="0"/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5148231" y="3357562"/>
              <a:ext cx="1239837" cy="27162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Candara" pitchFamily="34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414431" y="2946400"/>
              <a:ext cx="1493837" cy="3397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itchFamily="34" charset="0"/>
                </a:rPr>
                <a:t>Virtual Address</a:t>
              </a:r>
              <a:endParaRPr lang="zh-TW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859329" y="3000372"/>
              <a:ext cx="162416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itchFamily="34" charset="0"/>
                </a:rPr>
                <a:t>Physical Address</a:t>
              </a:r>
              <a:endParaRPr lang="zh-TW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3432143" y="3227387"/>
              <a:ext cx="969963" cy="3009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10" name="直線接點 9"/>
            <p:cNvCxnSpPr>
              <a:stCxn id="5" idx="1"/>
              <a:endCxn id="5" idx="3"/>
            </p:cNvCxnSpPr>
            <p:nvPr/>
          </p:nvCxnSpPr>
          <p:spPr>
            <a:xfrm>
              <a:off x="1573181" y="4725987"/>
              <a:ext cx="123983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71406" y="3979862"/>
              <a:ext cx="1328737" cy="3381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itchFamily="34" charset="0"/>
                </a:rPr>
                <a:t>Kernel Space</a:t>
              </a:r>
              <a:endPara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87297" y="5500702"/>
              <a:ext cx="1163637" cy="3397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itchFamily="34" charset="0"/>
                </a:rPr>
                <a:t>User Space</a:t>
              </a:r>
              <a:endPara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531288" y="3570290"/>
              <a:ext cx="668338" cy="3397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</a:rPr>
                <a:t>MMU</a:t>
              </a:r>
              <a:endPara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576331" y="5214950"/>
              <a:ext cx="1230312" cy="323850"/>
            </a:xfrm>
            <a:prstGeom prst="rect">
              <a:avLst/>
            </a:prstGeom>
            <a:solidFill>
              <a:srgbClr val="1A962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438751" y="3498852"/>
              <a:ext cx="61747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</a:rPr>
                <a:t>RAM</a:t>
              </a:r>
              <a:endPara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4179" y="4534361"/>
              <a:ext cx="954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>
                  <a:latin typeface="Consolas" pitchFamily="49" charset="0"/>
                </a:rPr>
                <a:t>0xc0000000</a:t>
              </a:r>
              <a:endParaRPr lang="zh-TW" altLang="en-US" sz="1400" dirty="0">
                <a:latin typeface="Consolas" pitchFamily="49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737975" y="4572008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>
                  <a:latin typeface="Consolas" pitchFamily="49" charset="0"/>
                </a:rPr>
                <a:t>3G</a:t>
              </a:r>
              <a:endParaRPr lang="zh-TW" altLang="en-US" sz="1400" dirty="0">
                <a:latin typeface="Consolas" pitchFamily="49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719339" y="3214686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latin typeface="Consolas" pitchFamily="49" charset="0"/>
                </a:rPr>
                <a:t>4</a:t>
              </a:r>
              <a:r>
                <a:rPr lang="en-US" altLang="zh-TW" sz="1100" dirty="0" smtClean="0">
                  <a:latin typeface="Consolas" pitchFamily="49" charset="0"/>
                </a:rPr>
                <a:t>G</a:t>
              </a:r>
              <a:endParaRPr lang="zh-TW" altLang="en-US" sz="1400" dirty="0">
                <a:latin typeface="Consolas" pitchFamily="49" charset="0"/>
              </a:endParaRPr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2733628" y="4929198"/>
              <a:ext cx="2409876" cy="769441"/>
              <a:chOff x="2806643" y="4929198"/>
              <a:chExt cx="2409876" cy="769441"/>
            </a:xfrm>
          </p:grpSpPr>
          <p:cxnSp>
            <p:nvCxnSpPr>
              <p:cNvPr id="21" name="弧形接點 20"/>
              <p:cNvCxnSpPr>
                <a:endCxn id="15" idx="3"/>
              </p:cNvCxnSpPr>
              <p:nvPr/>
            </p:nvCxnSpPr>
            <p:spPr>
              <a:xfrm rot="10800000" flipV="1">
                <a:off x="2806643" y="5357825"/>
                <a:ext cx="2409876" cy="19049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字方塊 24"/>
              <p:cNvSpPr txBox="1">
                <a:spLocks noChangeArrowheads="1"/>
              </p:cNvSpPr>
              <p:nvPr/>
            </p:nvSpPr>
            <p:spPr bwMode="auto">
              <a:xfrm>
                <a:off x="3500430" y="4929198"/>
                <a:ext cx="1196161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 dirty="0" err="1" smtClean="0">
                    <a:solidFill>
                      <a:srgbClr val="FF0000"/>
                    </a:solidFill>
                    <a:latin typeface="Corbel" pitchFamily="34" charset="0"/>
                  </a:rPr>
                  <a:t>mmap</a:t>
                </a:r>
                <a:r>
                  <a:rPr lang="en-US" altLang="zh-TW" sz="2000" b="1" dirty="0" smtClean="0">
                    <a:solidFill>
                      <a:srgbClr val="FF0000"/>
                    </a:solidFill>
                    <a:latin typeface="Corbel" pitchFamily="34" charset="0"/>
                  </a:rPr>
                  <a:t>()</a:t>
                </a:r>
                <a:br>
                  <a:rPr lang="en-US" altLang="zh-TW" sz="2000" b="1" dirty="0" smtClean="0">
                    <a:solidFill>
                      <a:srgbClr val="FF0000"/>
                    </a:solidFill>
                    <a:latin typeface="Corbel" pitchFamily="34" charset="0"/>
                  </a:rPr>
                </a:br>
                <a:endParaRPr lang="zh-TW" altLang="en-US" sz="2000" b="1" dirty="0">
                  <a:solidFill>
                    <a:srgbClr val="FF0000"/>
                  </a:solidFill>
                  <a:latin typeface="Corbel" pitchFamily="34" charset="0"/>
                </a:endParaRPr>
              </a:p>
            </p:txBody>
          </p:sp>
        </p:grpSp>
        <p:sp>
          <p:nvSpPr>
            <p:cNvPr id="24" name="圓柱 23"/>
            <p:cNvSpPr/>
            <p:nvPr/>
          </p:nvSpPr>
          <p:spPr>
            <a:xfrm>
              <a:off x="7288221" y="3357562"/>
              <a:ext cx="1256388" cy="27146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單箭頭接點 27"/>
            <p:cNvCxnSpPr>
              <a:stCxn id="62" idx="2"/>
              <a:endCxn id="24" idx="3"/>
            </p:cNvCxnSpPr>
            <p:nvPr/>
          </p:nvCxnSpPr>
          <p:spPr>
            <a:xfrm rot="16200000" flipH="1">
              <a:off x="7644173" y="5799964"/>
              <a:ext cx="533406" cy="1107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7145345" y="5643578"/>
              <a:ext cx="972300" cy="361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latin typeface="Consolas" pitchFamily="49" charset="0"/>
                </a:rPr>
                <a:t>offset</a:t>
              </a:r>
              <a:endParaRPr lang="zh-TW" altLang="en-US" sz="1400" b="1" dirty="0">
                <a:latin typeface="Consolas" pitchFamily="49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6645277" y="2857496"/>
              <a:ext cx="2518378" cy="361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latin typeface="Consolas" pitchFamily="49" charset="0"/>
                </a:rPr>
                <a:t>fd</a:t>
              </a:r>
              <a:r>
                <a:rPr lang="en-US" altLang="zh-TW" sz="1400" b="1" dirty="0" smtClean="0">
                  <a:latin typeface="Consolas" pitchFamily="49" charset="0"/>
                </a:rPr>
                <a:t>=open(“/dev/</a:t>
              </a:r>
              <a:r>
                <a:rPr lang="en-US" altLang="zh-TW" sz="1400" b="1" dirty="0" err="1" smtClean="0">
                  <a:latin typeface="Consolas" pitchFamily="49" charset="0"/>
                </a:rPr>
                <a:t>mmapx</a:t>
              </a:r>
              <a:r>
                <a:rPr lang="en-US" altLang="zh-TW" sz="1400" b="1" dirty="0" smtClean="0">
                  <a:latin typeface="Consolas" pitchFamily="49" charset="0"/>
                </a:rPr>
                <a:t>”)</a:t>
              </a:r>
              <a:endParaRPr lang="zh-TW" altLang="en-US" sz="1400" b="1" dirty="0">
                <a:latin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45081" y="5214950"/>
              <a:ext cx="1230312" cy="323850"/>
            </a:xfrm>
            <a:prstGeom prst="rect">
              <a:avLst/>
            </a:prstGeom>
            <a:solidFill>
              <a:srgbClr val="1A962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7454514" y="3312500"/>
              <a:ext cx="85651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6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</a:rPr>
                <a:t>mmapx</a:t>
              </a:r>
              <a:endPara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endParaRPr>
            </a:p>
          </p:txBody>
        </p:sp>
        <p:cxnSp>
          <p:nvCxnSpPr>
            <p:cNvPr id="54" name="直線接點 53"/>
            <p:cNvCxnSpPr>
              <a:endCxn id="24" idx="1"/>
            </p:cNvCxnSpPr>
            <p:nvPr/>
          </p:nvCxnSpPr>
          <p:spPr>
            <a:xfrm>
              <a:off x="6216651" y="3357562"/>
              <a:ext cx="1699764" cy="15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endCxn id="24" idx="3"/>
            </p:cNvCxnSpPr>
            <p:nvPr/>
          </p:nvCxnSpPr>
          <p:spPr>
            <a:xfrm>
              <a:off x="6288089" y="6072206"/>
              <a:ext cx="1628326" cy="15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7289323" y="5214950"/>
              <a:ext cx="1232030" cy="323850"/>
            </a:xfrm>
            <a:prstGeom prst="rect">
              <a:avLst/>
            </a:prstGeom>
            <a:solidFill>
              <a:srgbClr val="1A962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68" name="直線單箭頭接點 67"/>
            <p:cNvCxnSpPr>
              <a:stCxn id="44" idx="2"/>
              <a:endCxn id="6" idx="2"/>
            </p:cNvCxnSpPr>
            <p:nvPr/>
          </p:nvCxnSpPr>
          <p:spPr>
            <a:xfrm rot="16200000" flipH="1">
              <a:off x="5496706" y="5802330"/>
              <a:ext cx="534975" cy="791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/>
            <p:cNvSpPr txBox="1"/>
            <p:nvPr/>
          </p:nvSpPr>
          <p:spPr>
            <a:xfrm>
              <a:off x="5788023" y="5572140"/>
              <a:ext cx="1214446" cy="614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latin typeface="Consolas" pitchFamily="49" charset="0"/>
                </a:rPr>
                <a:t>Physical address</a:t>
              </a:r>
              <a:endParaRPr lang="zh-TW" altLang="en-US" sz="1400" b="1" dirty="0">
                <a:latin typeface="Consolas" pitchFamily="49" charset="0"/>
              </a:endParaRP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6787555" y="557214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=</a:t>
              </a:r>
              <a:endParaRPr lang="zh-TW" altLang="en-US" b="1" dirty="0"/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7786682" y="4357694"/>
            <a:ext cx="1357318" cy="1230994"/>
            <a:chOff x="9144013" y="3929066"/>
            <a:chExt cx="1604320" cy="1538744"/>
          </a:xfrm>
        </p:grpSpPr>
        <p:sp>
          <p:nvSpPr>
            <p:cNvPr id="46" name="圓柱 45"/>
            <p:cNvSpPr/>
            <p:nvPr/>
          </p:nvSpPr>
          <p:spPr>
            <a:xfrm>
              <a:off x="9286908" y="3929066"/>
              <a:ext cx="1285852" cy="142876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>
                <a:latin typeface="Century Gothic" pitchFamily="34" charset="0"/>
              </a:endParaRPr>
            </a:p>
          </p:txBody>
        </p:sp>
        <p:sp>
          <p:nvSpPr>
            <p:cNvPr id="48" name="圓角矩形 47"/>
            <p:cNvSpPr/>
            <p:nvPr/>
          </p:nvSpPr>
          <p:spPr>
            <a:xfrm>
              <a:off x="9358314" y="4572008"/>
              <a:ext cx="1143008" cy="64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>
                <a:latin typeface="Century Gothic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358314" y="4643446"/>
              <a:ext cx="1143008" cy="323850"/>
            </a:xfrm>
            <a:prstGeom prst="rect">
              <a:avLst/>
            </a:prstGeom>
            <a:solidFill>
              <a:srgbClr val="1A962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>
                <a:latin typeface="Century Gothic" pitchFamily="34" charset="0"/>
              </a:endParaRPr>
            </a:p>
          </p:txBody>
        </p:sp>
        <p:cxnSp>
          <p:nvCxnSpPr>
            <p:cNvPr id="50" name="直線單箭頭接點 49"/>
            <p:cNvCxnSpPr>
              <a:stCxn id="49" idx="2"/>
              <a:endCxn id="48" idx="2"/>
            </p:cNvCxnSpPr>
            <p:nvPr/>
          </p:nvCxnSpPr>
          <p:spPr>
            <a:xfrm rot="5400000">
              <a:off x="9805991" y="5091123"/>
              <a:ext cx="24765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/>
            <p:cNvSpPr txBox="1"/>
            <p:nvPr/>
          </p:nvSpPr>
          <p:spPr>
            <a:xfrm>
              <a:off x="9144013" y="4929201"/>
              <a:ext cx="78098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>
                  <a:latin typeface="Century Gothic" pitchFamily="34" charset="0"/>
                </a:rPr>
                <a:t>offset</a:t>
              </a:r>
              <a:endParaRPr lang="zh-TW" altLang="en-US" sz="1100" dirty="0">
                <a:latin typeface="Century Gothic" pitchFamily="34" charset="0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9286891" y="4357695"/>
              <a:ext cx="1214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b="1" dirty="0" err="1" smtClean="0">
                  <a:latin typeface="Century Gothic" pitchFamily="34" charset="0"/>
                </a:rPr>
                <a:t>fd</a:t>
              </a:r>
              <a:r>
                <a:rPr lang="en-US" altLang="zh-TW" sz="900" b="1" dirty="0" smtClean="0">
                  <a:latin typeface="Century Gothic" pitchFamily="34" charset="0"/>
                </a:rPr>
                <a:t>=open(“file”)</a:t>
              </a:r>
              <a:endParaRPr lang="zh-TW" altLang="en-US" sz="900" b="1" dirty="0">
                <a:latin typeface="Century Gothic" pitchFamily="34" charset="0"/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9358358" y="3929067"/>
              <a:ext cx="1389975" cy="3462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itchFamily="34" charset="0"/>
                </a:rPr>
                <a:t>HARD DISK</a:t>
              </a:r>
              <a:endPara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endParaRPr>
            </a:p>
          </p:txBody>
        </p:sp>
      </p:grpSp>
      <p:cxnSp>
        <p:nvCxnSpPr>
          <p:cNvPr id="77" name="直線接點 76"/>
          <p:cNvCxnSpPr/>
          <p:nvPr/>
        </p:nvCxnSpPr>
        <p:spPr>
          <a:xfrm rot="5400000">
            <a:off x="7536677" y="4536289"/>
            <a:ext cx="1714512" cy="7858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向右箭號 77"/>
          <p:cNvSpPr/>
          <p:nvPr/>
        </p:nvSpPr>
        <p:spPr>
          <a:xfrm rot="10800000">
            <a:off x="7689872" y="5000636"/>
            <a:ext cx="14287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 smtClean="0">
                <a:latin typeface="Candara" pitchFamily="34" charset="0"/>
              </a:rPr>
              <a:t>Flow of </a:t>
            </a:r>
            <a:r>
              <a:rPr lang="zh-TW" altLang="en-US" sz="3600" dirty="0" smtClean="0">
                <a:latin typeface="Candara" pitchFamily="34" charset="0"/>
              </a:rPr>
              <a:t> </a:t>
            </a:r>
            <a:r>
              <a:rPr lang="en-US" altLang="zh-TW" sz="3600" dirty="0" smtClean="0">
                <a:latin typeface="Candara" pitchFamily="34" charset="0"/>
              </a:rPr>
              <a:t>Direct Mapping via </a:t>
            </a:r>
            <a:r>
              <a:rPr lang="en-US" altLang="zh-TW" sz="3600" dirty="0" err="1" smtClean="0">
                <a:latin typeface="Candara" pitchFamily="34" charset="0"/>
              </a:rPr>
              <a:t>mmap</a:t>
            </a:r>
            <a:r>
              <a:rPr lang="en-US" altLang="zh-TW" sz="3600" dirty="0" smtClean="0">
                <a:latin typeface="Candara" pitchFamily="34" charset="0"/>
              </a:rPr>
              <a:t> </a:t>
            </a:r>
            <a:r>
              <a:rPr lang="en-US" altLang="zh-TW" sz="3600" dirty="0" err="1" smtClean="0">
                <a:latin typeface="Candara" pitchFamily="34" charset="0"/>
              </a:rPr>
              <a:t>syscall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370763" y="6524625"/>
            <a:ext cx="1700212" cy="333375"/>
          </a:xfrm>
        </p:spPr>
        <p:txBody>
          <a:bodyPr/>
          <a:lstStyle/>
          <a:p>
            <a:pPr>
              <a:defRPr/>
            </a:pPr>
            <a:fld id="{B8B2799F-3764-4410-9E5C-C6AE516675B6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01650" y="1385887"/>
            <a:ext cx="8642350" cy="4968875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50925" y="1758938"/>
            <a:ext cx="2857520" cy="4599020"/>
          </a:xfrm>
          <a:prstGeom prst="roundRect">
            <a:avLst>
              <a:gd name="adj" fmla="val 133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5037139" y="1758938"/>
            <a:ext cx="2857520" cy="4599020"/>
          </a:xfrm>
          <a:prstGeom prst="roundRect">
            <a:avLst>
              <a:gd name="adj" fmla="val 133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822429" y="1330310"/>
            <a:ext cx="1632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>
                <a:latin typeface="Gill Sans MT" pitchFamily="34" charset="0"/>
                <a:cs typeface="Arial" pitchFamily="34" charset="0"/>
              </a:rPr>
              <a:t>mmapx</a:t>
            </a:r>
            <a:r>
              <a:rPr lang="en-US" altLang="zh-TW" sz="2000" dirty="0" smtClean="0">
                <a:latin typeface="Gill Sans MT" pitchFamily="34" charset="0"/>
                <a:cs typeface="Arial" pitchFamily="34" charset="0"/>
              </a:rPr>
              <a:t> driver</a:t>
            </a:r>
            <a:endParaRPr lang="zh-TW" altLang="en-US" sz="2000" dirty="0"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80147" y="140174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Gill Sans MT" pitchFamily="34" charset="0"/>
                <a:cs typeface="Arial" pitchFamily="34" charset="0"/>
              </a:rPr>
              <a:t>AP</a:t>
            </a:r>
            <a:endParaRPr lang="zh-TW" altLang="en-US" sz="2000" dirty="0">
              <a:latin typeface="Gill Sans MT" pitchFamily="34" charset="0"/>
              <a:cs typeface="Arial" pitchFamily="34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 rot="5400000">
            <a:off x="1929586" y="3866359"/>
            <a:ext cx="5214974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28728" y="2214554"/>
            <a:ext cx="2357454" cy="642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Create a device file /dev/</a:t>
            </a:r>
            <a:r>
              <a:rPr lang="en-US" altLang="zh-TW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mmapx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357290" y="1857364"/>
            <a:ext cx="14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err="1" smtClean="0">
                <a:latin typeface="Gill Sans MT" pitchFamily="34" charset="0"/>
              </a:rPr>
              <a:t>module_init</a:t>
            </a:r>
            <a:r>
              <a:rPr lang="en-US" altLang="zh-TW" sz="1800" dirty="0" smtClean="0">
                <a:latin typeface="Gill Sans MT" pitchFamily="34" charset="0"/>
              </a:rPr>
              <a:t> : </a:t>
            </a:r>
            <a:endParaRPr lang="zh-TW" altLang="en-US" sz="1800" dirty="0">
              <a:latin typeface="Gill Sans MT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57290" y="4143380"/>
            <a:ext cx="215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err="1" smtClean="0">
                <a:latin typeface="Gill Sans MT" pitchFamily="34" charset="0"/>
              </a:rPr>
              <a:t>mmap</a:t>
            </a:r>
            <a:r>
              <a:rPr lang="en-US" altLang="zh-TW" sz="1800" dirty="0" smtClean="0">
                <a:latin typeface="Gill Sans MT" pitchFamily="34" charset="0"/>
              </a:rPr>
              <a:t> file operation:</a:t>
            </a:r>
            <a:r>
              <a:rPr lang="zh-TW" altLang="en-US" sz="1800" dirty="0" smtClean="0">
                <a:latin typeface="Gill Sans MT" pitchFamily="34" charset="0"/>
              </a:rPr>
              <a:t> </a:t>
            </a:r>
            <a:endParaRPr lang="zh-TW" altLang="en-US" sz="1800" dirty="0">
              <a:latin typeface="Gill Sans MT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28728" y="4500570"/>
            <a:ext cx="2428892" cy="7858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Using </a:t>
            </a:r>
            <a:r>
              <a:rPr lang="en-US" altLang="zh-TW" sz="1600" dirty="0" err="1" smtClean="0">
                <a:solidFill>
                  <a:srgbClr val="C00000"/>
                </a:solidFill>
                <a:latin typeface="Gill Sans MT" pitchFamily="34" charset="0"/>
              </a:rPr>
              <a:t>remap_pfn_range</a:t>
            </a:r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 to do real memory mapping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14810" y="6396335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50000"/>
                  </a:schemeClr>
                </a:solidFill>
                <a:latin typeface="Gill Sans MT" pitchFamily="34" charset="0"/>
              </a:rPr>
              <a:t>time</a:t>
            </a:r>
            <a:endParaRPr lang="zh-TW" altLang="en-US" dirty="0">
              <a:solidFill>
                <a:schemeClr val="tx2">
                  <a:lumMod val="5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072066" y="2571744"/>
            <a:ext cx="173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Gill Sans MT" pitchFamily="34" charset="0"/>
              </a:rPr>
              <a:t>open device file: </a:t>
            </a:r>
            <a:endParaRPr lang="zh-TW" altLang="en-US" sz="1800" dirty="0">
              <a:latin typeface="Gill Sans MT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43504" y="2928934"/>
            <a:ext cx="2357454" cy="4286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err="1" smtClean="0">
                <a:solidFill>
                  <a:srgbClr val="C00000"/>
                </a:solidFill>
                <a:latin typeface="Gill Sans MT" pitchFamily="34" charset="0"/>
              </a:rPr>
              <a:t>fd</a:t>
            </a:r>
            <a:r>
              <a:rPr lang="en-US" altLang="zh-TW" sz="1600" dirty="0" smtClean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= open(“/dev/</a:t>
            </a:r>
            <a:r>
              <a:rPr lang="en-US" altLang="zh-TW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mmapx</a:t>
            </a:r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”)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43504" y="3571876"/>
            <a:ext cx="181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Gill Sans MT" pitchFamily="34" charset="0"/>
              </a:rPr>
              <a:t>call </a:t>
            </a:r>
            <a:r>
              <a:rPr lang="en-US" altLang="zh-TW" sz="1800" dirty="0" err="1" smtClean="0">
                <a:latin typeface="Gill Sans MT" pitchFamily="34" charset="0"/>
              </a:rPr>
              <a:t>mmap</a:t>
            </a:r>
            <a:r>
              <a:rPr lang="en-US" altLang="zh-TW" sz="1800" dirty="0" smtClean="0">
                <a:latin typeface="Gill Sans MT" pitchFamily="34" charset="0"/>
              </a:rPr>
              <a:t> </a:t>
            </a:r>
            <a:r>
              <a:rPr lang="en-US" altLang="zh-TW" sz="1800" dirty="0" err="1" smtClean="0">
                <a:latin typeface="Gill Sans MT" pitchFamily="34" charset="0"/>
              </a:rPr>
              <a:t>syscall</a:t>
            </a:r>
            <a:r>
              <a:rPr lang="en-US" altLang="zh-TW" sz="1800" dirty="0" smtClean="0">
                <a:latin typeface="Gill Sans MT" pitchFamily="34" charset="0"/>
              </a:rPr>
              <a:t>:</a:t>
            </a:r>
            <a:endParaRPr lang="zh-TW" altLang="en-US" sz="1800" dirty="0">
              <a:latin typeface="Gill Sans MT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14942" y="3929066"/>
            <a:ext cx="2357454" cy="7858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virt_addr</a:t>
            </a:r>
            <a:r>
              <a:rPr lang="en-US" altLang="zh-TW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 = </a:t>
            </a:r>
            <a:r>
              <a:rPr lang="en-US" altLang="zh-TW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mmap</a:t>
            </a:r>
            <a:r>
              <a:rPr lang="en-US" altLang="zh-TW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(0,size,PROT_READ|PROT_WRITE,MAP_SHARED|MAP_LOCKED,</a:t>
            </a:r>
            <a:r>
              <a:rPr lang="en-US" altLang="zh-TW" sz="1100" b="1" dirty="0" smtClean="0">
                <a:solidFill>
                  <a:srgbClr val="C00000"/>
                </a:solidFill>
                <a:latin typeface="Gill Sans MT" pitchFamily="34" charset="0"/>
              </a:rPr>
              <a:t>fd</a:t>
            </a:r>
            <a:r>
              <a:rPr lang="en-US" altLang="zh-TW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,phyaddr);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857620" y="2571744"/>
            <a:ext cx="114300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4607719" y="3679033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0800000" flipV="1">
            <a:off x="3929058" y="4286256"/>
            <a:ext cx="1000132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57163" y="1928802"/>
            <a:ext cx="553998" cy="37856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ＫＥＲＥＮＬ　ＳＰＡＣＥ</a:t>
            </a:r>
            <a:endParaRPr lang="zh-TW" altLang="en-US" dirty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8215339" y="2143116"/>
            <a:ext cx="553998" cy="31700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ＵＳＥＲ　ＳＰＡＣＥ</a:t>
            </a:r>
            <a:endParaRPr lang="zh-TW" altLang="en-US" dirty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143504" y="5274246"/>
            <a:ext cx="203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Gill Sans MT" pitchFamily="34" charset="0"/>
              </a:rPr>
              <a:t>call </a:t>
            </a:r>
            <a:r>
              <a:rPr lang="en-US" altLang="zh-TW" sz="1800" dirty="0" err="1" smtClean="0">
                <a:latin typeface="Gill Sans MT" pitchFamily="34" charset="0"/>
              </a:rPr>
              <a:t>munmap</a:t>
            </a:r>
            <a:r>
              <a:rPr lang="en-US" altLang="zh-TW" sz="1800" dirty="0" smtClean="0">
                <a:latin typeface="Gill Sans MT" pitchFamily="34" charset="0"/>
              </a:rPr>
              <a:t> </a:t>
            </a:r>
            <a:r>
              <a:rPr lang="en-US" altLang="zh-TW" sz="1800" dirty="0" err="1" smtClean="0">
                <a:latin typeface="Gill Sans MT" pitchFamily="34" charset="0"/>
              </a:rPr>
              <a:t>syscall</a:t>
            </a:r>
            <a:r>
              <a:rPr lang="en-US" altLang="zh-TW" sz="1800" dirty="0" smtClean="0">
                <a:latin typeface="Gill Sans MT" pitchFamily="34" charset="0"/>
              </a:rPr>
              <a:t>:</a:t>
            </a:r>
            <a:endParaRPr lang="zh-TW" altLang="en-US" sz="1800" dirty="0">
              <a:latin typeface="Gill Sans MT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14942" y="5572140"/>
            <a:ext cx="2357454" cy="2143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munmap</a:t>
            </a:r>
            <a:r>
              <a:rPr lang="en-US" altLang="zh-TW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(</a:t>
            </a:r>
            <a:r>
              <a:rPr lang="en-US" altLang="zh-TW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virt_addr</a:t>
            </a:r>
            <a:r>
              <a:rPr lang="en-US" altLang="zh-TW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 ,size);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143504" y="5715016"/>
            <a:ext cx="1529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Gill Sans MT" pitchFamily="34" charset="0"/>
              </a:rPr>
              <a:t>close device file:</a:t>
            </a:r>
            <a:endParaRPr lang="zh-TW" altLang="en-US" sz="1600" dirty="0">
              <a:latin typeface="Gill Sans MT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14942" y="6000768"/>
            <a:ext cx="2357454" cy="2143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close</a:t>
            </a:r>
            <a:r>
              <a:rPr lang="en-US" altLang="zh-TW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(</a:t>
            </a:r>
            <a:r>
              <a:rPr lang="en-US" altLang="zh-TW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fd</a:t>
            </a:r>
            <a:r>
              <a:rPr lang="en-US" altLang="zh-TW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);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</a:endParaRPr>
          </a:p>
        </p:txBody>
      </p:sp>
      <p:cxnSp>
        <p:nvCxnSpPr>
          <p:cNvPr id="36" name="弧形接點 35"/>
          <p:cNvCxnSpPr>
            <a:cxnSpLocks/>
          </p:cNvCxnSpPr>
          <p:nvPr/>
        </p:nvCxnSpPr>
        <p:spPr>
          <a:xfrm rot="19200000" flipH="1">
            <a:off x="6273485" y="4916172"/>
            <a:ext cx="285752" cy="285752"/>
          </a:xfrm>
          <a:prstGeom prst="curvedConnector3">
            <a:avLst>
              <a:gd name="adj1" fmla="val 48286"/>
            </a:avLst>
          </a:prstGeom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弧形接點 38"/>
          <p:cNvCxnSpPr>
            <a:cxnSpLocks/>
          </p:cNvCxnSpPr>
          <p:nvPr/>
        </p:nvCxnSpPr>
        <p:spPr>
          <a:xfrm rot="19200000" flipH="1">
            <a:off x="6384480" y="4931427"/>
            <a:ext cx="285752" cy="285752"/>
          </a:xfrm>
          <a:prstGeom prst="curvedConnector3">
            <a:avLst>
              <a:gd name="adj1" fmla="val 48286"/>
            </a:avLst>
          </a:prstGeom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dirty="0" smtClean="0">
                <a:latin typeface="Candara" pitchFamily="34" charset="0"/>
              </a:rPr>
              <a:t>Outline</a:t>
            </a:r>
            <a:endParaRPr lang="en-US" altLang="zh-TW" sz="2400" dirty="0" smtClean="0">
              <a:latin typeface="Candara" pitchFamily="34" charset="0"/>
            </a:endParaRPr>
          </a:p>
        </p:txBody>
      </p:sp>
      <p:sp>
        <p:nvSpPr>
          <p:cNvPr id="40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E092936C-7766-4FA7-80A4-2AA5A729DA41}" type="slidenum">
              <a:rPr lang="en-US" altLang="zh-TW" smtClean="0">
                <a:latin typeface="Candara" pitchFamily="34" charset="0"/>
              </a:rPr>
              <a:pPr/>
              <a:t>2</a:t>
            </a:fld>
            <a:endParaRPr lang="en-US" altLang="zh-TW" smtClean="0">
              <a:latin typeface="Candar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1" hangingPunct="1"/>
            <a:r>
              <a:rPr lang="en-US" altLang="zh-TW" dirty="0" smtClean="0">
                <a:latin typeface="Candara" pitchFamily="34" charset="0"/>
              </a:rPr>
              <a:t>How to access Physical Address?</a:t>
            </a:r>
          </a:p>
          <a:p>
            <a:pPr marL="0" indent="0" eaLnBrk="1" hangingPunct="1"/>
            <a:r>
              <a:rPr lang="en-US" altLang="zh-TW" dirty="0" smtClean="0">
                <a:latin typeface="Candara" pitchFamily="34" charset="0"/>
              </a:rPr>
              <a:t>Why </a:t>
            </a:r>
            <a:r>
              <a:rPr lang="en-US" altLang="zh-TW" dirty="0" err="1" smtClean="0">
                <a:latin typeface="Candara" pitchFamily="34" charset="0"/>
              </a:rPr>
              <a:t>ioremap</a:t>
            </a:r>
            <a:r>
              <a:rPr lang="en-US" altLang="zh-TW" dirty="0" smtClean="0">
                <a:latin typeface="Candara" pitchFamily="34" charset="0"/>
              </a:rPr>
              <a:t>? &amp; </a:t>
            </a:r>
            <a:r>
              <a:rPr lang="en-US" altLang="zh-TW" dirty="0" err="1" smtClean="0">
                <a:latin typeface="Candara" pitchFamily="34" charset="0"/>
              </a:rPr>
              <a:t>ioremap</a:t>
            </a:r>
            <a:r>
              <a:rPr lang="en-US" altLang="zh-TW" dirty="0" smtClean="0">
                <a:latin typeface="Candara" pitchFamily="34" charset="0"/>
              </a:rPr>
              <a:t> </a:t>
            </a:r>
            <a:r>
              <a:rPr lang="en-US" altLang="zh-TW" dirty="0" err="1" smtClean="0">
                <a:latin typeface="Candara" pitchFamily="34" charset="0"/>
              </a:rPr>
              <a:t>func</a:t>
            </a:r>
            <a:r>
              <a:rPr lang="en-US" altLang="zh-TW" dirty="0" smtClean="0">
                <a:latin typeface="Candara" pitchFamily="34" charset="0"/>
              </a:rPr>
              <a:t>.</a:t>
            </a:r>
          </a:p>
          <a:p>
            <a:pPr marL="0" indent="0" eaLnBrk="1" hangingPunct="1"/>
            <a:r>
              <a:rPr lang="en-US" altLang="zh-TW" dirty="0" smtClean="0">
                <a:latin typeface="Candara" pitchFamily="34" charset="0"/>
              </a:rPr>
              <a:t> Flow of  I/O Memory Map Access</a:t>
            </a:r>
          </a:p>
          <a:p>
            <a:pPr marL="0" indent="0" eaLnBrk="1" hangingPunct="1"/>
            <a:r>
              <a:rPr lang="en-US" altLang="zh-TW" dirty="0" smtClean="0">
                <a:latin typeface="Candara" pitchFamily="34" charset="0"/>
              </a:rPr>
              <a:t> Why MMAP?</a:t>
            </a:r>
          </a:p>
          <a:p>
            <a:pPr marL="0" indent="0" eaLnBrk="1" hangingPunct="1"/>
            <a:r>
              <a:rPr lang="en-US" altLang="zh-TW" dirty="0" smtClean="0">
                <a:latin typeface="Candara" pitchFamily="34" charset="0"/>
              </a:rPr>
              <a:t>MMAP </a:t>
            </a:r>
            <a:r>
              <a:rPr lang="en-US" altLang="zh-TW" dirty="0" err="1" smtClean="0">
                <a:latin typeface="Candara" pitchFamily="34" charset="0"/>
              </a:rPr>
              <a:t>Syscall</a:t>
            </a:r>
            <a:r>
              <a:rPr lang="en-US" altLang="zh-TW" dirty="0" smtClean="0">
                <a:latin typeface="Candara" pitchFamily="34" charset="0"/>
              </a:rPr>
              <a:t>. &amp; MMAP </a:t>
            </a:r>
            <a:r>
              <a:rPr lang="en-US" altLang="zh-TW" dirty="0" err="1" smtClean="0">
                <a:latin typeface="Candara" pitchFamily="34" charset="0"/>
              </a:rPr>
              <a:t>func</a:t>
            </a:r>
            <a:r>
              <a:rPr lang="en-US" altLang="zh-TW" dirty="0" smtClean="0">
                <a:latin typeface="Candara" pitchFamily="34" charset="0"/>
              </a:rPr>
              <a:t>.</a:t>
            </a:r>
          </a:p>
          <a:p>
            <a:pPr marL="0" indent="0" eaLnBrk="1" hangingPunct="1"/>
            <a:r>
              <a:rPr lang="en-US" altLang="zh-TW" dirty="0" smtClean="0">
                <a:latin typeface="Candara" pitchFamily="34" charset="0"/>
              </a:rPr>
              <a:t>MMAP flags :  MAP_SHARED, MAP_PRIVATE , MAP_LOCKED.</a:t>
            </a:r>
          </a:p>
          <a:p>
            <a:pPr marL="0" indent="0" eaLnBrk="1" hangingPunct="1"/>
            <a:r>
              <a:rPr lang="en-US" altLang="zh-TW" dirty="0" smtClean="0">
                <a:latin typeface="Candara" pitchFamily="34" charset="0"/>
              </a:rPr>
              <a:t>Flow of implement of </a:t>
            </a:r>
            <a:r>
              <a:rPr lang="en-US" altLang="zh-TW" dirty="0" err="1" smtClean="0">
                <a:latin typeface="Candara" pitchFamily="34" charset="0"/>
              </a:rPr>
              <a:t>mmap</a:t>
            </a:r>
            <a:endParaRPr lang="en-US" altLang="zh-TW" dirty="0" smtClean="0">
              <a:latin typeface="Candara" pitchFamily="34" charset="0"/>
            </a:endParaRPr>
          </a:p>
          <a:p>
            <a:pPr marL="0" indent="0" eaLnBrk="1" hangingPunct="1"/>
            <a:r>
              <a:rPr lang="en-US" altLang="zh-TW" dirty="0" err="1" smtClean="0">
                <a:latin typeface="Candara" pitchFamily="34" charset="0"/>
              </a:rPr>
              <a:t>remap_pfn_range</a:t>
            </a:r>
            <a:r>
              <a:rPr lang="en-US" altLang="zh-TW" dirty="0" smtClean="0">
                <a:latin typeface="Candara" pitchFamily="34" charset="0"/>
              </a:rPr>
              <a:t> </a:t>
            </a:r>
            <a:r>
              <a:rPr lang="en-US" altLang="zh-TW" dirty="0" err="1" smtClean="0">
                <a:latin typeface="Candara" pitchFamily="34" charset="0"/>
              </a:rPr>
              <a:t>func</a:t>
            </a:r>
            <a:r>
              <a:rPr lang="en-US" altLang="zh-TW" dirty="0" smtClean="0">
                <a:latin typeface="Candara" pitchFamily="34" charset="0"/>
              </a:rPr>
              <a:t>.</a:t>
            </a:r>
          </a:p>
          <a:p>
            <a:pPr marL="0" indent="0" eaLnBrk="1" hangingPunct="1"/>
            <a:r>
              <a:rPr lang="en-US" altLang="zh-TW" dirty="0" smtClean="0">
                <a:latin typeface="Candara" pitchFamily="34" charset="0"/>
              </a:rPr>
              <a:t>The implement of </a:t>
            </a:r>
            <a:r>
              <a:rPr lang="en-US" altLang="zh-TW" dirty="0" err="1" smtClean="0">
                <a:latin typeface="Candara" pitchFamily="34" charset="0"/>
              </a:rPr>
              <a:t>mmap</a:t>
            </a:r>
            <a:r>
              <a:rPr lang="en-US" altLang="zh-TW" dirty="0" smtClean="0">
                <a:latin typeface="Candara" pitchFamily="34" charset="0"/>
              </a:rPr>
              <a:t> file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/>
          <p:nvPr/>
        </p:nvSpPr>
        <p:spPr>
          <a:xfrm>
            <a:off x="142844" y="3357562"/>
            <a:ext cx="1500198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>
                <a:latin typeface="Candara" pitchFamily="34" charset="0"/>
              </a:rPr>
              <a:t>What does “</a:t>
            </a:r>
            <a:r>
              <a:rPr lang="en-US" altLang="zh-TW" sz="2800" dirty="0" err="1" smtClean="0">
                <a:latin typeface="Candara" pitchFamily="34" charset="0"/>
              </a:rPr>
              <a:t>remap_pfn_range</a:t>
            </a:r>
            <a:r>
              <a:rPr lang="en-US" altLang="zh-TW" sz="2800" dirty="0" smtClean="0">
                <a:latin typeface="Candara" pitchFamily="34" charset="0"/>
              </a:rPr>
              <a:t>” do &amp; before doing?</a:t>
            </a:r>
            <a:endParaRPr lang="zh-TW" altLang="en-US" sz="2800" dirty="0" smtClean="0">
              <a:latin typeface="Candara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8B2799F-3764-4410-9E5C-C6AE516675B6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0825" y="1317645"/>
            <a:ext cx="8642350" cy="211135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1800" dirty="0" smtClean="0">
                <a:latin typeface="Candara" pitchFamily="34" charset="0"/>
              </a:rPr>
              <a:t>Kernel allocate a </a:t>
            </a:r>
            <a:r>
              <a:rPr lang="en-US" altLang="zh-TW" sz="1800" dirty="0" err="1" smtClean="0">
                <a:latin typeface="Candara" pitchFamily="34" charset="0"/>
              </a:rPr>
              <a:t>vma</a:t>
            </a:r>
            <a:r>
              <a:rPr lang="en-US" altLang="zh-TW" sz="1800" dirty="0" smtClean="0">
                <a:latin typeface="Candara" pitchFamily="34" charset="0"/>
              </a:rPr>
              <a:t> area. (Kernel manage user space address by using </a:t>
            </a:r>
            <a:r>
              <a:rPr lang="en-US" altLang="zh-TW" sz="1800" dirty="0" err="1" smtClean="0">
                <a:latin typeface="Candara" pitchFamily="34" charset="0"/>
              </a:rPr>
              <a:t>vm_area_struct</a:t>
            </a:r>
            <a:r>
              <a:rPr lang="en-US" altLang="zh-TW" sz="1800" dirty="0" smtClean="0">
                <a:latin typeface="Candara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 smtClean="0">
                <a:latin typeface="Candara" pitchFamily="34" charset="0"/>
              </a:rPr>
              <a:t>Driver get pages (physical address) of physical RAM. (via </a:t>
            </a:r>
            <a:r>
              <a:rPr lang="en-US" altLang="zh-TW" sz="1800" dirty="0" err="1" smtClean="0">
                <a:latin typeface="Candara" pitchFamily="34" charset="0"/>
              </a:rPr>
              <a:t>vma</a:t>
            </a:r>
            <a:r>
              <a:rPr lang="en-US" altLang="zh-TW" sz="1800" dirty="0" smtClean="0">
                <a:latin typeface="Candara" pitchFamily="34" charset="0"/>
              </a:rPr>
              <a:t>-&gt;</a:t>
            </a:r>
            <a:r>
              <a:rPr lang="en-US" altLang="zh-TW" sz="1800" dirty="0" err="1" smtClean="0">
                <a:latin typeface="Candara" pitchFamily="34" charset="0"/>
              </a:rPr>
              <a:t>vm_pgoff</a:t>
            </a:r>
            <a:r>
              <a:rPr lang="en-US" altLang="zh-TW" sz="1800" dirty="0" smtClean="0">
                <a:latin typeface="Candara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 smtClean="0">
                <a:latin typeface="Candara" pitchFamily="34" charset="0"/>
              </a:rPr>
              <a:t>Driver call </a:t>
            </a:r>
            <a:r>
              <a:rPr lang="en-US" altLang="zh-TW" sz="1800" dirty="0" err="1" smtClean="0">
                <a:latin typeface="Candara" pitchFamily="34" charset="0"/>
              </a:rPr>
              <a:t>remap_pfn_page</a:t>
            </a:r>
            <a:r>
              <a:rPr lang="en-US" altLang="zh-TW" sz="1800" dirty="0" smtClean="0">
                <a:latin typeface="Candara" pitchFamily="34" charset="0"/>
              </a:rPr>
              <a:t>() to build a new “page table” to map a range of physical addresses.</a:t>
            </a:r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404849" y="4929197"/>
            <a:ext cx="1100781" cy="1186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Candara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578933" y="3783639"/>
            <a:ext cx="1100781" cy="2314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Candara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85918" y="4572008"/>
            <a:ext cx="224292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Process Virtual Memory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22433" y="3479298"/>
            <a:ext cx="165462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Physical Memory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4055316" y="3672725"/>
            <a:ext cx="861175" cy="2564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143372" y="3857628"/>
            <a:ext cx="593379" cy="2894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MMU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8045" y="5603822"/>
            <a:ext cx="1092324" cy="133058"/>
          </a:xfrm>
          <a:prstGeom prst="rect">
            <a:avLst/>
          </a:prstGeom>
          <a:solidFill>
            <a:srgbClr val="1A9620"/>
          </a:solidFill>
          <a:ln w="952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address</a:t>
            </a:r>
            <a:endParaRPr lang="zh-TW" altLang="en-US" sz="105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836869" y="3904024"/>
            <a:ext cx="548223" cy="2884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RAM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21" name="圓柱 20"/>
          <p:cNvSpPr/>
          <p:nvPr/>
        </p:nvSpPr>
        <p:spPr>
          <a:xfrm>
            <a:off x="7478909" y="3783639"/>
            <a:ext cx="1115476" cy="23129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29" idx="2"/>
            <a:endCxn id="21" idx="3"/>
          </p:cNvCxnSpPr>
          <p:nvPr/>
        </p:nvCxnSpPr>
        <p:spPr>
          <a:xfrm rot="16200000" flipH="1">
            <a:off x="7873764" y="5933747"/>
            <a:ext cx="319995" cy="577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7352057" y="5731422"/>
            <a:ext cx="863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Consolas" pitchFamily="49" charset="0"/>
              </a:rPr>
              <a:t>offset</a:t>
            </a:r>
            <a:endParaRPr lang="zh-TW" altLang="en-US" sz="1400" b="1" dirty="0">
              <a:latin typeface="Consolas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08075" y="3357562"/>
            <a:ext cx="223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 smtClean="0">
                <a:latin typeface="Consolas" pitchFamily="49" charset="0"/>
              </a:rPr>
              <a:t>fd</a:t>
            </a:r>
            <a:r>
              <a:rPr lang="en-US" altLang="zh-TW" sz="1400" b="1" dirty="0" smtClean="0">
                <a:latin typeface="Consolas" pitchFamily="49" charset="0"/>
              </a:rPr>
              <a:t>=open(“/dev/</a:t>
            </a:r>
            <a:r>
              <a:rPr lang="en-US" altLang="zh-TW" sz="1400" b="1" dirty="0" err="1" smtClean="0">
                <a:latin typeface="Consolas" pitchFamily="49" charset="0"/>
              </a:rPr>
              <a:t>mmapx</a:t>
            </a:r>
            <a:r>
              <a:rPr lang="en-US" altLang="zh-TW" sz="1400" b="1" dirty="0" smtClean="0">
                <a:latin typeface="Consolas" pitchFamily="49" charset="0"/>
              </a:rPr>
              <a:t>”)</a:t>
            </a:r>
            <a:endParaRPr lang="zh-TW" altLang="en-US" sz="1400" b="1" dirty="0">
              <a:latin typeface="Consolas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626551" y="3745245"/>
            <a:ext cx="760453" cy="2884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mmapx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cxnSp>
        <p:nvCxnSpPr>
          <p:cNvPr id="27" name="直線接點 26"/>
          <p:cNvCxnSpPr>
            <a:endCxn id="21" idx="1"/>
          </p:cNvCxnSpPr>
          <p:nvPr/>
        </p:nvCxnSpPr>
        <p:spPr>
          <a:xfrm>
            <a:off x="6527522" y="3783639"/>
            <a:ext cx="1509124" cy="13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21" idx="3"/>
          </p:cNvCxnSpPr>
          <p:nvPr/>
        </p:nvCxnSpPr>
        <p:spPr>
          <a:xfrm>
            <a:off x="6590948" y="6096631"/>
            <a:ext cx="1445698" cy="13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483950" y="5286388"/>
            <a:ext cx="1093850" cy="490248"/>
          </a:xfrm>
          <a:prstGeom prst="rect">
            <a:avLst/>
          </a:prstGeom>
          <a:solidFill>
            <a:srgbClr val="1A962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rot="16200000" flipH="1">
            <a:off x="6156050" y="5967505"/>
            <a:ext cx="249893" cy="1103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279844" y="5715016"/>
            <a:ext cx="107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Consolas" pitchFamily="49" charset="0"/>
              </a:rPr>
              <a:t>Physical address</a:t>
            </a:r>
            <a:endParaRPr lang="zh-TW" altLang="en-US" sz="1400" b="1" dirty="0">
              <a:latin typeface="Consolas" pitchFamily="49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111859" y="5670554"/>
            <a:ext cx="317661" cy="39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=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57158" y="5429264"/>
            <a:ext cx="1285884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err="1" smtClean="0">
                <a:solidFill>
                  <a:schemeClr val="tx1"/>
                </a:solidFill>
              </a:rPr>
              <a:t>vm_area_struct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418921" y="5470885"/>
            <a:ext cx="1092324" cy="133058"/>
          </a:xfrm>
          <a:prstGeom prst="rect">
            <a:avLst/>
          </a:prstGeom>
          <a:solidFill>
            <a:srgbClr val="1A9620"/>
          </a:solidFill>
          <a:ln w="952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address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418268" y="5337827"/>
            <a:ext cx="1092324" cy="133058"/>
          </a:xfrm>
          <a:prstGeom prst="rect">
            <a:avLst/>
          </a:prstGeom>
          <a:solidFill>
            <a:srgbClr val="1A9620"/>
          </a:solidFill>
          <a:ln w="952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address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71256" y="5603822"/>
            <a:ext cx="1092324" cy="133058"/>
          </a:xfrm>
          <a:prstGeom prst="rect">
            <a:avLst/>
          </a:prstGeom>
          <a:solidFill>
            <a:srgbClr val="1A9620"/>
          </a:solidFill>
          <a:ln w="952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572132" y="5470885"/>
            <a:ext cx="1092324" cy="133058"/>
          </a:xfrm>
          <a:prstGeom prst="rect">
            <a:avLst/>
          </a:prstGeom>
          <a:solidFill>
            <a:srgbClr val="1A9620"/>
          </a:solidFill>
          <a:ln w="952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80206" y="5336083"/>
            <a:ext cx="1092324" cy="133058"/>
          </a:xfrm>
          <a:prstGeom prst="rect">
            <a:avLst/>
          </a:prstGeom>
          <a:solidFill>
            <a:srgbClr val="1A9620"/>
          </a:solidFill>
          <a:ln w="952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5643570" y="553051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>
                <a:latin typeface="Verdana" pitchFamily="34" charset="0"/>
              </a:rPr>
              <a:t>page</a:t>
            </a:r>
            <a:endParaRPr lang="zh-TW" altLang="en-US" sz="1100" b="1" dirty="0">
              <a:latin typeface="Verdana" pitchFamily="34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5643570" y="5399447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>
                <a:latin typeface="Verdana" pitchFamily="34" charset="0"/>
              </a:rPr>
              <a:t>page</a:t>
            </a:r>
            <a:endParaRPr lang="zh-TW" altLang="en-US" sz="1100" b="1" dirty="0">
              <a:latin typeface="Verdana" pitchFamily="34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643570" y="526651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>
                <a:latin typeface="Verdana" pitchFamily="34" charset="0"/>
              </a:rPr>
              <a:t>page</a:t>
            </a:r>
            <a:endParaRPr lang="zh-TW" altLang="en-US" sz="1100" b="1" dirty="0">
              <a:latin typeface="Verdana" pitchFamily="34" charset="0"/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1662920" y="5357826"/>
            <a:ext cx="694502" cy="81377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1643042" y="5715016"/>
            <a:ext cx="714380" cy="1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428860" y="5675414"/>
            <a:ext cx="103425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50" b="1" dirty="0" err="1" smtClean="0">
                <a:solidFill>
                  <a:srgbClr val="FF0000"/>
                </a:solidFill>
                <a:latin typeface="Candara" pitchFamily="34" charset="0"/>
              </a:rPr>
              <a:t>vma</a:t>
            </a:r>
            <a:r>
              <a:rPr lang="en-US" altLang="zh-TW" sz="1050" b="1" dirty="0" smtClean="0">
                <a:solidFill>
                  <a:srgbClr val="FF0000"/>
                </a:solidFill>
                <a:latin typeface="Candara" pitchFamily="34" charset="0"/>
              </a:rPr>
              <a:t>-&gt;</a:t>
            </a:r>
            <a:r>
              <a:rPr lang="en-US" altLang="zh-TW" sz="1050" b="1" dirty="0" err="1" smtClean="0">
                <a:solidFill>
                  <a:srgbClr val="FF0000"/>
                </a:solidFill>
                <a:latin typeface="Candara" pitchFamily="34" charset="0"/>
              </a:rPr>
              <a:t>vm_start</a:t>
            </a:r>
            <a:endParaRPr lang="zh-TW" altLang="en-US" sz="1050" b="1" dirty="0"/>
          </a:p>
        </p:txBody>
      </p:sp>
      <p:sp>
        <p:nvSpPr>
          <p:cNvPr id="76" name="矩形 75"/>
          <p:cNvSpPr/>
          <p:nvPr/>
        </p:nvSpPr>
        <p:spPr>
          <a:xfrm>
            <a:off x="2428860" y="5103910"/>
            <a:ext cx="9909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50" b="1" dirty="0" err="1" smtClean="0">
                <a:solidFill>
                  <a:srgbClr val="FF0000"/>
                </a:solidFill>
                <a:latin typeface="Candara" pitchFamily="34" charset="0"/>
              </a:rPr>
              <a:t>vma</a:t>
            </a:r>
            <a:r>
              <a:rPr lang="en-US" altLang="zh-TW" sz="1050" b="1" dirty="0" smtClean="0">
                <a:solidFill>
                  <a:srgbClr val="FF0000"/>
                </a:solidFill>
                <a:latin typeface="Candara" pitchFamily="34" charset="0"/>
              </a:rPr>
              <a:t>-&gt;</a:t>
            </a:r>
            <a:r>
              <a:rPr lang="en-US" altLang="zh-TW" sz="1050" b="1" dirty="0" err="1" smtClean="0">
                <a:solidFill>
                  <a:srgbClr val="FF0000"/>
                </a:solidFill>
                <a:latin typeface="Candara" pitchFamily="34" charset="0"/>
              </a:rPr>
              <a:t>vm_end</a:t>
            </a:r>
            <a:endParaRPr lang="zh-TW" altLang="en-US" sz="1050" b="1" dirty="0"/>
          </a:p>
        </p:txBody>
      </p:sp>
      <p:sp>
        <p:nvSpPr>
          <p:cNvPr id="77" name="矩形 76"/>
          <p:cNvSpPr/>
          <p:nvPr/>
        </p:nvSpPr>
        <p:spPr>
          <a:xfrm>
            <a:off x="4591878" y="581627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err="1" smtClean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vma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-&gt;</a:t>
            </a:r>
            <a:r>
              <a:rPr lang="en-US" altLang="zh-TW" sz="1400" b="1" dirty="0" err="1" smtClean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vm_pgoff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 </a:t>
            </a:r>
            <a:endParaRPr lang="zh-TW" altLang="en-US" sz="1400" b="1" dirty="0"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929322" y="5750286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=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6899622" y="5214950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1A9620"/>
                </a:solidFill>
              </a:rPr>
              <a:t>=</a:t>
            </a:r>
            <a:endParaRPr lang="zh-TW" altLang="en-US" sz="3200" b="1" dirty="0">
              <a:solidFill>
                <a:srgbClr val="1A962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1406" y="3357562"/>
            <a:ext cx="1625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Process</a:t>
            </a:r>
            <a:r>
              <a:rPr lang="zh-TW" altLang="en-US" sz="1400" b="1" dirty="0" smtClean="0"/>
              <a:t> </a:t>
            </a:r>
            <a:r>
              <a:rPr lang="en-US" altLang="zh-TW" sz="1400" b="1" dirty="0" smtClean="0"/>
              <a:t>Descriptor</a:t>
            </a:r>
            <a:endParaRPr lang="zh-TW" altLang="en-US" sz="1400" b="1" dirty="0"/>
          </a:p>
        </p:txBody>
      </p:sp>
      <p:sp>
        <p:nvSpPr>
          <p:cNvPr id="84" name="矩形 83"/>
          <p:cNvSpPr/>
          <p:nvPr/>
        </p:nvSpPr>
        <p:spPr>
          <a:xfrm>
            <a:off x="214282" y="5050331"/>
            <a:ext cx="1285884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err="1" smtClean="0">
                <a:solidFill>
                  <a:schemeClr val="tx1"/>
                </a:solidFill>
              </a:rPr>
              <a:t>vm_area_struct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26086" y="5806332"/>
            <a:ext cx="1285884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err="1" smtClean="0">
                <a:solidFill>
                  <a:schemeClr val="tx1"/>
                </a:solidFill>
              </a:rPr>
              <a:t>vm_area_struct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3027" y="6183400"/>
            <a:ext cx="1285884" cy="285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err="1" smtClean="0">
                <a:solidFill>
                  <a:schemeClr val="tx1"/>
                </a:solidFill>
              </a:rPr>
              <a:t>vm_area_struct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131" name="群組 130"/>
          <p:cNvGrpSpPr/>
          <p:nvPr/>
        </p:nvGrpSpPr>
        <p:grpSpPr>
          <a:xfrm>
            <a:off x="4214810" y="5357826"/>
            <a:ext cx="509031" cy="500860"/>
            <a:chOff x="4214810" y="4500570"/>
            <a:chExt cx="509031" cy="500860"/>
          </a:xfrm>
        </p:grpSpPr>
        <p:sp>
          <p:nvSpPr>
            <p:cNvPr id="121" name="矩形 120"/>
            <p:cNvSpPr/>
            <p:nvPr/>
          </p:nvSpPr>
          <p:spPr>
            <a:xfrm>
              <a:off x="4214810" y="4500570"/>
              <a:ext cx="500066" cy="50006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3" name="直線接點 122"/>
            <p:cNvCxnSpPr/>
            <p:nvPr/>
          </p:nvCxnSpPr>
          <p:spPr>
            <a:xfrm rot="10800000" flipH="1">
              <a:off x="4214810" y="4598903"/>
              <a:ext cx="500066" cy="1588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 rot="10800000" flipH="1">
              <a:off x="4214810" y="4695365"/>
              <a:ext cx="500066" cy="1588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 rot="10800000" flipH="1">
              <a:off x="4214810" y="4793698"/>
              <a:ext cx="500066" cy="1588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rot="10800000" flipH="1">
              <a:off x="4223775" y="4882784"/>
              <a:ext cx="500066" cy="1588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27" name="直線接點 126"/>
            <p:cNvCxnSpPr>
              <a:stCxn id="121" idx="2"/>
              <a:endCxn id="121" idx="0"/>
            </p:cNvCxnSpPr>
            <p:nvPr/>
          </p:nvCxnSpPr>
          <p:spPr>
            <a:xfrm rot="5400000" flipH="1">
              <a:off x="4214810" y="4750603"/>
              <a:ext cx="500066" cy="1588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90" name="直線單箭頭接點 89"/>
          <p:cNvCxnSpPr/>
          <p:nvPr/>
        </p:nvCxnSpPr>
        <p:spPr>
          <a:xfrm rot="5400000">
            <a:off x="835482" y="5379568"/>
            <a:ext cx="186360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rot="5400000">
            <a:off x="822299" y="5749941"/>
            <a:ext cx="214314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>
            <a:off x="730189" y="6120786"/>
            <a:ext cx="194436" cy="8324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圖案 99"/>
          <p:cNvCxnSpPr>
            <a:endCxn id="84" idx="0"/>
          </p:cNvCxnSpPr>
          <p:nvPr/>
        </p:nvCxnSpPr>
        <p:spPr>
          <a:xfrm rot="5400000">
            <a:off x="260873" y="4453979"/>
            <a:ext cx="1192703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圖案 108"/>
          <p:cNvCxnSpPr/>
          <p:nvPr/>
        </p:nvCxnSpPr>
        <p:spPr>
          <a:xfrm rot="5400000">
            <a:off x="254844" y="6160517"/>
            <a:ext cx="174560" cy="755971"/>
          </a:xfrm>
          <a:prstGeom prst="curved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文字方塊 24"/>
          <p:cNvSpPr txBox="1">
            <a:spLocks noChangeArrowheads="1"/>
          </p:cNvSpPr>
          <p:nvPr/>
        </p:nvSpPr>
        <p:spPr bwMode="auto">
          <a:xfrm>
            <a:off x="3472149" y="5037908"/>
            <a:ext cx="220124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 err="1" smtClean="0">
                <a:solidFill>
                  <a:srgbClr val="FF0000"/>
                </a:solidFill>
                <a:latin typeface="Corbel" pitchFamily="34" charset="0"/>
              </a:rPr>
              <a:t>remap_pfn_page</a:t>
            </a:r>
            <a:r>
              <a:rPr lang="en-US" altLang="zh-TW" sz="1800" b="1" dirty="0" smtClean="0">
                <a:solidFill>
                  <a:srgbClr val="FF0000"/>
                </a:solidFill>
                <a:latin typeface="Corbel" pitchFamily="34" charset="0"/>
              </a:rPr>
              <a:t>()</a:t>
            </a:r>
            <a:br>
              <a:rPr lang="en-US" altLang="zh-TW" sz="1800" b="1" dirty="0" smtClean="0">
                <a:solidFill>
                  <a:srgbClr val="FF0000"/>
                </a:solidFill>
                <a:latin typeface="Corbel" pitchFamily="34" charset="0"/>
              </a:rPr>
            </a:br>
            <a:endParaRPr lang="zh-TW" altLang="en-US" sz="18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cxnSp>
        <p:nvCxnSpPr>
          <p:cNvPr id="62" name="直線單箭頭接點 61"/>
          <p:cNvCxnSpPr>
            <a:stCxn id="52" idx="3"/>
            <a:endCxn id="58" idx="1"/>
          </p:cNvCxnSpPr>
          <p:nvPr/>
        </p:nvCxnSpPr>
        <p:spPr>
          <a:xfrm flipV="1">
            <a:off x="3510592" y="5402612"/>
            <a:ext cx="2069614" cy="1744"/>
          </a:xfrm>
          <a:prstGeom prst="straightConnector1">
            <a:avLst/>
          </a:prstGeom>
          <a:ln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3500430" y="5540735"/>
            <a:ext cx="2059675" cy="1588"/>
          </a:xfrm>
          <a:prstGeom prst="straightConnector1">
            <a:avLst/>
          </a:prstGeom>
          <a:ln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3512457" y="5685199"/>
            <a:ext cx="2059675" cy="1588"/>
          </a:xfrm>
          <a:prstGeom prst="straightConnector1">
            <a:avLst/>
          </a:prstGeom>
          <a:ln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圖案 132"/>
          <p:cNvCxnSpPr>
            <a:endCxn id="121" idx="2"/>
          </p:cNvCxnSpPr>
          <p:nvPr/>
        </p:nvCxnSpPr>
        <p:spPr>
          <a:xfrm>
            <a:off x="1571604" y="5715016"/>
            <a:ext cx="2893239" cy="142876"/>
          </a:xfrm>
          <a:prstGeom prst="bentConnector4">
            <a:avLst>
              <a:gd name="adj1" fmla="val -588"/>
              <a:gd name="adj2" fmla="val 451338"/>
            </a:avLst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2214546" y="6357958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Link to new Page table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ndara" pitchFamily="34" charset="0"/>
              </a:rPr>
              <a:t>Using  </a:t>
            </a:r>
            <a:r>
              <a:rPr lang="en-US" altLang="zh-TW" dirty="0" err="1" smtClean="0">
                <a:latin typeface="Candara" pitchFamily="34" charset="0"/>
              </a:rPr>
              <a:t>remap_pfn_range</a:t>
            </a:r>
            <a:endParaRPr lang="zh-TW" altLang="en-US" dirty="0" smtClean="0">
              <a:latin typeface="Candara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8B2799F-3764-4410-9E5C-C6AE516675B6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0825" y="1214423"/>
            <a:ext cx="8642350" cy="5167328"/>
          </a:xfrm>
        </p:spPr>
        <p:txBody>
          <a:bodyPr/>
          <a:lstStyle/>
          <a:p>
            <a:pPr>
              <a:buNone/>
            </a:pPr>
            <a:r>
              <a:rPr lang="en-US" altLang="zh-TW" sz="1800" dirty="0" err="1" smtClean="0">
                <a:latin typeface="Candara" pitchFamily="34" charset="0"/>
              </a:rPr>
              <a:t>int</a:t>
            </a:r>
            <a:r>
              <a:rPr lang="en-US" altLang="zh-TW" sz="1800" dirty="0" smtClean="0">
                <a:latin typeface="Candara" pitchFamily="34" charset="0"/>
              </a:rPr>
              <a:t> </a:t>
            </a:r>
            <a:r>
              <a:rPr lang="en-US" altLang="zh-TW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remap_pfn_range</a:t>
            </a:r>
            <a:r>
              <a:rPr lang="en-US" altLang="zh-TW" sz="1800" dirty="0" smtClean="0">
                <a:latin typeface="Candara" pitchFamily="34" charset="0"/>
              </a:rPr>
              <a:t>(</a:t>
            </a:r>
            <a:r>
              <a:rPr lang="en-US" altLang="zh-TW" sz="1800" b="0" dirty="0" err="1" smtClean="0">
                <a:latin typeface="Candara" pitchFamily="34" charset="0"/>
              </a:rPr>
              <a:t>struct</a:t>
            </a:r>
            <a:r>
              <a:rPr lang="en-US" altLang="zh-TW" sz="1800" b="0" dirty="0" smtClean="0">
                <a:latin typeface="Candara" pitchFamily="34" charset="0"/>
              </a:rPr>
              <a:t> </a:t>
            </a:r>
            <a:r>
              <a:rPr lang="en-US" altLang="zh-TW" sz="1800" b="0" dirty="0" err="1" smtClean="0">
                <a:latin typeface="Candara" pitchFamily="34" charset="0"/>
              </a:rPr>
              <a:t>vm_area_struct</a:t>
            </a:r>
            <a:r>
              <a:rPr lang="en-US" altLang="zh-TW" sz="1800" b="0" dirty="0" smtClean="0">
                <a:latin typeface="Candara" pitchFamily="34" charset="0"/>
              </a:rPr>
              <a:t> </a:t>
            </a:r>
            <a:r>
              <a:rPr lang="en-US" altLang="zh-TW" sz="1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*</a:t>
            </a:r>
            <a:r>
              <a:rPr lang="en-US" altLang="zh-TW" sz="18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vma</a:t>
            </a:r>
            <a:r>
              <a:rPr lang="en-US" altLang="zh-TW" sz="1800" dirty="0" err="1" smtClean="0">
                <a:latin typeface="Candara" pitchFamily="34" charset="0"/>
              </a:rPr>
              <a:t>,</a:t>
            </a:r>
            <a:r>
              <a:rPr lang="en-US" altLang="zh-TW" sz="1800" b="0" dirty="0" err="1" smtClean="0">
                <a:latin typeface="Candara" pitchFamily="34" charset="0"/>
              </a:rPr>
              <a:t>unsigned</a:t>
            </a:r>
            <a:r>
              <a:rPr lang="en-US" altLang="zh-TW" sz="1800" b="0" dirty="0" smtClean="0">
                <a:latin typeface="Candara" pitchFamily="34" charset="0"/>
              </a:rPr>
              <a:t> long</a:t>
            </a:r>
            <a:r>
              <a:rPr lang="en-US" altLang="zh-TW" sz="1800" dirty="0" smtClean="0">
                <a:latin typeface="Candara" pitchFamily="34" charset="0"/>
              </a:rPr>
              <a:t> </a:t>
            </a:r>
            <a:r>
              <a:rPr lang="en-US" altLang="zh-TW" sz="18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virt_addr</a:t>
            </a:r>
            <a:r>
              <a:rPr lang="en-US" altLang="zh-TW" sz="1800" dirty="0" smtClean="0">
                <a:latin typeface="Candara" pitchFamily="34" charset="0"/>
              </a:rPr>
              <a:t>, </a:t>
            </a:r>
            <a:r>
              <a:rPr lang="en-US" altLang="zh-TW" sz="1800" b="0" dirty="0" smtClean="0">
                <a:latin typeface="Candara" pitchFamily="34" charset="0"/>
              </a:rPr>
              <a:t>unsigned long</a:t>
            </a:r>
            <a:r>
              <a:rPr lang="en-US" altLang="zh-TW" sz="1800" dirty="0" smtClean="0">
                <a:latin typeface="Candara" pitchFamily="34" charset="0"/>
              </a:rPr>
              <a:t> </a:t>
            </a:r>
            <a:r>
              <a:rPr lang="en-US" altLang="zh-TW" sz="18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pfn</a:t>
            </a:r>
            <a:r>
              <a:rPr lang="en-US" altLang="zh-TW" sz="1800" dirty="0" err="1" smtClean="0">
                <a:latin typeface="Candara" pitchFamily="34" charset="0"/>
              </a:rPr>
              <a:t>,</a:t>
            </a:r>
            <a:r>
              <a:rPr lang="en-US" altLang="zh-TW" sz="1800" b="0" dirty="0" err="1" smtClean="0">
                <a:latin typeface="Candara" pitchFamily="34" charset="0"/>
              </a:rPr>
              <a:t>unsigned</a:t>
            </a:r>
            <a:r>
              <a:rPr lang="en-US" altLang="zh-TW" sz="1800" b="0" dirty="0" smtClean="0">
                <a:latin typeface="Candara" pitchFamily="34" charset="0"/>
              </a:rPr>
              <a:t> long</a:t>
            </a:r>
            <a:r>
              <a:rPr lang="en-US" altLang="zh-TW" sz="1800" dirty="0" smtClean="0">
                <a:latin typeface="Candara" pitchFamily="34" charset="0"/>
              </a:rPr>
              <a:t> </a:t>
            </a:r>
            <a:r>
              <a:rPr lang="en-US" altLang="zh-TW" sz="1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size</a:t>
            </a:r>
            <a:r>
              <a:rPr lang="en-US" altLang="zh-TW" sz="1800" dirty="0" smtClean="0">
                <a:latin typeface="Candara" pitchFamily="34" charset="0"/>
              </a:rPr>
              <a:t>, </a:t>
            </a:r>
            <a:r>
              <a:rPr lang="en-US" altLang="zh-TW" sz="1800" b="0" dirty="0" err="1" smtClean="0">
                <a:latin typeface="Candara" pitchFamily="34" charset="0"/>
              </a:rPr>
              <a:t>pgprot_t</a:t>
            </a:r>
            <a:r>
              <a:rPr lang="en-US" altLang="zh-TW" sz="1800" b="0" dirty="0" smtClean="0">
                <a:latin typeface="Candara" pitchFamily="34" charset="0"/>
              </a:rPr>
              <a:t> </a:t>
            </a:r>
            <a:r>
              <a:rPr lang="en-US" altLang="zh-TW" sz="18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prot</a:t>
            </a:r>
            <a:r>
              <a:rPr lang="en-US" altLang="zh-TW" sz="1800" dirty="0" smtClean="0">
                <a:latin typeface="Candara" pitchFamily="34" charset="0"/>
              </a:rPr>
              <a:t>);</a:t>
            </a:r>
          </a:p>
          <a:p>
            <a:pPr>
              <a:buNone/>
            </a:pPr>
            <a:endParaRPr lang="en-US" altLang="zh-TW" sz="1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altLang="zh-TW" sz="1800" dirty="0" smtClean="0">
                <a:latin typeface="Candara" pitchFamily="34" charset="0"/>
                <a:sym typeface="Wingdings" pitchFamily="2" charset="2"/>
              </a:rPr>
              <a:t> </a:t>
            </a:r>
            <a:r>
              <a:rPr lang="en-US" altLang="zh-TW" sz="1800" dirty="0" smtClean="0">
                <a:latin typeface="Candara" pitchFamily="34" charset="0"/>
              </a:rPr>
              <a:t>Only for “reserved pages” (Out of memory management) &amp; “physical address”</a:t>
            </a:r>
          </a:p>
          <a:p>
            <a:pPr>
              <a:buNone/>
            </a:pPr>
            <a:r>
              <a:rPr lang="en-US" altLang="zh-TW" sz="1800" i="1" dirty="0" smtClean="0">
                <a:solidFill>
                  <a:schemeClr val="tx1"/>
                </a:solidFill>
                <a:latin typeface="新細明體"/>
                <a:ea typeface="新細明體"/>
              </a:rPr>
              <a:t>★ </a:t>
            </a:r>
            <a:r>
              <a:rPr lang="en-US" altLang="zh-TW" sz="1800" i="1" dirty="0" smtClean="0">
                <a:solidFill>
                  <a:schemeClr val="tx1"/>
                </a:solidFill>
                <a:latin typeface="Candara" pitchFamily="34" charset="0"/>
              </a:rPr>
              <a:t>Kernel helps us to fill these arguments</a:t>
            </a:r>
            <a:r>
              <a:rPr lang="zh-TW" altLang="en-US" sz="1800" i="1" dirty="0" smtClean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altLang="zh-TW" sz="1800" i="1" dirty="0" smtClean="0">
                <a:solidFill>
                  <a:schemeClr val="tx1"/>
                </a:solidFill>
                <a:latin typeface="Candara" pitchFamily="34" charset="0"/>
              </a:rPr>
              <a:t>:</a:t>
            </a:r>
            <a:r>
              <a:rPr lang="zh-TW" altLang="en-US" sz="1800" i="1" dirty="0" smtClean="0">
                <a:solidFill>
                  <a:schemeClr val="tx1"/>
                </a:solidFill>
                <a:latin typeface="Candara" pitchFamily="34" charset="0"/>
              </a:rPr>
              <a:t> </a:t>
            </a:r>
            <a:endParaRPr lang="en-US" altLang="zh-TW" sz="1800" i="1" dirty="0" smtClean="0">
              <a:solidFill>
                <a:schemeClr val="tx1"/>
              </a:solidFill>
              <a:latin typeface="Candara" pitchFamily="34" charset="0"/>
            </a:endParaRPr>
          </a:p>
          <a:p>
            <a:pPr>
              <a:buNone/>
            </a:pPr>
            <a:r>
              <a:rPr lang="en-US" altLang="zh-TW" sz="1800" dirty="0" err="1" smtClean="0">
                <a:latin typeface="Candara" pitchFamily="34" charset="0"/>
              </a:rPr>
              <a:t>vma</a:t>
            </a:r>
            <a:r>
              <a:rPr lang="en-US" altLang="zh-TW" sz="1800" dirty="0" smtClean="0">
                <a:latin typeface="Candara" pitchFamily="34" charset="0"/>
                <a:sym typeface="Wingdings" pitchFamily="2" charset="2"/>
              </a:rPr>
              <a:t></a:t>
            </a:r>
            <a:r>
              <a:rPr lang="en-US" altLang="zh-TW" sz="1800" dirty="0" smtClean="0">
                <a:latin typeface="Candara" pitchFamily="34" charset="0"/>
              </a:rPr>
              <a:t> The virtual memory area into which the page range is being mapped.</a:t>
            </a:r>
          </a:p>
          <a:p>
            <a:pPr>
              <a:buNone/>
            </a:pPr>
            <a:r>
              <a:rPr lang="en-US" altLang="zh-TW" sz="1800" dirty="0" err="1" smtClean="0">
                <a:latin typeface="Candara" pitchFamily="34" charset="0"/>
              </a:rPr>
              <a:t>virt_addr</a:t>
            </a:r>
            <a:r>
              <a:rPr lang="en-US" altLang="zh-TW" sz="1800" dirty="0" smtClean="0">
                <a:latin typeface="Candara" pitchFamily="34" charset="0"/>
                <a:sym typeface="Wingdings" pitchFamily="2" charset="2"/>
              </a:rPr>
              <a:t></a:t>
            </a:r>
            <a:r>
              <a:rPr lang="en-US" altLang="zh-TW" sz="1800" dirty="0" smtClean="0">
                <a:latin typeface="Candara" pitchFamily="34" charset="0"/>
              </a:rPr>
              <a:t> The user virtual address where mapping should begin.(</a:t>
            </a:r>
            <a:r>
              <a:rPr lang="en-US" altLang="zh-TW" sz="1800" dirty="0" err="1" smtClean="0">
                <a:solidFill>
                  <a:srgbClr val="FF0000"/>
                </a:solidFill>
                <a:latin typeface="Candara" pitchFamily="34" charset="0"/>
              </a:rPr>
              <a:t>vma</a:t>
            </a:r>
            <a:r>
              <a:rPr lang="en-US" altLang="zh-TW" sz="1800" dirty="0" smtClean="0">
                <a:solidFill>
                  <a:srgbClr val="FF0000"/>
                </a:solidFill>
                <a:latin typeface="Candara" pitchFamily="34" charset="0"/>
              </a:rPr>
              <a:t>-&gt;</a:t>
            </a:r>
            <a:r>
              <a:rPr lang="en-US" altLang="zh-TW" sz="1800" dirty="0" err="1" smtClean="0">
                <a:solidFill>
                  <a:srgbClr val="FF0000"/>
                </a:solidFill>
                <a:latin typeface="Candara" pitchFamily="34" charset="0"/>
              </a:rPr>
              <a:t>vm_start</a:t>
            </a:r>
            <a:r>
              <a:rPr lang="en-US" altLang="zh-TW" sz="1800" dirty="0" smtClean="0">
                <a:latin typeface="Candara" pitchFamily="34" charset="0"/>
              </a:rPr>
              <a:t>)</a:t>
            </a:r>
          </a:p>
          <a:p>
            <a:pPr>
              <a:buNone/>
            </a:pPr>
            <a:r>
              <a:rPr lang="en-US" altLang="zh-TW" sz="1800" dirty="0" err="1" smtClean="0">
                <a:latin typeface="Candara" pitchFamily="34" charset="0"/>
              </a:rPr>
              <a:t>pfn</a:t>
            </a:r>
            <a:r>
              <a:rPr lang="en-US" altLang="zh-TW" sz="1800" dirty="0" smtClean="0">
                <a:latin typeface="Candara" pitchFamily="34" charset="0"/>
                <a:sym typeface="Wingdings" pitchFamily="2" charset="2"/>
              </a:rPr>
              <a:t> Page Frame Number </a:t>
            </a:r>
            <a:r>
              <a:rPr lang="en-US" altLang="zh-TW" sz="1800" dirty="0" smtClean="0">
                <a:latin typeface="Candara" pitchFamily="34" charset="0"/>
              </a:rPr>
              <a:t>corresponding to the physical address.</a:t>
            </a:r>
            <a:br>
              <a:rPr lang="en-US" altLang="zh-TW" sz="1800" dirty="0" smtClean="0">
                <a:latin typeface="Candara" pitchFamily="34" charset="0"/>
              </a:rPr>
            </a:br>
            <a:r>
              <a:rPr lang="en-US" altLang="zh-TW" sz="1800" dirty="0" smtClean="0">
                <a:latin typeface="Candara" pitchFamily="34" charset="0"/>
              </a:rPr>
              <a:t>     For most users , </a:t>
            </a:r>
            <a:r>
              <a:rPr lang="en-US" altLang="zh-TW" sz="1800" dirty="0" err="1" smtClean="0">
                <a:latin typeface="Candara" pitchFamily="34" charset="0"/>
              </a:rPr>
              <a:t>vm</a:t>
            </a:r>
            <a:r>
              <a:rPr lang="en-US" altLang="zh-TW" sz="1800" dirty="0" smtClean="0">
                <a:latin typeface="Candara" pitchFamily="34" charset="0"/>
              </a:rPr>
              <a:t>-&gt;</a:t>
            </a:r>
            <a:r>
              <a:rPr lang="en-US" altLang="zh-TW" sz="1800" dirty="0" err="1" smtClean="0">
                <a:latin typeface="Candara" pitchFamily="34" charset="0"/>
              </a:rPr>
              <a:t>vm_pgoff</a:t>
            </a:r>
            <a:r>
              <a:rPr lang="en-US" altLang="zh-TW" sz="1800" dirty="0" smtClean="0">
                <a:latin typeface="Candara" pitchFamily="34" charset="0"/>
              </a:rPr>
              <a:t> contains physical address.</a:t>
            </a:r>
          </a:p>
          <a:p>
            <a:pPr>
              <a:buNone/>
            </a:pPr>
            <a:r>
              <a:rPr lang="en-US" altLang="zh-TW" sz="1800" dirty="0" smtClean="0">
                <a:latin typeface="Candara" pitchFamily="34" charset="0"/>
              </a:rPr>
              <a:t>		</a:t>
            </a:r>
            <a:r>
              <a:rPr lang="en-US" altLang="zh-TW" sz="1800" dirty="0" smtClean="0">
                <a:solidFill>
                  <a:srgbClr val="FF0000"/>
                </a:solidFill>
                <a:latin typeface="Candara" pitchFamily="34" charset="0"/>
              </a:rPr>
              <a:t>   </a:t>
            </a:r>
            <a:r>
              <a:rPr lang="en-US" altLang="zh-TW" sz="1800" dirty="0" err="1" smtClean="0">
                <a:solidFill>
                  <a:srgbClr val="FF0000"/>
                </a:solidFill>
                <a:latin typeface="Candara" pitchFamily="34" charset="0"/>
              </a:rPr>
              <a:t>vma</a:t>
            </a:r>
            <a:r>
              <a:rPr lang="en-US" altLang="zh-TW" sz="1800" dirty="0" smtClean="0">
                <a:solidFill>
                  <a:srgbClr val="FF0000"/>
                </a:solidFill>
                <a:latin typeface="Candara" pitchFamily="34" charset="0"/>
              </a:rPr>
              <a:t>-&gt;</a:t>
            </a:r>
            <a:r>
              <a:rPr lang="en-US" altLang="zh-TW" sz="1800" dirty="0" err="1" smtClean="0">
                <a:solidFill>
                  <a:srgbClr val="FF0000"/>
                </a:solidFill>
                <a:latin typeface="Candara" pitchFamily="34" charset="0"/>
              </a:rPr>
              <a:t>vm_pgoff</a:t>
            </a:r>
            <a:r>
              <a:rPr lang="en-US" altLang="zh-TW" sz="1800" dirty="0" smtClean="0">
                <a:solidFill>
                  <a:srgbClr val="FF0000"/>
                </a:solidFill>
                <a:latin typeface="Candara" pitchFamily="34" charset="0"/>
              </a:rPr>
              <a:t> &lt;&lt; PAGE_SHIFT</a:t>
            </a:r>
            <a:r>
              <a:rPr lang="zh-TW" altLang="en-US" sz="1800" dirty="0" smtClean="0">
                <a:solidFill>
                  <a:srgbClr val="FF0000"/>
                </a:solidFill>
                <a:latin typeface="Candara" pitchFamily="34" charset="0"/>
              </a:rPr>
              <a:t> </a:t>
            </a:r>
            <a:r>
              <a:rPr lang="en-US" altLang="zh-TW" sz="1800" dirty="0" smtClean="0">
                <a:latin typeface="Candara" pitchFamily="34" charset="0"/>
              </a:rPr>
              <a:t>is the value you need.</a:t>
            </a:r>
          </a:p>
          <a:p>
            <a:pPr>
              <a:buNone/>
            </a:pPr>
            <a:r>
              <a:rPr lang="en-US" altLang="zh-TW" sz="1800" dirty="0" smtClean="0">
                <a:latin typeface="Candara" pitchFamily="34" charset="0"/>
              </a:rPr>
              <a:t>size </a:t>
            </a:r>
            <a:r>
              <a:rPr lang="en-US" altLang="zh-TW" sz="1800" dirty="0" smtClean="0">
                <a:latin typeface="Candara" pitchFamily="34" charset="0"/>
                <a:sym typeface="Wingdings" pitchFamily="2" charset="2"/>
              </a:rPr>
              <a:t>  The area size being remapped. In bytes.</a:t>
            </a:r>
            <a:r>
              <a:rPr lang="zh-TW" altLang="en-US" sz="1800" dirty="0" smtClean="0">
                <a:latin typeface="Candara" pitchFamily="34" charset="0"/>
                <a:sym typeface="Wingdings" pitchFamily="2" charset="2"/>
              </a:rPr>
              <a:t> </a:t>
            </a:r>
            <a:r>
              <a:rPr lang="en-US" altLang="zh-TW" sz="1800" dirty="0" smtClean="0">
                <a:latin typeface="Candara" pitchFamily="34" charset="0"/>
                <a:sym typeface="Wingdings" pitchFamily="2" charset="2"/>
              </a:rPr>
              <a:t>(</a:t>
            </a:r>
            <a:r>
              <a:rPr lang="en-US" altLang="zh-TW" sz="1800" dirty="0" err="1" smtClean="0">
                <a:solidFill>
                  <a:srgbClr val="FF0000"/>
                </a:solidFill>
                <a:latin typeface="Candara" pitchFamily="34" charset="0"/>
                <a:sym typeface="Wingdings" pitchFamily="2" charset="2"/>
              </a:rPr>
              <a:t>vma</a:t>
            </a:r>
            <a:r>
              <a:rPr lang="en-US" altLang="zh-TW" sz="1800" dirty="0" smtClean="0">
                <a:solidFill>
                  <a:srgbClr val="FF0000"/>
                </a:solidFill>
                <a:latin typeface="Candara" pitchFamily="34" charset="0"/>
                <a:sym typeface="Wingdings" pitchFamily="2" charset="2"/>
              </a:rPr>
              <a:t>-&gt;</a:t>
            </a:r>
            <a:r>
              <a:rPr lang="en-US" altLang="zh-TW" sz="1800" dirty="0" err="1" smtClean="0">
                <a:solidFill>
                  <a:srgbClr val="FF0000"/>
                </a:solidFill>
                <a:latin typeface="Candara" pitchFamily="34" charset="0"/>
                <a:sym typeface="Wingdings" pitchFamily="2" charset="2"/>
              </a:rPr>
              <a:t>vm_end</a:t>
            </a:r>
            <a:r>
              <a:rPr lang="en-US" altLang="zh-TW" sz="1800" dirty="0" smtClean="0">
                <a:solidFill>
                  <a:srgbClr val="FF0000"/>
                </a:solidFill>
                <a:latin typeface="Candara" pitchFamily="34" charset="0"/>
                <a:sym typeface="Wingdings" pitchFamily="2" charset="2"/>
              </a:rPr>
              <a:t>- </a:t>
            </a:r>
            <a:r>
              <a:rPr lang="en-US" altLang="zh-TW" sz="1800" dirty="0" err="1" smtClean="0">
                <a:solidFill>
                  <a:srgbClr val="FF0000"/>
                </a:solidFill>
                <a:latin typeface="Candara" pitchFamily="34" charset="0"/>
                <a:sym typeface="Wingdings" pitchFamily="2" charset="2"/>
              </a:rPr>
              <a:t>vma</a:t>
            </a:r>
            <a:r>
              <a:rPr lang="en-US" altLang="zh-TW" sz="1800" dirty="0" smtClean="0">
                <a:solidFill>
                  <a:srgbClr val="FF0000"/>
                </a:solidFill>
                <a:latin typeface="Candara" pitchFamily="34" charset="0"/>
                <a:sym typeface="Wingdings" pitchFamily="2" charset="2"/>
              </a:rPr>
              <a:t>-&gt;</a:t>
            </a:r>
            <a:r>
              <a:rPr lang="en-US" altLang="zh-TW" sz="1800" dirty="0" err="1" smtClean="0">
                <a:solidFill>
                  <a:srgbClr val="FF0000"/>
                </a:solidFill>
                <a:latin typeface="Candara" pitchFamily="34" charset="0"/>
                <a:sym typeface="Wingdings" pitchFamily="2" charset="2"/>
              </a:rPr>
              <a:t>vm_start</a:t>
            </a:r>
            <a:r>
              <a:rPr lang="en-US" altLang="zh-TW" sz="1800" dirty="0" smtClean="0">
                <a:latin typeface="Candara" pitchFamily="34" charset="0"/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altLang="zh-TW" sz="1800" dirty="0" err="1" smtClean="0">
                <a:latin typeface="Candara" pitchFamily="34" charset="0"/>
                <a:sym typeface="Wingdings" pitchFamily="2" charset="2"/>
              </a:rPr>
              <a:t>prot</a:t>
            </a:r>
            <a:r>
              <a:rPr lang="en-US" altLang="zh-TW" sz="1800" dirty="0" smtClean="0">
                <a:latin typeface="Candara" pitchFamily="34" charset="0"/>
                <a:sym typeface="Wingdings" pitchFamily="2" charset="2"/>
              </a:rPr>
              <a:t>  Protection for Pages in this VMA. Using </a:t>
            </a:r>
            <a:r>
              <a:rPr lang="en-US" altLang="zh-TW" sz="1800" dirty="0" err="1" smtClean="0">
                <a:latin typeface="Candara" pitchFamily="34" charset="0"/>
              </a:rPr>
              <a:t>vm</a:t>
            </a:r>
            <a:r>
              <a:rPr lang="en-US" altLang="zh-TW" sz="1800" dirty="0" smtClean="0">
                <a:latin typeface="Candara" pitchFamily="34" charset="0"/>
              </a:rPr>
              <a:t>-&gt;</a:t>
            </a:r>
            <a:r>
              <a:rPr lang="en-US" altLang="zh-TW" sz="1800" dirty="0" err="1" smtClean="0">
                <a:latin typeface="Candara" pitchFamily="34" charset="0"/>
              </a:rPr>
              <a:t>vm_page_prot</a:t>
            </a:r>
            <a:r>
              <a:rPr lang="en-US" altLang="zh-TW" sz="1800" dirty="0" smtClean="0">
                <a:latin typeface="Candara" pitchFamily="34" charset="0"/>
              </a:rPr>
              <a:t> . </a:t>
            </a:r>
          </a:p>
          <a:p>
            <a:pPr>
              <a:buNone/>
            </a:pPr>
            <a:r>
              <a:rPr lang="zh-TW" altLang="en-US" sz="1800" dirty="0" smtClean="0">
                <a:latin typeface="Candara" pitchFamily="34" charset="0"/>
              </a:rPr>
              <a:t>            </a:t>
            </a:r>
            <a:r>
              <a:rPr lang="en-US" altLang="zh-TW" sz="1800" dirty="0" smtClean="0">
                <a:latin typeface="Candara" pitchFamily="34" charset="0"/>
              </a:rPr>
              <a:t>If you don’t want the mapping area cached by CPU ,</a:t>
            </a:r>
          </a:p>
          <a:p>
            <a:pPr>
              <a:buNone/>
            </a:pPr>
            <a:r>
              <a:rPr lang="en-US" altLang="zh-TW" sz="1800" dirty="0" smtClean="0">
                <a:latin typeface="Candara" pitchFamily="34" charset="0"/>
              </a:rPr>
              <a:t>			</a:t>
            </a:r>
            <a:r>
              <a:rPr lang="en-US" altLang="zh-TW" sz="1800" dirty="0" smtClean="0">
                <a:solidFill>
                  <a:srgbClr val="FF0000"/>
                </a:solidFill>
                <a:latin typeface="Candara" pitchFamily="34" charset="0"/>
              </a:rPr>
              <a:t> </a:t>
            </a:r>
            <a:r>
              <a:rPr lang="en-US" altLang="zh-TW" sz="1800" dirty="0" err="1" smtClean="0">
                <a:solidFill>
                  <a:srgbClr val="FF0000"/>
                </a:solidFill>
                <a:latin typeface="Candara" pitchFamily="34" charset="0"/>
              </a:rPr>
              <a:t>vma</a:t>
            </a:r>
            <a:r>
              <a:rPr lang="en-US" altLang="zh-TW" sz="1800" dirty="0" smtClean="0">
                <a:solidFill>
                  <a:srgbClr val="FF0000"/>
                </a:solidFill>
                <a:latin typeface="Candara" pitchFamily="34" charset="0"/>
              </a:rPr>
              <a:t>-&gt;</a:t>
            </a:r>
            <a:r>
              <a:rPr lang="en-US" altLang="zh-TW" sz="1800" dirty="0" err="1" smtClean="0">
                <a:solidFill>
                  <a:srgbClr val="FF0000"/>
                </a:solidFill>
                <a:latin typeface="Candara" pitchFamily="34" charset="0"/>
              </a:rPr>
              <a:t>vm_page_prot</a:t>
            </a:r>
            <a:r>
              <a:rPr lang="en-US" altLang="zh-TW" sz="1800" dirty="0" smtClean="0">
                <a:solidFill>
                  <a:srgbClr val="FF0000"/>
                </a:solidFill>
                <a:latin typeface="Candara" pitchFamily="34" charset="0"/>
              </a:rPr>
              <a:t> = </a:t>
            </a:r>
            <a:r>
              <a:rPr lang="en-US" altLang="zh-TW" sz="1800" dirty="0" err="1" smtClean="0">
                <a:solidFill>
                  <a:srgbClr val="FF0000"/>
                </a:solidFill>
                <a:latin typeface="Candara" pitchFamily="34" charset="0"/>
              </a:rPr>
              <a:t>pgprot_noncached</a:t>
            </a:r>
            <a:r>
              <a:rPr lang="en-US" altLang="zh-TW" sz="1800" dirty="0" smtClean="0">
                <a:solidFill>
                  <a:srgbClr val="FF0000"/>
                </a:solidFill>
                <a:latin typeface="Candara" pitchFamily="34" charset="0"/>
              </a:rPr>
              <a:t>(</a:t>
            </a:r>
            <a:r>
              <a:rPr lang="en-US" altLang="zh-TW" sz="1800" dirty="0" err="1" smtClean="0">
                <a:solidFill>
                  <a:srgbClr val="FF0000"/>
                </a:solidFill>
                <a:latin typeface="Candara" pitchFamily="34" charset="0"/>
              </a:rPr>
              <a:t>vma</a:t>
            </a:r>
            <a:r>
              <a:rPr lang="en-US" altLang="zh-TW" sz="1800" dirty="0" smtClean="0">
                <a:solidFill>
                  <a:srgbClr val="FF0000"/>
                </a:solidFill>
                <a:latin typeface="Candara" pitchFamily="34" charset="0"/>
              </a:rPr>
              <a:t>-&gt;</a:t>
            </a:r>
            <a:r>
              <a:rPr lang="en-US" altLang="zh-TW" sz="1800" dirty="0" err="1" smtClean="0">
                <a:solidFill>
                  <a:srgbClr val="FF0000"/>
                </a:solidFill>
                <a:latin typeface="Candara" pitchFamily="34" charset="0"/>
              </a:rPr>
              <a:t>vm_page_prot</a:t>
            </a:r>
            <a:r>
              <a:rPr lang="en-US" altLang="zh-TW" sz="1800" dirty="0" smtClean="0">
                <a:solidFill>
                  <a:srgbClr val="FF0000"/>
                </a:solidFill>
                <a:latin typeface="Candara" pitchFamily="34" charset="0"/>
              </a:rPr>
              <a:t>);</a:t>
            </a:r>
            <a:endParaRPr lang="zh-TW" altLang="en-US" sz="1800" dirty="0" err="1" smtClean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Candara" pitchFamily="34" charset="0"/>
              </a:rPr>
              <a:t>The implement of </a:t>
            </a:r>
            <a:r>
              <a:rPr lang="en-US" altLang="zh-TW" dirty="0" err="1" smtClean="0">
                <a:latin typeface="Candara" pitchFamily="34" charset="0"/>
              </a:rPr>
              <a:t>mmap</a:t>
            </a:r>
            <a:r>
              <a:rPr lang="en-US" altLang="zh-TW" dirty="0" smtClean="0">
                <a:latin typeface="Candara" pitchFamily="34" charset="0"/>
              </a:rPr>
              <a:t> file operation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8B2799F-3764-4410-9E5C-C6AE516675B6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0824" y="1214422"/>
            <a:ext cx="8750331" cy="4929222"/>
          </a:xfrm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#include </a:t>
            </a:r>
            <a:r>
              <a:rPr lang="en-US" altLang="zh-TW" sz="1600" b="0" dirty="0" smtClean="0">
                <a:solidFill>
                  <a:schemeClr val="tx1"/>
                </a:solidFill>
                <a:latin typeface="Verdana" pitchFamily="34" charset="0"/>
              </a:rPr>
              <a:t>&lt;</a:t>
            </a:r>
            <a:r>
              <a:rPr lang="en-US" altLang="zh-TW" sz="1600" b="0" dirty="0" err="1" smtClean="0">
                <a:solidFill>
                  <a:schemeClr val="tx1"/>
                </a:solidFill>
                <a:latin typeface="Verdana" pitchFamily="34" charset="0"/>
              </a:rPr>
              <a:t>linux</a:t>
            </a:r>
            <a:r>
              <a:rPr lang="en-US" altLang="zh-TW" sz="1600" b="0" dirty="0" smtClean="0">
                <a:solidFill>
                  <a:schemeClr val="tx1"/>
                </a:solidFill>
                <a:latin typeface="Verdana" pitchFamily="34" charset="0"/>
              </a:rPr>
              <a:t>/</a:t>
            </a:r>
            <a:r>
              <a:rPr lang="en-US" altLang="zh-TW" sz="1600" b="0" dirty="0" err="1" smtClean="0">
                <a:solidFill>
                  <a:schemeClr val="tx1"/>
                </a:solidFill>
                <a:latin typeface="Verdana" pitchFamily="34" charset="0"/>
              </a:rPr>
              <a:t>mm.h</a:t>
            </a:r>
            <a:r>
              <a:rPr lang="en-US" altLang="zh-TW" sz="1600" b="0" dirty="0" smtClean="0">
                <a:solidFill>
                  <a:schemeClr val="tx1"/>
                </a:solidFill>
                <a:latin typeface="Verdana" pitchFamily="34" charset="0"/>
              </a:rPr>
              <a:t>&gt; </a:t>
            </a:r>
          </a:p>
          <a:p>
            <a:pPr>
              <a:buNone/>
            </a:pPr>
            <a:r>
              <a:rPr lang="en-US" altLang="zh-TW" sz="1600" b="0" dirty="0" smtClean="0">
                <a:latin typeface="Verdana" pitchFamily="34" charset="0"/>
              </a:rPr>
              <a:t> </a:t>
            </a:r>
            <a:r>
              <a:rPr lang="en-US" altLang="zh-TW" sz="1600" b="0" dirty="0" err="1" smtClean="0">
                <a:solidFill>
                  <a:srgbClr val="1A9620"/>
                </a:solidFill>
                <a:latin typeface="Verdana" pitchFamily="34" charset="0"/>
              </a:rPr>
              <a:t>int</a:t>
            </a:r>
            <a:r>
              <a:rPr lang="en-US" altLang="zh-TW" sz="1600" b="0" dirty="0" smtClean="0">
                <a:latin typeface="Verdana" pitchFamily="34" charset="0"/>
              </a:rPr>
              <a:t> </a:t>
            </a:r>
            <a:r>
              <a:rPr lang="en-US" altLang="zh-TW" sz="2000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sample_mmap</a:t>
            </a: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(</a:t>
            </a:r>
            <a:r>
              <a:rPr lang="en-US" altLang="zh-TW" sz="1600" b="0" dirty="0" err="1" smtClean="0">
                <a:solidFill>
                  <a:srgbClr val="FF0000"/>
                </a:solidFill>
                <a:latin typeface="Verdana" pitchFamily="34" charset="0"/>
              </a:rPr>
              <a:t>struct</a:t>
            </a:r>
            <a:r>
              <a:rPr lang="en-US" altLang="zh-TW" sz="1600" b="0" dirty="0" smtClean="0">
                <a:latin typeface="Verdana" pitchFamily="34" charset="0"/>
              </a:rPr>
              <a:t> 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file</a:t>
            </a:r>
            <a:r>
              <a:rPr lang="en-US" altLang="zh-TW" sz="1600" b="0" dirty="0" smtClean="0">
                <a:latin typeface="Verdana" pitchFamily="34" charset="0"/>
              </a:rPr>
              <a:t> *</a:t>
            </a:r>
            <a:r>
              <a:rPr lang="en-US" altLang="zh-TW" sz="1600" b="0" dirty="0" err="1" smtClean="0">
                <a:solidFill>
                  <a:srgbClr val="000066"/>
                </a:solidFill>
                <a:latin typeface="Verdana" pitchFamily="34" charset="0"/>
              </a:rPr>
              <a:t>filp</a:t>
            </a: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,</a:t>
            </a:r>
            <a:r>
              <a:rPr lang="en-US" altLang="zh-TW" sz="1600" b="0" dirty="0" smtClean="0">
                <a:latin typeface="Verdana" pitchFamily="34" charset="0"/>
              </a:rPr>
              <a:t> </a:t>
            </a:r>
            <a:r>
              <a:rPr lang="en-US" altLang="zh-TW" sz="1600" b="0" dirty="0" err="1" smtClean="0">
                <a:solidFill>
                  <a:srgbClr val="FF0000"/>
                </a:solidFill>
                <a:latin typeface="Verdana" pitchFamily="34" charset="0"/>
              </a:rPr>
              <a:t>struct</a:t>
            </a:r>
            <a:r>
              <a:rPr lang="en-US" altLang="zh-TW" sz="1600" b="0" dirty="0" smtClean="0">
                <a:latin typeface="Verdana" pitchFamily="34" charset="0"/>
              </a:rPr>
              <a:t> </a:t>
            </a:r>
            <a:r>
              <a:rPr lang="en-US" altLang="zh-TW" sz="1600" b="0" dirty="0" err="1" smtClean="0">
                <a:solidFill>
                  <a:srgbClr val="1A9620"/>
                </a:solidFill>
                <a:latin typeface="Verdana" pitchFamily="34" charset="0"/>
              </a:rPr>
              <a:t>vm_area_struct</a:t>
            </a:r>
            <a:r>
              <a:rPr lang="en-US" altLang="zh-TW" sz="1600" b="0" dirty="0" smtClean="0">
                <a:latin typeface="Verdana" pitchFamily="34" charset="0"/>
              </a:rPr>
              <a:t> *</a:t>
            </a:r>
            <a:r>
              <a:rPr lang="en-US" altLang="zh-TW" sz="1600" b="0" dirty="0" err="1" smtClean="0">
                <a:latin typeface="Verdana" pitchFamily="34" charset="0"/>
              </a:rPr>
              <a:t>vma</a:t>
            </a: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) </a:t>
            </a:r>
          </a:p>
          <a:p>
            <a:pPr>
              <a:buNone/>
            </a:pP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{ </a:t>
            </a:r>
          </a:p>
          <a:p>
            <a:pPr>
              <a:buNone/>
            </a:pPr>
            <a:r>
              <a:rPr lang="en-US" altLang="zh-TW" sz="1600" b="0" dirty="0" smtClean="0">
                <a:latin typeface="Verdana" pitchFamily="34" charset="0"/>
              </a:rPr>
              <a:t>   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unsigned long </a:t>
            </a:r>
            <a:r>
              <a:rPr lang="en-US" altLang="zh-TW" sz="1600" dirty="0" smtClean="0">
                <a:solidFill>
                  <a:srgbClr val="000066"/>
                </a:solidFill>
                <a:latin typeface="Verdana" pitchFamily="34" charset="0"/>
              </a:rPr>
              <a:t>offset</a:t>
            </a:r>
            <a:r>
              <a:rPr lang="en-US" altLang="zh-TW" sz="1600" b="0" dirty="0" smtClean="0">
                <a:latin typeface="Verdana" pitchFamily="34" charset="0"/>
              </a:rPr>
              <a:t> 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=</a:t>
            </a:r>
            <a:r>
              <a:rPr lang="en-US" altLang="zh-TW" sz="1600" b="0" dirty="0" smtClean="0">
                <a:latin typeface="Verdana" pitchFamily="34" charset="0"/>
              </a:rPr>
              <a:t> </a:t>
            </a:r>
            <a:r>
              <a:rPr lang="en-US" altLang="zh-TW" sz="1600" dirty="0" err="1" smtClean="0">
                <a:solidFill>
                  <a:srgbClr val="009999"/>
                </a:solidFill>
                <a:latin typeface="Verdana" pitchFamily="34" charset="0"/>
              </a:rPr>
              <a:t>vma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-&gt;</a:t>
            </a:r>
            <a:r>
              <a:rPr lang="en-US" altLang="zh-TW" sz="1600" b="0" dirty="0" err="1" smtClean="0">
                <a:solidFill>
                  <a:srgbClr val="1A9620"/>
                </a:solidFill>
                <a:latin typeface="Verdana" pitchFamily="34" charset="0"/>
              </a:rPr>
              <a:t>vm_pgoff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 &lt;&lt;</a:t>
            </a:r>
            <a:r>
              <a:rPr lang="en-US" altLang="zh-TW" sz="1600" b="0" dirty="0" smtClean="0">
                <a:latin typeface="Verdana" pitchFamily="34" charset="0"/>
              </a:rPr>
              <a:t> </a:t>
            </a:r>
            <a:r>
              <a:rPr lang="en-US" altLang="zh-TW" sz="1600" b="0" dirty="0" smtClean="0">
                <a:solidFill>
                  <a:srgbClr val="FF0000"/>
                </a:solidFill>
                <a:latin typeface="Verdana" pitchFamily="34" charset="0"/>
              </a:rPr>
              <a:t>PAGE_SHIFT</a:t>
            </a: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;</a:t>
            </a:r>
            <a:r>
              <a:rPr lang="en-US" altLang="zh-TW" sz="1600" b="0" dirty="0" smtClean="0">
                <a:latin typeface="Verdana" pitchFamily="34" charset="0"/>
              </a:rPr>
              <a:t> </a:t>
            </a:r>
          </a:p>
          <a:p>
            <a:pPr>
              <a:buNone/>
            </a:pPr>
            <a:r>
              <a:rPr lang="en-US" altLang="zh-TW" sz="1600" b="0" dirty="0" smtClean="0">
                <a:latin typeface="Verdana" pitchFamily="34" charset="0"/>
              </a:rPr>
              <a:t>   </a:t>
            </a:r>
            <a:r>
              <a:rPr lang="en-US" altLang="zh-TW" sz="1600" b="0" dirty="0" smtClean="0">
                <a:solidFill>
                  <a:srgbClr val="FF0000"/>
                </a:solidFill>
                <a:latin typeface="Verdana" pitchFamily="34" charset="0"/>
              </a:rPr>
              <a:t>if </a:t>
            </a: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(</a:t>
            </a:r>
            <a:r>
              <a:rPr lang="en-US" altLang="zh-TW" sz="1600" dirty="0" smtClean="0">
                <a:solidFill>
                  <a:srgbClr val="000066"/>
                </a:solidFill>
                <a:latin typeface="Verdana" pitchFamily="34" charset="0"/>
              </a:rPr>
              <a:t>offset</a:t>
            </a:r>
            <a:r>
              <a:rPr lang="en-US" altLang="zh-TW" sz="1600" b="0" dirty="0" smtClean="0">
                <a:latin typeface="Verdana" pitchFamily="34" charset="0"/>
              </a:rPr>
              <a:t> 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&gt;=</a:t>
            </a:r>
            <a:r>
              <a:rPr lang="en-US" altLang="zh-TW" sz="1600" b="0" dirty="0" smtClean="0">
                <a:solidFill>
                  <a:schemeClr val="tx1"/>
                </a:solidFill>
                <a:latin typeface="Verdana" pitchFamily="34" charset="0"/>
              </a:rPr>
              <a:t>_pa</a:t>
            </a: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(</a:t>
            </a:r>
            <a:r>
              <a:rPr lang="en-US" altLang="zh-TW" sz="1600" b="0" dirty="0" err="1" smtClean="0">
                <a:solidFill>
                  <a:schemeClr val="tx1"/>
                </a:solidFill>
                <a:latin typeface="Verdana" pitchFamily="34" charset="0"/>
              </a:rPr>
              <a:t>high_memory</a:t>
            </a: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)</a:t>
            </a:r>
            <a:r>
              <a:rPr lang="en-US" altLang="zh-TW" sz="1600" b="0" dirty="0" smtClean="0">
                <a:latin typeface="Verdana" pitchFamily="34" charset="0"/>
              </a:rPr>
              <a:t> 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||</a:t>
            </a:r>
            <a:r>
              <a:rPr lang="en-US" altLang="zh-TW" sz="1600" b="0" dirty="0" smtClean="0">
                <a:latin typeface="Verdana" pitchFamily="34" charset="0"/>
              </a:rPr>
              <a:t> </a:t>
            </a: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(</a:t>
            </a:r>
            <a:r>
              <a:rPr lang="en-US" altLang="zh-TW" sz="1600" dirty="0" err="1" smtClean="0">
                <a:solidFill>
                  <a:srgbClr val="009999"/>
                </a:solidFill>
                <a:latin typeface="Verdana" pitchFamily="34" charset="0"/>
              </a:rPr>
              <a:t>filp</a:t>
            </a:r>
            <a:r>
              <a:rPr lang="en-US" altLang="zh-TW" sz="1600" b="0" dirty="0" smtClean="0">
                <a:solidFill>
                  <a:srgbClr val="009999"/>
                </a:solidFill>
                <a:latin typeface="Verdana" pitchFamily="34" charset="0"/>
              </a:rPr>
              <a:t>-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&gt;</a:t>
            </a:r>
            <a:r>
              <a:rPr lang="en-US" altLang="zh-TW" sz="1600" b="0" dirty="0" err="1" smtClean="0">
                <a:solidFill>
                  <a:srgbClr val="1A9620"/>
                </a:solidFill>
                <a:latin typeface="Verdana" pitchFamily="34" charset="0"/>
              </a:rPr>
              <a:t>f_flags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 &amp;</a:t>
            </a:r>
            <a:r>
              <a:rPr lang="en-US" altLang="zh-TW" sz="1600" b="0" dirty="0" smtClean="0">
                <a:latin typeface="Verdana" pitchFamily="34" charset="0"/>
              </a:rPr>
              <a:t> </a:t>
            </a:r>
            <a:r>
              <a:rPr lang="en-US" altLang="zh-TW" sz="1600" b="0" dirty="0" smtClean="0">
                <a:solidFill>
                  <a:srgbClr val="FF0000"/>
                </a:solidFill>
                <a:latin typeface="Verdana" pitchFamily="34" charset="0"/>
              </a:rPr>
              <a:t>O_SYNC</a:t>
            </a: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))</a:t>
            </a:r>
            <a:r>
              <a:rPr lang="en-US" altLang="zh-TW" sz="1600" b="0" dirty="0" smtClean="0">
                <a:latin typeface="Verdana" pitchFamily="34" charset="0"/>
              </a:rPr>
              <a:t> </a:t>
            </a:r>
          </a:p>
          <a:p>
            <a:pPr>
              <a:buNone/>
            </a:pPr>
            <a:r>
              <a:rPr lang="en-US" altLang="zh-TW" sz="1600" b="0" dirty="0" smtClean="0">
                <a:latin typeface="Verdana" pitchFamily="34" charset="0"/>
              </a:rPr>
              <a:t>       </a:t>
            </a:r>
            <a:r>
              <a:rPr lang="zh-TW" altLang="en-US" sz="1600" b="0" dirty="0" smtClean="0">
                <a:latin typeface="Verdana" pitchFamily="34" charset="0"/>
              </a:rPr>
              <a:t>           </a:t>
            </a:r>
            <a:r>
              <a:rPr lang="en-US" altLang="zh-TW" sz="1600" dirty="0" err="1" smtClean="0">
                <a:solidFill>
                  <a:srgbClr val="009999"/>
                </a:solidFill>
                <a:latin typeface="Verdana" pitchFamily="34" charset="0"/>
              </a:rPr>
              <a:t>vma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-&gt;</a:t>
            </a:r>
            <a:r>
              <a:rPr lang="en-US" altLang="zh-TW" sz="1600" b="0" dirty="0" err="1" smtClean="0">
                <a:solidFill>
                  <a:srgbClr val="1A9620"/>
                </a:solidFill>
                <a:latin typeface="Verdana" pitchFamily="34" charset="0"/>
              </a:rPr>
              <a:t>vm_flags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 |=</a:t>
            </a:r>
            <a:r>
              <a:rPr lang="en-US" altLang="zh-TW" sz="1600" b="0" dirty="0" smtClean="0">
                <a:latin typeface="Verdana" pitchFamily="34" charset="0"/>
              </a:rPr>
              <a:t> </a:t>
            </a:r>
            <a:r>
              <a:rPr lang="en-US" altLang="zh-TW" sz="1600" b="0" dirty="0" smtClean="0">
                <a:solidFill>
                  <a:srgbClr val="FF0000"/>
                </a:solidFill>
                <a:latin typeface="Verdana" pitchFamily="34" charset="0"/>
              </a:rPr>
              <a:t>VM_IO</a:t>
            </a: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;</a:t>
            </a:r>
            <a:r>
              <a:rPr lang="zh-TW" altLang="en-US" sz="1600" b="0" dirty="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endParaRPr lang="en-US" altLang="zh-TW" sz="1600" b="0" dirty="0" smtClean="0">
              <a:solidFill>
                <a:srgbClr val="800000"/>
              </a:solidFill>
              <a:latin typeface="Verdana" pitchFamily="34" charset="0"/>
            </a:endParaRPr>
          </a:p>
          <a:p>
            <a:pPr>
              <a:buNone/>
            </a:pPr>
            <a:endParaRPr lang="en-US" altLang="zh-TW" sz="1600" b="0" dirty="0" smtClean="0">
              <a:solidFill>
                <a:srgbClr val="800000"/>
              </a:solidFill>
              <a:latin typeface="Verdana" pitchFamily="34" charset="0"/>
            </a:endParaRPr>
          </a:p>
          <a:p>
            <a:pPr>
              <a:buNone/>
            </a:pPr>
            <a:r>
              <a:rPr lang="en-US" altLang="zh-TW" sz="1600" b="0" dirty="0" smtClean="0">
                <a:latin typeface="Verdana" pitchFamily="34" charset="0"/>
              </a:rPr>
              <a:t>   </a:t>
            </a:r>
            <a:r>
              <a:rPr lang="en-US" altLang="zh-TW" sz="1600" dirty="0" err="1" smtClean="0">
                <a:solidFill>
                  <a:srgbClr val="009999"/>
                </a:solidFill>
                <a:latin typeface="Verdana" pitchFamily="34" charset="0"/>
              </a:rPr>
              <a:t>vma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-&gt;</a:t>
            </a:r>
            <a:r>
              <a:rPr lang="en-US" altLang="zh-TW" sz="1600" b="0" dirty="0" err="1" smtClean="0">
                <a:solidFill>
                  <a:srgbClr val="1A9620"/>
                </a:solidFill>
                <a:latin typeface="Verdana" pitchFamily="34" charset="0"/>
              </a:rPr>
              <a:t>vm_flags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 |=</a:t>
            </a:r>
            <a:r>
              <a:rPr lang="en-US" altLang="zh-TW" sz="1600" b="0" dirty="0" smtClean="0">
                <a:latin typeface="Verdana" pitchFamily="34" charset="0"/>
              </a:rPr>
              <a:t> </a:t>
            </a:r>
            <a:r>
              <a:rPr lang="en-US" altLang="zh-TW" sz="1600" b="0" dirty="0" smtClean="0">
                <a:solidFill>
                  <a:srgbClr val="FF0000"/>
                </a:solidFill>
                <a:latin typeface="Verdana" pitchFamily="34" charset="0"/>
              </a:rPr>
              <a:t>VM_RESERVED</a:t>
            </a: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;</a:t>
            </a:r>
            <a:r>
              <a:rPr lang="en-US" altLang="zh-TW" sz="1600" b="0" dirty="0" smtClean="0">
                <a:latin typeface="Verdana" pitchFamily="34" charset="0"/>
              </a:rPr>
              <a:t> </a:t>
            </a:r>
          </a:p>
          <a:p>
            <a:pPr>
              <a:buNone/>
            </a:pPr>
            <a:r>
              <a:rPr lang="zh-TW" altLang="en-US" sz="1600" dirty="0" smtClean="0">
                <a:solidFill>
                  <a:srgbClr val="009999"/>
                </a:solidFill>
                <a:latin typeface="Verdana" pitchFamily="34" charset="0"/>
              </a:rPr>
              <a:t>   </a:t>
            </a:r>
            <a:r>
              <a:rPr lang="en-US" altLang="zh-TW" sz="1600" dirty="0" err="1" smtClean="0">
                <a:solidFill>
                  <a:srgbClr val="009999"/>
                </a:solidFill>
                <a:latin typeface="Verdana" pitchFamily="34" charset="0"/>
              </a:rPr>
              <a:t>vma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-&gt;</a:t>
            </a:r>
            <a:r>
              <a:rPr lang="en-US" altLang="zh-TW" sz="1600" b="0" dirty="0" err="1" smtClean="0">
                <a:solidFill>
                  <a:srgbClr val="1A9620"/>
                </a:solidFill>
                <a:latin typeface="Verdana" pitchFamily="34" charset="0"/>
              </a:rPr>
              <a:t>vm_page_prot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 = </a:t>
            </a:r>
            <a:r>
              <a:rPr lang="en-US" altLang="zh-TW" sz="1600" dirty="0" err="1" smtClean="0">
                <a:solidFill>
                  <a:srgbClr val="003300"/>
                </a:solidFill>
                <a:latin typeface="Verdana" pitchFamily="34" charset="0"/>
              </a:rPr>
              <a:t>pgprot_noncached</a:t>
            </a: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(</a:t>
            </a:r>
            <a:r>
              <a:rPr lang="en-US" altLang="zh-TW" sz="1600" dirty="0" err="1" smtClean="0">
                <a:solidFill>
                  <a:srgbClr val="009999"/>
                </a:solidFill>
                <a:latin typeface="Verdana" pitchFamily="34" charset="0"/>
              </a:rPr>
              <a:t>vma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-&gt;</a:t>
            </a:r>
            <a:r>
              <a:rPr lang="en-US" altLang="zh-TW" sz="1600" b="0" dirty="0" err="1" smtClean="0">
                <a:solidFill>
                  <a:srgbClr val="1A9620"/>
                </a:solidFill>
                <a:latin typeface="Verdana" pitchFamily="34" charset="0"/>
              </a:rPr>
              <a:t>vm_page_prot</a:t>
            </a: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);</a:t>
            </a:r>
          </a:p>
          <a:p>
            <a:pPr>
              <a:buNone/>
            </a:pPr>
            <a:r>
              <a:rPr lang="en-US" altLang="zh-TW" sz="1600" b="0" dirty="0" smtClean="0">
                <a:latin typeface="Verdana" pitchFamily="34" charset="0"/>
              </a:rPr>
              <a:t>   </a:t>
            </a:r>
            <a:r>
              <a:rPr lang="en-US" altLang="zh-TW" sz="1600" b="0" dirty="0" smtClean="0">
                <a:solidFill>
                  <a:srgbClr val="FF0000"/>
                </a:solidFill>
                <a:latin typeface="Verdana" pitchFamily="34" charset="0"/>
              </a:rPr>
              <a:t>if</a:t>
            </a:r>
            <a:r>
              <a:rPr lang="en-US" altLang="zh-TW" sz="1600" b="0" dirty="0" smtClean="0">
                <a:latin typeface="Verdana" pitchFamily="34" charset="0"/>
              </a:rPr>
              <a:t> </a:t>
            </a: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(</a:t>
            </a:r>
            <a:r>
              <a:rPr lang="en-US" altLang="zh-TW" sz="1600" dirty="0" err="1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remap_pfn_range</a:t>
            </a: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(</a:t>
            </a:r>
            <a:r>
              <a:rPr lang="en-US" altLang="zh-TW" sz="1600" dirty="0" err="1" smtClean="0">
                <a:solidFill>
                  <a:srgbClr val="009999"/>
                </a:solidFill>
                <a:latin typeface="Verdana" pitchFamily="34" charset="0"/>
              </a:rPr>
              <a:t>vma</a:t>
            </a: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 , </a:t>
            </a:r>
            <a:r>
              <a:rPr lang="en-US" altLang="zh-TW" sz="1600" dirty="0" err="1" smtClean="0">
                <a:solidFill>
                  <a:srgbClr val="009999"/>
                </a:solidFill>
                <a:latin typeface="Verdana" pitchFamily="34" charset="0"/>
              </a:rPr>
              <a:t>vma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-&gt;</a:t>
            </a:r>
            <a:r>
              <a:rPr lang="en-US" altLang="zh-TW" sz="1600" b="0" dirty="0" err="1" smtClean="0">
                <a:solidFill>
                  <a:srgbClr val="1A9620"/>
                </a:solidFill>
                <a:latin typeface="Verdana" pitchFamily="34" charset="0"/>
              </a:rPr>
              <a:t>vm_start</a:t>
            </a:r>
            <a:r>
              <a:rPr lang="en-US" altLang="zh-TW" sz="1600" b="0" smtClean="0">
                <a:solidFill>
                  <a:srgbClr val="800000"/>
                </a:solidFill>
                <a:latin typeface="Verdana" pitchFamily="34" charset="0"/>
              </a:rPr>
              <a:t>,</a:t>
            </a:r>
            <a:r>
              <a:rPr lang="en-US" altLang="zh-TW" sz="1600" b="0" smtClean="0">
                <a:latin typeface="Verdana" pitchFamily="34" charset="0"/>
              </a:rPr>
              <a:t> </a:t>
            </a:r>
            <a:r>
              <a:rPr lang="en-US" altLang="zh-TW" sz="1600" smtClean="0">
                <a:solidFill>
                  <a:srgbClr val="009999"/>
                </a:solidFill>
                <a:latin typeface="Verdana" pitchFamily="34" charset="0"/>
              </a:rPr>
              <a:t>vma</a:t>
            </a:r>
            <a:r>
              <a:rPr lang="en-US" altLang="zh-TW" sz="1600" b="0" smtClean="0">
                <a:solidFill>
                  <a:srgbClr val="1A9620"/>
                </a:solidFill>
                <a:latin typeface="Verdana" pitchFamily="34" charset="0"/>
              </a:rPr>
              <a:t>-&gt;vm_pgoff </a:t>
            </a:r>
            <a:r>
              <a:rPr lang="en-US" altLang="zh-TW" sz="1600" b="0" smtClean="0">
                <a:solidFill>
                  <a:srgbClr val="800000"/>
                </a:solidFill>
                <a:latin typeface="Verdana" pitchFamily="34" charset="0"/>
              </a:rPr>
              <a:t>,</a:t>
            </a:r>
            <a:endParaRPr lang="en-US" altLang="zh-TW" sz="1600" b="0" dirty="0" smtClean="0">
              <a:solidFill>
                <a:srgbClr val="800000"/>
              </a:solidFill>
              <a:latin typeface="Verdana" pitchFamily="34" charset="0"/>
            </a:endParaRPr>
          </a:p>
          <a:p>
            <a:pPr>
              <a:buNone/>
            </a:pPr>
            <a:r>
              <a:rPr lang="en-US" altLang="zh-TW" sz="1600" b="0" dirty="0" smtClean="0">
                <a:latin typeface="Verdana" pitchFamily="34" charset="0"/>
              </a:rPr>
              <a:t>                    </a:t>
            </a:r>
            <a:r>
              <a:rPr lang="en-US" altLang="zh-TW" sz="1600" dirty="0" err="1" smtClean="0">
                <a:solidFill>
                  <a:srgbClr val="009999"/>
                </a:solidFill>
                <a:latin typeface="Verdana" pitchFamily="34" charset="0"/>
              </a:rPr>
              <a:t>vma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-&gt;</a:t>
            </a:r>
            <a:r>
              <a:rPr lang="en-US" altLang="zh-TW" sz="1600" b="0" dirty="0" err="1" smtClean="0">
                <a:solidFill>
                  <a:srgbClr val="1A9620"/>
                </a:solidFill>
                <a:latin typeface="Verdana" pitchFamily="34" charset="0"/>
              </a:rPr>
              <a:t>vm_end-</a:t>
            </a:r>
            <a:r>
              <a:rPr lang="en-US" altLang="zh-TW" sz="1600" dirty="0" err="1" smtClean="0">
                <a:solidFill>
                  <a:srgbClr val="009999"/>
                </a:solidFill>
                <a:latin typeface="Verdana" pitchFamily="34" charset="0"/>
              </a:rPr>
              <a:t>vma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-&gt;</a:t>
            </a:r>
            <a:r>
              <a:rPr lang="en-US" altLang="zh-TW" sz="1600" b="0" dirty="0" err="1" smtClean="0">
                <a:solidFill>
                  <a:srgbClr val="1A9620"/>
                </a:solidFill>
                <a:latin typeface="Verdana" pitchFamily="34" charset="0"/>
              </a:rPr>
              <a:t>vm_start</a:t>
            </a: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,</a:t>
            </a:r>
            <a:r>
              <a:rPr lang="en-US" altLang="zh-TW" sz="1600" b="0" dirty="0" smtClean="0">
                <a:latin typeface="Verdana" pitchFamily="34" charset="0"/>
              </a:rPr>
              <a:t> </a:t>
            </a:r>
            <a:r>
              <a:rPr lang="en-US" altLang="zh-TW" sz="1600" dirty="0" err="1" smtClean="0">
                <a:solidFill>
                  <a:srgbClr val="009999"/>
                </a:solidFill>
                <a:latin typeface="Verdana" pitchFamily="34" charset="0"/>
              </a:rPr>
              <a:t>vma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-&gt;</a:t>
            </a:r>
            <a:r>
              <a:rPr lang="en-US" altLang="zh-TW" sz="1600" b="0" dirty="0" err="1" smtClean="0">
                <a:solidFill>
                  <a:srgbClr val="1A9620"/>
                </a:solidFill>
                <a:latin typeface="Verdana" pitchFamily="34" charset="0"/>
              </a:rPr>
              <a:t>vm_page_prot</a:t>
            </a: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)) </a:t>
            </a:r>
          </a:p>
          <a:p>
            <a:pPr>
              <a:buNone/>
            </a:pPr>
            <a:r>
              <a:rPr lang="en-US" altLang="zh-TW" sz="1600" b="0" dirty="0" smtClean="0">
                <a:latin typeface="Verdana" pitchFamily="34" charset="0"/>
              </a:rPr>
              <a:t>       </a:t>
            </a:r>
            <a:r>
              <a:rPr lang="en-US" altLang="zh-TW" sz="1600" b="0" dirty="0" smtClean="0">
                <a:solidFill>
                  <a:srgbClr val="FF0000"/>
                </a:solidFill>
                <a:latin typeface="Verdana" pitchFamily="34" charset="0"/>
              </a:rPr>
              <a:t>return</a:t>
            </a:r>
            <a:r>
              <a:rPr lang="en-US" altLang="zh-TW" sz="1600" b="0" dirty="0" smtClean="0">
                <a:latin typeface="Verdana" pitchFamily="34" charset="0"/>
              </a:rPr>
              <a:t> 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-</a:t>
            </a:r>
            <a:r>
              <a:rPr lang="en-US" altLang="zh-TW" sz="1600" b="0" dirty="0" smtClean="0">
                <a:solidFill>
                  <a:srgbClr val="FF0000"/>
                </a:solidFill>
                <a:latin typeface="Verdana" pitchFamily="34" charset="0"/>
              </a:rPr>
              <a:t>EAGAIN</a:t>
            </a: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;</a:t>
            </a:r>
          </a:p>
          <a:p>
            <a:pPr>
              <a:buNone/>
            </a:pPr>
            <a:r>
              <a:rPr lang="en-US" altLang="zh-TW" sz="1600" dirty="0" smtClean="0">
                <a:solidFill>
                  <a:srgbClr val="009999"/>
                </a:solidFill>
                <a:latin typeface="Verdana" pitchFamily="34" charset="0"/>
              </a:rPr>
              <a:t>   </a:t>
            </a:r>
            <a:r>
              <a:rPr lang="en-US" altLang="zh-TW" sz="1600" dirty="0" err="1" smtClean="0">
                <a:solidFill>
                  <a:srgbClr val="009999"/>
                </a:solidFill>
                <a:latin typeface="Verdana" pitchFamily="34" charset="0"/>
              </a:rPr>
              <a:t>vma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-&gt;</a:t>
            </a:r>
            <a:r>
              <a:rPr lang="en-US" altLang="zh-TW" sz="1600" b="0" dirty="0" err="1" smtClean="0">
                <a:solidFill>
                  <a:srgbClr val="1A9620"/>
                </a:solidFill>
                <a:latin typeface="Verdana" pitchFamily="34" charset="0"/>
              </a:rPr>
              <a:t>vm_ops</a:t>
            </a:r>
            <a:r>
              <a:rPr lang="en-US" altLang="zh-TW" sz="1600" b="0" dirty="0" smtClean="0">
                <a:solidFill>
                  <a:srgbClr val="1A9620"/>
                </a:solidFill>
                <a:latin typeface="Verdana" pitchFamily="34" charset="0"/>
              </a:rPr>
              <a:t>=&amp;</a:t>
            </a:r>
            <a:r>
              <a:rPr lang="en-US" altLang="zh-TW" sz="1600" i="1" dirty="0" err="1" smtClean="0">
                <a:solidFill>
                  <a:srgbClr val="4F2270"/>
                </a:solidFill>
                <a:latin typeface="Verdana" pitchFamily="34" charset="0"/>
              </a:rPr>
              <a:t>sample_vm_ops</a:t>
            </a: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 ;</a:t>
            </a:r>
            <a:endParaRPr lang="en-US" altLang="zh-TW" sz="1600" i="1" dirty="0" smtClean="0">
              <a:solidFill>
                <a:srgbClr val="4F2270"/>
              </a:solidFill>
              <a:latin typeface="Verdana" pitchFamily="34" charset="0"/>
            </a:endParaRPr>
          </a:p>
          <a:p>
            <a:pPr>
              <a:buNone/>
            </a:pPr>
            <a:r>
              <a:rPr lang="en-US" altLang="zh-TW" sz="1600" b="0" dirty="0" smtClean="0">
                <a:latin typeface="Verdana" pitchFamily="34" charset="0"/>
              </a:rPr>
              <a:t> </a:t>
            </a:r>
            <a:r>
              <a:rPr lang="en-US" altLang="zh-TW" sz="1600" b="0" dirty="0" smtClean="0">
                <a:solidFill>
                  <a:srgbClr val="FF0000"/>
                </a:solidFill>
                <a:latin typeface="Verdana" pitchFamily="34" charset="0"/>
              </a:rPr>
              <a:t>return 0</a:t>
            </a: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;</a:t>
            </a:r>
            <a:r>
              <a:rPr lang="en-US" altLang="zh-TW" sz="1600" b="0" dirty="0" smtClean="0">
                <a:latin typeface="Verdana" pitchFamily="34" charset="0"/>
              </a:rPr>
              <a:t> </a:t>
            </a:r>
          </a:p>
          <a:p>
            <a:pPr>
              <a:buNone/>
            </a:pPr>
            <a:r>
              <a:rPr lang="en-US" altLang="zh-TW" sz="1600" b="0" dirty="0" smtClean="0">
                <a:solidFill>
                  <a:srgbClr val="800000"/>
                </a:solidFill>
                <a:latin typeface="Verdana" pitchFamily="34" charset="0"/>
              </a:rPr>
              <a:t>} </a:t>
            </a:r>
          </a:p>
          <a:p>
            <a:pPr>
              <a:buNone/>
            </a:pPr>
            <a:endParaRPr lang="zh-TW" altLang="en-US" sz="1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5720" y="6273225"/>
            <a:ext cx="885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 MT" pitchFamily="34" charset="0"/>
              </a:rPr>
              <a:t>Ldd3 Example : </a:t>
            </a:r>
            <a:r>
              <a:rPr lang="en-US" sz="1600" dirty="0" smtClean="0">
                <a:latin typeface="Gill Sans MT" pitchFamily="34" charset="0"/>
                <a:hlinkClick r:id="rId3" tooltip="http://www.cs.fsu.edu/~baker/devices/lxr/http/source/ldd-examples/simple/simple.c"/>
              </a:rPr>
              <a:t>http://www.cs.fsu.edu/~baker/devices/lxr/http/source/ldd-examples/simple/simple.c</a:t>
            </a:r>
            <a:endParaRPr lang="en-US" sz="1600" dirty="0" smtClean="0">
              <a:latin typeface="Gill Sans MT" pitchFamily="34" charset="0"/>
            </a:endParaRPr>
          </a:p>
          <a:p>
            <a:r>
              <a:rPr lang="en-US" sz="1600" dirty="0" smtClean="0">
                <a:latin typeface="Gill Sans MT" pitchFamily="34" charset="0"/>
              </a:rPr>
              <a:t> </a:t>
            </a:r>
            <a:endParaRPr lang="zh-TW" altLang="en-US" sz="1600" dirty="0">
              <a:latin typeface="Gill Sans MT" pitchFamily="34" charset="0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63591" y="2866453"/>
            <a:ext cx="4464496" cy="5499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 smtClean="0">
                <a:sym typeface="Wingdings" pitchFamily="2" charset="2"/>
              </a:rPr>
              <a:t></a:t>
            </a:r>
            <a:r>
              <a:rPr lang="en-US" altLang="zh-TW" sz="1200" dirty="0" smtClean="0">
                <a:sym typeface="Wingdings" pitchFamily="2" charset="2"/>
              </a:rPr>
              <a:t>This VMA MUST </a:t>
            </a:r>
            <a:r>
              <a:rPr lang="en-US" altLang="zh-TW" sz="1200" dirty="0">
                <a:sym typeface="Wingdings" pitchFamily="2" charset="2"/>
              </a:rPr>
              <a:t>be a MMIO/VRAM backend memory, not System RAM</a:t>
            </a:r>
            <a:r>
              <a:rPr lang="en-US" altLang="zh-TW" sz="1200" dirty="0" smtClean="0">
                <a:sym typeface="Wingdings" pitchFamily="2" charset="2"/>
              </a:rPr>
              <a:t>. </a:t>
            </a:r>
            <a:r>
              <a:rPr lang="en-US" altLang="zh-TW" sz="1400" dirty="0" smtClean="0">
                <a:sym typeface="Wingdings" pitchFamily="2" charset="2"/>
              </a:rPr>
              <a:t>&amp; prevent </a:t>
            </a:r>
            <a:r>
              <a:rPr lang="en-US" altLang="zh-TW" sz="1400" dirty="0">
                <a:sym typeface="Wingdings" pitchFamily="2" charset="2"/>
              </a:rPr>
              <a:t>the region being </a:t>
            </a:r>
            <a:r>
              <a:rPr lang="en-US" altLang="zh-TW" sz="1400" dirty="0" smtClean="0">
                <a:sym typeface="Wingdings" pitchFamily="2" charset="2"/>
              </a:rPr>
              <a:t>core dumped</a:t>
            </a:r>
            <a:endParaRPr lang="zh-TW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4572000" y="3357562"/>
            <a:ext cx="4717188" cy="3571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ym typeface="Wingdings" pitchFamily="2" charset="2"/>
              </a:rPr>
              <a:t></a:t>
            </a:r>
            <a:r>
              <a:rPr lang="en-US" altLang="zh-TW" sz="1400" dirty="0" smtClean="0"/>
              <a:t>Out of memory management – never be swapped out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ndara" pitchFamily="34" charset="0"/>
              </a:rPr>
              <a:t>Flow of custom </a:t>
            </a:r>
            <a:r>
              <a:rPr lang="en-US" altLang="zh-TW" dirty="0" err="1" smtClean="0">
                <a:latin typeface="Candara" pitchFamily="34" charset="0"/>
              </a:rPr>
              <a:t>mmapx</a:t>
            </a:r>
            <a:r>
              <a:rPr lang="en-US" altLang="zh-TW" dirty="0" smtClean="0">
                <a:latin typeface="Candara" pitchFamily="34" charset="0"/>
              </a:rPr>
              <a:t> driver</a:t>
            </a:r>
            <a:r>
              <a:rPr lang="zh-TW" altLang="en-US" dirty="0" smtClean="0">
                <a:latin typeface="Candara" pitchFamily="34" charset="0"/>
              </a:rPr>
              <a:t> </a:t>
            </a:r>
            <a:r>
              <a:rPr lang="en-US" altLang="zh-TW" dirty="0" smtClean="0">
                <a:latin typeface="Candara" pitchFamily="34" charset="0"/>
              </a:rPr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370763" y="6524625"/>
            <a:ext cx="1700212" cy="333375"/>
          </a:xfrm>
        </p:spPr>
        <p:txBody>
          <a:bodyPr/>
          <a:lstStyle/>
          <a:p>
            <a:pPr>
              <a:defRPr/>
            </a:pPr>
            <a:fld id="{B8B2799F-3764-4410-9E5C-C6AE516675B6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57158" y="1357298"/>
            <a:ext cx="8642350" cy="4968875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50925" y="1500174"/>
            <a:ext cx="2857520" cy="5143536"/>
          </a:xfrm>
          <a:prstGeom prst="roundRect">
            <a:avLst>
              <a:gd name="adj" fmla="val 133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5037139" y="1500174"/>
            <a:ext cx="2857520" cy="5143536"/>
          </a:xfrm>
          <a:prstGeom prst="roundRect">
            <a:avLst>
              <a:gd name="adj" fmla="val 133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22429" y="1142984"/>
            <a:ext cx="1632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>
                <a:latin typeface="Gill Sans MT" pitchFamily="34" charset="0"/>
                <a:cs typeface="Arial" pitchFamily="34" charset="0"/>
              </a:rPr>
              <a:t>mmapx</a:t>
            </a:r>
            <a:r>
              <a:rPr lang="en-US" altLang="zh-TW" sz="2000" dirty="0" smtClean="0">
                <a:latin typeface="Gill Sans MT" pitchFamily="34" charset="0"/>
                <a:cs typeface="Arial" pitchFamily="34" charset="0"/>
              </a:rPr>
              <a:t> driver</a:t>
            </a:r>
            <a:endParaRPr lang="zh-TW" altLang="en-US" sz="2000" dirty="0"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80147" y="120228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Gill Sans MT" pitchFamily="34" charset="0"/>
                <a:cs typeface="Arial" pitchFamily="34" charset="0"/>
              </a:rPr>
              <a:t>AP</a:t>
            </a:r>
            <a:endParaRPr lang="zh-TW" altLang="en-US" sz="2000" dirty="0">
              <a:latin typeface="Gill Sans MT" pitchFamily="34" charset="0"/>
              <a:cs typeface="Arial" pitchFamily="34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 rot="5400000">
            <a:off x="1929586" y="3866359"/>
            <a:ext cx="5214974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28728" y="1857364"/>
            <a:ext cx="2357454" cy="642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Create a device file /dev/</a:t>
            </a:r>
            <a:r>
              <a:rPr lang="en-US" altLang="zh-TW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mmapx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357290" y="1500174"/>
            <a:ext cx="14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err="1" smtClean="0">
                <a:latin typeface="Gill Sans MT" pitchFamily="34" charset="0"/>
              </a:rPr>
              <a:t>module_init</a:t>
            </a:r>
            <a:r>
              <a:rPr lang="en-US" altLang="zh-TW" sz="1800" dirty="0" smtClean="0">
                <a:latin typeface="Gill Sans MT" pitchFamily="34" charset="0"/>
              </a:rPr>
              <a:t> : </a:t>
            </a:r>
            <a:endParaRPr lang="zh-TW" altLang="en-US" sz="1800" dirty="0">
              <a:latin typeface="Gill Sans MT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285852" y="4673094"/>
            <a:ext cx="215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err="1" smtClean="0">
                <a:latin typeface="Gill Sans MT" pitchFamily="34" charset="0"/>
              </a:rPr>
              <a:t>mmap</a:t>
            </a:r>
            <a:r>
              <a:rPr lang="en-US" altLang="zh-TW" sz="1800" dirty="0" smtClean="0">
                <a:latin typeface="Gill Sans MT" pitchFamily="34" charset="0"/>
              </a:rPr>
              <a:t> file operation:</a:t>
            </a:r>
            <a:r>
              <a:rPr lang="zh-TW" altLang="en-US" sz="1800" dirty="0" smtClean="0">
                <a:latin typeface="Gill Sans MT" pitchFamily="34" charset="0"/>
              </a:rPr>
              <a:t> </a:t>
            </a:r>
            <a:endParaRPr lang="zh-TW" altLang="en-US" sz="1800" dirty="0">
              <a:latin typeface="Gill Sans MT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20380" y="5368148"/>
            <a:ext cx="2643206" cy="482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Using </a:t>
            </a:r>
            <a:r>
              <a:rPr lang="en-US" altLang="zh-TW" sz="1600" dirty="0" err="1" smtClean="0">
                <a:solidFill>
                  <a:srgbClr val="C00000"/>
                </a:solidFill>
                <a:latin typeface="Gill Sans MT" pitchFamily="34" charset="0"/>
              </a:rPr>
              <a:t>remap_pfn_range</a:t>
            </a:r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 to do real memory mapping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214810" y="6396335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50000"/>
                  </a:schemeClr>
                </a:solidFill>
                <a:latin typeface="Gill Sans MT" pitchFamily="34" charset="0"/>
              </a:rPr>
              <a:t>time</a:t>
            </a:r>
            <a:endParaRPr lang="zh-TW" altLang="en-US" dirty="0">
              <a:solidFill>
                <a:schemeClr val="tx2">
                  <a:lumMod val="5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072066" y="2357430"/>
            <a:ext cx="173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Gill Sans MT" pitchFamily="34" charset="0"/>
              </a:rPr>
              <a:t>open device file: </a:t>
            </a:r>
            <a:endParaRPr lang="zh-TW" altLang="en-US" sz="1800" dirty="0">
              <a:latin typeface="Gill Sans MT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43504" y="2714620"/>
            <a:ext cx="2357454" cy="2857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solidFill>
                  <a:srgbClr val="C00000"/>
                </a:solidFill>
                <a:latin typeface="Gill Sans MT" pitchFamily="34" charset="0"/>
              </a:rPr>
              <a:t>fd</a:t>
            </a:r>
            <a:r>
              <a:rPr lang="en-US" altLang="zh-TW" sz="1200" dirty="0" smtClean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= open(“/dev/</a:t>
            </a:r>
            <a:r>
              <a:rPr lang="en-US" altLang="zh-TW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mmapx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”)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43504" y="3988362"/>
            <a:ext cx="181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Gill Sans MT" pitchFamily="34" charset="0"/>
              </a:rPr>
              <a:t>call </a:t>
            </a:r>
            <a:r>
              <a:rPr lang="en-US" altLang="zh-TW" sz="1800" dirty="0" err="1" smtClean="0">
                <a:latin typeface="Gill Sans MT" pitchFamily="34" charset="0"/>
              </a:rPr>
              <a:t>mmap</a:t>
            </a:r>
            <a:r>
              <a:rPr lang="en-US" altLang="zh-TW" sz="1800" dirty="0" smtClean="0">
                <a:latin typeface="Gill Sans MT" pitchFamily="34" charset="0"/>
              </a:rPr>
              <a:t> </a:t>
            </a:r>
            <a:r>
              <a:rPr lang="en-US" altLang="zh-TW" sz="1800" dirty="0" err="1" smtClean="0">
                <a:latin typeface="Gill Sans MT" pitchFamily="34" charset="0"/>
              </a:rPr>
              <a:t>syscall</a:t>
            </a:r>
            <a:r>
              <a:rPr lang="en-US" altLang="zh-TW" sz="1800" dirty="0" smtClean="0">
                <a:latin typeface="Gill Sans MT" pitchFamily="34" charset="0"/>
              </a:rPr>
              <a:t>:</a:t>
            </a:r>
            <a:endParaRPr lang="zh-TW" altLang="en-US" sz="1800" dirty="0">
              <a:latin typeface="Gill Sans MT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14942" y="4286256"/>
            <a:ext cx="2357454" cy="7858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dirty="0" err="1" smtClean="0">
                <a:solidFill>
                  <a:srgbClr val="1A9620"/>
                </a:solidFill>
                <a:latin typeface="Gill Sans MT" pitchFamily="34" charset="0"/>
              </a:rPr>
              <a:t>virt_addr</a:t>
            </a:r>
            <a:r>
              <a:rPr lang="en-US" altLang="zh-TW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 = </a:t>
            </a:r>
            <a:r>
              <a:rPr lang="en-US" altLang="zh-TW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mmap</a:t>
            </a:r>
            <a:r>
              <a:rPr lang="en-US" altLang="zh-TW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(0,size,PROT_READ|PROT_WRITE,MAP_SHARED|MAP_LOCKED,</a:t>
            </a:r>
            <a:r>
              <a:rPr lang="en-US" altLang="zh-TW" sz="1100" b="1" dirty="0" smtClean="0">
                <a:solidFill>
                  <a:srgbClr val="C00000"/>
                </a:solidFill>
                <a:latin typeface="Gill Sans MT" pitchFamily="34" charset="0"/>
              </a:rPr>
              <a:t>fd</a:t>
            </a:r>
            <a:r>
              <a:rPr lang="en-US" altLang="zh-TW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,</a:t>
            </a:r>
            <a:r>
              <a:rPr lang="en-US" altLang="zh-TW" sz="1100" b="1" dirty="0" smtClean="0">
                <a:solidFill>
                  <a:srgbClr val="7030A0"/>
                </a:solidFill>
                <a:latin typeface="Gill Sans MT" pitchFamily="34" charset="0"/>
              </a:rPr>
              <a:t>phyaddr</a:t>
            </a:r>
            <a:r>
              <a:rPr lang="en-US" altLang="zh-TW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);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857620" y="2357430"/>
            <a:ext cx="1143008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4715670" y="307101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3963586" y="4572008"/>
            <a:ext cx="1179918" cy="369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57163" y="1928802"/>
            <a:ext cx="553998" cy="37856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ＫＥＲＥＮＬ　ＳＰＡＣＥ</a:t>
            </a:r>
            <a:endParaRPr lang="zh-TW" altLang="en-US" dirty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8215339" y="2143116"/>
            <a:ext cx="553998" cy="31700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ＵＳＥＲ　ＳＰＡＣＥ</a:t>
            </a:r>
            <a:endParaRPr lang="zh-TW" altLang="en-US" dirty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143504" y="5643578"/>
            <a:ext cx="1836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Gill Sans MT" pitchFamily="34" charset="0"/>
              </a:rPr>
              <a:t>call </a:t>
            </a:r>
            <a:r>
              <a:rPr lang="en-US" altLang="zh-TW" sz="1600" dirty="0" err="1" smtClean="0">
                <a:latin typeface="Gill Sans MT" pitchFamily="34" charset="0"/>
              </a:rPr>
              <a:t>munmap</a:t>
            </a:r>
            <a:r>
              <a:rPr lang="en-US" altLang="zh-TW" sz="1600" dirty="0" smtClean="0">
                <a:latin typeface="Gill Sans MT" pitchFamily="34" charset="0"/>
              </a:rPr>
              <a:t> </a:t>
            </a:r>
            <a:r>
              <a:rPr lang="en-US" altLang="zh-TW" sz="1600" dirty="0" err="1" smtClean="0">
                <a:latin typeface="Gill Sans MT" pitchFamily="34" charset="0"/>
              </a:rPr>
              <a:t>syscall</a:t>
            </a:r>
            <a:r>
              <a:rPr lang="en-US" altLang="zh-TW" sz="1600" dirty="0" smtClean="0">
                <a:latin typeface="Gill Sans MT" pitchFamily="34" charset="0"/>
              </a:rPr>
              <a:t>:</a:t>
            </a:r>
            <a:endParaRPr lang="zh-TW" altLang="en-US" sz="1600" dirty="0">
              <a:latin typeface="Gill Sans MT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14942" y="5910694"/>
            <a:ext cx="2357454" cy="2143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munmap</a:t>
            </a:r>
            <a:r>
              <a:rPr lang="en-US" altLang="zh-TW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(</a:t>
            </a:r>
            <a:r>
              <a:rPr lang="en-US" altLang="zh-TW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virt_addr</a:t>
            </a:r>
            <a:r>
              <a:rPr lang="en-US" altLang="zh-TW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 ,size);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143504" y="6031545"/>
            <a:ext cx="13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Gill Sans MT" pitchFamily="34" charset="0"/>
              </a:rPr>
              <a:t>close device file:</a:t>
            </a:r>
            <a:endParaRPr lang="zh-TW" altLang="en-US" sz="1400" dirty="0">
              <a:latin typeface="Gill Sans MT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14942" y="6267884"/>
            <a:ext cx="2357454" cy="2143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close</a:t>
            </a:r>
            <a:r>
              <a:rPr lang="en-US" altLang="zh-TW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(</a:t>
            </a:r>
            <a:r>
              <a:rPr lang="en-US" altLang="zh-TW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fd</a:t>
            </a:r>
            <a:r>
              <a:rPr lang="en-US" altLang="zh-TW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);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</a:endParaRPr>
          </a:p>
        </p:txBody>
      </p:sp>
      <p:grpSp>
        <p:nvGrpSpPr>
          <p:cNvPr id="52" name="群組 51"/>
          <p:cNvGrpSpPr/>
          <p:nvPr/>
        </p:nvGrpSpPr>
        <p:grpSpPr>
          <a:xfrm rot="20719899">
            <a:off x="6226646" y="5322101"/>
            <a:ext cx="298778" cy="129851"/>
            <a:chOff x="8488064" y="5701990"/>
            <a:chExt cx="428628" cy="285753"/>
          </a:xfrm>
        </p:grpSpPr>
        <p:cxnSp>
          <p:nvCxnSpPr>
            <p:cNvPr id="36" name="弧形接點 35"/>
            <p:cNvCxnSpPr>
              <a:cxnSpLocks/>
            </p:cNvCxnSpPr>
            <p:nvPr/>
          </p:nvCxnSpPr>
          <p:spPr>
            <a:xfrm rot="19200000" flipH="1">
              <a:off x="8488064" y="5701990"/>
              <a:ext cx="285752" cy="285752"/>
            </a:xfrm>
            <a:prstGeom prst="curvedConnector3">
              <a:avLst>
                <a:gd name="adj1" fmla="val 48286"/>
              </a:avLst>
            </a:prstGeom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弧形接點 38"/>
            <p:cNvCxnSpPr>
              <a:cxnSpLocks/>
            </p:cNvCxnSpPr>
            <p:nvPr/>
          </p:nvCxnSpPr>
          <p:spPr>
            <a:xfrm rot="19200000" flipH="1">
              <a:off x="8630940" y="5701991"/>
              <a:ext cx="285752" cy="285752"/>
            </a:xfrm>
            <a:prstGeom prst="curvedConnector3">
              <a:avLst>
                <a:gd name="adj1" fmla="val 48286"/>
              </a:avLst>
            </a:prstGeom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文字方塊 33"/>
          <p:cNvSpPr txBox="1"/>
          <p:nvPr/>
        </p:nvSpPr>
        <p:spPr>
          <a:xfrm>
            <a:off x="5095879" y="303109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Gill Sans MT" pitchFamily="34" charset="0"/>
              </a:rPr>
              <a:t>call </a:t>
            </a:r>
            <a:r>
              <a:rPr lang="en-US" altLang="zh-TW" sz="1800" dirty="0" err="1" smtClean="0">
                <a:latin typeface="Gill Sans MT" pitchFamily="34" charset="0"/>
              </a:rPr>
              <a:t>ioctl</a:t>
            </a:r>
            <a:r>
              <a:rPr lang="en-US" altLang="zh-TW" sz="1800" dirty="0" smtClean="0">
                <a:latin typeface="Gill Sans MT" pitchFamily="34" charset="0"/>
              </a:rPr>
              <a:t> </a:t>
            </a:r>
            <a:r>
              <a:rPr lang="en-US" altLang="zh-TW" sz="1800" dirty="0" err="1" smtClean="0">
                <a:latin typeface="Gill Sans MT" pitchFamily="34" charset="0"/>
              </a:rPr>
              <a:t>syscall</a:t>
            </a:r>
            <a:r>
              <a:rPr lang="en-US" altLang="zh-TW" sz="1800" dirty="0" smtClean="0">
                <a:latin typeface="Gill Sans MT" pitchFamily="34" charset="0"/>
              </a:rPr>
              <a:t>:</a:t>
            </a:r>
            <a:endParaRPr lang="zh-TW" altLang="en-US" sz="1800" dirty="0">
              <a:latin typeface="Gill Sans MT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43504" y="3357562"/>
            <a:ext cx="2500330" cy="2857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 err="1" smtClean="0">
                <a:solidFill>
                  <a:srgbClr val="7030A0"/>
                </a:solidFill>
                <a:latin typeface="Gill Sans MT" pitchFamily="34" charset="0"/>
              </a:rPr>
              <a:t>phyaddr</a:t>
            </a:r>
            <a:r>
              <a:rPr lang="en-US" altLang="zh-TW" sz="1200" dirty="0" smtClean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= </a:t>
            </a:r>
            <a:r>
              <a:rPr lang="en-US" altLang="zh-TW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ioctl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(</a:t>
            </a:r>
            <a:r>
              <a:rPr lang="en-US" altLang="zh-TW" sz="1200" b="1" dirty="0" err="1" smtClean="0">
                <a:solidFill>
                  <a:srgbClr val="C00000"/>
                </a:solidFill>
                <a:latin typeface="Gill Sans MT" pitchFamily="34" charset="0"/>
              </a:rPr>
              <a:t>fd</a:t>
            </a:r>
            <a:r>
              <a:rPr lang="en-US" altLang="zh-TW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,size,</a:t>
            </a:r>
            <a:r>
              <a:rPr lang="en-US" altLang="zh-TW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GET_MEMORY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)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rot="10800000" flipV="1">
            <a:off x="4143372" y="3500438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285852" y="3000372"/>
            <a:ext cx="2054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err="1" smtClean="0">
                <a:latin typeface="Gill Sans MT" pitchFamily="34" charset="0"/>
              </a:rPr>
              <a:t>ioctl</a:t>
            </a:r>
            <a:r>
              <a:rPr lang="en-US" altLang="zh-TW" sz="1800" dirty="0" smtClean="0">
                <a:latin typeface="Gill Sans MT" pitchFamily="34" charset="0"/>
              </a:rPr>
              <a:t> file </a:t>
            </a:r>
            <a:r>
              <a:rPr lang="en-US" altLang="zh-TW" sz="1800" dirty="0" err="1" smtClean="0">
                <a:latin typeface="Gill Sans MT" pitchFamily="34" charset="0"/>
              </a:rPr>
              <a:t>opreation</a:t>
            </a:r>
            <a:r>
              <a:rPr lang="en-US" altLang="zh-TW" sz="1800" dirty="0" smtClean="0">
                <a:latin typeface="Gill Sans MT" pitchFamily="34" charset="0"/>
              </a:rPr>
              <a:t>:  </a:t>
            </a:r>
          </a:p>
          <a:p>
            <a:r>
              <a:rPr lang="en-US" altLang="zh-TW" sz="1200" b="1" dirty="0" smtClean="0">
                <a:latin typeface="Consolas" pitchFamily="49" charset="0"/>
              </a:rPr>
              <a:t>Case GET_MEMORY :</a:t>
            </a:r>
          </a:p>
          <a:p>
            <a:endParaRPr lang="zh-TW" altLang="en-US" sz="1800" dirty="0">
              <a:latin typeface="Gill Sans MT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57290" y="3500438"/>
            <a:ext cx="2643206" cy="5715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buf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=</a:t>
            </a:r>
            <a:r>
              <a:rPr lang="en-US" altLang="zh-TW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kmalloc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(size) </a:t>
            </a:r>
          </a:p>
          <a:p>
            <a:r>
              <a:rPr lang="en-US" altLang="zh-TW" sz="1400" dirty="0" err="1" smtClean="0">
                <a:solidFill>
                  <a:srgbClr val="7030A0"/>
                </a:solidFill>
                <a:latin typeface="Gill Sans MT" pitchFamily="34" charset="0"/>
              </a:rPr>
              <a:t>phyaddr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=</a:t>
            </a:r>
            <a:r>
              <a:rPr lang="en-US" altLang="zh-TW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virt_to_phys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(</a:t>
            </a:r>
            <a:r>
              <a:rPr lang="en-US" altLang="zh-TW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buf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)</a:t>
            </a:r>
          </a:p>
        </p:txBody>
      </p:sp>
      <p:cxnSp>
        <p:nvCxnSpPr>
          <p:cNvPr id="49" name="直線單箭頭接點 48"/>
          <p:cNvCxnSpPr/>
          <p:nvPr/>
        </p:nvCxnSpPr>
        <p:spPr>
          <a:xfrm>
            <a:off x="4071934" y="4071942"/>
            <a:ext cx="1071570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320380" y="5018655"/>
            <a:ext cx="2643206" cy="26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altLang="zh-TW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vma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-&gt;</a:t>
            </a:r>
            <a:r>
              <a:rPr lang="en-US" altLang="zh-TW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vm_flags</a:t>
            </a:r>
            <a:r>
              <a:rPr lang="en-US" altLang="zh-TW" sz="1200" dirty="0">
                <a:solidFill>
                  <a:srgbClr val="1A9620"/>
                </a:solidFill>
                <a:latin typeface="Gill Sans MT" pitchFamily="34" charset="0"/>
              </a:rPr>
              <a:t>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|=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VM_RESERVED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265121" y="5917188"/>
            <a:ext cx="1520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err="1" smtClean="0">
                <a:latin typeface="Gill Sans MT" pitchFamily="34" charset="0"/>
              </a:rPr>
              <a:t>module_exit</a:t>
            </a:r>
            <a:r>
              <a:rPr lang="en-US" altLang="zh-TW" sz="1800" dirty="0" smtClean="0">
                <a:latin typeface="Gill Sans MT" pitchFamily="34" charset="0"/>
              </a:rPr>
              <a:t> : </a:t>
            </a:r>
            <a:endParaRPr lang="zh-TW" altLang="en-US" sz="1800" dirty="0">
              <a:latin typeface="Gill Sans MT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57290" y="6215082"/>
            <a:ext cx="2286016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altLang="zh-TW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kfree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(</a:t>
            </a:r>
            <a:r>
              <a:rPr lang="en-US" altLang="zh-TW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buf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andara" pitchFamily="34" charset="0"/>
              </a:rPr>
              <a:t>mmap</a:t>
            </a:r>
            <a:r>
              <a:rPr lang="en-US" altLang="zh-TW" dirty="0" smtClean="0">
                <a:latin typeface="Candara" pitchFamily="34" charset="0"/>
              </a:rPr>
              <a:t> summary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A933ADA-7C48-429C-B410-E140C241342B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  <p:sp>
        <p:nvSpPr>
          <p:cNvPr id="12291" name="內容版面配置區 2"/>
          <p:cNvSpPr>
            <a:spLocks noGrp="1"/>
          </p:cNvSpPr>
          <p:nvPr>
            <p:ph sz="quarter" idx="1"/>
          </p:nvPr>
        </p:nvSpPr>
        <p:spPr>
          <a:xfrm>
            <a:off x="142844" y="1142984"/>
            <a:ext cx="8642350" cy="4968875"/>
          </a:xfrm>
        </p:spPr>
        <p:txBody>
          <a:bodyPr/>
          <a:lstStyle/>
          <a:p>
            <a:r>
              <a:rPr lang="en-US" altLang="zh-TW" sz="2000" dirty="0" smtClean="0">
                <a:latin typeface="Candara" pitchFamily="34" charset="0"/>
              </a:rPr>
              <a:t>The device driver is loaded. </a:t>
            </a:r>
            <a:br>
              <a:rPr lang="en-US" altLang="zh-TW" sz="2000" dirty="0" smtClean="0">
                <a:latin typeface="Candara" pitchFamily="34" charset="0"/>
              </a:rPr>
            </a:br>
            <a:r>
              <a:rPr lang="en-US" altLang="zh-TW" sz="2000" dirty="0" smtClean="0">
                <a:latin typeface="Candara" pitchFamily="34" charset="0"/>
              </a:rPr>
              <a:t>It defines an </a:t>
            </a:r>
            <a:r>
              <a:rPr lang="en-US" altLang="zh-TW" sz="2000" dirty="0" err="1" smtClean="0">
                <a:solidFill>
                  <a:srgbClr val="00B050"/>
                </a:solidFill>
                <a:latin typeface="Candara" pitchFamily="34" charset="0"/>
              </a:rPr>
              <a:t>mmap</a:t>
            </a:r>
            <a:r>
              <a:rPr lang="en-US" altLang="zh-TW" sz="2000" dirty="0" smtClean="0">
                <a:solidFill>
                  <a:srgbClr val="00B050"/>
                </a:solidFill>
                <a:latin typeface="Candara" pitchFamily="34" charset="0"/>
              </a:rPr>
              <a:t> </a:t>
            </a:r>
            <a:r>
              <a:rPr lang="en-US" altLang="zh-TW" sz="2000" dirty="0" smtClean="0">
                <a:latin typeface="Candara" pitchFamily="34" charset="0"/>
              </a:rPr>
              <a:t>file operation.</a:t>
            </a:r>
          </a:p>
          <a:p>
            <a:r>
              <a:rPr lang="en-US" altLang="zh-TW" sz="2000" dirty="0" smtClean="0">
                <a:latin typeface="Candara" pitchFamily="34" charset="0"/>
              </a:rPr>
              <a:t>A user</a:t>
            </a:r>
            <a:r>
              <a:rPr lang="en-US" altLang="zh-TW" sz="2000" b="0" dirty="0" smtClean="0">
                <a:latin typeface="Candara" pitchFamily="34" charset="0"/>
              </a:rPr>
              <a:t> </a:t>
            </a:r>
            <a:r>
              <a:rPr lang="en-US" altLang="zh-TW" sz="2000" dirty="0" smtClean="0">
                <a:latin typeface="Candara" pitchFamily="34" charset="0"/>
              </a:rPr>
              <a:t>space process calls the </a:t>
            </a:r>
            <a:r>
              <a:rPr lang="en-US" altLang="zh-TW" sz="2000" dirty="0" err="1" smtClean="0">
                <a:solidFill>
                  <a:srgbClr val="00B050"/>
                </a:solidFill>
                <a:latin typeface="Candara" pitchFamily="34" charset="0"/>
              </a:rPr>
              <a:t>mmap</a:t>
            </a:r>
            <a:r>
              <a:rPr lang="en-US" altLang="zh-TW" sz="2000" dirty="0" smtClean="0">
                <a:latin typeface="Candara" pitchFamily="34" charset="0"/>
              </a:rPr>
              <a:t> system call.</a:t>
            </a:r>
          </a:p>
          <a:p>
            <a:r>
              <a:rPr lang="en-US" altLang="zh-TW" sz="2000" dirty="0" smtClean="0">
                <a:latin typeface="Candara" pitchFamily="34" charset="0"/>
              </a:rPr>
              <a:t>The process gets a starting address to read from and write to .</a:t>
            </a:r>
            <a:br>
              <a:rPr lang="en-US" altLang="zh-TW" sz="2000" dirty="0" smtClean="0">
                <a:latin typeface="Candara" pitchFamily="34" charset="0"/>
              </a:rPr>
            </a:br>
            <a:r>
              <a:rPr lang="en-US" altLang="zh-TW" sz="2000" dirty="0" smtClean="0">
                <a:latin typeface="Candara" pitchFamily="34" charset="0"/>
              </a:rPr>
              <a:t>(depending on permissions).</a:t>
            </a:r>
          </a:p>
          <a:p>
            <a:r>
              <a:rPr lang="en-US" altLang="zh-TW" sz="2000" dirty="0" smtClean="0">
                <a:latin typeface="Candara" pitchFamily="34" charset="0"/>
              </a:rPr>
              <a:t>The MMU automatically takes care of converting the process virtual addresses into physical ones.</a:t>
            </a:r>
          </a:p>
          <a:p>
            <a:pPr>
              <a:buNone/>
            </a:pPr>
            <a:r>
              <a:rPr lang="en-US" altLang="zh-TW" sz="2000" dirty="0" smtClean="0">
                <a:latin typeface="Candara" pitchFamily="34" charset="0"/>
              </a:rPr>
              <a:t>Direct access to the hardware! No expensive </a:t>
            </a:r>
            <a:r>
              <a:rPr lang="en-US" altLang="zh-TW" sz="2000" dirty="0" smtClean="0">
                <a:solidFill>
                  <a:srgbClr val="00B050"/>
                </a:solidFill>
                <a:latin typeface="Candara" pitchFamily="34" charset="0"/>
              </a:rPr>
              <a:t>read</a:t>
            </a:r>
            <a:r>
              <a:rPr lang="en-US" altLang="zh-TW" sz="2000" dirty="0" smtClean="0">
                <a:latin typeface="Candara" pitchFamily="34" charset="0"/>
              </a:rPr>
              <a:t> or </a:t>
            </a:r>
            <a:r>
              <a:rPr lang="en-US" altLang="zh-TW" sz="2000" dirty="0" smtClean="0">
                <a:solidFill>
                  <a:srgbClr val="00B050"/>
                </a:solidFill>
                <a:latin typeface="Candara" pitchFamily="34" charset="0"/>
              </a:rPr>
              <a:t>write</a:t>
            </a:r>
            <a:r>
              <a:rPr lang="en-US" altLang="zh-TW" sz="2000" dirty="0" smtClean="0">
                <a:latin typeface="Candara" pitchFamily="34" charset="0"/>
              </a:rPr>
              <a:t> system calls!</a:t>
            </a:r>
          </a:p>
          <a:p>
            <a:pPr>
              <a:buNone/>
            </a:pPr>
            <a:endParaRPr lang="zh-TW" altLang="en-US" sz="1800" dirty="0" smtClean="0">
              <a:latin typeface="Candar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4328157"/>
            <a:ext cx="4782696" cy="252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ndara" pitchFamily="34" charset="0"/>
              </a:rPr>
              <a:t>More </a:t>
            </a:r>
            <a:r>
              <a:rPr lang="en-US" altLang="zh-TW" dirty="0" err="1" smtClean="0">
                <a:latin typeface="Candara" pitchFamily="34" charset="0"/>
              </a:rPr>
              <a:t>mmap</a:t>
            </a:r>
            <a:r>
              <a:rPr lang="en-US" altLang="zh-TW" dirty="0" smtClean="0">
                <a:latin typeface="Candara" pitchFamily="34" charset="0"/>
              </a:rPr>
              <a:t>:</a:t>
            </a:r>
            <a:endParaRPr lang="zh-TW" altLang="en-US" dirty="0" smtClean="0">
              <a:latin typeface="Candara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8B2799F-3764-4410-9E5C-C6AE516675B6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altLang="zh-TW" sz="1800" dirty="0" smtClean="0">
                <a:latin typeface="Candara" pitchFamily="34" charset="0"/>
              </a:rPr>
              <a:t>1 :  Operation not permitted </a:t>
            </a:r>
            <a:r>
              <a:rPr lang="pt-BR" altLang="zh-TW" sz="1800" dirty="0" smtClean="0">
                <a:latin typeface="Candara" pitchFamily="34" charset="0"/>
                <a:sym typeface="Wingdings" pitchFamily="2" charset="2"/>
              </a:rPr>
              <a:t> for “/dev/mem” : </a:t>
            </a:r>
            <a:endParaRPr lang="pt-BR" altLang="zh-TW" sz="1800" dirty="0" smtClean="0">
              <a:latin typeface="Candara" pitchFamily="34" charset="0"/>
            </a:endParaRPr>
          </a:p>
          <a:p>
            <a:pPr lvl="1">
              <a:buNone/>
            </a:pPr>
            <a:r>
              <a:rPr lang="pt-BR" altLang="zh-TW" sz="1600" dirty="0" smtClean="0">
                <a:latin typeface="Candara" pitchFamily="34" charset="0"/>
              </a:rPr>
              <a:t>fd= open("/dev/mem", O_RDWR | O_SYNC);</a:t>
            </a:r>
          </a:p>
          <a:p>
            <a:pPr lvl="1">
              <a:buNone/>
            </a:pPr>
            <a:r>
              <a:rPr lang="en-US" altLang="zh-TW" sz="1600" dirty="0" err="1" smtClean="0">
                <a:latin typeface="Candara" pitchFamily="34" charset="0"/>
              </a:rPr>
              <a:t>Virtaddr</a:t>
            </a:r>
            <a:r>
              <a:rPr lang="en-US" altLang="zh-TW" sz="1600" dirty="0" smtClean="0">
                <a:latin typeface="Candara" pitchFamily="34" charset="0"/>
              </a:rPr>
              <a:t>=</a:t>
            </a:r>
            <a:r>
              <a:rPr lang="en-US" altLang="zh-TW" sz="1600" dirty="0" err="1" smtClean="0">
                <a:latin typeface="Candara" pitchFamily="34" charset="0"/>
              </a:rPr>
              <a:t>mmap</a:t>
            </a:r>
            <a:r>
              <a:rPr lang="en-US" altLang="zh-TW" sz="1600" dirty="0" smtClean="0">
                <a:latin typeface="Candara" pitchFamily="34" charset="0"/>
              </a:rPr>
              <a:t>(0, PAGE_SIZE, PROT_READ | </a:t>
            </a:r>
            <a:r>
              <a:rPr lang="en-US" altLang="zh-TW" sz="1600" dirty="0" err="1" smtClean="0">
                <a:latin typeface="Candara" pitchFamily="34" charset="0"/>
              </a:rPr>
              <a:t>PROT_WRITE,MAP_SHARED,fd,phyaddr</a:t>
            </a:r>
            <a:r>
              <a:rPr lang="en-US" altLang="zh-TW" sz="1600" dirty="0" smtClean="0">
                <a:latin typeface="Candara" pitchFamily="34" charset="0"/>
              </a:rPr>
              <a:t>);</a:t>
            </a:r>
            <a:endParaRPr lang="pt-BR" altLang="zh-TW" sz="1600" dirty="0" smtClean="0">
              <a:latin typeface="Candara" pitchFamily="34" charset="0"/>
            </a:endParaRPr>
          </a:p>
          <a:p>
            <a:pPr>
              <a:buNone/>
            </a:pPr>
            <a:r>
              <a:rPr lang="pt-BR" altLang="zh-TW" sz="1800" dirty="0" smtClean="0">
                <a:latin typeface="Candara" pitchFamily="34" charset="0"/>
              </a:rPr>
              <a:t>not supported  in defult  for Linux Kernel 2.6.25</a:t>
            </a:r>
            <a:r>
              <a:rPr lang="pt-BR" altLang="zh-TW" sz="1800" dirty="0" smtClean="0">
                <a:latin typeface="Cambria Math" pitchFamily="18" charset="0"/>
                <a:ea typeface="Cambria Math" pitchFamily="18" charset="0"/>
                <a:cs typeface="Arial"/>
              </a:rPr>
              <a:t>↑</a:t>
            </a:r>
            <a:r>
              <a:rPr lang="pt-BR" altLang="zh-TW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pt-BR" altLang="zh-TW" sz="1800" dirty="0" smtClean="0">
                <a:latin typeface="Candara" pitchFamily="34" charset="0"/>
              </a:rPr>
              <a:t> expect</a:t>
            </a:r>
            <a:r>
              <a:rPr lang="zh-TW" altLang="en-US" sz="1800" dirty="0" smtClean="0">
                <a:latin typeface="Candara" pitchFamily="34" charset="0"/>
              </a:rPr>
              <a:t> </a:t>
            </a:r>
            <a:r>
              <a:rPr lang="en-US" altLang="zh-TW" sz="1800" dirty="0" smtClean="0">
                <a:latin typeface="Candara" pitchFamily="34" charset="0"/>
              </a:rPr>
              <a:t>for disabling CONFIG_STRICT_DEVMEM on kernel building.</a:t>
            </a:r>
          </a:p>
          <a:p>
            <a:pPr>
              <a:buNone/>
            </a:pPr>
            <a:r>
              <a:rPr lang="en-US" altLang="zh-TW" sz="1800" dirty="0" smtClean="0">
                <a:latin typeface="Candara" pitchFamily="34" charset="0"/>
              </a:rPr>
              <a:t>2. We need to set page reserved before doing </a:t>
            </a:r>
            <a:r>
              <a:rPr lang="en-US" altLang="zh-TW" sz="1800" dirty="0">
                <a:latin typeface="Candara" pitchFamily="34" charset="0"/>
              </a:rPr>
              <a:t>real </a:t>
            </a:r>
            <a:r>
              <a:rPr lang="en-US" altLang="zh-TW" sz="1800" dirty="0" smtClean="0">
                <a:latin typeface="Candara" pitchFamily="34" charset="0"/>
              </a:rPr>
              <a:t>mapping(</a:t>
            </a:r>
            <a:r>
              <a:rPr lang="en-US" altLang="zh-TW" sz="1800" dirty="0" err="1" smtClean="0">
                <a:latin typeface="Candara" pitchFamily="34" charset="0"/>
              </a:rPr>
              <a:t>remap_pfn_range</a:t>
            </a:r>
            <a:r>
              <a:rPr lang="en-US" altLang="zh-TW" sz="1800" dirty="0" smtClean="0">
                <a:latin typeface="Candara" pitchFamily="34" charset="0"/>
              </a:rPr>
              <a:t>).</a:t>
            </a:r>
          </a:p>
          <a:p>
            <a:pPr>
              <a:buNone/>
            </a:pPr>
            <a:r>
              <a:rPr lang="en-US" altLang="zh-TW" sz="1800" dirty="0">
                <a:latin typeface="Candara" pitchFamily="34" charset="0"/>
              </a:rPr>
              <a:t> </a:t>
            </a:r>
            <a:r>
              <a:rPr lang="en-US" altLang="zh-TW" sz="1800" dirty="0" smtClean="0">
                <a:latin typeface="Candara" pitchFamily="34" charset="0"/>
              </a:rPr>
              <a:t>    </a:t>
            </a:r>
            <a:r>
              <a:rPr lang="en-US" altLang="zh-TW" sz="1800" dirty="0">
                <a:latin typeface="Candara" pitchFamily="34" charset="0"/>
              </a:rPr>
              <a:t>Linux 2.4 </a:t>
            </a:r>
            <a:r>
              <a:rPr lang="en-US" altLang="zh-TW" sz="1800" dirty="0">
                <a:latin typeface="Arial Black" pitchFamily="34" charset="0"/>
              </a:rPr>
              <a:t>↓</a:t>
            </a:r>
            <a:r>
              <a:rPr lang="en-US" altLang="zh-TW" sz="1800" dirty="0">
                <a:latin typeface="Candara" pitchFamily="34" charset="0"/>
              </a:rPr>
              <a:t>  </a:t>
            </a:r>
            <a:r>
              <a:rPr lang="en-US" altLang="zh-TW" sz="1800" dirty="0" smtClean="0">
                <a:latin typeface="Candara" pitchFamily="34" charset="0"/>
                <a:sym typeface="Wingdings" pitchFamily="2" charset="2"/>
              </a:rPr>
              <a:t> Using </a:t>
            </a:r>
            <a:r>
              <a:rPr lang="en-US" altLang="zh-TW" sz="1800" dirty="0" err="1" smtClean="0">
                <a:solidFill>
                  <a:srgbClr val="FF0000"/>
                </a:solidFill>
                <a:latin typeface="Candara" pitchFamily="34" charset="0"/>
                <a:sym typeface="Wingdings" pitchFamily="2" charset="2"/>
              </a:rPr>
              <a:t>mem_map_reserve</a:t>
            </a:r>
            <a:r>
              <a:rPr lang="en-US" altLang="zh-TW" sz="1800" dirty="0" smtClean="0">
                <a:latin typeface="Candara" pitchFamily="34" charset="0"/>
                <a:sym typeface="Wingdings" pitchFamily="2" charset="2"/>
              </a:rPr>
              <a:t>() to set each pages as </a:t>
            </a:r>
            <a:r>
              <a:rPr lang="en-US" altLang="zh-TW" sz="1800" dirty="0" err="1" smtClean="0">
                <a:latin typeface="Candara" pitchFamily="34" charset="0"/>
                <a:sym typeface="Wingdings" pitchFamily="2" charset="2"/>
              </a:rPr>
              <a:t>PG_Reserved</a:t>
            </a:r>
            <a:r>
              <a:rPr lang="en-US" altLang="zh-TW" sz="1800" dirty="0" smtClean="0">
                <a:latin typeface="Candara" pitchFamily="34" charset="0"/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altLang="zh-TW" sz="1800" dirty="0" smtClean="0">
                <a:latin typeface="Candara" pitchFamily="34" charset="0"/>
              </a:rPr>
              <a:t>     Linux 2.6.0~2.6.18 </a:t>
            </a:r>
            <a:r>
              <a:rPr lang="en-US" altLang="zh-TW" sz="1800" dirty="0" smtClean="0">
                <a:latin typeface="Arial Black" pitchFamily="34" charset="0"/>
              </a:rPr>
              <a:t>↓</a:t>
            </a:r>
            <a:r>
              <a:rPr lang="en-US" altLang="zh-TW" sz="1800" dirty="0" smtClean="0">
                <a:latin typeface="Candara" pitchFamily="34" charset="0"/>
              </a:rPr>
              <a:t>  </a:t>
            </a:r>
            <a:r>
              <a:rPr lang="en-US" altLang="zh-TW" sz="1800" dirty="0" smtClean="0">
                <a:latin typeface="Candara" pitchFamily="34" charset="0"/>
                <a:sym typeface="Wingdings" pitchFamily="2" charset="2"/>
              </a:rPr>
              <a:t> Using </a:t>
            </a:r>
            <a:r>
              <a:rPr lang="en-US" altLang="zh-TW" sz="1800" dirty="0" err="1" smtClean="0">
                <a:solidFill>
                  <a:srgbClr val="FF0000"/>
                </a:solidFill>
                <a:latin typeface="Candara" pitchFamily="34" charset="0"/>
                <a:sym typeface="Wingdings" pitchFamily="2" charset="2"/>
              </a:rPr>
              <a:t>SetPageReserved</a:t>
            </a:r>
            <a:r>
              <a:rPr lang="en-US" altLang="zh-TW" sz="1800" dirty="0" smtClean="0">
                <a:latin typeface="Candara" pitchFamily="34" charset="0"/>
                <a:sym typeface="Wingdings" pitchFamily="2" charset="2"/>
              </a:rPr>
              <a:t>() to set each pages as </a:t>
            </a:r>
            <a:r>
              <a:rPr lang="en-US" altLang="zh-TW" sz="1800" dirty="0" err="1" smtClean="0">
                <a:latin typeface="Candara" pitchFamily="34" charset="0"/>
                <a:sym typeface="Wingdings" pitchFamily="2" charset="2"/>
              </a:rPr>
              <a:t>PG_Reserved</a:t>
            </a:r>
            <a:r>
              <a:rPr lang="en-US" altLang="zh-TW" sz="1800" dirty="0" smtClean="0">
                <a:latin typeface="Candara" pitchFamily="34" charset="0"/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altLang="zh-TW" sz="1800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altLang="zh-TW" sz="1800" dirty="0" smtClean="0">
                <a:latin typeface="Candara" pitchFamily="34" charset="0"/>
                <a:sym typeface="Wingdings" pitchFamily="2" charset="2"/>
              </a:rPr>
              <a:t>    Linux 2.6.25 </a:t>
            </a:r>
            <a:r>
              <a:rPr lang="en-US" altLang="zh-TW" sz="1800" dirty="0">
                <a:latin typeface="Arial Black" pitchFamily="34" charset="0"/>
                <a:sym typeface="Wingdings" pitchFamily="2" charset="2"/>
              </a:rPr>
              <a:t>↑</a:t>
            </a:r>
            <a:r>
              <a:rPr lang="en-US" altLang="zh-TW" sz="1800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altLang="zh-TW" sz="1800" dirty="0" smtClean="0">
                <a:latin typeface="Candara" pitchFamily="34" charset="0"/>
                <a:sym typeface="Wingdings" pitchFamily="2" charset="2"/>
              </a:rPr>
              <a:t> Setting </a:t>
            </a:r>
            <a:r>
              <a:rPr lang="en-US" altLang="zh-TW" sz="1800" dirty="0" err="1" smtClean="0">
                <a:latin typeface="Candara" pitchFamily="34" charset="0"/>
                <a:sym typeface="Wingdings" pitchFamily="2" charset="2"/>
              </a:rPr>
              <a:t>vm_flags</a:t>
            </a:r>
            <a:r>
              <a:rPr lang="en-US" altLang="zh-TW" sz="1800" dirty="0" smtClean="0">
                <a:latin typeface="Candara" pitchFamily="34" charset="0"/>
                <a:sym typeface="Wingdings" pitchFamily="2" charset="2"/>
              </a:rPr>
              <a:t>  as </a:t>
            </a:r>
            <a:r>
              <a:rPr lang="en-US" altLang="zh-TW" sz="1800" dirty="0" smtClean="0">
                <a:solidFill>
                  <a:srgbClr val="FF0000"/>
                </a:solidFill>
                <a:latin typeface="Candara" pitchFamily="34" charset="0"/>
                <a:sym typeface="Wingdings" pitchFamily="2" charset="2"/>
              </a:rPr>
              <a:t>VM_RESERVED</a:t>
            </a:r>
            <a:r>
              <a:rPr lang="en-US" altLang="zh-TW" sz="1800" dirty="0" smtClean="0">
                <a:latin typeface="Candara" pitchFamily="34" charset="0"/>
                <a:sym typeface="Wingdings" pitchFamily="2" charset="2"/>
              </a:rPr>
              <a:t> to avoid swapping out.</a:t>
            </a:r>
            <a:endParaRPr lang="en-US" altLang="zh-TW" sz="1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altLang="zh-TW" sz="1800" dirty="0" smtClean="0">
                <a:latin typeface="Candara" pitchFamily="34" charset="0"/>
              </a:rPr>
              <a:t>3. We do not  need  use “</a:t>
            </a:r>
            <a:r>
              <a:rPr lang="en-US" altLang="zh-TW" sz="1800" dirty="0" err="1" smtClean="0">
                <a:latin typeface="Candara" pitchFamily="34" charset="0"/>
              </a:rPr>
              <a:t>msync</a:t>
            </a:r>
            <a:r>
              <a:rPr lang="en-US" altLang="zh-TW" sz="1800" dirty="0" smtClean="0">
                <a:latin typeface="Candara" pitchFamily="34" charset="0"/>
              </a:rPr>
              <a:t>()” to force flush changes  in our AP via custom </a:t>
            </a:r>
            <a:r>
              <a:rPr lang="en-US" altLang="zh-TW" sz="1800" dirty="0" err="1" smtClean="0">
                <a:latin typeface="Candara" pitchFamily="34" charset="0"/>
              </a:rPr>
              <a:t>mmapx</a:t>
            </a:r>
            <a:r>
              <a:rPr lang="en-US" altLang="zh-TW" sz="1800" dirty="0" smtClean="0">
                <a:latin typeface="Candara" pitchFamily="34" charset="0"/>
              </a:rPr>
              <a:t> driver. Because there is no “Page-Cache” implemented in our custom </a:t>
            </a:r>
            <a:r>
              <a:rPr lang="en-US" altLang="zh-TW" sz="1800" dirty="0" err="1" smtClean="0">
                <a:latin typeface="Candara" pitchFamily="34" charset="0"/>
              </a:rPr>
              <a:t>mmapx</a:t>
            </a:r>
            <a:r>
              <a:rPr lang="en-US" altLang="zh-TW" sz="1800" dirty="0" smtClean="0">
                <a:latin typeface="Candara" pitchFamily="34" charset="0"/>
              </a:rPr>
              <a:t> driver. And </a:t>
            </a:r>
            <a:r>
              <a:rPr lang="en-US" altLang="zh-TW" sz="1800" dirty="0" err="1" smtClean="0">
                <a:latin typeface="Candara" pitchFamily="34" charset="0"/>
              </a:rPr>
              <a:t>msync</a:t>
            </a:r>
            <a:r>
              <a:rPr lang="en-US" altLang="zh-TW" sz="1800" dirty="0" smtClean="0">
                <a:latin typeface="Candara" pitchFamily="34" charset="0"/>
              </a:rPr>
              <a:t> will call </a:t>
            </a:r>
            <a:r>
              <a:rPr lang="en-US" altLang="zh-TW" sz="1800" dirty="0" err="1" smtClean="0">
                <a:latin typeface="Candara" pitchFamily="34" charset="0"/>
              </a:rPr>
              <a:t>fsync</a:t>
            </a:r>
            <a:r>
              <a:rPr lang="en-US" altLang="zh-TW" sz="1800" dirty="0" smtClean="0">
                <a:latin typeface="Candara" pitchFamily="34" charset="0"/>
              </a:rPr>
              <a:t> file operation, so we also do not implement </a:t>
            </a:r>
            <a:r>
              <a:rPr lang="en-US" altLang="zh-TW" sz="1800" dirty="0" err="1" smtClean="0">
                <a:latin typeface="Candara" pitchFamily="34" charset="0"/>
              </a:rPr>
              <a:t>fsync</a:t>
            </a:r>
            <a:r>
              <a:rPr lang="en-US" altLang="zh-TW" sz="1800" dirty="0" smtClean="0">
                <a:latin typeface="Candara" pitchFamily="34" charset="0"/>
              </a:rPr>
              <a:t>.</a:t>
            </a:r>
          </a:p>
          <a:p>
            <a:pPr>
              <a:buNone/>
            </a:pPr>
            <a:r>
              <a:rPr lang="en-US" altLang="zh-TW" sz="1800" dirty="0">
                <a:latin typeface="Candara" pitchFamily="34" charset="0"/>
              </a:rPr>
              <a:t>4</a:t>
            </a:r>
            <a:r>
              <a:rPr lang="en-US" altLang="zh-TW" sz="1800" dirty="0" smtClean="0">
                <a:latin typeface="Candara" pitchFamily="34" charset="0"/>
              </a:rPr>
              <a:t>.  A buffer allocated by </a:t>
            </a:r>
            <a:r>
              <a:rPr lang="en-US" altLang="zh-TW" sz="1800" dirty="0" err="1" smtClean="0">
                <a:latin typeface="Candara" pitchFamily="34" charset="0"/>
              </a:rPr>
              <a:t>get_user_pages</a:t>
            </a:r>
            <a:r>
              <a:rPr lang="en-US" altLang="zh-TW" sz="1800" dirty="0" smtClean="0">
                <a:latin typeface="Candara" pitchFamily="34" charset="0"/>
              </a:rPr>
              <a:t>() does not need </a:t>
            </a:r>
            <a:r>
              <a:rPr lang="en-US" altLang="zh-TW" sz="1800" dirty="0" err="1" smtClean="0">
                <a:latin typeface="Candara" pitchFamily="34" charset="0"/>
              </a:rPr>
              <a:t>mlock</a:t>
            </a:r>
            <a:r>
              <a:rPr lang="en-US" altLang="zh-TW" sz="1800" dirty="0" smtClean="0">
                <a:latin typeface="Candara" pitchFamily="34" charset="0"/>
              </a:rPr>
              <a:t>() function.</a:t>
            </a:r>
          </a:p>
          <a:p>
            <a:pPr>
              <a:buNone/>
            </a:pPr>
            <a:endParaRPr lang="en-US" altLang="zh-TW" sz="1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altLang="zh-TW" sz="1800" dirty="0" smtClean="0">
                <a:latin typeface="Candara" pitchFamily="34" charset="0"/>
              </a:rPr>
              <a:t/>
            </a:r>
            <a:br>
              <a:rPr lang="en-US" altLang="zh-TW" sz="1800" dirty="0" smtClean="0">
                <a:latin typeface="Candara" pitchFamily="34" charset="0"/>
              </a:rPr>
            </a:br>
            <a:endParaRPr lang="zh-TW" altLang="en-US" sz="1800" dirty="0" smtClean="0">
              <a:latin typeface="Candara" pitchFamily="34" charset="0"/>
            </a:endParaRPr>
          </a:p>
          <a:p>
            <a:pPr>
              <a:buNone/>
            </a:pPr>
            <a:endParaRPr lang="zh-TW" altLang="en-US" sz="1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Bea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5720" y="3286124"/>
            <a:ext cx="8358246" cy="21590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iner Hand ITC" pitchFamily="66" charset="0"/>
                <a:ea typeface="+mj-ea"/>
                <a:cs typeface="+mj-cs"/>
              </a:rPr>
              <a:t>THANK</a:t>
            </a:r>
            <a:r>
              <a:rPr kumimoji="0" lang="en-US" altLang="zh-TW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iner Hand ITC" pitchFamily="66" charset="0"/>
                <a:ea typeface="+mj-ea"/>
                <a:cs typeface="+mj-cs"/>
              </a:rPr>
              <a:t> YOU</a:t>
            </a:r>
            <a:endParaRPr kumimoji="0" lang="en-US" altLang="zh-TW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iner Hand ITC" pitchFamily="66" charset="0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928926" y="4429132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ndara" pitchFamily="34" charset="0"/>
              </a:rPr>
              <a:t>Why MMAP?</a:t>
            </a:r>
            <a:endParaRPr lang="zh-TW" altLang="en-US" dirty="0" smtClean="0">
              <a:latin typeface="Candara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1E5A95C-0CDB-4526-BD02-D91E6535DD54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8195" name="內容版面配置區 2"/>
          <p:cNvSpPr>
            <a:spLocks noGrp="1"/>
          </p:cNvSpPr>
          <p:nvPr>
            <p:ph sz="quarter" idx="1"/>
          </p:nvPr>
        </p:nvSpPr>
        <p:spPr>
          <a:xfrm>
            <a:off x="214282" y="1142984"/>
            <a:ext cx="8642350" cy="5310204"/>
          </a:xfrm>
        </p:spPr>
        <p:txBody>
          <a:bodyPr/>
          <a:lstStyle/>
          <a:p>
            <a:r>
              <a:rPr lang="en-US" altLang="zh-TW" sz="2000" dirty="0" smtClean="0">
                <a:latin typeface="Candara" pitchFamily="34" charset="0"/>
              </a:rPr>
              <a:t>Read/write file operations &amp; </a:t>
            </a:r>
            <a:r>
              <a:rPr lang="en-US" altLang="zh-TW" sz="2000" dirty="0" err="1" smtClean="0">
                <a:latin typeface="Candara" pitchFamily="34" charset="0"/>
              </a:rPr>
              <a:t>ioctl</a:t>
            </a:r>
            <a:r>
              <a:rPr lang="en-US" altLang="zh-TW" sz="2000" dirty="0" smtClean="0">
                <a:latin typeface="Candara" pitchFamily="34" charset="0"/>
              </a:rPr>
              <a:t> </a:t>
            </a:r>
            <a:r>
              <a:rPr lang="en-US" altLang="zh-TW" sz="2000" dirty="0" err="1" smtClean="0">
                <a:latin typeface="Candara" pitchFamily="34" charset="0"/>
              </a:rPr>
              <a:t>syscall</a:t>
            </a:r>
            <a:r>
              <a:rPr lang="en-US" altLang="zh-TW" sz="2000" dirty="0" smtClean="0">
                <a:latin typeface="Candara" pitchFamily="34" charset="0"/>
              </a:rPr>
              <a:t> by using  </a:t>
            </a:r>
            <a:r>
              <a:rPr lang="en-US" altLang="zh-TW" sz="2000" dirty="0" err="1" smtClean="0">
                <a:latin typeface="Candara" pitchFamily="34" charset="0"/>
              </a:rPr>
              <a:t>copy_from_user</a:t>
            </a:r>
            <a:r>
              <a:rPr lang="en-US" altLang="zh-TW" sz="2000" dirty="0" smtClean="0">
                <a:latin typeface="Candara" pitchFamily="34" charset="0"/>
              </a:rPr>
              <a:t>/</a:t>
            </a:r>
            <a:r>
              <a:rPr lang="en-US" altLang="zh-TW" sz="2000" dirty="0" err="1" smtClean="0">
                <a:latin typeface="Candara" pitchFamily="34" charset="0"/>
              </a:rPr>
              <a:t>copy_to_user</a:t>
            </a:r>
            <a:r>
              <a:rPr lang="en-US" altLang="zh-TW" sz="2000" dirty="0" smtClean="0">
                <a:latin typeface="Candara" pitchFamily="34" charset="0"/>
              </a:rPr>
              <a:t>  make too much effort to copy large data.</a:t>
            </a:r>
          </a:p>
          <a:p>
            <a:r>
              <a:rPr lang="en-US" altLang="zh-TW" sz="2000" dirty="0" smtClean="0">
                <a:latin typeface="Candara" pitchFamily="34" charset="0"/>
              </a:rPr>
              <a:t>“MMAP” can yield significant performance improvements. </a:t>
            </a:r>
            <a:r>
              <a:rPr lang="en-US" altLang="zh-TW" sz="2000" dirty="0" smtClean="0">
                <a:latin typeface="Verdana" pitchFamily="34" charset="0"/>
              </a:rPr>
              <a:t>30%</a:t>
            </a:r>
          </a:p>
          <a:p>
            <a:pPr>
              <a:buNone/>
            </a:pPr>
            <a:r>
              <a:rPr lang="en-US" altLang="zh-TW" sz="2000" dirty="0" smtClean="0">
                <a:latin typeface="Candara" pitchFamily="34" charset="0"/>
              </a:rPr>
              <a:t>Ex : Server read a file and send this file via socket  to client.</a:t>
            </a:r>
          </a:p>
          <a:p>
            <a:pPr>
              <a:buNone/>
            </a:pPr>
            <a:endParaRPr lang="zh-TW" altLang="en-US" sz="2000" dirty="0" smtClean="0">
              <a:latin typeface="Candara" pitchFamily="34" charset="0"/>
            </a:endParaRPr>
          </a:p>
        </p:txBody>
      </p:sp>
      <p:pic>
        <p:nvPicPr>
          <p:cNvPr id="8198" name="Picture 6" descr="C:\Documents and Settings\sis4640\My Documents\Dropbox\SiS Presentation Material\LinuxMisc\Image\0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4282" y="3557610"/>
            <a:ext cx="4057650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9" name="Picture 7" descr="C:\Documents and Settings\sis4640\My Documents\Dropbox\SiS Presentation Material\LinuxMisc\Image\1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643438" y="3629048"/>
            <a:ext cx="4086225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向右箭號 46"/>
          <p:cNvSpPr/>
          <p:nvPr/>
        </p:nvSpPr>
        <p:spPr>
          <a:xfrm>
            <a:off x="4429124" y="4914932"/>
            <a:ext cx="357190" cy="428628"/>
          </a:xfrm>
          <a:prstGeom prst="rightArrow">
            <a:avLst/>
          </a:prstGeom>
          <a:gradFill flip="none" rotWithShape="1">
            <a:gsLst>
              <a:gs pos="0">
                <a:srgbClr val="1A9620">
                  <a:shade val="30000"/>
                  <a:satMod val="115000"/>
                </a:srgbClr>
              </a:gs>
              <a:gs pos="50000">
                <a:srgbClr val="1A9620">
                  <a:shade val="67500"/>
                  <a:satMod val="115000"/>
                </a:srgbClr>
              </a:gs>
              <a:gs pos="100000">
                <a:srgbClr val="1A962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857224" y="3000372"/>
            <a:ext cx="2762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read(file, </a:t>
            </a:r>
            <a:r>
              <a:rPr lang="en-US" sz="1800" dirty="0" err="1"/>
              <a:t>tmp_buf</a:t>
            </a:r>
            <a:r>
              <a:rPr lang="en-US" sz="1800" dirty="0"/>
              <a:t>, </a:t>
            </a:r>
            <a:r>
              <a:rPr lang="en-US" sz="1800" dirty="0" err="1"/>
              <a:t>len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write(socket, </a:t>
            </a:r>
            <a:r>
              <a:rPr lang="en-US" sz="1800" dirty="0" err="1"/>
              <a:t>tmp_buf</a:t>
            </a:r>
            <a:r>
              <a:rPr lang="en-US" sz="1800" dirty="0"/>
              <a:t>, </a:t>
            </a:r>
            <a:r>
              <a:rPr lang="en-US" sz="1800" dirty="0" err="1"/>
              <a:t>len</a:t>
            </a:r>
            <a:r>
              <a:rPr lang="en-US" sz="1800" dirty="0"/>
              <a:t>);</a:t>
            </a:r>
            <a:endParaRPr lang="zh-TW" altLang="en-US" sz="18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286380" y="3071810"/>
            <a:ext cx="2762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tmp_buf</a:t>
            </a:r>
            <a:r>
              <a:rPr lang="en-US" sz="1800" dirty="0"/>
              <a:t> = </a:t>
            </a:r>
            <a:r>
              <a:rPr lang="en-US" sz="1800" dirty="0" err="1"/>
              <a:t>mmap</a:t>
            </a:r>
            <a:r>
              <a:rPr lang="en-US" sz="1800" dirty="0"/>
              <a:t>(file, </a:t>
            </a:r>
            <a:r>
              <a:rPr lang="en-US" sz="1800" dirty="0" err="1"/>
              <a:t>len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write(socket, </a:t>
            </a:r>
            <a:r>
              <a:rPr lang="en-US" sz="1800" dirty="0" err="1"/>
              <a:t>tmp_buf</a:t>
            </a:r>
            <a:r>
              <a:rPr lang="en-US" sz="1800" dirty="0"/>
              <a:t>, </a:t>
            </a:r>
            <a:r>
              <a:rPr lang="en-US" sz="1800" dirty="0" err="1"/>
              <a:t>len</a:t>
            </a:r>
            <a:r>
              <a:rPr lang="en-US" sz="1800" dirty="0"/>
              <a:t>);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13456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ndara" pitchFamily="34" charset="0"/>
              </a:rPr>
              <a:t>Flow of implement of </a:t>
            </a:r>
            <a:r>
              <a:rPr lang="en-US" altLang="zh-TW" dirty="0" err="1" smtClean="0">
                <a:latin typeface="Candara" pitchFamily="34" charset="0"/>
              </a:rPr>
              <a:t>mmap</a:t>
            </a:r>
            <a:r>
              <a:rPr lang="en-US" altLang="zh-TW" dirty="0" smtClean="0">
                <a:latin typeface="Candara" pitchFamily="34" charset="0"/>
              </a:rPr>
              <a:t>  </a:t>
            </a:r>
            <a:r>
              <a:rPr lang="en-US" altLang="zh-TW" sz="1600" dirty="0" smtClean="0">
                <a:latin typeface="Candara" pitchFamily="34" charset="0"/>
              </a:rPr>
              <a:t> </a:t>
            </a:r>
            <a:endParaRPr lang="zh-TW" altLang="en-US" dirty="0" smtClean="0">
              <a:latin typeface="Candara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C85CC8C-AC97-4A70-A82C-637867633CDF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0824" y="1412875"/>
            <a:ext cx="8893175" cy="4968875"/>
          </a:xfrm>
        </p:spPr>
        <p:txBody>
          <a:bodyPr/>
          <a:lstStyle/>
          <a:p>
            <a:pPr>
              <a:buNone/>
              <a:defRPr/>
            </a:pP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xmlns="" val="2621999187"/>
              </p:ext>
            </p:extLst>
          </p:nvPr>
        </p:nvGraphicFramePr>
        <p:xfrm>
          <a:off x="642910" y="1285860"/>
          <a:ext cx="8001056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Candara" pitchFamily="34" charset="0"/>
              </a:rPr>
              <a:t>How the Kernel Manages your Memory</a:t>
            </a:r>
            <a:r>
              <a:rPr lang="zh-TW" altLang="en-US" dirty="0" smtClean="0">
                <a:latin typeface="Candara" pitchFamily="34" charset="0"/>
              </a:rPr>
              <a:t> </a:t>
            </a:r>
            <a:r>
              <a:rPr lang="en-US" altLang="zh-TW" dirty="0" smtClean="0">
                <a:latin typeface="Candara" pitchFamily="34" charset="0"/>
              </a:rPr>
              <a:t>?</a:t>
            </a:r>
            <a:endParaRPr lang="zh-TW" altLang="en-US" dirty="0" smtClean="0">
              <a:latin typeface="Candara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8B2799F-3764-4410-9E5C-C6AE516675B6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C:\Documents and Settings\sis4640\My Documents\Dropbox\SiS Presentation Material\LinuxMisc\Image\memoryDescriptorAndMemoryAreas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71604" y="1428736"/>
            <a:ext cx="5448299" cy="4947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Candara" pitchFamily="34" charset="0"/>
              </a:rPr>
              <a:t>How to access Physical Address ?  </a:t>
            </a:r>
            <a:endParaRPr lang="zh-TW" altLang="en-US" dirty="0" smtClean="0">
              <a:latin typeface="Candara" pitchFamily="34" charset="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D7044635-2E77-4AD8-BB99-0314B783F082}" type="slidenum">
              <a:rPr lang="en-US" altLang="zh-TW" smtClean="0">
                <a:latin typeface="Candara" pitchFamily="34" charset="0"/>
              </a:rPr>
              <a:pPr/>
              <a:t>3</a:t>
            </a:fld>
            <a:endParaRPr lang="en-US" altLang="zh-TW" smtClean="0">
              <a:latin typeface="Candara" pitchFamily="34" charset="0"/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sz="quarter" idx="1"/>
          </p:nvPr>
        </p:nvSpPr>
        <p:spPr>
          <a:xfrm>
            <a:off x="250825" y="1142985"/>
            <a:ext cx="8785225" cy="5238766"/>
          </a:xfrm>
        </p:spPr>
        <p:txBody>
          <a:bodyPr>
            <a:norm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TW" sz="2400" dirty="0" smtClean="0">
                <a:latin typeface="Candara" pitchFamily="34" charset="0"/>
              </a:rPr>
              <a:t>Drivers use virtual address.</a:t>
            </a:r>
          </a:p>
          <a:p>
            <a:pPr marL="457200" indent="-457200">
              <a:buFontTx/>
              <a:buAutoNum type="arabicPeriod"/>
            </a:pPr>
            <a:r>
              <a:rPr lang="en-US" altLang="zh-TW" sz="2400" dirty="0" smtClean="0">
                <a:latin typeface="Candara" pitchFamily="34" charset="0"/>
              </a:rPr>
              <a:t>H/W use physical address(</a:t>
            </a:r>
            <a:r>
              <a:rPr lang="en-US" altLang="zh-TW" sz="2400" dirty="0" err="1" smtClean="0">
                <a:latin typeface="Candara" pitchFamily="34" charset="0"/>
              </a:rPr>
              <a:t>Registers,RAM</a:t>
            </a:r>
            <a:r>
              <a:rPr lang="en-US" altLang="zh-TW" sz="2400" dirty="0" smtClean="0">
                <a:latin typeface="Candara" pitchFamily="34" charset="0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altLang="zh-TW" sz="2400" dirty="0">
                <a:latin typeface="Candara" pitchFamily="34" charset="0"/>
              </a:rPr>
              <a:t>Virtual memory doesn’t store anything, it simply maps a program’s address space onto the underlying physical memory</a:t>
            </a:r>
            <a:r>
              <a:rPr lang="en-US" altLang="zh-TW" sz="2400" dirty="0" smtClean="0">
                <a:latin typeface="Candara" pitchFamily="34" charset="0"/>
              </a:rPr>
              <a:t>.</a:t>
            </a:r>
          </a:p>
          <a:p>
            <a:pPr marL="457200" indent="-457200">
              <a:buFontTx/>
              <a:buNone/>
            </a:pPr>
            <a:r>
              <a:rPr lang="en-US" altLang="zh-TW" sz="2400" dirty="0" smtClean="0">
                <a:latin typeface="Candara" pitchFamily="34" charset="0"/>
              </a:rPr>
              <a:t> In Direct Mapping Area : </a:t>
            </a:r>
          </a:p>
          <a:p>
            <a:pPr marL="457200" indent="-457200">
              <a:buFontTx/>
              <a:buNone/>
            </a:pPr>
            <a:endParaRPr lang="en-US" altLang="zh-TW" sz="2400" dirty="0" smtClean="0">
              <a:latin typeface="Candara" pitchFamily="34" charset="0"/>
            </a:endParaRPr>
          </a:p>
          <a:p>
            <a:pPr marL="457200" indent="-457200">
              <a:buFontTx/>
              <a:buNone/>
            </a:pPr>
            <a:endParaRPr lang="en-US" altLang="zh-TW" sz="2400" dirty="0" smtClean="0">
              <a:latin typeface="Candara" pitchFamily="34" charset="0"/>
            </a:endParaRPr>
          </a:p>
          <a:p>
            <a:pPr marL="457200" indent="-457200">
              <a:buFontTx/>
              <a:buNone/>
            </a:pPr>
            <a:endParaRPr lang="en-US" altLang="zh-TW" sz="2400" dirty="0" smtClean="0">
              <a:latin typeface="Candara" pitchFamily="34" charset="0"/>
            </a:endParaRPr>
          </a:p>
          <a:p>
            <a:pPr marL="457200" indent="-457200">
              <a:buFontTx/>
              <a:buNone/>
            </a:pPr>
            <a:endParaRPr lang="en-US" altLang="zh-TW" sz="2400" dirty="0" smtClean="0">
              <a:latin typeface="Candara" pitchFamily="34" charset="0"/>
            </a:endParaRPr>
          </a:p>
          <a:p>
            <a:pPr marL="457200" indent="-457200">
              <a:buFontTx/>
              <a:buNone/>
            </a:pPr>
            <a:endParaRPr lang="en-US" altLang="zh-TW" sz="2400" dirty="0" smtClean="0">
              <a:latin typeface="Candara" pitchFamily="34" charset="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2470267" y="3833502"/>
            <a:ext cx="1239837" cy="273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Candara" pitchFamily="34" charset="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6045317" y="3833502"/>
            <a:ext cx="1239837" cy="2716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Candara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11517" y="3422340"/>
            <a:ext cx="149383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Virtual Address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984992" y="3473140"/>
            <a:ext cx="162416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Physical Address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4329229" y="3703327"/>
            <a:ext cx="969963" cy="3009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0" name="直線接點 9"/>
          <p:cNvCxnSpPr>
            <a:stCxn id="2" idx="1"/>
            <a:endCxn id="2" idx="3"/>
          </p:cNvCxnSpPr>
          <p:nvPr/>
        </p:nvCxnSpPr>
        <p:spPr>
          <a:xfrm>
            <a:off x="2470267" y="5201927"/>
            <a:ext cx="1239837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68492" y="4455802"/>
            <a:ext cx="1328737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Kernel Space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51042" y="5705165"/>
            <a:ext cx="116363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User Space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478449" y="4046230"/>
            <a:ext cx="668338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MMU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56429" y="5687702"/>
            <a:ext cx="1231900" cy="32385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151679" y="5665477"/>
            <a:ext cx="10414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I/O </a:t>
            </a:r>
            <a:r>
              <a:rPr lang="en-US" altLang="zh-TW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Mem</a:t>
            </a:r>
            <a:endParaRPr lang="zh-TW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79792" y="4455802"/>
            <a:ext cx="1230312" cy="32385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138" name="文字方塊 24"/>
          <p:cNvSpPr txBox="1">
            <a:spLocks noChangeArrowheads="1"/>
          </p:cNvSpPr>
          <p:nvPr/>
        </p:nvSpPr>
        <p:spPr bwMode="auto">
          <a:xfrm>
            <a:off x="4049821" y="4974924"/>
            <a:ext cx="2754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 err="1" smtClean="0">
                <a:solidFill>
                  <a:srgbClr val="FF0000"/>
                </a:solidFill>
                <a:latin typeface="Corbel" pitchFamily="34" charset="0"/>
              </a:rPr>
              <a:t>phys_to_virt</a:t>
            </a:r>
            <a:r>
              <a:rPr lang="en-US" altLang="zh-TW" sz="2000" b="1" dirty="0" smtClean="0">
                <a:solidFill>
                  <a:srgbClr val="FF0000"/>
                </a:solidFill>
                <a:latin typeface="Corbel" pitchFamily="34" charset="0"/>
              </a:rPr>
              <a:t>() </a:t>
            </a:r>
            <a:r>
              <a:rPr lang="en-US" altLang="zh-TW" sz="1400" b="1" dirty="0" smtClean="0">
                <a:solidFill>
                  <a:srgbClr val="FF0000"/>
                </a:solidFill>
                <a:latin typeface="Corbel" pitchFamily="34" charset="0"/>
              </a:rPr>
              <a:t>or</a:t>
            </a:r>
            <a:r>
              <a:rPr lang="en-US" altLang="zh-TW" sz="2000" b="1" dirty="0" smtClean="0">
                <a:solidFill>
                  <a:srgbClr val="FF0000"/>
                </a:solidFill>
                <a:latin typeface="Corbel" pitchFamily="34" charset="0"/>
              </a:rPr>
              <a:t> __pa()</a:t>
            </a:r>
            <a:endParaRPr lang="zh-TW" altLang="en-US" sz="20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335969" y="5903618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Consolas" pitchFamily="49" charset="0"/>
              </a:rPr>
              <a:t>0x10200000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672724" y="464187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Consolas" pitchFamily="49" charset="0"/>
              </a:rPr>
              <a:t>0xd0200000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692631" y="5832180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Consolas" pitchFamily="49" charset="0"/>
              </a:rPr>
              <a:t>0x200000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335837" y="3974792"/>
            <a:ext cx="61747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RAM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cxnSp>
        <p:nvCxnSpPr>
          <p:cNvPr id="27" name="弧形接點 26"/>
          <p:cNvCxnSpPr>
            <a:stCxn id="20" idx="1"/>
            <a:endCxn id="21" idx="3"/>
          </p:cNvCxnSpPr>
          <p:nvPr/>
        </p:nvCxnSpPr>
        <p:spPr>
          <a:xfrm rot="10800000">
            <a:off x="3710105" y="4617727"/>
            <a:ext cx="2346325" cy="12319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590748" y="5047948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Consolas" pitchFamily="49" charset="0"/>
              </a:rPr>
              <a:t>0xc0000000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635061" y="504794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Consolas" pitchFamily="49" charset="0"/>
              </a:rPr>
              <a:t>3G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616425" y="369062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Consolas" pitchFamily="49" charset="0"/>
              </a:rPr>
              <a:t>4</a:t>
            </a:r>
            <a:r>
              <a:rPr lang="en-US" altLang="zh-TW" sz="1100" dirty="0" smtClean="0">
                <a:latin typeface="Consolas" pitchFamily="49" charset="0"/>
              </a:rPr>
              <a:t>G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778961" y="1268760"/>
            <a:ext cx="4152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Candara" pitchFamily="34" charset="0"/>
              </a:rPr>
              <a:t>“Virtual Memory NOT Physical RAM"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8B2799F-3764-4410-9E5C-C6AE516675B6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 descr="E:\User\hotshell\vm_are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714488"/>
            <a:ext cx="5624522" cy="458698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ndara" pitchFamily="34" charset="0"/>
              </a:rPr>
              <a:t>Address Translation </a:t>
            </a:r>
            <a:r>
              <a:rPr lang="en-US" altLang="zh-TW" dirty="0" err="1">
                <a:latin typeface="Candara" pitchFamily="34" charset="0"/>
              </a:rPr>
              <a:t>func</a:t>
            </a:r>
            <a:r>
              <a:rPr lang="en-US" altLang="zh-TW" dirty="0">
                <a:latin typeface="Candara" pitchFamily="34" charset="0"/>
              </a:rPr>
              <a:t>. </a:t>
            </a:r>
            <a:endParaRPr lang="zh-TW" altLang="en-US" dirty="0">
              <a:latin typeface="Candara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8B2799F-3764-4410-9E5C-C6AE516675B6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0825" y="4143380"/>
            <a:ext cx="8642350" cy="2238370"/>
          </a:xfrm>
        </p:spPr>
        <p:txBody>
          <a:bodyPr/>
          <a:lstStyle/>
          <a:p>
            <a:pPr>
              <a:buNone/>
            </a:pPr>
            <a:r>
              <a:rPr lang="en-US" altLang="zh-TW" sz="1200" dirty="0" smtClean="0">
                <a:latin typeface="Candara" pitchFamily="34" charset="0"/>
              </a:rPr>
              <a:t>PAGE_OFFSET= </a:t>
            </a:r>
            <a:r>
              <a:rPr lang="en-US" altLang="zh-TW" sz="1200" dirty="0" smtClean="0">
                <a:latin typeface="Consolas" pitchFamily="49" charset="0"/>
              </a:rPr>
              <a:t>0XC000000 (for x86)</a:t>
            </a:r>
          </a:p>
          <a:p>
            <a:pPr>
              <a:buNone/>
            </a:pPr>
            <a:endParaRPr lang="en-US" altLang="zh-TW" sz="1200" dirty="0" smtClean="0">
              <a:latin typeface="Candara" pitchFamily="34" charset="0"/>
            </a:endParaRPr>
          </a:p>
          <a:p>
            <a:pPr>
              <a:buNone/>
            </a:pPr>
            <a:endParaRPr lang="en-US" altLang="zh-TW" sz="1200" dirty="0" smtClean="0">
              <a:latin typeface="Candara" pitchFamily="34" charset="0"/>
            </a:endParaRPr>
          </a:p>
          <a:p>
            <a:pPr>
              <a:buNone/>
            </a:pPr>
            <a:endParaRPr lang="en-US" altLang="zh-TW" sz="1200" dirty="0" smtClean="0">
              <a:latin typeface="Candara" pitchFamily="34" charset="0"/>
            </a:endParaRPr>
          </a:p>
          <a:p>
            <a:pPr>
              <a:buNone/>
            </a:pPr>
            <a:endParaRPr lang="en-US" altLang="zh-TW" sz="12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altLang="zh-TW" sz="1200" dirty="0" smtClean="0">
                <a:latin typeface="Candara" pitchFamily="34" charset="0"/>
              </a:rPr>
              <a:t>PAGE_OFFSET= </a:t>
            </a:r>
            <a:r>
              <a:rPr lang="en-US" altLang="zh-TW" sz="1200" dirty="0" smtClean="0">
                <a:latin typeface="Consolas" pitchFamily="49" charset="0"/>
              </a:rPr>
              <a:t>0x80000000</a:t>
            </a:r>
            <a:r>
              <a:rPr lang="en-US" altLang="zh-TW" sz="1200" dirty="0" smtClean="0">
                <a:latin typeface="Candara" pitchFamily="34" charset="0"/>
              </a:rPr>
              <a:t> </a:t>
            </a:r>
            <a:r>
              <a:rPr lang="en-US" altLang="zh-TW" sz="1200" dirty="0">
                <a:latin typeface="Candara" pitchFamily="34" charset="0"/>
              </a:rPr>
              <a:t>(for MIPS Cached Address)</a:t>
            </a:r>
          </a:p>
          <a:p>
            <a:pPr>
              <a:buNone/>
            </a:pPr>
            <a:r>
              <a:rPr lang="en-US" altLang="zh-TW" sz="1200" dirty="0" smtClean="0">
                <a:latin typeface="Candara" pitchFamily="34" charset="0"/>
              </a:rPr>
              <a:t>PAGE_OFFSET= </a:t>
            </a:r>
            <a:r>
              <a:rPr lang="en-US" altLang="zh-TW" sz="1200" dirty="0" smtClean="0">
                <a:latin typeface="Consolas" pitchFamily="49" charset="0"/>
              </a:rPr>
              <a:t>0xA0000000</a:t>
            </a:r>
            <a:r>
              <a:rPr lang="en-US" altLang="zh-TW" sz="1200" dirty="0">
                <a:latin typeface="Candara" pitchFamily="34" charset="0"/>
              </a:rPr>
              <a:t> (for MIPS </a:t>
            </a:r>
            <a:r>
              <a:rPr lang="en-US" altLang="zh-TW" sz="1200" dirty="0" err="1" smtClean="0">
                <a:latin typeface="Candara" pitchFamily="34" charset="0"/>
              </a:rPr>
              <a:t>Uncached</a:t>
            </a:r>
            <a:r>
              <a:rPr lang="en-US" altLang="zh-TW" sz="1200" dirty="0" smtClean="0">
                <a:latin typeface="Candara" pitchFamily="34" charset="0"/>
              </a:rPr>
              <a:t> </a:t>
            </a:r>
            <a:r>
              <a:rPr lang="en-US" altLang="zh-TW" sz="1200" dirty="0">
                <a:latin typeface="Candara" pitchFamily="34" charset="0"/>
              </a:rPr>
              <a:t>Address)</a:t>
            </a:r>
            <a:endParaRPr lang="zh-TW" altLang="en-US" sz="1200" dirty="0">
              <a:latin typeface="Candara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142984"/>
            <a:ext cx="641003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2500306"/>
            <a:ext cx="64685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文字方塊 7"/>
          <p:cNvSpPr txBox="1"/>
          <p:nvPr/>
        </p:nvSpPr>
        <p:spPr>
          <a:xfrm>
            <a:off x="5143504" y="2643182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Impact" pitchFamily="34" charset="0"/>
              </a:rPr>
              <a:t>MIPS architectures.</a:t>
            </a:r>
            <a:endParaRPr lang="zh-TW" altLang="en-US" dirty="0">
              <a:latin typeface="Impact" pitchFamily="34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643306" y="3143248"/>
            <a:ext cx="5357850" cy="3500462"/>
          </a:xfrm>
          <a:prstGeom prst="roundRect">
            <a:avLst>
              <a:gd name="adj" fmla="val 621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image004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49155" y="3143248"/>
            <a:ext cx="5494845" cy="350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ndara" pitchFamily="34" charset="0"/>
              </a:rPr>
              <a:t>Why </a:t>
            </a:r>
            <a:r>
              <a:rPr lang="en-US" altLang="zh-TW" dirty="0" err="1" smtClean="0">
                <a:latin typeface="Candara" pitchFamily="34" charset="0"/>
              </a:rPr>
              <a:t>ioremap</a:t>
            </a:r>
            <a:r>
              <a:rPr lang="en-US" altLang="zh-TW" dirty="0" smtClean="0">
                <a:latin typeface="Candara" pitchFamily="34" charset="0"/>
              </a:rPr>
              <a:t> ?</a:t>
            </a:r>
            <a:endParaRPr lang="zh-TW" altLang="en-US" dirty="0" smtClean="0">
              <a:latin typeface="Candara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8B2799F-3764-4410-9E5C-C6AE516675B6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zh-TW" sz="2000" dirty="0" smtClean="0">
                <a:latin typeface="Candara" pitchFamily="34" charset="0"/>
              </a:rPr>
              <a:t>When physical memory or I/O Address is larger than virtual address space size.(</a:t>
            </a:r>
            <a:r>
              <a:rPr lang="en-US" altLang="zh-TW" sz="2000" dirty="0" smtClean="0">
                <a:latin typeface="Consolas" pitchFamily="49" charset="0"/>
              </a:rPr>
              <a:t>0xffffffff</a:t>
            </a:r>
            <a:r>
              <a:rPr lang="en-US" altLang="zh-TW" sz="2000" dirty="0" smtClean="0">
                <a:latin typeface="Candara" pitchFamily="34" charset="0"/>
              </a:rPr>
              <a:t>) </a:t>
            </a:r>
          </a:p>
          <a:p>
            <a:pPr marL="457200" indent="-457200">
              <a:buFontTx/>
              <a:buAutoNum type="arabicPeriod"/>
            </a:pPr>
            <a:r>
              <a:rPr lang="en-US" altLang="zh-TW" sz="2000" dirty="0" smtClean="0">
                <a:latin typeface="Candara" pitchFamily="34" charset="0"/>
              </a:rPr>
              <a:t>How to access these extra physical addresses?  </a:t>
            </a:r>
            <a:endParaRPr lang="zh-TW" altLang="en-US" sz="2000" dirty="0" smtClean="0">
              <a:latin typeface="Candara" pitchFamily="34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211396" y="3357562"/>
            <a:ext cx="1239837" cy="273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Candara" pitchFamily="34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786446" y="3357562"/>
            <a:ext cx="1239837" cy="2716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Candar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52646" y="2946400"/>
            <a:ext cx="149383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Virtual Address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26121" y="2997200"/>
            <a:ext cx="162416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Physical Address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4070358" y="3227387"/>
            <a:ext cx="969963" cy="3009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0" name="直線接點 9"/>
          <p:cNvCxnSpPr>
            <a:stCxn id="5" idx="1"/>
            <a:endCxn id="5" idx="3"/>
          </p:cNvCxnSpPr>
          <p:nvPr/>
        </p:nvCxnSpPr>
        <p:spPr>
          <a:xfrm>
            <a:off x="2211396" y="4725987"/>
            <a:ext cx="1239837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9621" y="3979862"/>
            <a:ext cx="1328737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Kernel Space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92171" y="5229225"/>
            <a:ext cx="116363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User Space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19578" y="3570290"/>
            <a:ext cx="668338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MMU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86446" y="4000504"/>
            <a:ext cx="1231900" cy="32385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929322" y="4000504"/>
            <a:ext cx="10414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I/O </a:t>
            </a:r>
            <a:r>
              <a:rPr lang="en-US" altLang="zh-TW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Mem</a:t>
            </a:r>
            <a:endParaRPr lang="zh-TW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14546" y="3500438"/>
            <a:ext cx="1230312" cy="32385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072330" y="4214818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Consolas" pitchFamily="49" charset="0"/>
              </a:rPr>
              <a:t>0x40200000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428992" y="371475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Consolas" pitchFamily="49" charset="0"/>
              </a:rPr>
              <a:t>0xf8044000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433760" y="5356240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Consolas" pitchFamily="49" charset="0"/>
              </a:rPr>
              <a:t>0x200000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76966" y="3498852"/>
            <a:ext cx="61747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RAM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cxnSp>
        <p:nvCxnSpPr>
          <p:cNvPr id="22" name="弧形接點 21"/>
          <p:cNvCxnSpPr>
            <a:stCxn id="14" idx="1"/>
            <a:endCxn id="16" idx="3"/>
          </p:cNvCxnSpPr>
          <p:nvPr/>
        </p:nvCxnSpPr>
        <p:spPr>
          <a:xfrm rot="10800000">
            <a:off x="3444858" y="3662363"/>
            <a:ext cx="2341588" cy="50006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331877" y="4572008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Consolas" pitchFamily="49" charset="0"/>
              </a:rPr>
              <a:t>0xc0000000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376190" y="457200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Consolas" pitchFamily="49" charset="0"/>
              </a:rPr>
              <a:t>3G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357554" y="321468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Consolas" pitchFamily="49" charset="0"/>
              </a:rPr>
              <a:t>4</a:t>
            </a:r>
            <a:r>
              <a:rPr lang="en-US" altLang="zh-TW" sz="1100" dirty="0" smtClean="0">
                <a:latin typeface="Consolas" pitchFamily="49" charset="0"/>
              </a:rPr>
              <a:t>G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28" name="文字方塊 24"/>
          <p:cNvSpPr txBox="1">
            <a:spLocks noChangeArrowheads="1"/>
          </p:cNvSpPr>
          <p:nvPr/>
        </p:nvSpPr>
        <p:spPr bwMode="auto">
          <a:xfrm>
            <a:off x="3929058" y="4071942"/>
            <a:ext cx="12602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latin typeface="Corbel" pitchFamily="34" charset="0"/>
              </a:rPr>
              <a:t>i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Corbel" pitchFamily="34" charset="0"/>
              </a:rPr>
              <a:t>oremap</a:t>
            </a:r>
            <a:r>
              <a:rPr lang="en-US" altLang="zh-TW" sz="2000" b="1" dirty="0" smtClean="0">
                <a:solidFill>
                  <a:srgbClr val="FF0000"/>
                </a:solidFill>
                <a:latin typeface="Corbel" pitchFamily="34" charset="0"/>
              </a:rPr>
              <a:t>()</a:t>
            </a:r>
            <a:endParaRPr lang="zh-TW" altLang="en-US" sz="20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143240" y="1785926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latin typeface="Consolas" pitchFamily="49" charset="0"/>
              </a:rPr>
              <a:t>phys_to_virt</a:t>
            </a:r>
            <a:r>
              <a:rPr lang="en-US" altLang="zh-TW" sz="1400" dirty="0" smtClean="0">
                <a:latin typeface="Consolas" pitchFamily="49" charset="0"/>
              </a:rPr>
              <a:t>(0x40200000)= 0x00300000 ????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30" name="左大括弧 29"/>
          <p:cNvSpPr/>
          <p:nvPr/>
        </p:nvSpPr>
        <p:spPr>
          <a:xfrm>
            <a:off x="2071670" y="3357562"/>
            <a:ext cx="142876" cy="500066"/>
          </a:xfrm>
          <a:prstGeom prst="leftBrace">
            <a:avLst/>
          </a:prstGeom>
          <a:ln w="19050">
            <a:solidFill>
              <a:srgbClr val="FE7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500034" y="3286124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>
                <a:solidFill>
                  <a:srgbClr val="FE7D19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Reserved for </a:t>
            </a:r>
            <a:r>
              <a:rPr lang="en-US" altLang="zh-TW" sz="1600" b="1" dirty="0" smtClean="0">
                <a:solidFill>
                  <a:srgbClr val="FE7D19"/>
                </a:solidFill>
                <a:latin typeface="Candara" pitchFamily="34" charset="0"/>
                <a:ea typeface="Arial Unicode MS" pitchFamily="34" charset="-120"/>
                <a:cs typeface="Arial Unicode MS" pitchFamily="34" charset="-120"/>
              </a:rPr>
              <a:t>MMIO</a:t>
            </a:r>
            <a:br>
              <a:rPr lang="en-US" altLang="zh-TW" sz="1600" b="1" dirty="0" smtClean="0">
                <a:solidFill>
                  <a:srgbClr val="FE7D19"/>
                </a:solidFill>
                <a:latin typeface="Candara" pitchFamily="34" charset="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1600" b="1" dirty="0" smtClean="0">
                <a:solidFill>
                  <a:srgbClr val="FE7D19"/>
                </a:solidFill>
                <a:latin typeface="Candara" pitchFamily="34" charset="0"/>
                <a:ea typeface="Arial Unicode MS" pitchFamily="34" charset="-120"/>
                <a:cs typeface="Arial Unicode MS" pitchFamily="34" charset="-120"/>
              </a:rPr>
              <a:t>x86</a:t>
            </a:r>
            <a:r>
              <a:rPr lang="en-US" altLang="zh-TW" sz="1600" b="1" dirty="0" smtClean="0">
                <a:solidFill>
                  <a:srgbClr val="FE7D19"/>
                </a:solidFill>
                <a:latin typeface="Candara" pitchFamily="34" charset="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</a:t>
            </a:r>
            <a:r>
              <a:rPr lang="en-US" altLang="zh-TW" sz="1600" b="1" dirty="0" smtClean="0">
                <a:solidFill>
                  <a:srgbClr val="FE7D19"/>
                </a:solidFill>
                <a:latin typeface="Candara" pitchFamily="34" charset="0"/>
                <a:ea typeface="Arial Unicode MS" pitchFamily="34" charset="-120"/>
                <a:cs typeface="Arial Unicode MS" pitchFamily="34" charset="-120"/>
              </a:rPr>
              <a:t>  128MB</a:t>
            </a:r>
            <a:endParaRPr lang="zh-TW" altLang="en-US" sz="1400" b="1" dirty="0">
              <a:solidFill>
                <a:srgbClr val="FE7D19"/>
              </a:solidFill>
              <a:latin typeface="Candara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734092" y="2214554"/>
            <a:ext cx="3409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Candara" pitchFamily="34" charset="0"/>
              </a:rPr>
              <a:t>“Using I/O Memory Mapping"</a:t>
            </a:r>
            <a:endParaRPr lang="zh-TW" altLang="en-US" sz="2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285852" y="321468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Consolas" pitchFamily="49" charset="0"/>
              </a:rPr>
              <a:t>0xffffffff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85720" y="6215082"/>
            <a:ext cx="6357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3366"/>
                </a:solidFill>
                <a:latin typeface="Candara" pitchFamily="34" charset="0"/>
                <a:ea typeface="+mn-ea"/>
              </a:rPr>
              <a:t>3.    Use __pa(</a:t>
            </a:r>
            <a:r>
              <a:rPr lang="en-US" altLang="zh-TW" sz="2000" b="1" dirty="0" err="1" smtClean="0">
                <a:solidFill>
                  <a:srgbClr val="003366"/>
                </a:solidFill>
                <a:latin typeface="Candara" pitchFamily="34" charset="0"/>
                <a:ea typeface="+mn-ea"/>
              </a:rPr>
              <a:t>high_memory</a:t>
            </a:r>
            <a:r>
              <a:rPr lang="en-US" altLang="zh-TW" sz="2000" b="1" dirty="0" smtClean="0">
                <a:solidFill>
                  <a:srgbClr val="003366"/>
                </a:solidFill>
                <a:latin typeface="Candara" pitchFamily="34" charset="0"/>
                <a:ea typeface="+mn-ea"/>
              </a:rPr>
              <a:t>)? 0x377fe000  ≒ 896MB  </a:t>
            </a:r>
            <a:endParaRPr lang="zh-TW" altLang="en-US" sz="2000" b="1" dirty="0">
              <a:solidFill>
                <a:srgbClr val="003366"/>
              </a:solidFill>
              <a:latin typeface="Candara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andara" pitchFamily="34" charset="0"/>
              </a:rPr>
              <a:t>ioremap</a:t>
            </a:r>
            <a:r>
              <a:rPr lang="en-US" altLang="zh-TW" dirty="0" smtClean="0">
                <a:latin typeface="Candara" pitchFamily="34" charset="0"/>
              </a:rPr>
              <a:t> </a:t>
            </a:r>
            <a:r>
              <a:rPr lang="en-US" altLang="zh-TW" dirty="0" err="1" smtClean="0">
                <a:latin typeface="Candara" pitchFamily="34" charset="0"/>
              </a:rPr>
              <a:t>func</a:t>
            </a:r>
            <a:r>
              <a:rPr lang="en-US" altLang="zh-TW" dirty="0" smtClean="0">
                <a:latin typeface="Candara" pitchFamily="34" charset="0"/>
              </a:rPr>
              <a:t>.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A4D61AE-32E2-4482-8D0E-DE2C0048171A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TW" sz="1800" dirty="0" smtClean="0">
                <a:latin typeface="Candara" pitchFamily="34" charset="0"/>
              </a:rPr>
              <a:t>#include &lt;</a:t>
            </a:r>
            <a:r>
              <a:rPr lang="en-US" altLang="zh-TW" sz="1800" dirty="0" err="1" smtClean="0">
                <a:latin typeface="Candara" pitchFamily="34" charset="0"/>
              </a:rPr>
              <a:t>asm</a:t>
            </a:r>
            <a:r>
              <a:rPr lang="en-US" altLang="zh-TW" sz="1800" dirty="0" smtClean="0">
                <a:latin typeface="Candara" pitchFamily="34" charset="0"/>
              </a:rPr>
              <a:t>/</a:t>
            </a:r>
            <a:r>
              <a:rPr lang="en-US" altLang="zh-TW" sz="1800" dirty="0" err="1" smtClean="0">
                <a:latin typeface="Candara" pitchFamily="34" charset="0"/>
              </a:rPr>
              <a:t>io.h</a:t>
            </a:r>
            <a:r>
              <a:rPr lang="en-US" altLang="zh-TW" sz="1800" dirty="0" smtClean="0">
                <a:latin typeface="Candara" pitchFamily="34" charset="0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en-US" altLang="zh-TW" sz="1400" b="0" dirty="0" smtClean="0">
                <a:latin typeface="Candara" pitchFamily="34" charset="0"/>
              </a:rPr>
              <a:t>__u32 __</a:t>
            </a:r>
            <a:r>
              <a:rPr lang="en-US" altLang="zh-TW" sz="1400" b="0" dirty="0" err="1" smtClean="0">
                <a:latin typeface="Candara" pitchFamily="34" charset="0"/>
              </a:rPr>
              <a:t>iomem</a:t>
            </a:r>
            <a:r>
              <a:rPr lang="en-US" altLang="zh-TW" sz="1400" b="0" dirty="0" smtClean="0">
                <a:latin typeface="Candara" pitchFamily="34" charset="0"/>
              </a:rPr>
              <a:t>  </a:t>
            </a:r>
            <a:r>
              <a:rPr lang="en-US" altLang="zh-TW" sz="1800" dirty="0" err="1" smtClean="0">
                <a:latin typeface="Candara" pitchFamily="34" charset="0"/>
              </a:rPr>
              <a:t>virt_addr</a:t>
            </a:r>
            <a:r>
              <a:rPr lang="en-US" altLang="zh-TW" sz="1800" dirty="0" smtClean="0">
                <a:latin typeface="Candara" pitchFamily="34" charset="0"/>
              </a:rPr>
              <a:t> =  </a:t>
            </a:r>
            <a:r>
              <a:rPr lang="en-US" altLang="zh-TW" sz="1800" dirty="0" err="1" smtClean="0">
                <a:latin typeface="Candara" pitchFamily="34" charset="0"/>
              </a:rPr>
              <a:t>ioremap</a:t>
            </a:r>
            <a:r>
              <a:rPr lang="en-US" altLang="zh-TW" sz="1400" dirty="0" smtClean="0">
                <a:latin typeface="Candara" pitchFamily="34" charset="0"/>
              </a:rPr>
              <a:t>(unsigned long </a:t>
            </a:r>
            <a:r>
              <a:rPr lang="en-US" altLang="zh-TW" sz="1400" dirty="0" err="1" smtClean="0">
                <a:latin typeface="Candara" pitchFamily="34" charset="0"/>
              </a:rPr>
              <a:t>phys_addr</a:t>
            </a:r>
            <a:r>
              <a:rPr lang="en-US" altLang="zh-TW" sz="1400" dirty="0" smtClean="0">
                <a:latin typeface="Candara" pitchFamily="34" charset="0"/>
              </a:rPr>
              <a:t>, unsigned long size);</a:t>
            </a:r>
            <a:endParaRPr lang="en-US" altLang="zh-TW" sz="1800" dirty="0" smtClean="0">
              <a:latin typeface="Candara" pitchFamily="34" charset="0"/>
            </a:endParaRPr>
          </a:p>
          <a:p>
            <a:pPr marL="0" indent="0">
              <a:buNone/>
              <a:defRPr/>
            </a:pPr>
            <a:r>
              <a:rPr lang="en-US" altLang="zh-TW" sz="1400" b="0" dirty="0" smtClean="0">
                <a:latin typeface="Candara" pitchFamily="34" charset="0"/>
              </a:rPr>
              <a:t>__u32 __</a:t>
            </a:r>
            <a:r>
              <a:rPr lang="en-US" altLang="zh-TW" sz="1400" b="0" dirty="0" err="1" smtClean="0">
                <a:latin typeface="Candara" pitchFamily="34" charset="0"/>
              </a:rPr>
              <a:t>iomem</a:t>
            </a:r>
            <a:r>
              <a:rPr lang="en-US" altLang="zh-TW" sz="1400" b="0" dirty="0" smtClean="0">
                <a:latin typeface="Candara" pitchFamily="34" charset="0"/>
              </a:rPr>
              <a:t>  </a:t>
            </a:r>
            <a:r>
              <a:rPr lang="en-US" altLang="zh-TW" sz="1800" dirty="0" err="1" smtClean="0">
                <a:latin typeface="Candara" pitchFamily="34" charset="0"/>
              </a:rPr>
              <a:t>virt_addr</a:t>
            </a:r>
            <a:r>
              <a:rPr lang="en-US" altLang="zh-TW" sz="1800" dirty="0" smtClean="0">
                <a:latin typeface="Candara" pitchFamily="34" charset="0"/>
              </a:rPr>
              <a:t>  = </a:t>
            </a:r>
            <a:r>
              <a:rPr lang="en-US" altLang="zh-TW" sz="1800" dirty="0" err="1" smtClean="0">
                <a:latin typeface="Candara" pitchFamily="34" charset="0"/>
              </a:rPr>
              <a:t>ioremap_nocache</a:t>
            </a:r>
            <a:r>
              <a:rPr lang="en-US" altLang="zh-TW" sz="1400" dirty="0" smtClean="0">
                <a:latin typeface="Candara" pitchFamily="34" charset="0"/>
              </a:rPr>
              <a:t>(unsigned long </a:t>
            </a:r>
            <a:r>
              <a:rPr lang="en-US" altLang="zh-TW" sz="1400" dirty="0" err="1" smtClean="0">
                <a:latin typeface="Candara" pitchFamily="34" charset="0"/>
              </a:rPr>
              <a:t>phys_addr</a:t>
            </a:r>
            <a:r>
              <a:rPr lang="en-US" altLang="zh-TW" sz="1400" dirty="0" smtClean="0">
                <a:latin typeface="Candara" pitchFamily="34" charset="0"/>
              </a:rPr>
              <a:t>, unsigned long size);</a:t>
            </a:r>
            <a:endParaRPr lang="en-US" altLang="zh-TW" sz="1800" dirty="0" smtClean="0">
              <a:latin typeface="Candara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TW" sz="1800" dirty="0" smtClean="0">
                <a:latin typeface="Candara" pitchFamily="34" charset="0"/>
              </a:rPr>
              <a:t>void </a:t>
            </a:r>
            <a:r>
              <a:rPr lang="en-US" altLang="zh-TW" sz="1800" dirty="0" err="1" smtClean="0">
                <a:latin typeface="Candara" pitchFamily="34" charset="0"/>
              </a:rPr>
              <a:t>iounmap</a:t>
            </a:r>
            <a:r>
              <a:rPr lang="en-US" altLang="zh-TW" sz="1400" dirty="0" smtClean="0">
                <a:latin typeface="Candara" pitchFamily="34" charset="0"/>
              </a:rPr>
              <a:t>(void * </a:t>
            </a:r>
            <a:r>
              <a:rPr lang="en-US" altLang="zh-TW" sz="1400" dirty="0" err="1" smtClean="0">
                <a:latin typeface="Candara" pitchFamily="34" charset="0"/>
              </a:rPr>
              <a:t>virt_addr</a:t>
            </a:r>
            <a:r>
              <a:rPr lang="en-US" altLang="zh-TW" sz="1400" dirty="0" smtClean="0">
                <a:latin typeface="Candara" pitchFamily="34" charset="0"/>
              </a:rPr>
              <a:t> ); </a:t>
            </a:r>
          </a:p>
          <a:p>
            <a:pPr marL="0" indent="0">
              <a:buFontTx/>
              <a:buNone/>
              <a:defRPr/>
            </a:pPr>
            <a:endParaRPr lang="en-US" altLang="zh-TW" sz="1400" dirty="0" smtClean="0">
              <a:latin typeface="Candara" pitchFamily="34" charset="0"/>
            </a:endParaRPr>
          </a:p>
          <a:p>
            <a:pPr marL="0" indent="0">
              <a:defRPr/>
            </a:pPr>
            <a:r>
              <a:rPr lang="en-US" altLang="zh-TW" sz="2000" dirty="0" smtClean="0">
                <a:latin typeface="Candara" pitchFamily="34" charset="0"/>
              </a:rPr>
              <a:t>You should not directly access addresses returned by </a:t>
            </a:r>
            <a:r>
              <a:rPr lang="en-US" altLang="zh-TW" sz="2000" dirty="0" err="1" smtClean="0">
                <a:latin typeface="Candara" pitchFamily="34" charset="0"/>
              </a:rPr>
              <a:t>ioremap</a:t>
            </a:r>
            <a:r>
              <a:rPr lang="en-US" altLang="zh-TW" sz="2000" dirty="0" smtClean="0">
                <a:latin typeface="Candara" pitchFamily="34" charset="0"/>
              </a:rPr>
              <a:t> as if they were pointer to virtual memory address. Why?</a:t>
            </a:r>
            <a:r>
              <a:rPr lang="zh-TW" altLang="en-US" sz="2000" dirty="0" smtClean="0">
                <a:latin typeface="Candara" pitchFamily="34" charset="0"/>
              </a:rPr>
              <a:t> </a:t>
            </a:r>
            <a:endParaRPr lang="en-US" altLang="zh-TW" sz="2000" dirty="0" smtClean="0">
              <a:solidFill>
                <a:srgbClr val="FF0000"/>
              </a:solidFill>
              <a:latin typeface="Candara" pitchFamily="34" charset="0"/>
            </a:endParaRPr>
          </a:p>
          <a:p>
            <a:pPr marL="0" indent="0">
              <a:buNone/>
              <a:defRPr/>
            </a:pPr>
            <a:r>
              <a:rPr lang="en-US" altLang="zh-TW" sz="1400" dirty="0" smtClean="0">
                <a:latin typeface="Candara" pitchFamily="34" charset="0"/>
                <a:sym typeface="Wingdings" pitchFamily="2" charset="2"/>
              </a:rPr>
              <a:t> </a:t>
            </a:r>
            <a:r>
              <a:rPr lang="en-US" altLang="zh-TW" sz="1400" dirty="0" smtClean="0">
                <a:latin typeface="Candara" pitchFamily="34" charset="0"/>
              </a:rPr>
              <a:t>We have these functions to access H/W register</a:t>
            </a:r>
            <a:endParaRPr lang="zh-TW" altLang="en-US" sz="1400" dirty="0" err="1" smtClean="0">
              <a:latin typeface="Candara" pitchFamily="34" charset="0"/>
            </a:endParaRPr>
          </a:p>
          <a:p>
            <a:pPr marL="0" indent="0">
              <a:buFontTx/>
              <a:buNone/>
              <a:defRPr/>
            </a:pPr>
            <a:endParaRPr lang="en-US" altLang="zh-TW" dirty="0" smtClean="0"/>
          </a:p>
          <a:p>
            <a:pPr marL="0" indent="0">
              <a:buFontTx/>
              <a:buNone/>
              <a:defRPr/>
            </a:pPr>
            <a:endParaRPr lang="en-US" altLang="zh-TW" dirty="0" smtClean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429256" y="3643314"/>
            <a:ext cx="379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Candara" pitchFamily="34" charset="0"/>
              </a:rPr>
              <a:t>“Guarantee  read/write ordering"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28596" y="4286256"/>
            <a:ext cx="13115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1400" b="1" dirty="0" err="1" smtClean="0">
                <a:latin typeface="Candara" pitchFamily="34" charset="0"/>
                <a:cs typeface="+mn-cs"/>
              </a:rPr>
              <a:t>readb</a:t>
            </a:r>
            <a:r>
              <a:rPr lang="en-US" altLang="zh-TW" sz="1400" b="1" dirty="0" smtClean="0">
                <a:latin typeface="Candara" pitchFamily="34" charset="0"/>
                <a:cs typeface="+mn-cs"/>
              </a:rPr>
              <a:t>(</a:t>
            </a:r>
            <a:r>
              <a:rPr lang="en-US" altLang="zh-TW" sz="1400" b="1" dirty="0" err="1" smtClean="0">
                <a:latin typeface="Candara" pitchFamily="34" charset="0"/>
                <a:cs typeface="+mn-cs"/>
              </a:rPr>
              <a:t>addr</a:t>
            </a:r>
            <a:r>
              <a:rPr lang="en-US" altLang="zh-TW" sz="1400" b="1" dirty="0" smtClean="0">
                <a:latin typeface="Candara" pitchFamily="34" charset="0"/>
                <a:cs typeface="+mn-cs"/>
              </a:rPr>
              <a:t>) </a:t>
            </a:r>
          </a:p>
          <a:p>
            <a:pPr marL="0" lvl="1"/>
            <a:r>
              <a:rPr lang="en-US" altLang="zh-TW" sz="1400" b="1" dirty="0" err="1" smtClean="0">
                <a:latin typeface="Candara" pitchFamily="34" charset="0"/>
                <a:cs typeface="+mn-cs"/>
              </a:rPr>
              <a:t>readw</a:t>
            </a:r>
            <a:r>
              <a:rPr lang="en-US" altLang="zh-TW" sz="1400" b="1" dirty="0" smtClean="0">
                <a:latin typeface="Candara" pitchFamily="34" charset="0"/>
                <a:cs typeface="+mn-cs"/>
              </a:rPr>
              <a:t>(</a:t>
            </a:r>
            <a:r>
              <a:rPr lang="en-US" altLang="zh-TW" sz="1400" b="1" dirty="0" err="1" smtClean="0">
                <a:latin typeface="Candara" pitchFamily="34" charset="0"/>
                <a:cs typeface="+mn-cs"/>
              </a:rPr>
              <a:t>addr</a:t>
            </a:r>
            <a:r>
              <a:rPr lang="en-US" altLang="zh-TW" sz="1400" b="1" dirty="0" smtClean="0">
                <a:latin typeface="Candara" pitchFamily="34" charset="0"/>
                <a:cs typeface="+mn-cs"/>
              </a:rPr>
              <a:t>)    </a:t>
            </a:r>
          </a:p>
          <a:p>
            <a:pPr marL="0" lvl="1"/>
            <a:r>
              <a:rPr lang="en-US" altLang="zh-TW" sz="1400" b="1" dirty="0" err="1" smtClean="0">
                <a:latin typeface="Candara" pitchFamily="34" charset="0"/>
                <a:cs typeface="+mn-cs"/>
              </a:rPr>
              <a:t>readl</a:t>
            </a:r>
            <a:r>
              <a:rPr lang="en-US" altLang="zh-TW" sz="1400" b="1" dirty="0" smtClean="0">
                <a:latin typeface="Candara" pitchFamily="34" charset="0"/>
                <a:cs typeface="+mn-cs"/>
              </a:rPr>
              <a:t>(</a:t>
            </a:r>
            <a:r>
              <a:rPr lang="en-US" altLang="zh-TW" sz="1400" b="1" dirty="0" err="1" smtClean="0">
                <a:latin typeface="Candara" pitchFamily="34" charset="0"/>
                <a:cs typeface="+mn-cs"/>
              </a:rPr>
              <a:t>addr</a:t>
            </a:r>
            <a:r>
              <a:rPr lang="en-US" altLang="zh-TW" sz="1400" b="1" dirty="0" smtClean="0">
                <a:latin typeface="Candara" pitchFamily="34" charset="0"/>
                <a:cs typeface="+mn-cs"/>
              </a:rPr>
              <a:t>) </a:t>
            </a: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4282" y="4929198"/>
            <a:ext cx="18357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1" indent="0">
              <a:buFontTx/>
              <a:buNone/>
              <a:defRPr/>
            </a:pPr>
            <a:r>
              <a:rPr lang="en-US" altLang="zh-TW" sz="1400" b="1" dirty="0" err="1">
                <a:latin typeface="Candara" pitchFamily="34" charset="0"/>
              </a:rPr>
              <a:t>writeb</a:t>
            </a:r>
            <a:r>
              <a:rPr lang="en-US" altLang="zh-TW" sz="1400" b="1" dirty="0">
                <a:latin typeface="Candara" pitchFamily="34" charset="0"/>
              </a:rPr>
              <a:t>(</a:t>
            </a:r>
            <a:r>
              <a:rPr lang="en-US" altLang="zh-TW" sz="1400" b="1" dirty="0" err="1">
                <a:latin typeface="Candara" pitchFamily="34" charset="0"/>
              </a:rPr>
              <a:t>val,addr</a:t>
            </a:r>
            <a:r>
              <a:rPr lang="en-US" altLang="zh-TW" sz="1400" b="1" dirty="0">
                <a:latin typeface="Candara" pitchFamily="34" charset="0"/>
              </a:rPr>
              <a:t>)   </a:t>
            </a:r>
            <a:endParaRPr lang="en-US" altLang="zh-TW" sz="1400" b="1" dirty="0" smtClean="0">
              <a:latin typeface="Candara" pitchFamily="34" charset="0"/>
            </a:endParaRPr>
          </a:p>
          <a:p>
            <a:pPr marL="228600" lvl="1" indent="0">
              <a:buFontTx/>
              <a:buNone/>
              <a:defRPr/>
            </a:pPr>
            <a:r>
              <a:rPr lang="en-US" altLang="zh-TW" sz="1400" b="1" dirty="0" err="1" smtClean="0">
                <a:latin typeface="Candara" pitchFamily="34" charset="0"/>
              </a:rPr>
              <a:t>writew</a:t>
            </a:r>
            <a:r>
              <a:rPr lang="en-US" altLang="zh-TW" sz="1400" b="1" dirty="0" smtClean="0">
                <a:latin typeface="Candara" pitchFamily="34" charset="0"/>
              </a:rPr>
              <a:t>(</a:t>
            </a:r>
            <a:r>
              <a:rPr lang="en-US" altLang="zh-TW" sz="1400" b="1" dirty="0" err="1" smtClean="0">
                <a:latin typeface="Candara" pitchFamily="34" charset="0"/>
              </a:rPr>
              <a:t>val,addr</a:t>
            </a:r>
            <a:r>
              <a:rPr lang="en-US" altLang="zh-TW" sz="1400" b="1" dirty="0">
                <a:latin typeface="Candara" pitchFamily="34" charset="0"/>
              </a:rPr>
              <a:t>)   </a:t>
            </a:r>
            <a:endParaRPr lang="en-US" altLang="zh-TW" sz="1400" b="1" dirty="0" smtClean="0">
              <a:latin typeface="Candara" pitchFamily="34" charset="0"/>
            </a:endParaRPr>
          </a:p>
          <a:p>
            <a:pPr marL="228600" lvl="1" indent="0">
              <a:buFontTx/>
              <a:buNone/>
              <a:defRPr/>
            </a:pPr>
            <a:r>
              <a:rPr lang="en-US" altLang="zh-TW" sz="1400" b="1" dirty="0" err="1" smtClean="0">
                <a:latin typeface="Candara" pitchFamily="34" charset="0"/>
              </a:rPr>
              <a:t>writel</a:t>
            </a:r>
            <a:r>
              <a:rPr lang="en-US" altLang="zh-TW" sz="1400" b="1" dirty="0" smtClean="0">
                <a:latin typeface="Candara" pitchFamily="34" charset="0"/>
              </a:rPr>
              <a:t>(</a:t>
            </a:r>
            <a:r>
              <a:rPr lang="en-US" altLang="zh-TW" sz="1400" b="1" dirty="0" err="1" smtClean="0">
                <a:latin typeface="Candara" pitchFamily="34" charset="0"/>
              </a:rPr>
              <a:t>val,addr</a:t>
            </a:r>
            <a:r>
              <a:rPr lang="en-US" altLang="zh-TW" sz="1400" b="1" dirty="0">
                <a:latin typeface="Candara" pitchFamily="34" charset="0"/>
              </a:rPr>
              <a:t>) </a:t>
            </a:r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4282" y="5572140"/>
            <a:ext cx="30569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1" indent="0">
              <a:buFontTx/>
              <a:buNone/>
              <a:defRPr/>
            </a:pPr>
            <a:r>
              <a:rPr lang="en-US" altLang="zh-TW" sz="1400" b="1" dirty="0" err="1">
                <a:latin typeface="Candara" pitchFamily="34" charset="0"/>
              </a:rPr>
              <a:t>memcpy_fromio</a:t>
            </a:r>
            <a:r>
              <a:rPr lang="en-US" altLang="zh-TW" sz="1400" b="1" dirty="0">
                <a:latin typeface="Candara" pitchFamily="34" charset="0"/>
              </a:rPr>
              <a:t>(</a:t>
            </a:r>
            <a:r>
              <a:rPr lang="en-US" altLang="zh-TW" sz="1400" b="1" dirty="0" err="1">
                <a:latin typeface="Candara" pitchFamily="34" charset="0"/>
              </a:rPr>
              <a:t>buffer,addr</a:t>
            </a:r>
            <a:r>
              <a:rPr lang="en-US" altLang="zh-TW" sz="1400" b="1" dirty="0">
                <a:latin typeface="Candara" pitchFamily="34" charset="0"/>
              </a:rPr>
              <a:t>, </a:t>
            </a:r>
            <a:r>
              <a:rPr lang="en-US" altLang="zh-TW" sz="1400" b="1" dirty="0" err="1">
                <a:latin typeface="Candara" pitchFamily="34" charset="0"/>
              </a:rPr>
              <a:t>len</a:t>
            </a:r>
            <a:r>
              <a:rPr lang="en-US" altLang="zh-TW" sz="1400" b="1" dirty="0">
                <a:latin typeface="Candara" pitchFamily="34" charset="0"/>
              </a:rPr>
              <a:t>);</a:t>
            </a:r>
          </a:p>
          <a:p>
            <a:pPr marL="228600" lvl="1" indent="0">
              <a:buFontTx/>
              <a:buNone/>
              <a:defRPr/>
            </a:pPr>
            <a:r>
              <a:rPr lang="en-US" altLang="zh-TW" sz="1400" b="1" dirty="0" err="1">
                <a:latin typeface="Candara" pitchFamily="34" charset="0"/>
              </a:rPr>
              <a:t>memcpy_toio</a:t>
            </a:r>
            <a:r>
              <a:rPr lang="en-US" altLang="zh-TW" sz="1400" b="1" dirty="0">
                <a:latin typeface="Candara" pitchFamily="34" charset="0"/>
              </a:rPr>
              <a:t>(</a:t>
            </a:r>
            <a:r>
              <a:rPr lang="en-US" altLang="zh-TW" sz="1400" b="1" dirty="0" err="1">
                <a:latin typeface="Candara" pitchFamily="34" charset="0"/>
              </a:rPr>
              <a:t>addr,buffer,len</a:t>
            </a:r>
            <a:r>
              <a:rPr lang="en-US" altLang="zh-TW" sz="1400" b="1" dirty="0">
                <a:latin typeface="Candara" pitchFamily="34" charset="0"/>
              </a:rPr>
              <a:t>);</a:t>
            </a:r>
          </a:p>
          <a:p>
            <a:pPr marL="228600" lvl="1" indent="0">
              <a:buFontTx/>
              <a:buNone/>
              <a:defRPr/>
            </a:pPr>
            <a:r>
              <a:rPr lang="en-US" altLang="zh-TW" sz="1400" b="1" dirty="0" err="1">
                <a:latin typeface="Candara" pitchFamily="34" charset="0"/>
              </a:rPr>
              <a:t>memset_io</a:t>
            </a:r>
            <a:r>
              <a:rPr lang="en-US" altLang="zh-TW" sz="1400" b="1" dirty="0">
                <a:latin typeface="Candara" pitchFamily="34" charset="0"/>
              </a:rPr>
              <a:t>(</a:t>
            </a:r>
            <a:r>
              <a:rPr lang="en-US" altLang="zh-TW" sz="1400" b="1" dirty="0" err="1">
                <a:latin typeface="Candara" pitchFamily="34" charset="0"/>
              </a:rPr>
              <a:t>addr,val,len</a:t>
            </a:r>
            <a:r>
              <a:rPr lang="en-US" altLang="zh-TW" sz="1400" b="1" dirty="0">
                <a:latin typeface="Candara" pitchFamily="34" charset="0"/>
              </a:rPr>
              <a:t>);</a:t>
            </a:r>
            <a:endParaRPr lang="en-US" altLang="zh-TW" sz="1800" b="1" dirty="0">
              <a:latin typeface="Candara" pitchFamily="34" charset="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Candara" pitchFamily="34" charset="0"/>
              </a:rPr>
              <a:t>Flow of  I/O Memory Map Access 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8D40D40-456D-4290-BCC8-428E3E347309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7171" name="內容版面配置區 2"/>
          <p:cNvSpPr>
            <a:spLocks noGrp="1"/>
          </p:cNvSpPr>
          <p:nvPr>
            <p:ph sz="quarter" idx="1"/>
          </p:nvPr>
        </p:nvSpPr>
        <p:spPr>
          <a:xfrm>
            <a:off x="250825" y="1071546"/>
            <a:ext cx="8642350" cy="4968875"/>
          </a:xfrm>
        </p:spPr>
        <p:txBody>
          <a:bodyPr/>
          <a:lstStyle/>
          <a:p>
            <a:pPr>
              <a:buNone/>
            </a:pPr>
            <a:r>
              <a:rPr lang="en-US" altLang="zh-TW" sz="1600" dirty="0" smtClean="0">
                <a:latin typeface="Candara" pitchFamily="34" charset="0"/>
              </a:rPr>
              <a:t>#include &lt;</a:t>
            </a:r>
            <a:r>
              <a:rPr lang="en-US" altLang="zh-TW" sz="1600" dirty="0" err="1" smtClean="0">
                <a:latin typeface="Candara" pitchFamily="34" charset="0"/>
              </a:rPr>
              <a:t>asm</a:t>
            </a:r>
            <a:r>
              <a:rPr lang="en-US" altLang="zh-TW" sz="1600" dirty="0" smtClean="0">
                <a:latin typeface="Candara" pitchFamily="34" charset="0"/>
              </a:rPr>
              <a:t>/</a:t>
            </a:r>
            <a:r>
              <a:rPr lang="en-US" altLang="zh-TW" sz="1600" dirty="0" err="1" smtClean="0">
                <a:latin typeface="Candara" pitchFamily="34" charset="0"/>
              </a:rPr>
              <a:t>ioport.h</a:t>
            </a:r>
            <a:r>
              <a:rPr lang="en-US" altLang="zh-TW" sz="16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altLang="zh-TW" sz="1600" dirty="0" smtClean="0">
                <a:latin typeface="Candara" pitchFamily="34" charset="0"/>
              </a:rPr>
              <a:t>Using  </a:t>
            </a:r>
            <a:br>
              <a:rPr lang="en-US" altLang="zh-TW" sz="1600" dirty="0" smtClean="0">
                <a:latin typeface="Candara" pitchFamily="34" charset="0"/>
              </a:rPr>
            </a:br>
            <a:r>
              <a:rPr lang="en-US" altLang="zh-TW" sz="2000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request_mem_region</a:t>
            </a:r>
            <a:r>
              <a:rPr lang="en-US" altLang="zh-TW" sz="1400" dirty="0" smtClean="0">
                <a:latin typeface="Candara" pitchFamily="34" charset="0"/>
              </a:rPr>
              <a:t>(unsigned long start, unsigned long </a:t>
            </a:r>
            <a:r>
              <a:rPr lang="en-US" altLang="zh-TW" sz="1400" dirty="0" err="1" smtClean="0">
                <a:latin typeface="Candara" pitchFamily="34" charset="0"/>
              </a:rPr>
              <a:t>len</a:t>
            </a:r>
            <a:r>
              <a:rPr lang="en-US" altLang="zh-TW" sz="1400" dirty="0" smtClean="0">
                <a:latin typeface="Candara" pitchFamily="34" charset="0"/>
              </a:rPr>
              <a:t>, char *name); </a:t>
            </a:r>
            <a:endParaRPr lang="en-US" altLang="zh-TW" sz="16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altLang="zh-TW" sz="1600" dirty="0" smtClean="0">
                <a:latin typeface="Candara" pitchFamily="34" charset="0"/>
              </a:rPr>
              <a:t>to reserve [start , </a:t>
            </a:r>
            <a:r>
              <a:rPr lang="en-US" altLang="zh-TW" sz="1600" dirty="0" err="1" smtClean="0">
                <a:latin typeface="Candara" pitchFamily="34" charset="0"/>
              </a:rPr>
              <a:t>start+len</a:t>
            </a:r>
            <a:r>
              <a:rPr lang="en-US" altLang="zh-TW" sz="1600" dirty="0" smtClean="0">
                <a:latin typeface="Candara" pitchFamily="34" charset="0"/>
              </a:rPr>
              <a:t>] region into  “</a:t>
            </a:r>
            <a:r>
              <a:rPr lang="en-US" altLang="zh-TW" sz="1600" dirty="0" err="1" smtClean="0">
                <a:latin typeface="Candara" pitchFamily="34" charset="0"/>
              </a:rPr>
              <a:t>iomem_resource</a:t>
            </a:r>
            <a:r>
              <a:rPr lang="en-US" altLang="zh-TW" sz="1600" dirty="0" smtClean="0">
                <a:latin typeface="Candara" pitchFamily="34" charset="0"/>
              </a:rPr>
              <a:t>” &amp;  avoid another driver to use them.</a:t>
            </a:r>
          </a:p>
          <a:p>
            <a:r>
              <a:rPr lang="en-US" altLang="zh-TW" sz="1600" dirty="0" smtClean="0">
                <a:latin typeface="Candara" pitchFamily="34" charset="0"/>
              </a:rPr>
              <a:t>All I/O memory allocations are listed in /proc/</a:t>
            </a:r>
            <a:r>
              <a:rPr lang="en-US" altLang="zh-TW" sz="1600" dirty="0" err="1" smtClean="0">
                <a:latin typeface="Candara" pitchFamily="34" charset="0"/>
              </a:rPr>
              <a:t>iomem</a:t>
            </a:r>
            <a:r>
              <a:rPr lang="en-US" altLang="zh-TW" sz="1600" dirty="0" smtClean="0">
                <a:latin typeface="Candara" pitchFamily="34" charset="0"/>
              </a:rPr>
              <a:t>.</a:t>
            </a:r>
          </a:p>
          <a:p>
            <a:endParaRPr lang="en-US" altLang="zh-TW" sz="1600" dirty="0" smtClean="0">
              <a:latin typeface="Candara" pitchFamily="34" charset="0"/>
            </a:endParaRPr>
          </a:p>
          <a:p>
            <a:endParaRPr lang="en-US" altLang="zh-TW" sz="1600" dirty="0" smtClean="0"/>
          </a:p>
        </p:txBody>
      </p:sp>
      <p:graphicFrame>
        <p:nvGraphicFramePr>
          <p:cNvPr id="5" name="資料庫圖表 4"/>
          <p:cNvGraphicFramePr/>
          <p:nvPr/>
        </p:nvGraphicFramePr>
        <p:xfrm>
          <a:off x="142844" y="2857496"/>
          <a:ext cx="8286808" cy="371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286380" y="192880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左大括弧 6"/>
          <p:cNvSpPr/>
          <p:nvPr/>
        </p:nvSpPr>
        <p:spPr>
          <a:xfrm>
            <a:off x="1928794" y="2857496"/>
            <a:ext cx="357190" cy="1357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左大括弧 7"/>
          <p:cNvSpPr/>
          <p:nvPr/>
        </p:nvSpPr>
        <p:spPr>
          <a:xfrm>
            <a:off x="1928794" y="5214950"/>
            <a:ext cx="357190" cy="1357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42910" y="3357562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Driver Open</a:t>
            </a:r>
            <a:endParaRPr lang="zh-TW" altLang="en-US" sz="1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00034" y="5715016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Driver Release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>
                <a:latin typeface="Candara" pitchFamily="34" charset="0"/>
              </a:rPr>
              <a:t>Memory Mapping between kernel &amp; User space </a:t>
            </a:r>
            <a:endParaRPr lang="zh-TW" altLang="en-US" sz="2800" dirty="0" smtClean="0">
              <a:latin typeface="Candara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8B2799F-3764-4410-9E5C-C6AE516675B6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0824" y="1412875"/>
            <a:ext cx="8893175" cy="4968875"/>
          </a:xfrm>
        </p:spPr>
        <p:txBody>
          <a:bodyPr/>
          <a:lstStyle/>
          <a:p>
            <a:pPr>
              <a:buNone/>
            </a:pPr>
            <a:r>
              <a:rPr lang="en-US" altLang="zh-TW" sz="2300" dirty="0" smtClean="0">
                <a:latin typeface="Candara" pitchFamily="34" charset="0"/>
              </a:rPr>
              <a:t>Q:How can AP directly access to physical address ? (RAM or Registers)</a:t>
            </a:r>
          </a:p>
          <a:p>
            <a:pPr>
              <a:buNone/>
            </a:pPr>
            <a:r>
              <a:rPr lang="en-US" altLang="zh-TW" sz="2300" dirty="0" smtClean="0">
                <a:latin typeface="Candara" pitchFamily="34" charset="0"/>
              </a:rPr>
              <a:t>A:Kernel provide  a system call - “</a:t>
            </a:r>
            <a:r>
              <a:rPr lang="en-US" altLang="zh-TW" sz="2300" dirty="0" err="1" smtClean="0">
                <a:latin typeface="Candara" pitchFamily="34" charset="0"/>
              </a:rPr>
              <a:t>mmap</a:t>
            </a:r>
            <a:r>
              <a:rPr lang="en-US" altLang="zh-TW" sz="2300" dirty="0" smtClean="0">
                <a:latin typeface="Candara" pitchFamily="34" charset="0"/>
              </a:rPr>
              <a:t>” 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1928794" y="3357562"/>
            <a:ext cx="1239837" cy="273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Candara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503844" y="3357562"/>
            <a:ext cx="1239837" cy="2716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Candara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70044" y="2946400"/>
            <a:ext cx="149383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Virtual Address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60968" y="3000372"/>
            <a:ext cx="162416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Physical Address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3787756" y="3227387"/>
            <a:ext cx="969963" cy="3009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1" name="直線接點 10"/>
          <p:cNvCxnSpPr>
            <a:stCxn id="6" idx="1"/>
            <a:endCxn id="6" idx="3"/>
          </p:cNvCxnSpPr>
          <p:nvPr/>
        </p:nvCxnSpPr>
        <p:spPr>
          <a:xfrm>
            <a:off x="1928794" y="4725987"/>
            <a:ext cx="1239837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27019" y="3979862"/>
            <a:ext cx="1328737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Kernel Space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9569" y="5229225"/>
            <a:ext cx="116363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User Space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936976" y="3570290"/>
            <a:ext cx="668338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MMU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03844" y="5214950"/>
            <a:ext cx="1231900" cy="32385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931944" y="5214950"/>
            <a:ext cx="1230312" cy="32385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794364" y="3498852"/>
            <a:ext cx="61747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RAM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cxnSp>
        <p:nvCxnSpPr>
          <p:cNvPr id="19" name="弧形接點 18"/>
          <p:cNvCxnSpPr>
            <a:stCxn id="15" idx="1"/>
            <a:endCxn id="17" idx="3"/>
          </p:cNvCxnSpPr>
          <p:nvPr/>
        </p:nvCxnSpPr>
        <p:spPr>
          <a:xfrm rot="10800000">
            <a:off x="3162256" y="5376875"/>
            <a:ext cx="2341588" cy="158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049275" y="4572008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Consolas" pitchFamily="49" charset="0"/>
              </a:rPr>
              <a:t>0xc0000000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093588" y="457200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Consolas" pitchFamily="49" charset="0"/>
              </a:rPr>
              <a:t>3G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074952" y="321468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Consolas" pitchFamily="49" charset="0"/>
              </a:rPr>
              <a:t>4</a:t>
            </a:r>
            <a:r>
              <a:rPr lang="en-US" altLang="zh-TW" sz="1100" dirty="0" smtClean="0">
                <a:latin typeface="Consolas" pitchFamily="49" charset="0"/>
              </a:rPr>
              <a:t>G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23" name="文字方塊 24"/>
          <p:cNvSpPr txBox="1">
            <a:spLocks noChangeArrowheads="1"/>
          </p:cNvSpPr>
          <p:nvPr/>
        </p:nvSpPr>
        <p:spPr bwMode="auto">
          <a:xfrm>
            <a:off x="3717894" y="5000636"/>
            <a:ext cx="10502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 err="1" smtClean="0">
                <a:solidFill>
                  <a:srgbClr val="FF0000"/>
                </a:solidFill>
                <a:latin typeface="Corbel" pitchFamily="34" charset="0"/>
              </a:rPr>
              <a:t>mmap</a:t>
            </a:r>
            <a:r>
              <a:rPr lang="en-US" altLang="zh-TW" sz="2000" b="1" dirty="0" smtClean="0">
                <a:solidFill>
                  <a:srgbClr val="FF0000"/>
                </a:solidFill>
                <a:latin typeface="Corbel" pitchFamily="34" charset="0"/>
              </a:rPr>
              <a:t>()</a:t>
            </a:r>
            <a:endParaRPr lang="zh-TW" altLang="en-US" sz="20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794496" y="5427678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Consolas" pitchFamily="49" charset="0"/>
              </a:rPr>
              <a:t>0x10200000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929454" y="1857364"/>
            <a:ext cx="191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altLang="zh-TW" sz="1600" b="1" dirty="0" smtClean="0">
                <a:solidFill>
                  <a:srgbClr val="003366"/>
                </a:solidFill>
                <a:latin typeface="Candara" pitchFamily="34" charset="0"/>
                <a:ea typeface="+mn-ea"/>
              </a:rPr>
              <a:t>1.Reserved Memory</a:t>
            </a:r>
          </a:p>
          <a:p>
            <a:pPr marL="457200" indent="-457200"/>
            <a:r>
              <a:rPr lang="en-US" altLang="zh-TW" sz="1600" b="1" dirty="0" smtClean="0">
                <a:solidFill>
                  <a:srgbClr val="003366"/>
                </a:solidFill>
                <a:latin typeface="Candara" pitchFamily="34" charset="0"/>
                <a:ea typeface="+mn-ea"/>
              </a:rPr>
              <a:t>2.Dynamic</a:t>
            </a:r>
            <a:r>
              <a:rPr lang="zh-TW" altLang="en-US" sz="1600" b="1" dirty="0" smtClean="0">
                <a:solidFill>
                  <a:srgbClr val="003366"/>
                </a:solidFill>
                <a:latin typeface="Candara" pitchFamily="34" charset="0"/>
                <a:ea typeface="+mn-ea"/>
              </a:rPr>
              <a:t> </a:t>
            </a:r>
            <a:r>
              <a:rPr lang="en-US" altLang="zh-TW" sz="1600" b="1" dirty="0" smtClean="0">
                <a:solidFill>
                  <a:srgbClr val="003366"/>
                </a:solidFill>
                <a:latin typeface="Candara" pitchFamily="34" charset="0"/>
                <a:ea typeface="+mn-ea"/>
              </a:rPr>
              <a:t>Memory</a:t>
            </a:r>
            <a:endParaRPr lang="zh-TW" altLang="en-US" sz="1600" b="1" dirty="0" smtClean="0">
              <a:solidFill>
                <a:srgbClr val="003366"/>
              </a:solidFill>
              <a:latin typeface="Candara" pitchFamily="34" charset="0"/>
              <a:ea typeface="+mn-ea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1938319" y="3979862"/>
            <a:ext cx="4919023" cy="1552390"/>
            <a:chOff x="1938319" y="3979862"/>
            <a:chExt cx="4919023" cy="1552390"/>
          </a:xfrm>
        </p:grpSpPr>
        <p:grpSp>
          <p:nvGrpSpPr>
            <p:cNvPr id="34" name="群組 33"/>
            <p:cNvGrpSpPr/>
            <p:nvPr/>
          </p:nvGrpSpPr>
          <p:grpSpPr>
            <a:xfrm>
              <a:off x="1938319" y="3979862"/>
              <a:ext cx="3565525" cy="1397013"/>
              <a:chOff x="2220921" y="3979862"/>
              <a:chExt cx="3565525" cy="1397013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220921" y="3979862"/>
                <a:ext cx="1230312" cy="323850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32" name="文字方塊 24"/>
              <p:cNvSpPr txBox="1">
                <a:spLocks noChangeArrowheads="1"/>
              </p:cNvSpPr>
              <p:nvPr/>
            </p:nvSpPr>
            <p:spPr bwMode="auto">
              <a:xfrm>
                <a:off x="3790950" y="4498984"/>
                <a:ext cx="173637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err="1" smtClean="0">
                    <a:solidFill>
                      <a:srgbClr val="FF0000"/>
                    </a:solidFill>
                    <a:latin typeface="Corbel" pitchFamily="34" charset="0"/>
                  </a:rPr>
                  <a:t>virt_to_phys</a:t>
                </a:r>
                <a:r>
                  <a:rPr lang="en-US" altLang="zh-TW" sz="2000" b="1" dirty="0" smtClean="0">
                    <a:solidFill>
                      <a:srgbClr val="FF0000"/>
                    </a:solidFill>
                    <a:latin typeface="Corbel" pitchFamily="34" charset="0"/>
                  </a:rPr>
                  <a:t>()</a:t>
                </a:r>
                <a:endParaRPr lang="zh-TW" altLang="en-US" sz="2000" b="1" dirty="0">
                  <a:solidFill>
                    <a:srgbClr val="FF0000"/>
                  </a:solidFill>
                  <a:latin typeface="Corbel" pitchFamily="34" charset="0"/>
                </a:endParaRPr>
              </a:p>
            </p:txBody>
          </p:sp>
          <p:cxnSp>
            <p:nvCxnSpPr>
              <p:cNvPr id="16" name="弧形接點 15"/>
              <p:cNvCxnSpPr>
                <a:stCxn id="30" idx="3"/>
              </p:cNvCxnSpPr>
              <p:nvPr/>
            </p:nvCxnSpPr>
            <p:spPr>
              <a:xfrm>
                <a:off x="3451233" y="4141787"/>
                <a:ext cx="2335213" cy="1235088"/>
              </a:xfrm>
              <a:prstGeom prst="curvedConnector3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字方塊 26"/>
              <p:cNvSpPr txBox="1"/>
              <p:nvPr/>
            </p:nvSpPr>
            <p:spPr>
              <a:xfrm>
                <a:off x="2429911" y="3979862"/>
                <a:ext cx="29049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8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gency FB" pitchFamily="34" charset="0"/>
                    <a:cs typeface="Vani" pitchFamily="34" charset="0"/>
                  </a:rPr>
                  <a:t>k</a:t>
                </a:r>
                <a:r>
                  <a:rPr lang="en-US" altLang="zh-TW" sz="18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gency FB" pitchFamily="34" charset="0"/>
                    <a:cs typeface="Vani" pitchFamily="34" charset="0"/>
                  </a:rPr>
                  <a:t>malloc</a:t>
                </a:r>
                <a:r>
                  <a:rPr lang="en-US" altLang="zh-TW" sz="1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gency FB" pitchFamily="34" charset="0"/>
                    <a:cs typeface="Vani" pitchFamily="34" charset="0"/>
                  </a:rPr>
                  <a:t>()</a:t>
                </a:r>
              </a:p>
              <a:p>
                <a:r>
                  <a:rPr lang="en-US" altLang="zh-TW" sz="1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gency FB" pitchFamily="34" charset="0"/>
                    <a:cs typeface="Vani" pitchFamily="34" charset="0"/>
                  </a:rPr>
                  <a:t>to create dynamic memory space</a:t>
                </a:r>
                <a:endParaRPr lang="zh-TW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gency FB" pitchFamily="34" charset="0"/>
                  <a:cs typeface="Vani" pitchFamily="34" charset="0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5481644" y="5224475"/>
              <a:ext cx="13756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gency FB" pitchFamily="34" charset="0"/>
                  <a:cs typeface="Vani" pitchFamily="34" charset="0"/>
                </a:rPr>
                <a:t>SetPageReserved</a:t>
              </a:r>
              <a:r>
                <a:rPr lang="en-US" altLang="zh-TW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gency FB" pitchFamily="34" charset="0"/>
                  <a:cs typeface="Vani" pitchFamily="34" charset="0"/>
                </a:rPr>
                <a:t>()</a:t>
              </a:r>
              <a:endParaRPr lang="zh-TW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  <a:cs typeface="Vani" pitchFamily="34" charset="0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0" y="242088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對</a:t>
            </a:r>
            <a:r>
              <a:rPr lang="en-US" altLang="zh-TW" sz="1400" dirty="0" smtClean="0">
                <a:solidFill>
                  <a:srgbClr val="FF0000"/>
                </a:solidFill>
              </a:rPr>
              <a:t>kernel </a:t>
            </a:r>
            <a:r>
              <a:rPr lang="en-US" altLang="zh-TW" sz="1400" dirty="0" smtClean="0">
                <a:solidFill>
                  <a:srgbClr val="FF0000"/>
                </a:solidFill>
              </a:rPr>
              <a:t>virtual </a:t>
            </a:r>
            <a:r>
              <a:rPr lang="en-US" altLang="zh-TW" sz="1400" dirty="0" smtClean="0">
                <a:solidFill>
                  <a:srgbClr val="FF0000"/>
                </a:solidFill>
              </a:rPr>
              <a:t>address</a:t>
            </a:r>
            <a:r>
              <a:rPr lang="zh-TW" altLang="en-US" sz="1400" dirty="0" smtClean="0">
                <a:solidFill>
                  <a:srgbClr val="FF0000"/>
                </a:solidFill>
              </a:rPr>
              <a:t>調用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virt_to_phys</a:t>
            </a:r>
            <a:r>
              <a:rPr lang="zh-TW" altLang="en-US" sz="1400" dirty="0" smtClean="0">
                <a:solidFill>
                  <a:srgbClr val="FF0000"/>
                </a:solidFill>
              </a:rPr>
              <a:t>也是沒有意義的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Candara" pitchFamily="34" charset="0"/>
              </a:rPr>
              <a:t>Read File from Disk (1) – Using “read()”</a:t>
            </a:r>
            <a:endParaRPr lang="zh-TW" altLang="en-US" sz="3200" dirty="0" smtClean="0">
              <a:latin typeface="Candara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8B2799F-3764-4410-9E5C-C6AE516675B6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0825" y="1285860"/>
            <a:ext cx="8893175" cy="521497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1800" dirty="0" smtClean="0">
                <a:latin typeface="Candara" pitchFamily="34" charset="0"/>
              </a:rPr>
              <a:t>AP  allocate 8KB buffer in user space &amp; exec “read()” file operation.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 smtClean="0">
                <a:latin typeface="Candara" pitchFamily="34" charset="0"/>
              </a:rPr>
              <a:t>Kernel find &amp; allocates 2 pages, initiates I/O requests for 8KB.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 smtClean="0">
                <a:latin typeface="Candara" pitchFamily="34" charset="0"/>
              </a:rPr>
              <a:t>Driver send SCSI Command to read 16 sectors(8KB) &amp; copy to allocated pages.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 smtClean="0">
                <a:latin typeface="Candara" pitchFamily="34" charset="0"/>
              </a:rPr>
              <a:t>Kernel copies the requested 8KB from page cache to user buffer.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Candara" pitchFamily="34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928794" y="3357562"/>
            <a:ext cx="1239837" cy="273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Candara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503844" y="3357562"/>
            <a:ext cx="1239837" cy="2716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Candara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70044" y="2946400"/>
            <a:ext cx="149383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Virtual Address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60968" y="3000372"/>
            <a:ext cx="162416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Physical Address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3787756" y="3227387"/>
            <a:ext cx="969963" cy="3009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1" name="直線接點 10"/>
          <p:cNvCxnSpPr>
            <a:stCxn id="6" idx="1"/>
            <a:endCxn id="6" idx="3"/>
          </p:cNvCxnSpPr>
          <p:nvPr/>
        </p:nvCxnSpPr>
        <p:spPr>
          <a:xfrm>
            <a:off x="1928794" y="4725987"/>
            <a:ext cx="1239837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27019" y="3979862"/>
            <a:ext cx="1328737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Kernel Space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42910" y="5500702"/>
            <a:ext cx="116363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User Space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936976" y="3570290"/>
            <a:ext cx="668338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MMU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03844" y="5214950"/>
            <a:ext cx="1231900" cy="142876"/>
          </a:xfrm>
          <a:prstGeom prst="rect">
            <a:avLst/>
          </a:prstGeom>
          <a:solidFill>
            <a:srgbClr val="1A962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94364" y="3498852"/>
            <a:ext cx="61747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RAM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cxnSp>
        <p:nvCxnSpPr>
          <p:cNvPr id="19" name="弧形接點 18"/>
          <p:cNvCxnSpPr>
            <a:endCxn id="17" idx="3"/>
          </p:cNvCxnSpPr>
          <p:nvPr/>
        </p:nvCxnSpPr>
        <p:spPr>
          <a:xfrm rot="10800000" flipV="1">
            <a:off x="3162256" y="5357825"/>
            <a:ext cx="2409876" cy="1904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049275" y="4572008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Consolas" pitchFamily="49" charset="0"/>
              </a:rPr>
              <a:t>0xc0000000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093588" y="457200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Consolas" pitchFamily="49" charset="0"/>
              </a:rPr>
              <a:t>3G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074952" y="321468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Consolas" pitchFamily="49" charset="0"/>
              </a:rPr>
              <a:t>4</a:t>
            </a:r>
            <a:r>
              <a:rPr lang="en-US" altLang="zh-TW" sz="1100" dirty="0" smtClean="0">
                <a:latin typeface="Consolas" pitchFamily="49" charset="0"/>
              </a:rPr>
              <a:t>G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23" name="文字方塊 24"/>
          <p:cNvSpPr txBox="1">
            <a:spLocks noChangeArrowheads="1"/>
          </p:cNvSpPr>
          <p:nvPr/>
        </p:nvSpPr>
        <p:spPr bwMode="auto">
          <a:xfrm>
            <a:off x="3643306" y="5000636"/>
            <a:ext cx="157087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Corbel" pitchFamily="34" charset="0"/>
              </a:rPr>
              <a:t>Read(2page)</a:t>
            </a:r>
            <a:br>
              <a:rPr lang="en-US" altLang="zh-TW" sz="2000" b="1" dirty="0" smtClean="0">
                <a:solidFill>
                  <a:srgbClr val="FF0000"/>
                </a:solidFill>
                <a:latin typeface="Corbel" pitchFamily="34" charset="0"/>
              </a:rPr>
            </a:br>
            <a:r>
              <a:rPr lang="en-US" altLang="zh-TW" sz="2000" b="1" dirty="0" smtClean="0">
                <a:solidFill>
                  <a:srgbClr val="FF0000"/>
                </a:solidFill>
                <a:latin typeface="Corbel" pitchFamily="34" charset="0"/>
              </a:rPr>
              <a:t>=8192bytes</a:t>
            </a:r>
            <a:endParaRPr lang="zh-TW" altLang="en-US" sz="20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645397" y="5906176"/>
            <a:ext cx="2127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Candara" pitchFamily="34" charset="0"/>
              </a:rPr>
              <a:t>Find 2 free pages in RAM </a:t>
            </a:r>
            <a:br>
              <a:rPr lang="en-US" altLang="zh-TW" sz="1400" b="1" dirty="0" smtClean="0">
                <a:solidFill>
                  <a:srgbClr val="FF0000"/>
                </a:solidFill>
                <a:latin typeface="Candara" pitchFamily="34" charset="0"/>
              </a:rPr>
            </a:br>
            <a:r>
              <a:rPr lang="en-US" altLang="zh-TW" sz="1400" b="1" dirty="0" smtClean="0">
                <a:solidFill>
                  <a:srgbClr val="FF0000"/>
                </a:solidFill>
                <a:latin typeface="Candara" pitchFamily="34" charset="0"/>
              </a:rPr>
              <a:t>&amp; Read (512bytes x 16)</a:t>
            </a:r>
            <a:endParaRPr lang="zh-TW" altLang="en-US" sz="14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35" name="圓柱 34"/>
          <p:cNvSpPr/>
          <p:nvPr/>
        </p:nvSpPr>
        <p:spPr>
          <a:xfrm>
            <a:off x="7614370" y="4500570"/>
            <a:ext cx="1285852" cy="14287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643834" y="4500570"/>
            <a:ext cx="12186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HARD DISK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685776" y="5143512"/>
            <a:ext cx="114300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685776" y="5214950"/>
            <a:ext cx="1143008" cy="323850"/>
          </a:xfrm>
          <a:prstGeom prst="rect">
            <a:avLst/>
          </a:prstGeom>
          <a:solidFill>
            <a:srgbClr val="1A962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9" name="直線單箭頭接點 38"/>
          <p:cNvCxnSpPr>
            <a:stCxn id="38" idx="2"/>
            <a:endCxn id="37" idx="2"/>
          </p:cNvCxnSpPr>
          <p:nvPr/>
        </p:nvCxnSpPr>
        <p:spPr>
          <a:xfrm rot="5400000">
            <a:off x="8133453" y="5662627"/>
            <a:ext cx="247654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7471462" y="5500702"/>
            <a:ext cx="78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Consolas" pitchFamily="49" charset="0"/>
              </a:rPr>
              <a:t>offset</a:t>
            </a:r>
            <a:endParaRPr lang="zh-TW" altLang="en-US" sz="1400" dirty="0">
              <a:latin typeface="Consolas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14338" y="4929198"/>
            <a:ext cx="1214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err="1" smtClean="0">
                <a:latin typeface="Consolas" pitchFamily="49" charset="0"/>
              </a:rPr>
              <a:t>fd</a:t>
            </a:r>
            <a:r>
              <a:rPr lang="en-US" altLang="zh-TW" sz="1050" b="1" dirty="0" smtClean="0">
                <a:latin typeface="Consolas" pitchFamily="49" charset="0"/>
              </a:rPr>
              <a:t>=open(“file”)</a:t>
            </a:r>
            <a:endParaRPr lang="zh-TW" altLang="en-US" sz="1050" b="1" dirty="0">
              <a:latin typeface="Consolas" pitchFamily="49" charset="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rot="10800000">
            <a:off x="6715140" y="5357827"/>
            <a:ext cx="1000132" cy="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24"/>
          <p:cNvSpPr txBox="1">
            <a:spLocks noChangeArrowheads="1"/>
          </p:cNvSpPr>
          <p:nvPr/>
        </p:nvSpPr>
        <p:spPr bwMode="auto">
          <a:xfrm>
            <a:off x="0" y="5143512"/>
            <a:ext cx="18740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Corbel" pitchFamily="34" charset="0"/>
              </a:rPr>
              <a:t>read(8192byte)</a:t>
            </a:r>
            <a:endParaRPr lang="zh-TW" altLang="en-US" sz="20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1931944" y="4143380"/>
            <a:ext cx="4813994" cy="1395420"/>
            <a:chOff x="1931944" y="4143380"/>
            <a:chExt cx="4813994" cy="1395420"/>
          </a:xfrm>
        </p:grpSpPr>
        <p:sp>
          <p:nvSpPr>
            <p:cNvPr id="17" name="矩形 16"/>
            <p:cNvSpPr/>
            <p:nvPr/>
          </p:nvSpPr>
          <p:spPr>
            <a:xfrm>
              <a:off x="1931944" y="5214950"/>
              <a:ext cx="1230312" cy="323850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2547100" y="4143380"/>
              <a:ext cx="4198838" cy="1285884"/>
              <a:chOff x="2547100" y="4143380"/>
              <a:chExt cx="4198838" cy="1285884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5510854" y="4143380"/>
                <a:ext cx="1230312" cy="14287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cxnSp>
            <p:nvCxnSpPr>
              <p:cNvPr id="44" name="弧形接點 43"/>
              <p:cNvCxnSpPr>
                <a:stCxn id="17" idx="0"/>
                <a:endCxn id="42" idx="0"/>
              </p:cNvCxnSpPr>
              <p:nvPr/>
            </p:nvCxnSpPr>
            <p:spPr>
              <a:xfrm rot="5400000" flipH="1" flipV="1">
                <a:off x="3800770" y="2889710"/>
                <a:ext cx="1071570" cy="3578910"/>
              </a:xfrm>
              <a:prstGeom prst="curvedConnector3">
                <a:avLst>
                  <a:gd name="adj1" fmla="val 160263"/>
                </a:avLst>
              </a:prstGeom>
              <a:ln w="19050">
                <a:solidFill>
                  <a:srgbClr val="4F227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515626" y="4378014"/>
                <a:ext cx="1230312" cy="14287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cxnSp>
            <p:nvCxnSpPr>
              <p:cNvPr id="49" name="弧形接點 48"/>
              <p:cNvCxnSpPr>
                <a:endCxn id="47" idx="0"/>
              </p:cNvCxnSpPr>
              <p:nvPr/>
            </p:nvCxnSpPr>
            <p:spPr>
              <a:xfrm flipV="1">
                <a:off x="2571736" y="4378014"/>
                <a:ext cx="3559046" cy="1051250"/>
              </a:xfrm>
              <a:prstGeom prst="curvedConnector4">
                <a:avLst>
                  <a:gd name="adj1" fmla="val 23424"/>
                  <a:gd name="adj2" fmla="val 151934"/>
                </a:avLst>
              </a:prstGeom>
              <a:ln w="19050">
                <a:solidFill>
                  <a:srgbClr val="4F227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矩形 56"/>
          <p:cNvSpPr/>
          <p:nvPr/>
        </p:nvSpPr>
        <p:spPr>
          <a:xfrm>
            <a:off x="5500694" y="5428946"/>
            <a:ext cx="1231900" cy="142876"/>
          </a:xfrm>
          <a:prstGeom prst="rect">
            <a:avLst/>
          </a:prstGeom>
          <a:solidFill>
            <a:srgbClr val="1A962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286380" y="5500702"/>
            <a:ext cx="18357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b="1" dirty="0" smtClean="0">
                <a:solidFill>
                  <a:srgbClr val="FF0000"/>
                </a:solidFill>
                <a:latin typeface="Britannic Bold" pitchFamily="34" charset="0"/>
                <a:ea typeface="+mj-ea"/>
                <a:cs typeface="+mj-cs"/>
              </a:rPr>
              <a:t>Page Cache</a:t>
            </a:r>
            <a:endParaRPr lang="zh-TW" altLang="en-US" sz="2500" b="1" dirty="0" smtClean="0">
              <a:solidFill>
                <a:srgbClr val="FF0000"/>
              </a:solidFill>
              <a:latin typeface="Britannic 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15192</TotalTime>
  <Words>2404</Words>
  <Application>Microsoft Office PowerPoint</Application>
  <PresentationFormat>如螢幕大小 (4:3)</PresentationFormat>
  <Paragraphs>555</Paragraphs>
  <Slides>30</Slides>
  <Notes>22</Notes>
  <HiddenSlides>4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原創</vt:lpstr>
      <vt:lpstr>投影片 1</vt:lpstr>
      <vt:lpstr>Outline</vt:lpstr>
      <vt:lpstr>How to access Physical Address ?  </vt:lpstr>
      <vt:lpstr>Address Translation func. </vt:lpstr>
      <vt:lpstr>Why ioremap ?</vt:lpstr>
      <vt:lpstr>ioremap func.</vt:lpstr>
      <vt:lpstr>Flow of  I/O Memory Map Access </vt:lpstr>
      <vt:lpstr>Memory Mapping between kernel &amp; User space </vt:lpstr>
      <vt:lpstr>Read File from Disk (1) – Using “read()”</vt:lpstr>
      <vt:lpstr>Read File from Disk (1) – Using “mmap()”</vt:lpstr>
      <vt:lpstr>Why MMAP?</vt:lpstr>
      <vt:lpstr>MMAP func.</vt:lpstr>
      <vt:lpstr>MMAP with MAP_SHARED flag (Share Mapping)</vt:lpstr>
      <vt:lpstr>MMAP with MAP_PRIVATE flag (Private Mapping)</vt:lpstr>
      <vt:lpstr>MMAP with MAP_LOCKED flag</vt:lpstr>
      <vt:lpstr>The Usual Rules of mmap()</vt:lpstr>
      <vt:lpstr>Mmap --- Example</vt:lpstr>
      <vt:lpstr>mmap -  Direct Mapping to RAM </vt:lpstr>
      <vt:lpstr>Flow of  Direct Mapping via mmap syscall</vt:lpstr>
      <vt:lpstr>What does “remap_pfn_range” do &amp; before doing?</vt:lpstr>
      <vt:lpstr>Using  remap_pfn_range</vt:lpstr>
      <vt:lpstr>The implement of mmap file operation</vt:lpstr>
      <vt:lpstr>Flow of custom mmapx driver  </vt:lpstr>
      <vt:lpstr>mmap summary</vt:lpstr>
      <vt:lpstr>More mmap:</vt:lpstr>
      <vt:lpstr>投影片 26</vt:lpstr>
      <vt:lpstr>Why MMAP?</vt:lpstr>
      <vt:lpstr>Flow of implement of mmap   </vt:lpstr>
      <vt:lpstr>How the Kernel Manages your Memory ?</vt:lpstr>
      <vt:lpstr>投影片 30</vt:lpstr>
    </vt:vector>
  </TitlesOfParts>
  <Company>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 PowerPoint Template B</dc:title>
  <dc:creator>SiS</dc:creator>
  <cp:lastModifiedBy>gene.chang</cp:lastModifiedBy>
  <cp:revision>702</cp:revision>
  <dcterms:created xsi:type="dcterms:W3CDTF">2002-05-20T11:17:34Z</dcterms:created>
  <dcterms:modified xsi:type="dcterms:W3CDTF">2014-04-15T08:06:29Z</dcterms:modified>
</cp:coreProperties>
</file>