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1" r:id="rId4"/>
    <p:sldId id="262" r:id="rId5"/>
    <p:sldId id="263" r:id="rId6"/>
    <p:sldId id="257" r:id="rId7"/>
    <p:sldId id="264" r:id="rId8"/>
    <p:sldId id="258" r:id="rId9"/>
    <p:sldId id="265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1905000"/>
          <a:ext cx="85344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Fdr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0.9969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0.9997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0.0001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0.9985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0.9974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0.9993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0.0213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GBT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0.9997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0.0001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0.9978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0.9984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0.0017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0.9962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0.0030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GBT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0.9993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0.0009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Fdr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0.9933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0.9884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0.9967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0.0095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0.9870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0.9838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0.9874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0.0132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GBT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0.9963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0.9987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0.0059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0.9714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0.9661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0.0280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0.9784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0.9707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0.0243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GBT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0.9779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0.9611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0.0322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Fdr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0.9016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0.9497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0.8256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0.0358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0.8528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0.8777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0.7827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0.0895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GBT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0.8922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0.9502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0.8031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0.0345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实验一结果分析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可以明显看出，在标记样本较多时，模型仍然具有较好的能力，说明该数据集二分类难度不高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5%</a:t>
            </a:r>
            <a:r>
              <a:rPr lang="zh-CN" altLang="en-US"/>
              <a:t>时，性能没有明显下降，而到了</a:t>
            </a:r>
            <a:r>
              <a:rPr lang="en-US" altLang="zh-CN"/>
              <a:t>1%</a:t>
            </a:r>
            <a:r>
              <a:rPr lang="zh-CN" altLang="en-US"/>
              <a:t>时，三种模型性能具有不同程度下降，而到了</a:t>
            </a:r>
            <a:r>
              <a:rPr lang="en-US" altLang="zh-CN"/>
              <a:t>0.1%</a:t>
            </a:r>
            <a:r>
              <a:rPr lang="zh-CN" altLang="en-US"/>
              <a:t>时，性能下降严重，验证了少标记样本下，全监督的分类效果随着样本数目的减少而降低</a:t>
            </a:r>
            <a:endParaRPr lang="zh-CN" altLang="en-US"/>
          </a:p>
          <a:p>
            <a:r>
              <a:rPr lang="zh-CN" altLang="en-US"/>
              <a:t>三种模型中，</a:t>
            </a:r>
            <a:r>
              <a:rPr lang="en-US" altLang="zh-CN"/>
              <a:t>DT</a:t>
            </a:r>
            <a:r>
              <a:rPr lang="zh-CN" altLang="en-US"/>
              <a:t>在少标记样本下表现最差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实验二结果数据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51941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310"/>
                <a:gridCol w="956310"/>
                <a:gridCol w="956310"/>
                <a:gridCol w="956310"/>
                <a:gridCol w="956310"/>
                <a:gridCol w="956310"/>
                <a:gridCol w="956310"/>
                <a:gridCol w="956310"/>
                <a:gridCol w="956310"/>
                <a:gridCol w="956310"/>
                <a:gridCol w="9563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Cridex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Geodo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Htbot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Miuref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Neris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Nsis-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Shifu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Tinba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Virut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Zeur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0.9391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0.9750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0.9884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0.5883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0.9993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0.9988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GBDT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0.9692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0.5537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VMT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0.9994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0.9969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0.9978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0.9993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0.9968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0.9933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0.9976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0.9987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CNN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0.9103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0.8390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0.8676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0.9833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0.8247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0.9990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90420" y="5033645"/>
            <a:ext cx="70688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、会在</a:t>
            </a:r>
            <a:r>
              <a:rPr lang="en-US" altLang="zh-CN"/>
              <a:t>Nsis-</a:t>
            </a:r>
            <a:r>
              <a:rPr lang="zh-CN" altLang="en-US"/>
              <a:t>出现性能极差的情况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、相较于师兄的实验结果在</a:t>
            </a:r>
            <a:r>
              <a:rPr lang="en-US" altLang="zh-CN"/>
              <a:t>Neris</a:t>
            </a:r>
            <a:r>
              <a:rPr lang="zh-CN" altLang="en-US"/>
              <a:t>攻击类型上具有改善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、其他检测效果较为优异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实验二结果分析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三种模型对于未知样本都具有一定的检测能力</a:t>
            </a:r>
            <a:endParaRPr lang="zh-CN" altLang="en-US"/>
          </a:p>
          <a:p>
            <a:r>
              <a:rPr lang="zh-CN" altLang="en-US"/>
              <a:t>在对于</a:t>
            </a:r>
            <a:r>
              <a:rPr lang="en-US" altLang="zh-CN"/>
              <a:t>Cridex</a:t>
            </a:r>
            <a:r>
              <a:rPr lang="zh-CN" altLang="en-US"/>
              <a:t>、</a:t>
            </a:r>
            <a:r>
              <a:rPr lang="en-US" altLang="zh-CN"/>
              <a:t>Geodo</a:t>
            </a:r>
            <a:r>
              <a:rPr lang="zh-CN" altLang="en-US"/>
              <a:t>、</a:t>
            </a:r>
            <a:r>
              <a:rPr lang="en-US" altLang="zh-CN"/>
              <a:t>Miuref</a:t>
            </a:r>
            <a:r>
              <a:rPr lang="zh-CN" altLang="en-US"/>
              <a:t>、</a:t>
            </a:r>
            <a:r>
              <a:rPr lang="en-US" altLang="zh-CN"/>
              <a:t>Shifu</a:t>
            </a:r>
            <a:r>
              <a:rPr lang="zh-CN" altLang="en-US"/>
              <a:t>、</a:t>
            </a:r>
            <a:r>
              <a:rPr lang="en-US" altLang="zh-CN"/>
              <a:t>Tinba</a:t>
            </a:r>
            <a:r>
              <a:rPr lang="zh-CN" altLang="en-US"/>
              <a:t>和</a:t>
            </a:r>
            <a:r>
              <a:rPr lang="en-US" altLang="zh-CN"/>
              <a:t>Zeur</a:t>
            </a:r>
            <a:r>
              <a:rPr lang="zh-CN" altLang="en-US"/>
              <a:t>木马流量样本时都表现了较高的分类能力</a:t>
            </a:r>
            <a:endParaRPr lang="zh-CN" altLang="en-US"/>
          </a:p>
          <a:p>
            <a:r>
              <a:rPr lang="zh-CN" altLang="en-US"/>
              <a:t>在识别</a:t>
            </a:r>
            <a:r>
              <a:rPr lang="en-US" altLang="zh-CN"/>
              <a:t>Nsis</a:t>
            </a:r>
            <a:r>
              <a:rPr lang="zh-CN" altLang="en-US"/>
              <a:t>时，</a:t>
            </a:r>
            <a:r>
              <a:rPr lang="en-US" altLang="zh-CN"/>
              <a:t>DT</a:t>
            </a:r>
            <a:r>
              <a:rPr lang="zh-CN" altLang="en-US"/>
              <a:t>和</a:t>
            </a:r>
            <a:r>
              <a:rPr lang="en-US" altLang="zh-CN"/>
              <a:t>GBDT</a:t>
            </a:r>
            <a:r>
              <a:rPr lang="zh-CN" altLang="en-US"/>
              <a:t>表现性能出现了急剧的下降，从构造特征所学习到数据的分布来看，</a:t>
            </a:r>
            <a:r>
              <a:rPr lang="en-US" altLang="zh-CN"/>
              <a:t>Nsis</a:t>
            </a:r>
            <a:r>
              <a:rPr lang="zh-CN" altLang="en-US"/>
              <a:t>的分布与其他攻击样本的数据分布有这较大的区别，所以最终导致模型学习效果不佳，性能下滑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实验三结果数据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27380" y="1517650"/>
          <a:ext cx="10675620" cy="428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730"/>
                <a:gridCol w="937260"/>
                <a:gridCol w="970915"/>
                <a:gridCol w="889635"/>
                <a:gridCol w="889635"/>
                <a:gridCol w="889635"/>
                <a:gridCol w="889635"/>
                <a:gridCol w="889635"/>
                <a:gridCol w="889635"/>
                <a:gridCol w="889635"/>
                <a:gridCol w="889635"/>
                <a:gridCol w="889635"/>
              </a:tblGrid>
              <a:tr h="508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Cridex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Geodo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Htbot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Miuref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Neris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Nsis-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Shifu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Tinba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Virut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Zerus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ALL</a:t>
                      </a:r>
                      <a:endParaRPr lang="en-US" altLang="zh-CN"/>
                    </a:p>
                  </a:txBody>
                  <a:tcPr/>
                </a:tc>
              </a:tr>
              <a:tr h="556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0.9036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0.8662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0.9367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0.8204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0.9715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0.9306</a:t>
                      </a:r>
                      <a:endParaRPr lang="en-US" altLang="zh-CN"/>
                    </a:p>
                  </a:txBody>
                  <a:tcPr/>
                </a:tc>
              </a:tr>
              <a:tr h="5403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0.9893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0.9885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0.9882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0.9316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0.9762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0.9161</a:t>
                      </a:r>
                      <a:endParaRPr lang="en-US" altLang="zh-CN"/>
                    </a:p>
                  </a:txBody>
                  <a:tcPr/>
                </a:tc>
              </a:tr>
              <a:tr h="669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GBD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0.9169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0.7367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0.9367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0.9858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0.9476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0.9679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0.9294</a:t>
                      </a:r>
                      <a:endParaRPr lang="en-US" altLang="zh-CN"/>
                    </a:p>
                  </a:txBody>
                  <a:tcPr/>
                </a:tc>
              </a:tr>
              <a:tr h="669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VMT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</a:t>
                      </a:r>
                      <a:endParaRPr lang="en-US" altLang="zh-CN"/>
                    </a:p>
                  </a:txBody>
                  <a:tcPr/>
                </a:tc>
              </a:tr>
              <a:tr h="669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</a:t>
                      </a:r>
                      <a:endParaRPr lang="en-US" altLang="zh-CN"/>
                    </a:p>
                  </a:txBody>
                  <a:tcPr/>
                </a:tc>
              </a:tr>
              <a:tr h="669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CNN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0.96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01725" y="6232525"/>
            <a:ext cx="8284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、较于师兄的实验，平均性能有所下滑，特别是在</a:t>
            </a:r>
            <a:r>
              <a:rPr lang="en-US" altLang="zh-CN"/>
              <a:t>Htbot</a:t>
            </a:r>
            <a:r>
              <a:rPr lang="zh-CN" altLang="en-US"/>
              <a:t>和</a:t>
            </a:r>
            <a:r>
              <a:rPr lang="en-US" altLang="zh-CN"/>
              <a:t>Neris</a:t>
            </a:r>
            <a:r>
              <a:rPr lang="zh-CN" altLang="en-US"/>
              <a:t>类别中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RF</a:t>
            </a:r>
            <a:r>
              <a:rPr lang="zh-CN" altLang="en-US"/>
              <a:t>平均性能较为优异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实验三结果分析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随着问题难度的增加，由二分类变为多分类，模型的性能与其他模型相比，出现了明显的下滑</a:t>
            </a:r>
            <a:endParaRPr lang="zh-CN" altLang="en-US"/>
          </a:p>
          <a:p>
            <a:r>
              <a:rPr lang="zh-CN" altLang="en-US"/>
              <a:t>特别时</a:t>
            </a:r>
            <a:r>
              <a:rPr lang="en-US" altLang="zh-CN"/>
              <a:t>DT</a:t>
            </a:r>
            <a:r>
              <a:rPr lang="zh-CN" altLang="en-US"/>
              <a:t>模型，性能与其他模型存在巨大差异</a:t>
            </a:r>
            <a:endParaRPr lang="zh-CN" altLang="en-US"/>
          </a:p>
          <a:p>
            <a:r>
              <a:rPr lang="zh-CN" altLang="en-US"/>
              <a:t>在面对</a:t>
            </a:r>
            <a:r>
              <a:rPr lang="en-US" altLang="zh-CN"/>
              <a:t>Neris</a:t>
            </a:r>
            <a:r>
              <a:rPr lang="zh-CN" altLang="en-US"/>
              <a:t>、</a:t>
            </a:r>
            <a:r>
              <a:rPr lang="en-US" altLang="zh-CN"/>
              <a:t>Hibot</a:t>
            </a:r>
            <a:r>
              <a:rPr lang="zh-CN" altLang="en-US"/>
              <a:t>、</a:t>
            </a:r>
            <a:r>
              <a:rPr lang="en-US" altLang="zh-CN"/>
              <a:t>Virut</a:t>
            </a:r>
            <a:r>
              <a:rPr lang="zh-CN" altLang="en-US"/>
              <a:t>时，模型的性能较差，通过特征所学习的攻击的分布，并不能很好的区分几类攻击</a:t>
            </a:r>
            <a:endParaRPr lang="zh-CN" altLang="en-US"/>
          </a:p>
          <a:p>
            <a:r>
              <a:rPr lang="zh-CN" altLang="en-US"/>
              <a:t>最终的总体性能也较差，相较于神经网络模型，普遍低</a:t>
            </a:r>
            <a:r>
              <a:rPr lang="en-US" altLang="zh-CN"/>
              <a:t>8</a:t>
            </a:r>
            <a:r>
              <a:rPr lang="zh-CN" altLang="en-US"/>
              <a:t>个百分点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84365c7-4a29-48a0-a013-9f39b30bcc6b}"/>
</p:tagLst>
</file>

<file path=ppt/tags/tag2.xml><?xml version="1.0" encoding="utf-8"?>
<p:tagLst xmlns:p="http://schemas.openxmlformats.org/presentationml/2006/main">
  <p:tag name="KSO_WM_UNIT_TABLE_BEAUTIFY" val="smartTable{f175fb3e-4a92-48e0-9e8a-372564379ca6}"/>
</p:tagLst>
</file>

<file path=ppt/tags/tag3.xml><?xml version="1.0" encoding="utf-8"?>
<p:tagLst xmlns:p="http://schemas.openxmlformats.org/presentationml/2006/main">
  <p:tag name="KSO_WM_UNIT_TABLE_BEAUTIFY" val="smartTable{f8ec1348-8a94-4d9b-91a9-9fb5752ff062}"/>
</p:tagLst>
</file>

<file path=ppt/tags/tag4.xml><?xml version="1.0" encoding="utf-8"?>
<p:tagLst xmlns:p="http://schemas.openxmlformats.org/presentationml/2006/main">
  <p:tag name="KSO_WM_UNIT_TABLE_BEAUTIFY" val="smartTable{4cc57e74-396c-481f-aa52-291d8f7b4034}"/>
</p:tagLst>
</file>

<file path=ppt/tags/tag5.xml><?xml version="1.0" encoding="utf-8"?>
<p:tagLst xmlns:p="http://schemas.openxmlformats.org/presentationml/2006/main">
  <p:tag name="KSO_WM_UNIT_TABLE_BEAUTIFY" val="smartTable{6c9c0d6a-f15a-4c4a-b6bd-f1783c1a774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1705</Words>
  <Application>WPS 表格</Application>
  <PresentationFormat>宽屏</PresentationFormat>
  <Paragraphs>534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汉仪旗黑KW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实验二结果数据</vt:lpstr>
      <vt:lpstr>PowerPoint 演示文稿</vt:lpstr>
      <vt:lpstr>实验三结果数据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xuhao</dc:creator>
  <cp:lastModifiedBy>xuhao</cp:lastModifiedBy>
  <cp:revision>6</cp:revision>
  <dcterms:created xsi:type="dcterms:W3CDTF">2020-11-02T02:27:33Z</dcterms:created>
  <dcterms:modified xsi:type="dcterms:W3CDTF">2020-11-02T02:27:33Z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