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251b766d3a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251b766d3a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251b766d3a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251b766d3a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251b766d3a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251b766d3a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251b766d3a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251b766d3a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251b766d3a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51b766d3a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251b766d3a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251b766d3a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251b766d3a_0_1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251b766d3a_0_1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251b766d3a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251b766d3a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251b766d3a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251b766d3a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251b766d3a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251b766d3a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251b766d3a_0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251b766d3a_0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251b766d3a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251b766d3a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251b766d3a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251b766d3a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89100" y="605125"/>
            <a:ext cx="5723400" cy="2042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200">
                <a:latin typeface="Nunito"/>
                <a:ea typeface="Nunito"/>
                <a:cs typeface="Nunito"/>
                <a:sym typeface="Nunito"/>
              </a:rPr>
              <a:t>Comprehensive Analysis of the Amazon Mobile Phone Market</a:t>
            </a:r>
            <a:endParaRPr>
              <a:latin typeface="Nunito"/>
              <a:ea typeface="Nunito"/>
              <a:cs typeface="Nunito"/>
              <a:sym typeface="Nunito"/>
            </a:endParaRPr>
          </a:p>
        </p:txBody>
      </p:sp>
      <p:sp>
        <p:nvSpPr>
          <p:cNvPr id="278" name="Google Shape;278;p13"/>
          <p:cNvSpPr txBox="1"/>
          <p:nvPr>
            <p:ph idx="1" type="subTitle"/>
          </p:nvPr>
        </p:nvSpPr>
        <p:spPr>
          <a:xfrm>
            <a:off x="420600" y="3445050"/>
            <a:ext cx="4255500" cy="695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764">
                <a:solidFill>
                  <a:srgbClr val="EFEFEF"/>
                </a:solidFill>
              </a:rPr>
              <a:t>Data Analytics Project</a:t>
            </a:r>
            <a:endParaRPr b="1" sz="2764">
              <a:solidFill>
                <a:srgbClr val="EFEFEF"/>
              </a:solidFill>
            </a:endParaRPr>
          </a:p>
          <a:p>
            <a:pPr indent="0" lvl="0" marL="0" rtl="0" algn="l">
              <a:spcBef>
                <a:spcPts val="0"/>
              </a:spcBef>
              <a:spcAft>
                <a:spcPts val="0"/>
              </a:spcAft>
              <a:buNone/>
            </a:pPr>
            <a:r>
              <a:rPr b="1" lang="en" sz="2270">
                <a:solidFill>
                  <a:srgbClr val="EFEFEF"/>
                </a:solidFill>
              </a:rPr>
              <a:t>Presented by Group 10</a:t>
            </a:r>
            <a:endParaRPr sz="1470">
              <a:solidFill>
                <a:srgbClr val="EFEFEF"/>
              </a:solidFill>
            </a:endParaRPr>
          </a:p>
        </p:txBody>
      </p:sp>
      <p:pic>
        <p:nvPicPr>
          <p:cNvPr descr="File:AMAZON.svg - Wikimedia Commons" id="279" name="Google Shape;279;p13"/>
          <p:cNvPicPr preferRelativeResize="0"/>
          <p:nvPr/>
        </p:nvPicPr>
        <p:blipFill>
          <a:blip r:embed="rId3">
            <a:alphaModFix amt="70000"/>
          </a:blip>
          <a:stretch>
            <a:fillRect/>
          </a:stretch>
        </p:blipFill>
        <p:spPr>
          <a:xfrm>
            <a:off x="5736150" y="3445050"/>
            <a:ext cx="3045775" cy="1713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269300" y="289950"/>
            <a:ext cx="5857800" cy="122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Correlation Between Discount Percentage and Product Ratings</a:t>
            </a:r>
            <a:endParaRPr/>
          </a:p>
        </p:txBody>
      </p:sp>
      <p:pic>
        <p:nvPicPr>
          <p:cNvPr id="345" name="Google Shape;345;p22"/>
          <p:cNvPicPr preferRelativeResize="0"/>
          <p:nvPr/>
        </p:nvPicPr>
        <p:blipFill>
          <a:blip r:embed="rId3">
            <a:alphaModFix/>
          </a:blip>
          <a:stretch>
            <a:fillRect/>
          </a:stretch>
        </p:blipFill>
        <p:spPr>
          <a:xfrm>
            <a:off x="220700" y="1350300"/>
            <a:ext cx="5540526" cy="3325650"/>
          </a:xfrm>
          <a:prstGeom prst="rect">
            <a:avLst/>
          </a:prstGeom>
          <a:noFill/>
          <a:ln>
            <a:noFill/>
          </a:ln>
        </p:spPr>
      </p:pic>
      <p:sp>
        <p:nvSpPr>
          <p:cNvPr id="346" name="Google Shape;346;p22"/>
          <p:cNvSpPr txBox="1"/>
          <p:nvPr/>
        </p:nvSpPr>
        <p:spPr>
          <a:xfrm>
            <a:off x="5761225" y="1513050"/>
            <a:ext cx="3315600" cy="245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solidFill>
                  <a:schemeClr val="lt1"/>
                </a:solidFill>
                <a:latin typeface="Nunito"/>
                <a:ea typeface="Nunito"/>
                <a:cs typeface="Nunito"/>
                <a:sym typeface="Nunito"/>
              </a:rPr>
              <a:t>Observations:</a:t>
            </a:r>
            <a:endParaRPr b="1"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rPr b="1" lang="en" sz="1300">
                <a:solidFill>
                  <a:schemeClr val="lt1"/>
                </a:solidFill>
                <a:latin typeface="Nunito"/>
                <a:ea typeface="Nunito"/>
                <a:cs typeface="Nunito"/>
                <a:sym typeface="Nunito"/>
              </a:rPr>
              <a:t>Most highly rated products (4–5 stars) are at lower discounts (0–20%).</a:t>
            </a:r>
            <a:endParaRPr b="1"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rPr b="1" lang="en" sz="1300">
                <a:solidFill>
                  <a:schemeClr val="lt1"/>
                </a:solidFill>
                <a:latin typeface="Nunito"/>
                <a:ea typeface="Nunito"/>
                <a:cs typeface="Nunito"/>
                <a:sym typeface="Nunito"/>
              </a:rPr>
              <a:t>Some products with high discounts (40–80%) have decent ratings, but they’re less common.</a:t>
            </a:r>
            <a:endParaRPr b="1" sz="1300">
              <a:solidFill>
                <a:schemeClr val="lt1"/>
              </a:solidFill>
              <a:latin typeface="Nunito"/>
              <a:ea typeface="Nunito"/>
              <a:cs typeface="Nunito"/>
              <a:sym typeface="Nunito"/>
            </a:endParaRPr>
          </a:p>
          <a:p>
            <a:pPr indent="0" lvl="0" marL="0" rtl="0" algn="l">
              <a:lnSpc>
                <a:spcPct val="115000"/>
              </a:lnSpc>
              <a:spcBef>
                <a:spcPts val="1200"/>
              </a:spcBef>
              <a:spcAft>
                <a:spcPts val="1200"/>
              </a:spcAft>
              <a:buNone/>
            </a:pPr>
            <a:r>
              <a:rPr b="1" lang="en" sz="1300">
                <a:solidFill>
                  <a:schemeClr val="lt1"/>
                </a:solidFill>
                <a:latin typeface="Nunito"/>
                <a:ea typeface="Nunito"/>
                <a:cs typeface="Nunito"/>
                <a:sym typeface="Nunito"/>
              </a:rPr>
              <a:t>Products with ratings below 3 are distributed across all discount ranges.</a:t>
            </a:r>
            <a:endParaRPr b="1" sz="15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1215550" y="623800"/>
            <a:ext cx="5667600" cy="44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solidFill>
                  <a:schemeClr val="accent1"/>
                </a:solidFill>
              </a:rPr>
              <a:t>Top brands based on Average Ratings and Number of Ratings</a:t>
            </a:r>
            <a:endParaRPr>
              <a:solidFill>
                <a:schemeClr val="accent1"/>
              </a:solidFill>
            </a:endParaRPr>
          </a:p>
        </p:txBody>
      </p:sp>
      <p:pic>
        <p:nvPicPr>
          <p:cNvPr id="352" name="Google Shape;352;p23"/>
          <p:cNvPicPr preferRelativeResize="0"/>
          <p:nvPr/>
        </p:nvPicPr>
        <p:blipFill>
          <a:blip r:embed="rId3">
            <a:alphaModFix/>
          </a:blip>
          <a:stretch>
            <a:fillRect/>
          </a:stretch>
        </p:blipFill>
        <p:spPr>
          <a:xfrm>
            <a:off x="240650" y="1437150"/>
            <a:ext cx="6100475" cy="3553951"/>
          </a:xfrm>
          <a:prstGeom prst="rect">
            <a:avLst/>
          </a:prstGeom>
          <a:noFill/>
          <a:ln>
            <a:noFill/>
          </a:ln>
        </p:spPr>
      </p:pic>
      <p:sp>
        <p:nvSpPr>
          <p:cNvPr id="353" name="Google Shape;353;p23"/>
          <p:cNvSpPr txBox="1"/>
          <p:nvPr/>
        </p:nvSpPr>
        <p:spPr>
          <a:xfrm>
            <a:off x="6441975" y="1547475"/>
            <a:ext cx="2634900" cy="287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solidFill>
                  <a:schemeClr val="dk1"/>
                </a:solidFill>
                <a:latin typeface="Nunito"/>
                <a:ea typeface="Nunito"/>
                <a:cs typeface="Nunito"/>
                <a:sym typeface="Nunito"/>
              </a:rPr>
              <a:t>Observation</a:t>
            </a:r>
            <a:r>
              <a:rPr b="1" lang="en" sz="1300">
                <a:solidFill>
                  <a:schemeClr val="dk1"/>
                </a:solidFill>
                <a:latin typeface="Nunito"/>
                <a:ea typeface="Nunito"/>
                <a:cs typeface="Nunito"/>
                <a:sym typeface="Nunito"/>
              </a:rPr>
              <a:t>:</a:t>
            </a:r>
            <a:endParaRPr b="1" sz="1300">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rPr b="1" lang="en" sz="1300">
                <a:solidFill>
                  <a:schemeClr val="dk1"/>
                </a:solidFill>
                <a:latin typeface="Nunito"/>
                <a:ea typeface="Nunito"/>
                <a:cs typeface="Nunito"/>
                <a:sym typeface="Nunito"/>
              </a:rPr>
              <a:t>Popular brands attract more reviews, which builds customer trust</a:t>
            </a:r>
            <a:endParaRPr sz="1100"/>
          </a:p>
          <a:p>
            <a:pPr indent="0" lvl="0" marL="0" rtl="0" algn="l">
              <a:lnSpc>
                <a:spcPct val="115000"/>
              </a:lnSpc>
              <a:spcBef>
                <a:spcPts val="1200"/>
              </a:spcBef>
              <a:spcAft>
                <a:spcPts val="0"/>
              </a:spcAft>
              <a:buNone/>
            </a:pPr>
            <a:r>
              <a:rPr b="1" lang="en" sz="1300">
                <a:solidFill>
                  <a:schemeClr val="dk1"/>
                </a:solidFill>
                <a:latin typeface="Nunito"/>
                <a:ea typeface="Nunito"/>
                <a:cs typeface="Nunito"/>
                <a:sym typeface="Nunito"/>
              </a:rPr>
              <a:t>Niche brands may have fewer users but can maintain high satisfaction.</a:t>
            </a:r>
            <a:endParaRPr b="1" sz="1300">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t/>
            </a:r>
            <a:endParaRPr b="1" sz="1500">
              <a:solidFill>
                <a:schemeClr val="dk1"/>
              </a:solidFill>
              <a:latin typeface="Nunito"/>
              <a:ea typeface="Nunito"/>
              <a:cs typeface="Nunito"/>
              <a:sym typeface="Nunito"/>
            </a:endParaRPr>
          </a:p>
          <a:p>
            <a:pPr indent="0" lvl="0" marL="0" rtl="0" algn="l">
              <a:spcBef>
                <a:spcPts val="1200"/>
              </a:spcBef>
              <a:spcAft>
                <a:spcPts val="0"/>
              </a:spcAft>
              <a:buNone/>
            </a:pPr>
            <a:r>
              <a:t/>
            </a:r>
            <a:endParaRPr b="1" sz="1300">
              <a:solidFill>
                <a:schemeClr val="dk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2500675" y="0"/>
            <a:ext cx="3853200" cy="128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600"/>
              <a:t>Specification Analysis:</a:t>
            </a:r>
            <a:endParaRPr sz="3800"/>
          </a:p>
        </p:txBody>
      </p:sp>
      <p:sp>
        <p:nvSpPr>
          <p:cNvPr id="359" name="Google Shape;359;p24"/>
          <p:cNvSpPr txBox="1"/>
          <p:nvPr/>
        </p:nvSpPr>
        <p:spPr>
          <a:xfrm>
            <a:off x="252125" y="882250"/>
            <a:ext cx="7942200" cy="2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Maven Pro"/>
                <a:ea typeface="Maven Pro"/>
                <a:cs typeface="Maven Pro"/>
                <a:sym typeface="Maven Pro"/>
              </a:rPr>
              <a:t>Analyse Whether Phones With Higher RAM are Priced Significantly Higher</a:t>
            </a:r>
            <a:endParaRPr b="1" sz="20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b="1" sz="2000">
              <a:solidFill>
                <a:schemeClr val="lt1"/>
              </a:solidFill>
              <a:latin typeface="Maven Pro"/>
              <a:ea typeface="Maven Pro"/>
              <a:cs typeface="Maven Pro"/>
              <a:sym typeface="Maven Pro"/>
            </a:endParaRPr>
          </a:p>
        </p:txBody>
      </p:sp>
      <p:pic>
        <p:nvPicPr>
          <p:cNvPr id="360" name="Google Shape;360;p24"/>
          <p:cNvPicPr preferRelativeResize="0"/>
          <p:nvPr/>
        </p:nvPicPr>
        <p:blipFill>
          <a:blip r:embed="rId3">
            <a:alphaModFix/>
          </a:blip>
          <a:stretch>
            <a:fillRect/>
          </a:stretch>
        </p:blipFill>
        <p:spPr>
          <a:xfrm>
            <a:off x="390775" y="1689250"/>
            <a:ext cx="4790550" cy="3037076"/>
          </a:xfrm>
          <a:prstGeom prst="rect">
            <a:avLst/>
          </a:prstGeom>
          <a:noFill/>
          <a:ln>
            <a:noFill/>
          </a:ln>
        </p:spPr>
      </p:pic>
      <p:sp>
        <p:nvSpPr>
          <p:cNvPr id="361" name="Google Shape;361;p24"/>
          <p:cNvSpPr txBox="1"/>
          <p:nvPr/>
        </p:nvSpPr>
        <p:spPr>
          <a:xfrm>
            <a:off x="5584725" y="1727100"/>
            <a:ext cx="2899500" cy="103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lt1"/>
                </a:solidFill>
                <a:latin typeface="Nunito"/>
                <a:ea typeface="Nunito"/>
                <a:cs typeface="Nunito"/>
                <a:sym typeface="Nunito"/>
              </a:rPr>
              <a:t>Observations</a:t>
            </a:r>
            <a:r>
              <a:rPr b="1" lang="en">
                <a:solidFill>
                  <a:schemeClr val="lt1"/>
                </a:solidFill>
                <a:latin typeface="Nunito"/>
                <a:ea typeface="Nunito"/>
                <a:cs typeface="Nunito"/>
                <a:sym typeface="Nunito"/>
              </a:rPr>
              <a:t>:</a:t>
            </a:r>
            <a:endParaRPr b="1">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rPr b="1" lang="en" sz="1300">
                <a:solidFill>
                  <a:schemeClr val="lt1"/>
                </a:solidFill>
                <a:latin typeface="Nunito"/>
                <a:ea typeface="Nunito"/>
                <a:cs typeface="Nunito"/>
                <a:sym typeface="Nunito"/>
              </a:rPr>
              <a:t>More RAM usually means higher prices, but budget-friendly options exist.</a:t>
            </a:r>
            <a:endParaRPr b="1"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rPr b="1" lang="en" sz="1300">
                <a:solidFill>
                  <a:schemeClr val="lt1"/>
                </a:solidFill>
                <a:latin typeface="Nunito"/>
                <a:ea typeface="Nunito"/>
                <a:cs typeface="Nunito"/>
                <a:sym typeface="Nunito"/>
              </a:rPr>
              <a:t>This trend helps customers balance performance and cost.</a:t>
            </a:r>
            <a:endParaRPr b="1" sz="1300">
              <a:solidFill>
                <a:schemeClr val="lt1"/>
              </a:solidFill>
              <a:latin typeface="Nunito"/>
              <a:ea typeface="Nunito"/>
              <a:cs typeface="Nunito"/>
              <a:sym typeface="Nunito"/>
            </a:endParaRPr>
          </a:p>
          <a:p>
            <a:pPr indent="0" lvl="0" marL="0" rtl="0" algn="l">
              <a:spcBef>
                <a:spcPts val="1200"/>
              </a:spcBef>
              <a:spcAft>
                <a:spcPts val="0"/>
              </a:spcAft>
              <a:buNone/>
            </a:pPr>
            <a:r>
              <a:t/>
            </a:r>
            <a:endParaRPr b="1">
              <a:solidFill>
                <a:schemeClr val="lt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dk1"/>
                </a:solidFill>
              </a:rPr>
              <a:t> Screen Size Distribution</a:t>
            </a:r>
            <a:endParaRPr sz="2400">
              <a:solidFill>
                <a:schemeClr val="dk1"/>
              </a:solidFill>
            </a:endParaRPr>
          </a:p>
          <a:p>
            <a:pPr indent="0" lvl="0" marL="0" rtl="0" algn="l">
              <a:spcBef>
                <a:spcPts val="0"/>
              </a:spcBef>
              <a:spcAft>
                <a:spcPts val="0"/>
              </a:spcAft>
              <a:buNone/>
            </a:pPr>
            <a:r>
              <a:rPr lang="en" sz="2400">
                <a:solidFill>
                  <a:schemeClr val="dk1"/>
                </a:solidFill>
              </a:rPr>
              <a:t> Identifying The Most Common Screen Sizes</a:t>
            </a:r>
            <a:endParaRPr>
              <a:solidFill>
                <a:schemeClr val="dk1"/>
              </a:solidFill>
            </a:endParaRPr>
          </a:p>
        </p:txBody>
      </p:sp>
      <p:pic>
        <p:nvPicPr>
          <p:cNvPr id="367" name="Google Shape;367;p25"/>
          <p:cNvPicPr preferRelativeResize="0"/>
          <p:nvPr/>
        </p:nvPicPr>
        <p:blipFill>
          <a:blip r:embed="rId3">
            <a:alphaModFix/>
          </a:blip>
          <a:stretch>
            <a:fillRect/>
          </a:stretch>
        </p:blipFill>
        <p:spPr>
          <a:xfrm>
            <a:off x="442350" y="1711350"/>
            <a:ext cx="3988288" cy="3240825"/>
          </a:xfrm>
          <a:prstGeom prst="rect">
            <a:avLst/>
          </a:prstGeom>
          <a:noFill/>
          <a:ln>
            <a:noFill/>
          </a:ln>
        </p:spPr>
      </p:pic>
      <p:sp>
        <p:nvSpPr>
          <p:cNvPr id="368" name="Google Shape;368;p25"/>
          <p:cNvSpPr txBox="1"/>
          <p:nvPr/>
        </p:nvSpPr>
        <p:spPr>
          <a:xfrm>
            <a:off x="4803125" y="1966625"/>
            <a:ext cx="3630600" cy="2269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en" sz="1300">
                <a:solidFill>
                  <a:schemeClr val="dk1"/>
                </a:solidFill>
                <a:latin typeface="Nunito"/>
                <a:ea typeface="Nunito"/>
                <a:cs typeface="Nunito"/>
                <a:sym typeface="Nunito"/>
              </a:rPr>
              <a:t>Observations:</a:t>
            </a:r>
            <a:endParaRPr b="1" sz="1300">
              <a:solidFill>
                <a:schemeClr val="dk1"/>
              </a:solidFill>
              <a:latin typeface="Nunito"/>
              <a:ea typeface="Nunito"/>
              <a:cs typeface="Nunito"/>
              <a:sym typeface="Nunito"/>
            </a:endParaRPr>
          </a:p>
          <a:p>
            <a:pPr indent="0" lvl="0" marL="457200" rtl="0" algn="l">
              <a:lnSpc>
                <a:spcPct val="115000"/>
              </a:lnSpc>
              <a:spcBef>
                <a:spcPts val="1200"/>
              </a:spcBef>
              <a:spcAft>
                <a:spcPts val="0"/>
              </a:spcAft>
              <a:buNone/>
            </a:pPr>
            <a:r>
              <a:rPr b="1" lang="en" sz="1300">
                <a:solidFill>
                  <a:schemeClr val="dk1"/>
                </a:solidFill>
                <a:latin typeface="Nunito"/>
                <a:ea typeface="Nunito"/>
                <a:cs typeface="Nunito"/>
                <a:sym typeface="Nunito"/>
              </a:rPr>
              <a:t>Customers prefer larger screens for multimedia use.</a:t>
            </a:r>
            <a:endParaRPr b="1" sz="1300">
              <a:solidFill>
                <a:schemeClr val="dk1"/>
              </a:solidFill>
              <a:latin typeface="Nunito"/>
              <a:ea typeface="Nunito"/>
              <a:cs typeface="Nunito"/>
              <a:sym typeface="Nunito"/>
            </a:endParaRPr>
          </a:p>
          <a:p>
            <a:pPr indent="0" lvl="0" marL="457200" rtl="0" algn="l">
              <a:lnSpc>
                <a:spcPct val="115000"/>
              </a:lnSpc>
              <a:spcBef>
                <a:spcPts val="1200"/>
              </a:spcBef>
              <a:spcAft>
                <a:spcPts val="0"/>
              </a:spcAft>
              <a:buNone/>
            </a:pPr>
            <a:r>
              <a:rPr b="1" lang="en" sz="1300">
                <a:solidFill>
                  <a:schemeClr val="dk1"/>
                </a:solidFill>
                <a:latin typeface="Nunito"/>
                <a:ea typeface="Nunito"/>
                <a:cs typeface="Nunito"/>
                <a:sym typeface="Nunito"/>
              </a:rPr>
              <a:t>Smaller screens cater to niche markets focused on portability.</a:t>
            </a:r>
            <a:endParaRPr b="1" sz="1600">
              <a:solidFill>
                <a:schemeClr val="dk1"/>
              </a:solidFill>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403400" y="374950"/>
            <a:ext cx="5857800" cy="1068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latin typeface="Arial"/>
                <a:ea typeface="Arial"/>
                <a:cs typeface="Arial"/>
                <a:sym typeface="Arial"/>
              </a:rPr>
              <a:t>Rating Analysis</a:t>
            </a:r>
            <a:endParaRPr sz="2800">
              <a:latin typeface="Arial"/>
              <a:ea typeface="Arial"/>
              <a:cs typeface="Arial"/>
              <a:sym typeface="Arial"/>
            </a:endParaRPr>
          </a:p>
          <a:p>
            <a:pPr indent="0" lvl="0" marL="0" rtl="0" algn="l">
              <a:spcBef>
                <a:spcPts val="0"/>
              </a:spcBef>
              <a:spcAft>
                <a:spcPts val="0"/>
              </a:spcAft>
              <a:buNone/>
            </a:pPr>
            <a:r>
              <a:rPr lang="en" sz="2100">
                <a:latin typeface="Arial"/>
                <a:ea typeface="Arial"/>
                <a:cs typeface="Arial"/>
                <a:sym typeface="Arial"/>
              </a:rPr>
              <a:t>Examine Factors Affecting Product Ratings</a:t>
            </a:r>
            <a:endParaRPr sz="3300"/>
          </a:p>
        </p:txBody>
      </p:sp>
      <p:pic>
        <p:nvPicPr>
          <p:cNvPr id="374" name="Google Shape;374;p26"/>
          <p:cNvPicPr preferRelativeResize="0"/>
          <p:nvPr/>
        </p:nvPicPr>
        <p:blipFill>
          <a:blip r:embed="rId3">
            <a:alphaModFix/>
          </a:blip>
          <a:stretch>
            <a:fillRect/>
          </a:stretch>
        </p:blipFill>
        <p:spPr>
          <a:xfrm>
            <a:off x="542075" y="1433575"/>
            <a:ext cx="5219150" cy="3405125"/>
          </a:xfrm>
          <a:prstGeom prst="rect">
            <a:avLst/>
          </a:prstGeom>
          <a:noFill/>
          <a:ln>
            <a:noFill/>
          </a:ln>
        </p:spPr>
      </p:pic>
      <p:sp>
        <p:nvSpPr>
          <p:cNvPr id="375" name="Google Shape;375;p26"/>
          <p:cNvSpPr txBox="1"/>
          <p:nvPr/>
        </p:nvSpPr>
        <p:spPr>
          <a:xfrm>
            <a:off x="5937725" y="1442950"/>
            <a:ext cx="3076500" cy="218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latin typeface="Nunito"/>
                <a:ea typeface="Nunito"/>
                <a:cs typeface="Nunito"/>
                <a:sym typeface="Nunito"/>
              </a:rPr>
              <a:t>Observations</a:t>
            </a:r>
            <a:r>
              <a:rPr b="1" lang="en" sz="1300">
                <a:solidFill>
                  <a:schemeClr val="lt1"/>
                </a:solidFill>
                <a:latin typeface="Nunito"/>
                <a:ea typeface="Nunito"/>
                <a:cs typeface="Nunito"/>
                <a:sym typeface="Nunito"/>
              </a:rPr>
              <a:t>:</a:t>
            </a:r>
            <a:endParaRPr b="1" sz="1300">
              <a:solidFill>
                <a:schemeClr val="lt1"/>
              </a:solidFill>
              <a:latin typeface="Nunito"/>
              <a:ea typeface="Nunito"/>
              <a:cs typeface="Nunito"/>
              <a:sym typeface="Nunito"/>
            </a:endParaRPr>
          </a:p>
          <a:p>
            <a:pPr indent="0" lvl="0" marL="0" rtl="0" algn="l">
              <a:spcBef>
                <a:spcPts val="0"/>
              </a:spcBef>
              <a:spcAft>
                <a:spcPts val="0"/>
              </a:spcAft>
              <a:buNone/>
            </a:pPr>
            <a:r>
              <a:t/>
            </a:r>
            <a:endParaRPr b="1" sz="1300">
              <a:solidFill>
                <a:schemeClr val="lt1"/>
              </a:solidFill>
              <a:latin typeface="Nunito"/>
              <a:ea typeface="Nunito"/>
              <a:cs typeface="Nunito"/>
              <a:sym typeface="Nunito"/>
            </a:endParaRPr>
          </a:p>
          <a:p>
            <a:pPr indent="0" lvl="0" marL="0" rtl="0" algn="l">
              <a:spcBef>
                <a:spcPts val="0"/>
              </a:spcBef>
              <a:spcAft>
                <a:spcPts val="0"/>
              </a:spcAft>
              <a:buNone/>
            </a:pPr>
            <a:r>
              <a:rPr b="1" lang="en" sz="1300">
                <a:solidFill>
                  <a:schemeClr val="lt1"/>
                </a:solidFill>
                <a:latin typeface="Nunito"/>
                <a:ea typeface="Nunito"/>
                <a:cs typeface="Nunito"/>
                <a:sym typeface="Nunito"/>
              </a:rPr>
              <a:t>Overpriced products but poorly rated.</a:t>
            </a:r>
            <a:endParaRPr b="1"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rPr b="1" lang="en" sz="1300">
                <a:solidFill>
                  <a:schemeClr val="lt1"/>
                </a:solidFill>
                <a:latin typeface="Nunito"/>
                <a:ea typeface="Nunito"/>
                <a:cs typeface="Nunito"/>
                <a:sym typeface="Nunito"/>
              </a:rPr>
              <a:t>Mid-range phones often balance price and features, leading to better ratings.</a:t>
            </a:r>
            <a:endParaRPr b="1" sz="1500">
              <a:solidFill>
                <a:schemeClr val="lt1"/>
              </a:solidFill>
              <a:latin typeface="Nunito"/>
              <a:ea typeface="Nunito"/>
              <a:cs typeface="Nunito"/>
              <a:sym typeface="Nunito"/>
            </a:endParaRPr>
          </a:p>
          <a:p>
            <a:pPr indent="0" lvl="0" marL="0" rtl="0" algn="l">
              <a:spcBef>
                <a:spcPts val="1200"/>
              </a:spcBef>
              <a:spcAft>
                <a:spcPts val="0"/>
              </a:spcAft>
              <a:buNone/>
            </a:pPr>
            <a:r>
              <a:t/>
            </a:r>
            <a:endParaRPr b="1" sz="1300">
              <a:solidFill>
                <a:schemeClr val="lt1"/>
              </a:solidFill>
              <a:latin typeface="Nunito"/>
              <a:ea typeface="Nunito"/>
              <a:cs typeface="Nunito"/>
              <a:sym typeface="Nunito"/>
            </a:endParaRPr>
          </a:p>
          <a:p>
            <a:pPr indent="0" lvl="0" marL="0" rtl="0" algn="l">
              <a:spcBef>
                <a:spcPts val="0"/>
              </a:spcBef>
              <a:spcAft>
                <a:spcPts val="0"/>
              </a:spcAft>
              <a:buNone/>
            </a:pPr>
            <a:r>
              <a:t/>
            </a:r>
            <a:endParaRPr b="1" sz="1300">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solidFill>
                  <a:schemeClr val="dk1"/>
                </a:solidFill>
              </a:rPr>
              <a:t>Price vs Number of Ratings</a:t>
            </a:r>
            <a:endParaRPr sz="2600">
              <a:solidFill>
                <a:schemeClr val="dk1"/>
              </a:solidFill>
            </a:endParaRPr>
          </a:p>
        </p:txBody>
      </p:sp>
      <p:pic>
        <p:nvPicPr>
          <p:cNvPr id="381" name="Google Shape;381;p27"/>
          <p:cNvPicPr preferRelativeResize="0"/>
          <p:nvPr/>
        </p:nvPicPr>
        <p:blipFill>
          <a:blip r:embed="rId3">
            <a:alphaModFix/>
          </a:blip>
          <a:stretch>
            <a:fillRect/>
          </a:stretch>
        </p:blipFill>
        <p:spPr>
          <a:xfrm>
            <a:off x="152400" y="1597875"/>
            <a:ext cx="4419601" cy="3243075"/>
          </a:xfrm>
          <a:prstGeom prst="rect">
            <a:avLst/>
          </a:prstGeom>
          <a:noFill/>
          <a:ln>
            <a:noFill/>
          </a:ln>
        </p:spPr>
      </p:pic>
      <p:pic>
        <p:nvPicPr>
          <p:cNvPr id="382" name="Google Shape;382;p27"/>
          <p:cNvPicPr preferRelativeResize="0"/>
          <p:nvPr/>
        </p:nvPicPr>
        <p:blipFill>
          <a:blip r:embed="rId4">
            <a:alphaModFix/>
          </a:blip>
          <a:stretch>
            <a:fillRect/>
          </a:stretch>
        </p:blipFill>
        <p:spPr>
          <a:xfrm>
            <a:off x="4724401" y="1750275"/>
            <a:ext cx="4267200" cy="3181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8"/>
          <p:cNvSpPr txBox="1"/>
          <p:nvPr>
            <p:ph type="title"/>
          </p:nvPr>
        </p:nvSpPr>
        <p:spPr>
          <a:xfrm>
            <a:off x="529475" y="0"/>
            <a:ext cx="7740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500"/>
              <a:t>Popularity Analysis</a:t>
            </a:r>
            <a:endParaRPr sz="2500"/>
          </a:p>
          <a:p>
            <a:pPr indent="0" lvl="0" marL="0" rtl="0" algn="l">
              <a:spcBef>
                <a:spcPts val="0"/>
              </a:spcBef>
              <a:spcAft>
                <a:spcPts val="0"/>
              </a:spcAft>
              <a:buNone/>
            </a:pPr>
            <a:r>
              <a:rPr lang="en" sz="2000"/>
              <a:t>Determine Which Brand and Models are Most Popular</a:t>
            </a:r>
            <a:endParaRPr sz="3200"/>
          </a:p>
        </p:txBody>
      </p:sp>
      <p:pic>
        <p:nvPicPr>
          <p:cNvPr id="388" name="Google Shape;388;p28"/>
          <p:cNvPicPr preferRelativeResize="0"/>
          <p:nvPr/>
        </p:nvPicPr>
        <p:blipFill>
          <a:blip r:embed="rId3">
            <a:alphaModFix/>
          </a:blip>
          <a:stretch>
            <a:fillRect/>
          </a:stretch>
        </p:blipFill>
        <p:spPr>
          <a:xfrm>
            <a:off x="617725" y="1432775"/>
            <a:ext cx="5458649" cy="3467950"/>
          </a:xfrm>
          <a:prstGeom prst="rect">
            <a:avLst/>
          </a:prstGeom>
          <a:noFill/>
          <a:ln>
            <a:noFill/>
          </a:ln>
        </p:spPr>
      </p:pic>
      <p:sp>
        <p:nvSpPr>
          <p:cNvPr id="389" name="Google Shape;389;p28"/>
          <p:cNvSpPr txBox="1"/>
          <p:nvPr/>
        </p:nvSpPr>
        <p:spPr>
          <a:xfrm>
            <a:off x="6265500" y="1664075"/>
            <a:ext cx="2748300" cy="242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chemeClr val="lt1"/>
                </a:solidFill>
                <a:latin typeface="Nunito"/>
                <a:ea typeface="Nunito"/>
                <a:cs typeface="Nunito"/>
                <a:sym typeface="Nunito"/>
              </a:rPr>
              <a:t>Observations:</a:t>
            </a:r>
            <a:endParaRPr b="1"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rPr b="1" lang="en" sz="1300">
                <a:solidFill>
                  <a:schemeClr val="lt1"/>
                </a:solidFill>
                <a:latin typeface="Nunito"/>
                <a:ea typeface="Nunito"/>
                <a:cs typeface="Nunito"/>
                <a:sym typeface="Nunito"/>
              </a:rPr>
              <a:t>Popular models often belong to well-known brands.</a:t>
            </a:r>
            <a:endParaRPr b="1"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rPr b="1" lang="en" sz="1300">
                <a:solidFill>
                  <a:schemeClr val="lt1"/>
                </a:solidFill>
                <a:latin typeface="Nunito"/>
                <a:ea typeface="Nunito"/>
                <a:cs typeface="Nunito"/>
                <a:sym typeface="Nunito"/>
              </a:rPr>
              <a:t>Features, price, and marketing contribute to their success.</a:t>
            </a:r>
            <a:endParaRPr b="1" sz="1300">
              <a:solidFill>
                <a:schemeClr val="lt1"/>
              </a:solidFill>
              <a:latin typeface="Nunito"/>
              <a:ea typeface="Nunito"/>
              <a:cs typeface="Nunito"/>
              <a:sym typeface="Nunito"/>
            </a:endParaRPr>
          </a:p>
          <a:p>
            <a:pPr indent="0" lvl="0" marL="0" rtl="0" algn="l">
              <a:spcBef>
                <a:spcPts val="1200"/>
              </a:spcBef>
              <a:spcAft>
                <a:spcPts val="0"/>
              </a:spcAft>
              <a:buNone/>
            </a:pPr>
            <a:r>
              <a:t/>
            </a:r>
            <a:endParaRPr b="1" sz="13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chemeClr val="dk1"/>
                </a:solidFill>
              </a:rPr>
              <a:t>Discount Analysis</a:t>
            </a:r>
            <a:endParaRPr sz="2500">
              <a:solidFill>
                <a:schemeClr val="dk1"/>
              </a:solidFill>
            </a:endParaRPr>
          </a:p>
          <a:p>
            <a:pPr indent="0" lvl="0" marL="0" rtl="0" algn="l">
              <a:spcBef>
                <a:spcPts val="0"/>
              </a:spcBef>
              <a:spcAft>
                <a:spcPts val="0"/>
              </a:spcAft>
              <a:buNone/>
            </a:pPr>
            <a:r>
              <a:rPr lang="en" sz="1800">
                <a:solidFill>
                  <a:schemeClr val="dk1"/>
                </a:solidFill>
              </a:rPr>
              <a:t>Discount VS Price Reduction</a:t>
            </a:r>
            <a:endParaRPr sz="2200">
              <a:solidFill>
                <a:schemeClr val="dk1"/>
              </a:solidFill>
            </a:endParaRPr>
          </a:p>
        </p:txBody>
      </p:sp>
      <p:pic>
        <p:nvPicPr>
          <p:cNvPr id="395" name="Google Shape;395;p29"/>
          <p:cNvPicPr preferRelativeResize="0"/>
          <p:nvPr/>
        </p:nvPicPr>
        <p:blipFill>
          <a:blip r:embed="rId3">
            <a:alphaModFix/>
          </a:blip>
          <a:stretch>
            <a:fillRect/>
          </a:stretch>
        </p:blipFill>
        <p:spPr>
          <a:xfrm>
            <a:off x="152400" y="1597875"/>
            <a:ext cx="5335501" cy="3393225"/>
          </a:xfrm>
          <a:prstGeom prst="rect">
            <a:avLst/>
          </a:prstGeom>
          <a:noFill/>
          <a:ln>
            <a:noFill/>
          </a:ln>
        </p:spPr>
      </p:pic>
      <p:sp>
        <p:nvSpPr>
          <p:cNvPr id="396" name="Google Shape;396;p29"/>
          <p:cNvSpPr txBox="1"/>
          <p:nvPr/>
        </p:nvSpPr>
        <p:spPr>
          <a:xfrm>
            <a:off x="6089000" y="1487575"/>
            <a:ext cx="2571900" cy="23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97" name="Google Shape;397;p29"/>
          <p:cNvSpPr txBox="1"/>
          <p:nvPr/>
        </p:nvSpPr>
        <p:spPr>
          <a:xfrm>
            <a:off x="5487900" y="1727125"/>
            <a:ext cx="3529800" cy="29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Nunito"/>
                <a:ea typeface="Nunito"/>
                <a:cs typeface="Nunito"/>
                <a:sym typeface="Nunito"/>
              </a:rPr>
              <a:t>Observations</a:t>
            </a:r>
            <a:r>
              <a:rPr b="1" lang="en" sz="1300">
                <a:solidFill>
                  <a:schemeClr val="dk1"/>
                </a:solidFill>
                <a:latin typeface="Nunito"/>
                <a:ea typeface="Nunito"/>
                <a:cs typeface="Nunito"/>
                <a:sym typeface="Nunito"/>
              </a:rPr>
              <a:t>:</a:t>
            </a:r>
            <a:endParaRPr b="1" sz="1300">
              <a:solidFill>
                <a:schemeClr val="dk1"/>
              </a:solidFill>
              <a:latin typeface="Nunito"/>
              <a:ea typeface="Nunito"/>
              <a:cs typeface="Nunito"/>
              <a:sym typeface="Nunito"/>
            </a:endParaRPr>
          </a:p>
          <a:p>
            <a:pPr indent="0" lvl="0" marL="0" rtl="0" algn="l">
              <a:spcBef>
                <a:spcPts val="0"/>
              </a:spcBef>
              <a:spcAft>
                <a:spcPts val="0"/>
              </a:spcAft>
              <a:buNone/>
            </a:pPr>
            <a:r>
              <a:t/>
            </a:r>
            <a:endParaRPr b="1" sz="1300">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rPr b="1" lang="en" sz="1300">
                <a:solidFill>
                  <a:schemeClr val="dk1"/>
                </a:solidFill>
                <a:latin typeface="Nunito"/>
                <a:ea typeface="Nunito"/>
                <a:cs typeface="Nunito"/>
                <a:sym typeface="Nunito"/>
              </a:rPr>
              <a:t>Higher discounts don’t always mean big price drops.</a:t>
            </a:r>
            <a:endParaRPr b="1" sz="1300">
              <a:solidFill>
                <a:schemeClr val="dk1"/>
              </a:solidFill>
              <a:latin typeface="Nunito"/>
              <a:ea typeface="Nunito"/>
              <a:cs typeface="Nunito"/>
              <a:sym typeface="Nunito"/>
            </a:endParaRPr>
          </a:p>
          <a:p>
            <a:pPr indent="0" lvl="0" marL="0" rtl="0" algn="l">
              <a:lnSpc>
                <a:spcPct val="115000"/>
              </a:lnSpc>
              <a:spcBef>
                <a:spcPts val="1200"/>
              </a:spcBef>
              <a:spcAft>
                <a:spcPts val="1200"/>
              </a:spcAft>
              <a:buNone/>
            </a:pPr>
            <a:r>
              <a:rPr b="1" lang="en" sz="1300">
                <a:solidFill>
                  <a:schemeClr val="dk1"/>
                </a:solidFill>
                <a:latin typeface="Nunito"/>
                <a:ea typeface="Nunito"/>
                <a:cs typeface="Nunito"/>
                <a:sym typeface="Nunito"/>
              </a:rPr>
              <a:t>Some products offer small price reductions even with high discounts.</a:t>
            </a:r>
            <a:endParaRPr b="1" sz="1500">
              <a:solidFill>
                <a:schemeClr val="dk1"/>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0"/>
          <p:cNvSpPr txBox="1"/>
          <p:nvPr/>
        </p:nvSpPr>
        <p:spPr>
          <a:xfrm>
            <a:off x="291075" y="592500"/>
            <a:ext cx="4029900" cy="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latin typeface="Maven Pro"/>
                <a:ea typeface="Maven Pro"/>
                <a:cs typeface="Maven Pro"/>
                <a:sym typeface="Maven Pro"/>
              </a:rPr>
              <a:t>Discount by Brands</a:t>
            </a:r>
            <a:endParaRPr b="1" sz="2500">
              <a:solidFill>
                <a:schemeClr val="lt1"/>
              </a:solidFill>
              <a:latin typeface="Maven Pro"/>
              <a:ea typeface="Maven Pro"/>
              <a:cs typeface="Maven Pro"/>
              <a:sym typeface="Maven Pro"/>
            </a:endParaRPr>
          </a:p>
        </p:txBody>
      </p:sp>
      <p:pic>
        <p:nvPicPr>
          <p:cNvPr id="403" name="Google Shape;403;p30"/>
          <p:cNvPicPr preferRelativeResize="0"/>
          <p:nvPr/>
        </p:nvPicPr>
        <p:blipFill>
          <a:blip r:embed="rId3">
            <a:alphaModFix/>
          </a:blip>
          <a:stretch>
            <a:fillRect/>
          </a:stretch>
        </p:blipFill>
        <p:spPr>
          <a:xfrm>
            <a:off x="291075" y="1274525"/>
            <a:ext cx="6011125" cy="3439251"/>
          </a:xfrm>
          <a:prstGeom prst="rect">
            <a:avLst/>
          </a:prstGeom>
          <a:noFill/>
          <a:ln>
            <a:noFill/>
          </a:ln>
        </p:spPr>
      </p:pic>
      <p:sp>
        <p:nvSpPr>
          <p:cNvPr id="404" name="Google Shape;404;p30"/>
          <p:cNvSpPr txBox="1"/>
          <p:nvPr/>
        </p:nvSpPr>
        <p:spPr>
          <a:xfrm>
            <a:off x="6492400" y="1657800"/>
            <a:ext cx="2407800" cy="16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chemeClr val="lt1"/>
                </a:solidFill>
                <a:latin typeface="Nunito"/>
                <a:ea typeface="Nunito"/>
                <a:cs typeface="Nunito"/>
                <a:sym typeface="Nunito"/>
              </a:rPr>
              <a:t>Observations:</a:t>
            </a:r>
            <a:endParaRPr b="1"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rPr b="1" lang="en" sz="1300">
                <a:solidFill>
                  <a:schemeClr val="lt1"/>
                </a:solidFill>
                <a:latin typeface="Nunito"/>
                <a:ea typeface="Nunito"/>
                <a:cs typeface="Nunito"/>
                <a:sym typeface="Nunito"/>
              </a:rPr>
              <a:t>Some brands rely heavily on discounts to attract buyers.</a:t>
            </a:r>
            <a:endParaRPr b="1" sz="1300">
              <a:solidFill>
                <a:schemeClr val="lt1"/>
              </a:solidFill>
              <a:latin typeface="Nunito"/>
              <a:ea typeface="Nunito"/>
              <a:cs typeface="Nunito"/>
              <a:sym typeface="Nunito"/>
            </a:endParaRPr>
          </a:p>
          <a:p>
            <a:pPr indent="0" lvl="0" marL="0" rtl="0" algn="l">
              <a:lnSpc>
                <a:spcPct val="115000"/>
              </a:lnSpc>
              <a:spcBef>
                <a:spcPts val="1200"/>
              </a:spcBef>
              <a:spcAft>
                <a:spcPts val="0"/>
              </a:spcAft>
              <a:buNone/>
            </a:pPr>
            <a:r>
              <a:rPr b="1" lang="en" sz="1300">
                <a:solidFill>
                  <a:schemeClr val="lt1"/>
                </a:solidFill>
                <a:latin typeface="Nunito"/>
                <a:ea typeface="Nunito"/>
                <a:cs typeface="Nunito"/>
                <a:sym typeface="Nunito"/>
              </a:rPr>
              <a:t>Others focus on maintaining consistent pricing.</a:t>
            </a:r>
            <a:endParaRPr b="1" sz="1600">
              <a:solidFill>
                <a:schemeClr val="lt1"/>
              </a:solidFill>
              <a:latin typeface="Nunito"/>
              <a:ea typeface="Nunito"/>
              <a:cs typeface="Nunito"/>
              <a:sym typeface="Nunito"/>
            </a:endParaRPr>
          </a:p>
          <a:p>
            <a:pPr indent="0" lvl="0" marL="0" rtl="0" algn="l">
              <a:spcBef>
                <a:spcPts val="1200"/>
              </a:spcBef>
              <a:spcAft>
                <a:spcPts val="0"/>
              </a:spcAft>
              <a:buNone/>
            </a:pPr>
            <a:r>
              <a:t/>
            </a:r>
            <a:endParaRPr b="1">
              <a:solidFill>
                <a:schemeClr val="lt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33">
                <a:solidFill>
                  <a:schemeClr val="accent1"/>
                </a:solidFill>
              </a:rPr>
              <a:t>Operating System Trends</a:t>
            </a:r>
            <a:endParaRPr sz="2733">
              <a:solidFill>
                <a:schemeClr val="accent1"/>
              </a:solidFill>
            </a:endParaRPr>
          </a:p>
          <a:p>
            <a:pPr indent="0" lvl="0" marL="0" rtl="0" algn="l">
              <a:spcBef>
                <a:spcPts val="0"/>
              </a:spcBef>
              <a:spcAft>
                <a:spcPts val="0"/>
              </a:spcAft>
              <a:buNone/>
            </a:pPr>
            <a:r>
              <a:rPr lang="en" sz="1955">
                <a:solidFill>
                  <a:schemeClr val="dk1"/>
                </a:solidFill>
              </a:rPr>
              <a:t>Examine The Popularity and Price Of Different Operating Systems</a:t>
            </a:r>
            <a:endParaRPr sz="2355">
              <a:solidFill>
                <a:schemeClr val="dk1"/>
              </a:solidFill>
            </a:endParaRPr>
          </a:p>
        </p:txBody>
      </p:sp>
      <p:pic>
        <p:nvPicPr>
          <p:cNvPr id="410" name="Google Shape;410;p31"/>
          <p:cNvPicPr preferRelativeResize="0"/>
          <p:nvPr/>
        </p:nvPicPr>
        <p:blipFill>
          <a:blip r:embed="rId3">
            <a:alphaModFix/>
          </a:blip>
          <a:stretch>
            <a:fillRect/>
          </a:stretch>
        </p:blipFill>
        <p:spPr>
          <a:xfrm>
            <a:off x="152400" y="1750275"/>
            <a:ext cx="6305369" cy="3240824"/>
          </a:xfrm>
          <a:prstGeom prst="rect">
            <a:avLst/>
          </a:prstGeom>
          <a:noFill/>
          <a:ln>
            <a:noFill/>
          </a:ln>
        </p:spPr>
      </p:pic>
      <p:sp>
        <p:nvSpPr>
          <p:cNvPr id="411" name="Google Shape;411;p31"/>
          <p:cNvSpPr txBox="1"/>
          <p:nvPr/>
        </p:nvSpPr>
        <p:spPr>
          <a:xfrm>
            <a:off x="6668900" y="1916200"/>
            <a:ext cx="2143200" cy="109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chemeClr val="dk1"/>
                </a:solidFill>
                <a:latin typeface="Nunito"/>
                <a:ea typeface="Nunito"/>
                <a:cs typeface="Nunito"/>
                <a:sym typeface="Nunito"/>
              </a:rPr>
              <a:t>Observations:</a:t>
            </a:r>
            <a:endParaRPr b="1" sz="1300">
              <a:solidFill>
                <a:schemeClr val="dk1"/>
              </a:solidFill>
              <a:latin typeface="Nunito"/>
              <a:ea typeface="Nunito"/>
              <a:cs typeface="Nunito"/>
              <a:sym typeface="Nunito"/>
            </a:endParaRPr>
          </a:p>
          <a:p>
            <a:pPr indent="0" lvl="0" marL="0" rtl="0" algn="l">
              <a:lnSpc>
                <a:spcPct val="115000"/>
              </a:lnSpc>
              <a:spcBef>
                <a:spcPts val="1200"/>
              </a:spcBef>
              <a:spcAft>
                <a:spcPts val="0"/>
              </a:spcAft>
              <a:buNone/>
            </a:pPr>
            <a:r>
              <a:rPr b="1" lang="en" sz="1300">
                <a:solidFill>
                  <a:schemeClr val="dk1"/>
                </a:solidFill>
                <a:latin typeface="Nunito"/>
                <a:ea typeface="Nunito"/>
                <a:cs typeface="Nunito"/>
                <a:sym typeface="Nunito"/>
              </a:rPr>
              <a:t>Android dominates the budget and mid-range segments.</a:t>
            </a:r>
            <a:endParaRPr b="1" sz="1300">
              <a:solidFill>
                <a:schemeClr val="dk1"/>
              </a:solidFill>
              <a:latin typeface="Nunito"/>
              <a:ea typeface="Nunito"/>
              <a:cs typeface="Nunito"/>
              <a:sym typeface="Nunito"/>
            </a:endParaRPr>
          </a:p>
          <a:p>
            <a:pPr indent="0" lvl="0" marL="0" rtl="0" algn="l">
              <a:lnSpc>
                <a:spcPct val="115000"/>
              </a:lnSpc>
              <a:spcBef>
                <a:spcPts val="1200"/>
              </a:spcBef>
              <a:spcAft>
                <a:spcPts val="1200"/>
              </a:spcAft>
              <a:buNone/>
            </a:pPr>
            <a:r>
              <a:rPr b="1" lang="en" sz="1300">
                <a:solidFill>
                  <a:schemeClr val="dk1"/>
                </a:solidFill>
                <a:latin typeface="Nunito"/>
                <a:ea typeface="Nunito"/>
                <a:cs typeface="Nunito"/>
                <a:sym typeface="Nunito"/>
              </a:rPr>
              <a:t>iOS is mostly found in premium price ranges.</a:t>
            </a:r>
            <a:endParaRPr b="1" sz="1300">
              <a:solidFill>
                <a:schemeClr val="dk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u="sng"/>
              <a:t>Introduction</a:t>
            </a:r>
            <a:endParaRPr sz="3000" u="sng"/>
          </a:p>
        </p:txBody>
      </p:sp>
      <p:sp>
        <p:nvSpPr>
          <p:cNvPr id="285" name="Google Shape;285;p14"/>
          <p:cNvSpPr txBox="1"/>
          <p:nvPr>
            <p:ph idx="1" type="body"/>
          </p:nvPr>
        </p:nvSpPr>
        <p:spPr>
          <a:xfrm>
            <a:off x="1303800" y="1437175"/>
            <a:ext cx="6701400" cy="29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Brief</a:t>
            </a:r>
            <a:r>
              <a:rPr b="1" lang="en" sz="1800"/>
              <a:t> overview of the Project:</a:t>
            </a:r>
            <a:endParaRPr b="1" sz="1800"/>
          </a:p>
          <a:p>
            <a:pPr indent="-330200" lvl="0" marL="457200" rtl="0" algn="l">
              <a:spcBef>
                <a:spcPts val="1200"/>
              </a:spcBef>
              <a:spcAft>
                <a:spcPts val="0"/>
              </a:spcAft>
              <a:buSzPts val="1600"/>
              <a:buChar char="●"/>
            </a:pPr>
            <a:r>
              <a:rPr b="1" lang="en" sz="1600"/>
              <a:t>This project involves the analysis of a dataset containing information on cell phones sold on Amazon.</a:t>
            </a:r>
            <a:endParaRPr b="1" sz="1600"/>
          </a:p>
          <a:p>
            <a:pPr indent="0" lvl="0" marL="457200" rtl="0" algn="l">
              <a:lnSpc>
                <a:spcPct val="20000"/>
              </a:lnSpc>
              <a:spcBef>
                <a:spcPts val="1200"/>
              </a:spcBef>
              <a:spcAft>
                <a:spcPts val="0"/>
              </a:spcAft>
              <a:buNone/>
            </a:pPr>
            <a:r>
              <a:t/>
            </a:r>
            <a:endParaRPr b="1" sz="1600"/>
          </a:p>
          <a:p>
            <a:pPr indent="-330200" lvl="0" marL="457200" rtl="0" algn="l">
              <a:spcBef>
                <a:spcPts val="1000"/>
              </a:spcBef>
              <a:spcAft>
                <a:spcPts val="0"/>
              </a:spcAft>
              <a:buSzPts val="1600"/>
              <a:buChar char="●"/>
            </a:pPr>
            <a:r>
              <a:rPr b="1" lang="en" sz="1600"/>
              <a:t>The primary objective was to uncover trends in pricing, specifications, discounts, and customer satisfaction, helping us better understand the market dynamics.</a:t>
            </a:r>
            <a:endParaRPr b="1" sz="1600"/>
          </a:p>
          <a:p>
            <a:pPr indent="0" lvl="0" marL="0" rtl="0" algn="l">
              <a:spcBef>
                <a:spcPts val="0"/>
              </a:spcBef>
              <a:spcAft>
                <a:spcPts val="1200"/>
              </a:spcAft>
              <a:buNone/>
            </a:pPr>
            <a:r>
              <a:t/>
            </a:r>
            <a:endParaRPr b="1"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2"/>
          <p:cNvSpPr txBox="1"/>
          <p:nvPr>
            <p:ph type="title"/>
          </p:nvPr>
        </p:nvSpPr>
        <p:spPr>
          <a:xfrm>
            <a:off x="1388550" y="226900"/>
            <a:ext cx="6366900" cy="99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000"/>
              <a:t>Future Development</a:t>
            </a:r>
            <a:endParaRPr sz="4000"/>
          </a:p>
        </p:txBody>
      </p:sp>
      <p:sp>
        <p:nvSpPr>
          <p:cNvPr id="417" name="Google Shape;417;p32"/>
          <p:cNvSpPr txBox="1"/>
          <p:nvPr>
            <p:ph idx="1" type="body"/>
          </p:nvPr>
        </p:nvSpPr>
        <p:spPr>
          <a:xfrm>
            <a:off x="260550" y="1224100"/>
            <a:ext cx="8622900" cy="3126300"/>
          </a:xfrm>
          <a:prstGeom prst="rect">
            <a:avLst/>
          </a:prstGeom>
        </p:spPr>
        <p:txBody>
          <a:bodyPr anchorCtr="0" anchor="t" bIns="91425" lIns="91425" spcFirstLastPara="1" rIns="91425" wrap="square" tIns="91425">
            <a:noAutofit/>
          </a:bodyPr>
          <a:lstStyle/>
          <a:p>
            <a:pPr indent="-309154" lvl="0" marL="457200" rtl="0" algn="l">
              <a:lnSpc>
                <a:spcPct val="95000"/>
              </a:lnSpc>
              <a:spcBef>
                <a:spcPts val="1000"/>
              </a:spcBef>
              <a:spcAft>
                <a:spcPts val="0"/>
              </a:spcAft>
              <a:buSzPts val="1269"/>
              <a:buChar char="●"/>
            </a:pPr>
            <a:r>
              <a:rPr b="1" lang="en" sz="1268"/>
              <a:t>Customer reviews will be incorporated, whether good or harsh reviews working in well-structured phrases rather than ratings, sentiment analysis, and understanding consumer preferences insightfully.</a:t>
            </a:r>
            <a:endParaRPr b="1" sz="1268"/>
          </a:p>
          <a:p>
            <a:pPr indent="0" lvl="0" marL="457200" rtl="0" algn="l">
              <a:lnSpc>
                <a:spcPct val="95000"/>
              </a:lnSpc>
              <a:spcBef>
                <a:spcPts val="1000"/>
              </a:spcBef>
              <a:spcAft>
                <a:spcPts val="0"/>
              </a:spcAft>
              <a:buSzPts val="605"/>
              <a:buNone/>
            </a:pPr>
            <a:r>
              <a:t/>
            </a:r>
            <a:endParaRPr b="1" sz="1268"/>
          </a:p>
          <a:p>
            <a:pPr indent="-309154" lvl="0" marL="457200" rtl="0" algn="l">
              <a:lnSpc>
                <a:spcPct val="95000"/>
              </a:lnSpc>
              <a:spcBef>
                <a:spcPts val="1000"/>
              </a:spcBef>
              <a:spcAft>
                <a:spcPts val="0"/>
              </a:spcAft>
              <a:buSzPts val="1269"/>
              <a:buChar char="●"/>
            </a:pPr>
            <a:r>
              <a:rPr b="1" lang="en" sz="1268"/>
              <a:t>Also, there are additional qualities to be added to the technical specifications, including the quality of the camera, the capacity of the battery, and the details of the processor, which provide more excellent product comparisons.</a:t>
            </a:r>
            <a:endParaRPr b="1" sz="1268"/>
          </a:p>
          <a:p>
            <a:pPr indent="0" lvl="0" marL="457200" rtl="0" algn="l">
              <a:lnSpc>
                <a:spcPct val="95000"/>
              </a:lnSpc>
              <a:spcBef>
                <a:spcPts val="1000"/>
              </a:spcBef>
              <a:spcAft>
                <a:spcPts val="0"/>
              </a:spcAft>
              <a:buSzPts val="605"/>
              <a:buNone/>
            </a:pPr>
            <a:r>
              <a:t/>
            </a:r>
            <a:endParaRPr b="1" sz="1268"/>
          </a:p>
          <a:p>
            <a:pPr indent="-309154" lvl="0" marL="457200" rtl="0" algn="l">
              <a:lnSpc>
                <a:spcPct val="95000"/>
              </a:lnSpc>
              <a:spcBef>
                <a:spcPts val="1000"/>
              </a:spcBef>
              <a:spcAft>
                <a:spcPts val="0"/>
              </a:spcAft>
              <a:buSzPts val="1269"/>
              <a:buChar char="●"/>
            </a:pPr>
            <a:r>
              <a:rPr b="1" lang="en" sz="1268"/>
              <a:t>Time-Oriented Analysis: Time stamps with ratings and price fluctuations are implemented, following the trends to see how discounts affect sales in specific seasons or events.</a:t>
            </a:r>
            <a:endParaRPr b="1" sz="1268"/>
          </a:p>
          <a:p>
            <a:pPr indent="0" lvl="0" marL="457200" rtl="0" algn="l">
              <a:lnSpc>
                <a:spcPct val="95000"/>
              </a:lnSpc>
              <a:spcBef>
                <a:spcPts val="1000"/>
              </a:spcBef>
              <a:spcAft>
                <a:spcPts val="0"/>
              </a:spcAft>
              <a:buSzPts val="605"/>
              <a:buNone/>
            </a:pPr>
            <a:r>
              <a:t/>
            </a:r>
            <a:endParaRPr b="1" sz="1268"/>
          </a:p>
          <a:p>
            <a:pPr indent="-309154" lvl="0" marL="457200" rtl="0" algn="l">
              <a:lnSpc>
                <a:spcPct val="95000"/>
              </a:lnSpc>
              <a:spcBef>
                <a:spcPts val="1000"/>
              </a:spcBef>
              <a:spcAft>
                <a:spcPts val="0"/>
              </a:spcAft>
              <a:buSzPts val="1269"/>
              <a:buChar char="●"/>
            </a:pPr>
            <a:r>
              <a:rPr b="1" lang="en" sz="1268"/>
              <a:t>Expansion of Market Segments: Having all the information present will allow these regions to compare regional prices and availability with other areas of the world.</a:t>
            </a:r>
            <a:endParaRPr b="1" sz="1268"/>
          </a:p>
          <a:p>
            <a:pPr indent="0" lvl="0" marL="457200" rtl="0" algn="ctr">
              <a:lnSpc>
                <a:spcPct val="95000"/>
              </a:lnSpc>
              <a:spcBef>
                <a:spcPts val="0"/>
              </a:spcBef>
              <a:spcAft>
                <a:spcPts val="1200"/>
              </a:spcAft>
              <a:buSzPts val="605"/>
              <a:buNone/>
            </a:pPr>
            <a:r>
              <a:t/>
            </a:r>
            <a:endParaRPr sz="814"/>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txBox="1"/>
          <p:nvPr>
            <p:ph type="ctrTitle"/>
          </p:nvPr>
        </p:nvSpPr>
        <p:spPr>
          <a:xfrm>
            <a:off x="824000" y="441224"/>
            <a:ext cx="4255500" cy="105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solidFill>
                  <a:srgbClr val="FFFFFF"/>
                </a:solidFill>
                <a:latin typeface="Arial"/>
                <a:ea typeface="Arial"/>
                <a:cs typeface="Arial"/>
                <a:sym typeface="Arial"/>
              </a:rPr>
              <a:t>Conclusion</a:t>
            </a:r>
            <a:endParaRPr/>
          </a:p>
        </p:txBody>
      </p:sp>
      <p:sp>
        <p:nvSpPr>
          <p:cNvPr id="423" name="Google Shape;423;p33"/>
          <p:cNvSpPr txBox="1"/>
          <p:nvPr>
            <p:ph idx="1" type="subTitle"/>
          </p:nvPr>
        </p:nvSpPr>
        <p:spPr>
          <a:xfrm>
            <a:off x="824000" y="1495125"/>
            <a:ext cx="4255500" cy="2796600"/>
          </a:xfrm>
          <a:prstGeom prst="rect">
            <a:avLst/>
          </a:prstGeom>
        </p:spPr>
        <p:txBody>
          <a:bodyPr anchorCtr="0" anchor="t" bIns="91425" lIns="91425" spcFirstLastPara="1" rIns="91425" wrap="square" tIns="91425">
            <a:normAutofit fontScale="70000" lnSpcReduction="10000"/>
          </a:bodyPr>
          <a:lstStyle/>
          <a:p>
            <a:pPr indent="-317500" lvl="0" marL="457200" rtl="0" algn="l">
              <a:lnSpc>
                <a:spcPct val="115000"/>
              </a:lnSpc>
              <a:spcBef>
                <a:spcPts val="0"/>
              </a:spcBef>
              <a:spcAft>
                <a:spcPts val="0"/>
              </a:spcAft>
              <a:buClr>
                <a:srgbClr val="FFFFFF"/>
              </a:buClr>
              <a:buSzPct val="100000"/>
              <a:buChar char="●"/>
            </a:pPr>
            <a:r>
              <a:rPr b="1" lang="en" sz="2000">
                <a:solidFill>
                  <a:srgbClr val="FFFFFF"/>
                </a:solidFill>
              </a:rPr>
              <a:t>Pricing varies significantly by brand and product specifications.</a:t>
            </a:r>
            <a:endParaRPr b="1" sz="2000">
              <a:solidFill>
                <a:srgbClr val="FFFFFF"/>
              </a:solidFill>
            </a:endParaRPr>
          </a:p>
          <a:p>
            <a:pPr indent="-317500" lvl="0" marL="457200" rtl="0" algn="l">
              <a:lnSpc>
                <a:spcPct val="115000"/>
              </a:lnSpc>
              <a:spcBef>
                <a:spcPts val="0"/>
              </a:spcBef>
              <a:spcAft>
                <a:spcPts val="0"/>
              </a:spcAft>
              <a:buClr>
                <a:srgbClr val="FFFFFF"/>
              </a:buClr>
              <a:buSzPct val="100000"/>
              <a:buChar char="●"/>
            </a:pPr>
            <a:r>
              <a:rPr b="1" lang="en" sz="2000">
                <a:solidFill>
                  <a:srgbClr val="FFFFFF"/>
                </a:solidFill>
              </a:rPr>
              <a:t>Both budget and premium phones can achieve high ratings, highlighting the importance of value for money.</a:t>
            </a:r>
            <a:endParaRPr b="1" sz="2000">
              <a:solidFill>
                <a:srgbClr val="FFFFFF"/>
              </a:solidFill>
            </a:endParaRPr>
          </a:p>
          <a:p>
            <a:pPr indent="-317500" lvl="0" marL="457200" rtl="0" algn="l">
              <a:lnSpc>
                <a:spcPct val="115000"/>
              </a:lnSpc>
              <a:spcBef>
                <a:spcPts val="0"/>
              </a:spcBef>
              <a:spcAft>
                <a:spcPts val="0"/>
              </a:spcAft>
              <a:buClr>
                <a:srgbClr val="FFFFFF"/>
              </a:buClr>
              <a:buSzPct val="100000"/>
              <a:buChar char="●"/>
            </a:pPr>
            <a:r>
              <a:rPr b="1" lang="en" sz="2000">
                <a:solidFill>
                  <a:srgbClr val="FFFFFF"/>
                </a:solidFill>
              </a:rPr>
              <a:t>Discounts are more prevalent in the mid-range and budget segments.</a:t>
            </a:r>
            <a:endParaRPr b="1" sz="2000">
              <a:solidFill>
                <a:srgbClr val="FFFFFF"/>
              </a:solidFill>
            </a:endParaRPr>
          </a:p>
          <a:p>
            <a:pPr indent="-317500" lvl="0" marL="457200" rtl="0" algn="l">
              <a:lnSpc>
                <a:spcPct val="115000"/>
              </a:lnSpc>
              <a:spcBef>
                <a:spcPts val="0"/>
              </a:spcBef>
              <a:spcAft>
                <a:spcPts val="0"/>
              </a:spcAft>
              <a:buClr>
                <a:srgbClr val="FFFFFF"/>
              </a:buClr>
              <a:buSzPct val="100000"/>
              <a:buChar char="●"/>
            </a:pPr>
            <a:r>
              <a:rPr b="1" lang="en" sz="2000">
                <a:solidFill>
                  <a:srgbClr val="FFFFFF"/>
                </a:solidFill>
              </a:rPr>
              <a:t>Android is the dominant operating system, followed by iOS.</a:t>
            </a:r>
            <a:endParaRPr b="1" sz="2000">
              <a:solidFill>
                <a:srgbClr val="FFFFFF"/>
              </a:solidFill>
            </a:endParaRPr>
          </a:p>
          <a:p>
            <a:pPr indent="-317500" lvl="0" marL="457200" rtl="0" algn="l">
              <a:lnSpc>
                <a:spcPct val="115000"/>
              </a:lnSpc>
              <a:spcBef>
                <a:spcPts val="0"/>
              </a:spcBef>
              <a:spcAft>
                <a:spcPts val="0"/>
              </a:spcAft>
              <a:buClr>
                <a:srgbClr val="FFFFFF"/>
              </a:buClr>
              <a:buSzPct val="100000"/>
              <a:buChar char="●"/>
            </a:pPr>
            <a:r>
              <a:rPr b="1" lang="en" sz="2000">
                <a:solidFill>
                  <a:srgbClr val="FFFFFF"/>
                </a:solidFill>
              </a:rPr>
              <a:t>Popularity is driven by factors such as ratings, reviews, and time on the market.</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4"/>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4"/>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The Team</a:t>
            </a:r>
            <a:endParaRPr>
              <a:solidFill>
                <a:schemeClr val="lt1"/>
              </a:solidFill>
            </a:endParaRPr>
          </a:p>
        </p:txBody>
      </p:sp>
      <p:sp>
        <p:nvSpPr>
          <p:cNvPr id="430" name="Google Shape;430;p34"/>
          <p:cNvSpPr txBox="1"/>
          <p:nvPr>
            <p:ph idx="4294967295" type="body"/>
          </p:nvPr>
        </p:nvSpPr>
        <p:spPr>
          <a:xfrm>
            <a:off x="1389075" y="1889350"/>
            <a:ext cx="2177400" cy="436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b="1" lang="en" sz="1700">
                <a:solidFill>
                  <a:schemeClr val="lt1"/>
                </a:solidFill>
              </a:rPr>
              <a:t>Vighnesh Gajula</a:t>
            </a:r>
            <a:endParaRPr b="1" sz="1700">
              <a:solidFill>
                <a:schemeClr val="lt1"/>
              </a:solidFill>
            </a:endParaRPr>
          </a:p>
        </p:txBody>
      </p:sp>
      <p:sp>
        <p:nvSpPr>
          <p:cNvPr id="431" name="Google Shape;431;p34"/>
          <p:cNvSpPr txBox="1"/>
          <p:nvPr>
            <p:ph idx="4294967295" type="body"/>
          </p:nvPr>
        </p:nvSpPr>
        <p:spPr>
          <a:xfrm>
            <a:off x="5021924" y="1889350"/>
            <a:ext cx="25419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700">
                <a:solidFill>
                  <a:schemeClr val="lt1"/>
                </a:solidFill>
              </a:rPr>
              <a:t>Lavan Kumar Gaddam</a:t>
            </a:r>
            <a:endParaRPr b="1" sz="1700">
              <a:solidFill>
                <a:schemeClr val="lt1"/>
              </a:solidFill>
            </a:endParaRPr>
          </a:p>
        </p:txBody>
      </p:sp>
      <p:sp>
        <p:nvSpPr>
          <p:cNvPr id="432" name="Google Shape;432;p34"/>
          <p:cNvSpPr txBox="1"/>
          <p:nvPr>
            <p:ph idx="4294967295" type="body"/>
          </p:nvPr>
        </p:nvSpPr>
        <p:spPr>
          <a:xfrm>
            <a:off x="361805" y="2725650"/>
            <a:ext cx="21774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b="1" lang="en" sz="1700">
                <a:solidFill>
                  <a:schemeClr val="dk1"/>
                </a:solidFill>
              </a:rPr>
              <a:t>Killari Vyshnavi</a:t>
            </a:r>
            <a:endParaRPr b="1" sz="1700">
              <a:solidFill>
                <a:schemeClr val="dk1"/>
              </a:solidFill>
            </a:endParaRPr>
          </a:p>
          <a:p>
            <a:pPr indent="0" lvl="0" marL="0" rtl="0" algn="ctr">
              <a:spcBef>
                <a:spcPts val="0"/>
              </a:spcBef>
              <a:spcAft>
                <a:spcPts val="1200"/>
              </a:spcAft>
              <a:buSzPts val="440"/>
              <a:buNone/>
            </a:pPr>
            <a:r>
              <a:t/>
            </a:r>
            <a:endParaRPr sz="780">
              <a:solidFill>
                <a:schemeClr val="dk1"/>
              </a:solidFill>
            </a:endParaRPr>
          </a:p>
        </p:txBody>
      </p:sp>
      <p:sp>
        <p:nvSpPr>
          <p:cNvPr id="433" name="Google Shape;433;p34"/>
          <p:cNvSpPr txBox="1"/>
          <p:nvPr>
            <p:ph idx="4294967295" type="body"/>
          </p:nvPr>
        </p:nvSpPr>
        <p:spPr>
          <a:xfrm>
            <a:off x="6793801" y="2725650"/>
            <a:ext cx="2177400" cy="436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b="1" lang="en" sz="1700">
                <a:solidFill>
                  <a:schemeClr val="dk1"/>
                </a:solidFill>
              </a:rPr>
              <a:t>Sowmiya Sekhar</a:t>
            </a:r>
            <a:endParaRPr b="1" sz="1700">
              <a:solidFill>
                <a:schemeClr val="dk1"/>
              </a:solidFill>
            </a:endParaRPr>
          </a:p>
        </p:txBody>
      </p:sp>
      <p:sp>
        <p:nvSpPr>
          <p:cNvPr id="434" name="Google Shape;434;p34"/>
          <p:cNvSpPr txBox="1"/>
          <p:nvPr>
            <p:ph idx="4294967295" type="body"/>
          </p:nvPr>
        </p:nvSpPr>
        <p:spPr>
          <a:xfrm>
            <a:off x="3483300" y="2725650"/>
            <a:ext cx="2366400" cy="436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b="1" lang="en" sz="1700">
                <a:solidFill>
                  <a:schemeClr val="dk1"/>
                </a:solidFill>
              </a:rPr>
              <a:t>Harshitha Chittybabu</a:t>
            </a:r>
            <a:endParaRPr b="1"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 the problem</a:t>
            </a:r>
            <a:endParaRPr/>
          </a:p>
        </p:txBody>
      </p:sp>
      <p:grpSp>
        <p:nvGrpSpPr>
          <p:cNvPr id="291" name="Google Shape;291;p15"/>
          <p:cNvGrpSpPr/>
          <p:nvPr/>
        </p:nvGrpSpPr>
        <p:grpSpPr>
          <a:xfrm>
            <a:off x="431925" y="1304875"/>
            <a:ext cx="2628925" cy="3416400"/>
            <a:chOff x="431925" y="1304875"/>
            <a:chExt cx="2628925" cy="3416400"/>
          </a:xfrm>
        </p:grpSpPr>
        <p:sp>
          <p:nvSpPr>
            <p:cNvPr id="292" name="Google Shape;292;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Smartphone prices are shaped by features like storage, brand, and display size, but their impact on price varies across models. </a:t>
            </a:r>
            <a:endParaRPr sz="1600"/>
          </a:p>
          <a:p>
            <a:pPr indent="0" lvl="0" marL="0" rtl="0" algn="l">
              <a:spcBef>
                <a:spcPts val="1200"/>
              </a:spcBef>
              <a:spcAft>
                <a:spcPts val="1200"/>
              </a:spcAft>
              <a:buNone/>
            </a:pPr>
            <a:r>
              <a:rPr lang="en" sz="1600"/>
              <a:t>This analysis explores how these factors influence pricing to help consumers find better deals and guide manufacturers in setting fair prices.</a:t>
            </a:r>
            <a:endParaRPr sz="1600"/>
          </a:p>
        </p:txBody>
      </p:sp>
      <p:grpSp>
        <p:nvGrpSpPr>
          <p:cNvPr id="295" name="Google Shape;295;p15"/>
          <p:cNvGrpSpPr/>
          <p:nvPr/>
        </p:nvGrpSpPr>
        <p:grpSpPr>
          <a:xfrm>
            <a:off x="3320450" y="1304875"/>
            <a:ext cx="2632500" cy="3416400"/>
            <a:chOff x="3320450" y="1304875"/>
            <a:chExt cx="2632500" cy="3416400"/>
          </a:xfrm>
        </p:grpSpPr>
        <p:sp>
          <p:nvSpPr>
            <p:cNvPr id="296" name="Google Shape;296;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15"/>
          <p:cNvSpPr txBox="1"/>
          <p:nvPr>
            <p:ph idx="4294967295" type="body"/>
          </p:nvPr>
        </p:nvSpPr>
        <p:spPr>
          <a:xfrm>
            <a:off x="3357375" y="1766275"/>
            <a:ext cx="2632500" cy="279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This analysis aims to explore and answer the following questions:</a:t>
            </a:r>
            <a:endParaRPr sz="1600"/>
          </a:p>
          <a:p>
            <a:pPr indent="-322580" lvl="0" marL="457200" rtl="0" algn="l">
              <a:spcBef>
                <a:spcPts val="1200"/>
              </a:spcBef>
              <a:spcAft>
                <a:spcPts val="0"/>
              </a:spcAft>
              <a:buSzPct val="100000"/>
              <a:buChar char="●"/>
            </a:pPr>
            <a:r>
              <a:rPr lang="en" sz="1600"/>
              <a:t>Which brand has the most ratings?</a:t>
            </a:r>
            <a:endParaRPr sz="1600"/>
          </a:p>
          <a:p>
            <a:pPr indent="-322580" lvl="0" marL="457200" rtl="0" algn="l">
              <a:spcBef>
                <a:spcPts val="0"/>
              </a:spcBef>
              <a:spcAft>
                <a:spcPts val="0"/>
              </a:spcAft>
              <a:buSzPct val="100000"/>
              <a:buChar char="●"/>
            </a:pPr>
            <a:r>
              <a:rPr lang="en" sz="1600"/>
              <a:t>What is the relationship between price and ratings.</a:t>
            </a:r>
            <a:endParaRPr sz="1600"/>
          </a:p>
          <a:p>
            <a:pPr indent="-322580" lvl="0" marL="457200" rtl="0" algn="l">
              <a:spcBef>
                <a:spcPts val="0"/>
              </a:spcBef>
              <a:spcAft>
                <a:spcPts val="0"/>
              </a:spcAft>
              <a:buSzPct val="100000"/>
              <a:buChar char="●"/>
            </a:pPr>
            <a:r>
              <a:rPr lang="en" sz="1600"/>
              <a:t>Does screen size, RAM, Storage affects product prize? etc</a:t>
            </a:r>
            <a:endParaRPr sz="1600"/>
          </a:p>
        </p:txBody>
      </p:sp>
      <p:grpSp>
        <p:nvGrpSpPr>
          <p:cNvPr id="299" name="Google Shape;299;p15"/>
          <p:cNvGrpSpPr/>
          <p:nvPr/>
        </p:nvGrpSpPr>
        <p:grpSpPr>
          <a:xfrm>
            <a:off x="6212550" y="1304875"/>
            <a:ext cx="2632500" cy="3416400"/>
            <a:chOff x="6212550" y="1304875"/>
            <a:chExt cx="2632500" cy="3416400"/>
          </a:xfrm>
        </p:grpSpPr>
        <p:sp>
          <p:nvSpPr>
            <p:cNvPr id="300" name="Google Shape;300;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t>By identifying patterns in the pricing of smartphones based on this analysis can provide valuable insights for:</a:t>
            </a:r>
            <a:endParaRPr sz="1600"/>
          </a:p>
          <a:p>
            <a:pPr indent="-322580" lvl="0" marL="457200" rtl="0" algn="l">
              <a:spcBef>
                <a:spcPts val="1200"/>
              </a:spcBef>
              <a:spcAft>
                <a:spcPts val="0"/>
              </a:spcAft>
              <a:buSzPct val="100000"/>
              <a:buChar char="●"/>
            </a:pPr>
            <a:r>
              <a:rPr lang="en" sz="1600"/>
              <a:t>Consumers</a:t>
            </a:r>
            <a:endParaRPr sz="1600"/>
          </a:p>
          <a:p>
            <a:pPr indent="-322580" lvl="0" marL="457200" rtl="0" algn="l">
              <a:spcBef>
                <a:spcPts val="0"/>
              </a:spcBef>
              <a:spcAft>
                <a:spcPts val="0"/>
              </a:spcAft>
              <a:buSzPct val="100000"/>
              <a:buChar char="●"/>
            </a:pPr>
            <a:r>
              <a:rPr lang="en" sz="1600"/>
              <a:t>Retailers</a:t>
            </a:r>
            <a:endParaRPr sz="1600"/>
          </a:p>
          <a:p>
            <a:pPr indent="-322580" lvl="0" marL="457200" rtl="0" algn="l">
              <a:spcBef>
                <a:spcPts val="0"/>
              </a:spcBef>
              <a:spcAft>
                <a:spcPts val="0"/>
              </a:spcAft>
              <a:buSzPct val="100000"/>
              <a:buChar char="●"/>
            </a:pPr>
            <a:r>
              <a:rPr lang="en" sz="1600"/>
              <a:t>Ecom seller</a:t>
            </a:r>
            <a:endParaRPr sz="1600"/>
          </a:p>
          <a:p>
            <a:pPr indent="-322580" lvl="0" marL="457200" rtl="0" algn="l">
              <a:spcBef>
                <a:spcPts val="0"/>
              </a:spcBef>
              <a:spcAft>
                <a:spcPts val="0"/>
              </a:spcAft>
              <a:buSzPct val="100000"/>
              <a:buChar char="●"/>
            </a:pPr>
            <a:r>
              <a:rPr lang="en" sz="1600"/>
              <a:t>Manufactures</a:t>
            </a:r>
            <a:endParaRPr sz="1600"/>
          </a:p>
          <a:p>
            <a:pPr indent="0" lvl="0" marL="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6"/>
          <p:cNvSpPr txBox="1"/>
          <p:nvPr>
            <p:ph type="title"/>
          </p:nvPr>
        </p:nvSpPr>
        <p:spPr>
          <a:xfrm>
            <a:off x="483600" y="700575"/>
            <a:ext cx="6740100" cy="3661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3422"/>
              <a:t>Project objective</a:t>
            </a:r>
            <a:r>
              <a:rPr lang="en" sz="3422"/>
              <a:t>:</a:t>
            </a:r>
            <a:endParaRPr sz="3422"/>
          </a:p>
          <a:p>
            <a:pPr indent="0" lvl="0" marL="0" rtl="0" algn="l">
              <a:spcBef>
                <a:spcPts val="0"/>
              </a:spcBef>
              <a:spcAft>
                <a:spcPts val="0"/>
              </a:spcAft>
              <a:buNone/>
            </a:pPr>
            <a:r>
              <a:t/>
            </a:r>
            <a:endParaRPr sz="3422"/>
          </a:p>
          <a:p>
            <a:pPr indent="-328612" lvl="0" marL="457200" rtl="0" algn="l">
              <a:spcBef>
                <a:spcPts val="0"/>
              </a:spcBef>
              <a:spcAft>
                <a:spcPts val="0"/>
              </a:spcAft>
              <a:buSzPct val="100000"/>
              <a:buChar char="●"/>
            </a:pPr>
            <a:r>
              <a:rPr lang="en" sz="1750"/>
              <a:t>Analyze Pricing trends across different brands.</a:t>
            </a:r>
            <a:endParaRPr sz="1750"/>
          </a:p>
          <a:p>
            <a:pPr indent="-328612" lvl="0" marL="457200" rtl="0" algn="l">
              <a:lnSpc>
                <a:spcPct val="115000"/>
              </a:lnSpc>
              <a:spcBef>
                <a:spcPts val="0"/>
              </a:spcBef>
              <a:spcAft>
                <a:spcPts val="0"/>
              </a:spcAft>
              <a:buSzPct val="100000"/>
              <a:buChar char="●"/>
            </a:pPr>
            <a:r>
              <a:rPr lang="en" sz="1750"/>
              <a:t>Study the impact of specifications (storage, RAM) on price.</a:t>
            </a:r>
            <a:endParaRPr sz="1750"/>
          </a:p>
          <a:p>
            <a:pPr indent="-328612" lvl="0" marL="457200" rtl="0" algn="l">
              <a:lnSpc>
                <a:spcPct val="115000"/>
              </a:lnSpc>
              <a:spcBef>
                <a:spcPts val="0"/>
              </a:spcBef>
              <a:spcAft>
                <a:spcPts val="0"/>
              </a:spcAft>
              <a:buSzPct val="100000"/>
              <a:buChar char="●"/>
            </a:pPr>
            <a:r>
              <a:rPr lang="en" sz="1750"/>
              <a:t>Examine discount patterns and their impact on price.</a:t>
            </a:r>
            <a:endParaRPr sz="1750"/>
          </a:p>
          <a:p>
            <a:pPr indent="-328612" lvl="0" marL="457200" rtl="0" algn="l">
              <a:lnSpc>
                <a:spcPct val="115000"/>
              </a:lnSpc>
              <a:spcBef>
                <a:spcPts val="0"/>
              </a:spcBef>
              <a:spcAft>
                <a:spcPts val="0"/>
              </a:spcAft>
              <a:buSzPct val="100000"/>
              <a:buChar char="●"/>
            </a:pPr>
            <a:r>
              <a:rPr lang="en" sz="1750"/>
              <a:t>Identify the most common operating systems.</a:t>
            </a:r>
            <a:endParaRPr sz="1750"/>
          </a:p>
          <a:p>
            <a:pPr indent="-328612" lvl="0" marL="457200" rtl="0" algn="l">
              <a:lnSpc>
                <a:spcPct val="115000"/>
              </a:lnSpc>
              <a:spcBef>
                <a:spcPts val="0"/>
              </a:spcBef>
              <a:spcAft>
                <a:spcPts val="0"/>
              </a:spcAft>
              <a:buSzPct val="100000"/>
              <a:buChar char="●"/>
            </a:pPr>
            <a:r>
              <a:rPr lang="en" sz="1750"/>
              <a:t>Investigate consumer ratings and their relationship with price.</a:t>
            </a:r>
            <a:endParaRPr sz="1750"/>
          </a:p>
          <a:p>
            <a:pPr indent="-328612" lvl="0" marL="457200" rtl="0" algn="l">
              <a:lnSpc>
                <a:spcPct val="115000"/>
              </a:lnSpc>
              <a:spcBef>
                <a:spcPts val="0"/>
              </a:spcBef>
              <a:spcAft>
                <a:spcPts val="0"/>
              </a:spcAft>
              <a:buSzPct val="100000"/>
              <a:buChar char="●"/>
            </a:pPr>
            <a:r>
              <a:rPr lang="en" sz="1750"/>
              <a:t>Analyze popularity based on the number of reviews.</a:t>
            </a:r>
            <a:endParaRPr sz="1750"/>
          </a:p>
          <a:p>
            <a:pPr indent="0" lvl="0" marL="457200" rtl="0" algn="l">
              <a:spcBef>
                <a:spcPts val="0"/>
              </a:spcBef>
              <a:spcAft>
                <a:spcPts val="0"/>
              </a:spcAft>
              <a:buNone/>
            </a:pPr>
            <a:r>
              <a:t/>
            </a:r>
            <a:endParaRPr sz="227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7"/>
          <p:cNvSpPr txBox="1"/>
          <p:nvPr>
            <p:ph type="title"/>
          </p:nvPr>
        </p:nvSpPr>
        <p:spPr>
          <a:xfrm>
            <a:off x="514950" y="1021150"/>
            <a:ext cx="8114100" cy="4059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4000"/>
              <a:t>Dataset Overview</a:t>
            </a:r>
            <a:endParaRPr sz="4000"/>
          </a:p>
          <a:p>
            <a:pPr indent="0" lvl="0" marL="0" rtl="0" algn="l">
              <a:lnSpc>
                <a:spcPct val="115000"/>
              </a:lnSpc>
              <a:spcBef>
                <a:spcPts val="1000"/>
              </a:spcBef>
              <a:spcAft>
                <a:spcPts val="0"/>
              </a:spcAft>
              <a:buNone/>
            </a:pPr>
            <a:r>
              <a:rPr lang="en" sz="2044"/>
              <a:t>Number of Records: </a:t>
            </a:r>
            <a:r>
              <a:rPr b="0" lang="en" sz="2044"/>
              <a:t>The dataset contains 3,351 products.</a:t>
            </a:r>
            <a:endParaRPr b="0" sz="2044"/>
          </a:p>
          <a:p>
            <a:pPr indent="0" lvl="0" marL="0" rtl="0" algn="l">
              <a:lnSpc>
                <a:spcPct val="115000"/>
              </a:lnSpc>
              <a:spcBef>
                <a:spcPts val="1000"/>
              </a:spcBef>
              <a:spcAft>
                <a:spcPts val="0"/>
              </a:spcAft>
              <a:buNone/>
            </a:pPr>
            <a:r>
              <a:rPr lang="en" sz="2044"/>
              <a:t>Key Attributes:</a:t>
            </a:r>
            <a:endParaRPr sz="2044"/>
          </a:p>
          <a:p>
            <a:pPr indent="-326389" lvl="0" marL="457200" rtl="0" algn="l">
              <a:lnSpc>
                <a:spcPct val="115000"/>
              </a:lnSpc>
              <a:spcBef>
                <a:spcPts val="1000"/>
              </a:spcBef>
              <a:spcAft>
                <a:spcPts val="0"/>
              </a:spcAft>
              <a:buSzPct val="100000"/>
              <a:buChar char="●"/>
            </a:pPr>
            <a:r>
              <a:rPr lang="en" sz="1711"/>
              <a:t>Product Name</a:t>
            </a:r>
            <a:endParaRPr sz="1711"/>
          </a:p>
          <a:p>
            <a:pPr indent="-326389" lvl="0" marL="457200" rtl="0" algn="l">
              <a:lnSpc>
                <a:spcPct val="115000"/>
              </a:lnSpc>
              <a:spcBef>
                <a:spcPts val="0"/>
              </a:spcBef>
              <a:spcAft>
                <a:spcPts val="0"/>
              </a:spcAft>
              <a:buSzPct val="100000"/>
              <a:buChar char="●"/>
            </a:pPr>
            <a:r>
              <a:rPr lang="en" sz="1711"/>
              <a:t>Brand</a:t>
            </a:r>
            <a:endParaRPr sz="1711"/>
          </a:p>
          <a:p>
            <a:pPr indent="-326389" lvl="0" marL="457200" rtl="0" algn="l">
              <a:lnSpc>
                <a:spcPct val="115000"/>
              </a:lnSpc>
              <a:spcBef>
                <a:spcPts val="0"/>
              </a:spcBef>
              <a:spcAft>
                <a:spcPts val="0"/>
              </a:spcAft>
              <a:buSzPct val="100000"/>
              <a:buChar char="●"/>
            </a:pPr>
            <a:r>
              <a:rPr lang="en" sz="1711"/>
              <a:t>Price (Dollar) </a:t>
            </a:r>
            <a:endParaRPr sz="1711"/>
          </a:p>
          <a:p>
            <a:pPr indent="-326389" lvl="0" marL="457200" rtl="0" algn="l">
              <a:lnSpc>
                <a:spcPct val="115000"/>
              </a:lnSpc>
              <a:spcBef>
                <a:spcPts val="0"/>
              </a:spcBef>
              <a:spcAft>
                <a:spcPts val="0"/>
              </a:spcAft>
              <a:buSzPct val="100000"/>
              <a:buChar char="●"/>
            </a:pPr>
            <a:r>
              <a:rPr lang="en" sz="1711"/>
              <a:t>Discount Percentage</a:t>
            </a:r>
            <a:endParaRPr sz="1711"/>
          </a:p>
          <a:p>
            <a:pPr indent="-322897" lvl="0" marL="457200" rtl="0" algn="l">
              <a:lnSpc>
                <a:spcPct val="115000"/>
              </a:lnSpc>
              <a:spcBef>
                <a:spcPts val="0"/>
              </a:spcBef>
              <a:spcAft>
                <a:spcPts val="0"/>
              </a:spcAft>
              <a:buSzPct val="100000"/>
              <a:buChar char="●"/>
            </a:pPr>
            <a:r>
              <a:rPr lang="en" sz="1650"/>
              <a:t>Price Before Discount</a:t>
            </a:r>
            <a:endParaRPr sz="1650">
              <a:solidFill>
                <a:srgbClr val="222222"/>
              </a:solidFill>
              <a:latin typeface="Arial"/>
              <a:ea typeface="Arial"/>
              <a:cs typeface="Arial"/>
              <a:sym typeface="Arial"/>
            </a:endParaRPr>
          </a:p>
          <a:p>
            <a:pPr indent="0" lvl="0" marL="0" rtl="0" algn="l">
              <a:lnSpc>
                <a:spcPct val="115000"/>
              </a:lnSpc>
              <a:spcBef>
                <a:spcPts val="1000"/>
              </a:spcBef>
              <a:spcAft>
                <a:spcPts val="0"/>
              </a:spcAft>
              <a:buNone/>
            </a:pPr>
            <a:r>
              <a:t/>
            </a:r>
            <a:endParaRPr sz="2044"/>
          </a:p>
          <a:p>
            <a:pPr indent="0" lvl="0" marL="0" rtl="0" algn="l">
              <a:lnSpc>
                <a:spcPct val="115000"/>
              </a:lnSpc>
              <a:spcBef>
                <a:spcPts val="1000"/>
              </a:spcBef>
              <a:spcAft>
                <a:spcPts val="0"/>
              </a:spcAft>
              <a:buNone/>
            </a:pPr>
            <a:r>
              <a:t/>
            </a:r>
            <a:endParaRPr b="0" sz="2044"/>
          </a:p>
          <a:p>
            <a:pPr indent="0" lvl="0" marL="0" rtl="0" algn="l">
              <a:spcBef>
                <a:spcPts val="0"/>
              </a:spcBef>
              <a:spcAft>
                <a:spcPts val="0"/>
              </a:spcAft>
              <a:buNone/>
            </a:pPr>
            <a:r>
              <a:t/>
            </a:r>
            <a:endParaRPr sz="4000"/>
          </a:p>
        </p:txBody>
      </p:sp>
      <p:sp>
        <p:nvSpPr>
          <p:cNvPr id="313" name="Google Shape;313;p17"/>
          <p:cNvSpPr txBox="1"/>
          <p:nvPr/>
        </p:nvSpPr>
        <p:spPr>
          <a:xfrm>
            <a:off x="3920675" y="1966650"/>
            <a:ext cx="3075900" cy="1210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000"/>
              </a:spcBef>
              <a:spcAft>
                <a:spcPts val="0"/>
              </a:spcAft>
              <a:buNone/>
            </a:pPr>
            <a:r>
              <a:t/>
            </a:r>
            <a:endParaRPr b="1" sz="1511">
              <a:solidFill>
                <a:schemeClr val="lt1"/>
              </a:solidFill>
              <a:latin typeface="Maven Pro"/>
              <a:ea typeface="Maven Pro"/>
              <a:cs typeface="Maven Pro"/>
              <a:sym typeface="Maven Pro"/>
            </a:endParaRPr>
          </a:p>
          <a:p>
            <a:pPr indent="-324555" lvl="0" marL="457200" rtl="0" algn="l">
              <a:lnSpc>
                <a:spcPct val="115000"/>
              </a:lnSpc>
              <a:spcBef>
                <a:spcPts val="1000"/>
              </a:spcBef>
              <a:spcAft>
                <a:spcPts val="0"/>
              </a:spcAft>
              <a:buClr>
                <a:schemeClr val="lt1"/>
              </a:buClr>
              <a:buSzPts val="1511"/>
              <a:buFont typeface="Maven Pro"/>
              <a:buChar char="●"/>
            </a:pPr>
            <a:r>
              <a:rPr b="1" lang="en" sz="1511">
                <a:solidFill>
                  <a:schemeClr val="lt1"/>
                </a:solidFill>
                <a:latin typeface="Maven Pro"/>
                <a:ea typeface="Maven Pro"/>
                <a:cs typeface="Maven Pro"/>
                <a:sym typeface="Maven Pro"/>
              </a:rPr>
              <a:t>Rating (Out of 5) </a:t>
            </a:r>
            <a:endParaRPr b="1" sz="1511">
              <a:solidFill>
                <a:schemeClr val="lt1"/>
              </a:solidFill>
              <a:latin typeface="Maven Pro"/>
              <a:ea typeface="Maven Pro"/>
              <a:cs typeface="Maven Pro"/>
              <a:sym typeface="Maven Pro"/>
            </a:endParaRPr>
          </a:p>
          <a:p>
            <a:pPr indent="-324555" lvl="0" marL="457200" rtl="0" algn="l">
              <a:lnSpc>
                <a:spcPct val="115000"/>
              </a:lnSpc>
              <a:spcBef>
                <a:spcPts val="0"/>
              </a:spcBef>
              <a:spcAft>
                <a:spcPts val="0"/>
              </a:spcAft>
              <a:buClr>
                <a:schemeClr val="lt1"/>
              </a:buClr>
              <a:buSzPts val="1511"/>
              <a:buFont typeface="Maven Pro"/>
              <a:buChar char="●"/>
            </a:pPr>
            <a:r>
              <a:rPr b="1" lang="en" sz="1511">
                <a:solidFill>
                  <a:schemeClr val="lt1"/>
                </a:solidFill>
                <a:latin typeface="Maven Pro"/>
                <a:ea typeface="Maven Pro"/>
                <a:cs typeface="Maven Pro"/>
                <a:sym typeface="Maven Pro"/>
              </a:rPr>
              <a:t>Number of Ratings</a:t>
            </a:r>
            <a:endParaRPr b="1" sz="1511">
              <a:solidFill>
                <a:schemeClr val="lt1"/>
              </a:solidFill>
              <a:latin typeface="Maven Pro"/>
              <a:ea typeface="Maven Pro"/>
              <a:cs typeface="Maven Pro"/>
              <a:sym typeface="Maven Pro"/>
            </a:endParaRPr>
          </a:p>
          <a:p>
            <a:pPr indent="-324555" lvl="0" marL="457200" rtl="0" algn="l">
              <a:lnSpc>
                <a:spcPct val="115000"/>
              </a:lnSpc>
              <a:spcBef>
                <a:spcPts val="0"/>
              </a:spcBef>
              <a:spcAft>
                <a:spcPts val="0"/>
              </a:spcAft>
              <a:buClr>
                <a:schemeClr val="lt1"/>
              </a:buClr>
              <a:buSzPts val="1511"/>
              <a:buFont typeface="Maven Pro"/>
              <a:buChar char="●"/>
            </a:pPr>
            <a:r>
              <a:rPr b="1" lang="en" sz="1511">
                <a:solidFill>
                  <a:schemeClr val="lt1"/>
                </a:solidFill>
                <a:latin typeface="Maven Pro"/>
                <a:ea typeface="Maven Pro"/>
                <a:cs typeface="Maven Pro"/>
                <a:sym typeface="Maven Pro"/>
              </a:rPr>
              <a:t>Operating System</a:t>
            </a:r>
            <a:endParaRPr b="1" sz="1511">
              <a:solidFill>
                <a:schemeClr val="lt1"/>
              </a:solidFill>
              <a:latin typeface="Maven Pro"/>
              <a:ea typeface="Maven Pro"/>
              <a:cs typeface="Maven Pro"/>
              <a:sym typeface="Maven Pro"/>
            </a:endParaRPr>
          </a:p>
          <a:p>
            <a:pPr indent="-324555" lvl="0" marL="457200" rtl="0" algn="l">
              <a:lnSpc>
                <a:spcPct val="115000"/>
              </a:lnSpc>
              <a:spcBef>
                <a:spcPts val="0"/>
              </a:spcBef>
              <a:spcAft>
                <a:spcPts val="0"/>
              </a:spcAft>
              <a:buClr>
                <a:schemeClr val="lt1"/>
              </a:buClr>
              <a:buSzPts val="1511"/>
              <a:buFont typeface="Maven Pro"/>
              <a:buChar char="●"/>
            </a:pPr>
            <a:r>
              <a:rPr b="1" lang="en" sz="1511">
                <a:solidFill>
                  <a:schemeClr val="lt1"/>
                </a:solidFill>
                <a:latin typeface="Maven Pro"/>
                <a:ea typeface="Maven Pro"/>
                <a:cs typeface="Maven Pro"/>
                <a:sym typeface="Maven Pro"/>
              </a:rPr>
              <a:t>RAM (GB)</a:t>
            </a:r>
            <a:endParaRPr b="1" sz="1511">
              <a:solidFill>
                <a:schemeClr val="lt1"/>
              </a:solidFill>
              <a:latin typeface="Maven Pro"/>
              <a:ea typeface="Maven Pro"/>
              <a:cs typeface="Maven Pro"/>
              <a:sym typeface="Maven Pro"/>
            </a:endParaRPr>
          </a:p>
          <a:p>
            <a:pPr indent="-331610" lvl="0" marL="457200" rtl="0" algn="l">
              <a:lnSpc>
                <a:spcPct val="115000"/>
              </a:lnSpc>
              <a:spcBef>
                <a:spcPts val="0"/>
              </a:spcBef>
              <a:spcAft>
                <a:spcPts val="0"/>
              </a:spcAft>
              <a:buClr>
                <a:schemeClr val="lt1"/>
              </a:buClr>
              <a:buSzPts val="1622"/>
              <a:buFont typeface="Maven Pro"/>
              <a:buChar char="●"/>
            </a:pPr>
            <a:r>
              <a:rPr b="1" lang="en" sz="1511">
                <a:solidFill>
                  <a:schemeClr val="lt1"/>
                </a:solidFill>
                <a:latin typeface="Maven Pro"/>
                <a:ea typeface="Maven Pro"/>
                <a:cs typeface="Maven Pro"/>
                <a:sym typeface="Maven Pro"/>
              </a:rPr>
              <a:t>Storage (GB)</a:t>
            </a:r>
            <a:endParaRPr sz="11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solidFill>
                  <a:schemeClr val="accent1"/>
                </a:solidFill>
              </a:rPr>
              <a:t>Statistical Methods Used:</a:t>
            </a:r>
            <a:endParaRPr>
              <a:solidFill>
                <a:schemeClr val="accent1"/>
              </a:solidFill>
            </a:endParaRPr>
          </a:p>
        </p:txBody>
      </p:sp>
      <p:sp>
        <p:nvSpPr>
          <p:cNvPr id="319" name="Google Shape;319;p18"/>
          <p:cNvSpPr txBox="1"/>
          <p:nvPr>
            <p:ph idx="2" type="body"/>
          </p:nvPr>
        </p:nvSpPr>
        <p:spPr>
          <a:xfrm>
            <a:off x="4513150" y="636575"/>
            <a:ext cx="3945900" cy="43242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1000"/>
              </a:spcBef>
              <a:spcAft>
                <a:spcPts val="0"/>
              </a:spcAft>
              <a:buSzPct val="100000"/>
              <a:buFont typeface="Arial"/>
              <a:buChar char="●"/>
            </a:pPr>
            <a:r>
              <a:rPr b="1" lang="en" sz="1800">
                <a:solidFill>
                  <a:schemeClr val="dk1"/>
                </a:solidFill>
                <a:latin typeface="Maven Pro"/>
                <a:ea typeface="Maven Pro"/>
                <a:cs typeface="Maven Pro"/>
                <a:sym typeface="Maven Pro"/>
              </a:rPr>
              <a:t>Descriptive statistics:</a:t>
            </a:r>
            <a:r>
              <a:rPr lang="en" sz="1800">
                <a:latin typeface="Maven Pro"/>
                <a:ea typeface="Maven Pro"/>
                <a:cs typeface="Maven Pro"/>
                <a:sym typeface="Maven Pro"/>
              </a:rPr>
              <a:t> Mean, median, standard deviation to summarize the data.</a:t>
            </a:r>
            <a:endParaRPr sz="1800">
              <a:latin typeface="Maven Pro"/>
              <a:ea typeface="Maven Pro"/>
              <a:cs typeface="Maven Pro"/>
              <a:sym typeface="Maven Pro"/>
            </a:endParaRPr>
          </a:p>
          <a:p>
            <a:pPr indent="-317182" lvl="0" marL="457200" rtl="0" algn="l">
              <a:spcBef>
                <a:spcPts val="0"/>
              </a:spcBef>
              <a:spcAft>
                <a:spcPts val="0"/>
              </a:spcAft>
              <a:buSzPct val="100000"/>
              <a:buFont typeface="Arial"/>
              <a:buChar char="●"/>
            </a:pPr>
            <a:r>
              <a:rPr b="1" lang="en" sz="1800">
                <a:solidFill>
                  <a:schemeClr val="dk1"/>
                </a:solidFill>
                <a:latin typeface="Maven Pro"/>
                <a:ea typeface="Maven Pro"/>
                <a:cs typeface="Maven Pro"/>
                <a:sym typeface="Maven Pro"/>
              </a:rPr>
              <a:t>Correlation analysis:</a:t>
            </a:r>
            <a:r>
              <a:rPr b="1" lang="en" sz="1800">
                <a:latin typeface="Maven Pro"/>
                <a:ea typeface="Maven Pro"/>
                <a:cs typeface="Maven Pro"/>
                <a:sym typeface="Maven Pro"/>
              </a:rPr>
              <a:t> </a:t>
            </a:r>
            <a:r>
              <a:rPr lang="en" sz="1800">
                <a:latin typeface="Maven Pro"/>
                <a:ea typeface="Maven Pro"/>
                <a:cs typeface="Maven Pro"/>
                <a:sym typeface="Maven Pro"/>
              </a:rPr>
              <a:t>Pearson correlation to study the relationship between price and ratings.</a:t>
            </a:r>
            <a:endParaRPr sz="1800">
              <a:latin typeface="Maven Pro"/>
              <a:ea typeface="Maven Pro"/>
              <a:cs typeface="Maven Pro"/>
              <a:sym typeface="Maven Pro"/>
            </a:endParaRPr>
          </a:p>
          <a:p>
            <a:pPr indent="-317182" lvl="0" marL="457200" rtl="0" algn="l">
              <a:spcBef>
                <a:spcPts val="0"/>
              </a:spcBef>
              <a:spcAft>
                <a:spcPts val="0"/>
              </a:spcAft>
              <a:buSzPct val="100000"/>
              <a:buFont typeface="Arial"/>
              <a:buChar char="●"/>
            </a:pPr>
            <a:r>
              <a:rPr b="1" lang="en" sz="1800">
                <a:solidFill>
                  <a:schemeClr val="dk1"/>
                </a:solidFill>
                <a:latin typeface="Maven Pro"/>
                <a:ea typeface="Maven Pro"/>
                <a:cs typeface="Maven Pro"/>
                <a:sym typeface="Maven Pro"/>
              </a:rPr>
              <a:t>ANOVA test:</a:t>
            </a:r>
            <a:r>
              <a:rPr lang="en" sz="1800">
                <a:latin typeface="Maven Pro"/>
                <a:ea typeface="Maven Pro"/>
                <a:cs typeface="Maven Pro"/>
                <a:sym typeface="Maven Pro"/>
              </a:rPr>
              <a:t> To check if the mean price significantly differs across storage capacities and brands.</a:t>
            </a:r>
            <a:endParaRPr sz="1800">
              <a:latin typeface="Maven Pro"/>
              <a:ea typeface="Maven Pro"/>
              <a:cs typeface="Maven Pro"/>
              <a:sym typeface="Maven Pro"/>
            </a:endParaRPr>
          </a:p>
          <a:p>
            <a:pPr indent="-317182" lvl="0" marL="457200" rtl="0" algn="l">
              <a:spcBef>
                <a:spcPts val="0"/>
              </a:spcBef>
              <a:spcAft>
                <a:spcPts val="0"/>
              </a:spcAft>
              <a:buSzPct val="100000"/>
              <a:buFont typeface="Arial"/>
              <a:buChar char="●"/>
            </a:pPr>
            <a:r>
              <a:rPr b="1" lang="en" sz="1800">
                <a:solidFill>
                  <a:schemeClr val="dk1"/>
                </a:solidFill>
                <a:latin typeface="Maven Pro"/>
                <a:ea typeface="Maven Pro"/>
                <a:cs typeface="Maven Pro"/>
                <a:sym typeface="Maven Pro"/>
              </a:rPr>
              <a:t>Chi-square test:</a:t>
            </a:r>
            <a:r>
              <a:rPr lang="en" sz="1800">
                <a:latin typeface="Maven Pro"/>
                <a:ea typeface="Maven Pro"/>
                <a:cs typeface="Maven Pro"/>
                <a:sym typeface="Maven Pro"/>
              </a:rPr>
              <a:t> To determine the independence between categorical variables (e.g., brand and operating system).</a:t>
            </a:r>
            <a:endParaRPr sz="1800">
              <a:latin typeface="Maven Pro"/>
              <a:ea typeface="Maven Pro"/>
              <a:cs typeface="Maven Pro"/>
              <a:sym typeface="Maven Pro"/>
            </a:endParaRPr>
          </a:p>
          <a:p>
            <a:pPr indent="-317182" lvl="0" marL="457200" rtl="0" algn="l">
              <a:spcBef>
                <a:spcPts val="0"/>
              </a:spcBef>
              <a:spcAft>
                <a:spcPts val="0"/>
              </a:spcAft>
              <a:buSzPct val="100000"/>
              <a:buFont typeface="Arial"/>
              <a:buChar char="●"/>
            </a:pPr>
            <a:r>
              <a:rPr b="1" lang="en" sz="1800">
                <a:solidFill>
                  <a:schemeClr val="dk1"/>
                </a:solidFill>
                <a:latin typeface="Maven Pro"/>
                <a:ea typeface="Maven Pro"/>
                <a:cs typeface="Maven Pro"/>
                <a:sym typeface="Maven Pro"/>
              </a:rPr>
              <a:t>Box Plots &amp; Scatter plots</a:t>
            </a:r>
            <a:r>
              <a:rPr lang="en" sz="1800">
                <a:solidFill>
                  <a:schemeClr val="dk1"/>
                </a:solidFill>
                <a:latin typeface="Maven Pro"/>
                <a:ea typeface="Maven Pro"/>
                <a:cs typeface="Maven Pro"/>
                <a:sym typeface="Maven Pro"/>
              </a:rPr>
              <a:t>:</a:t>
            </a:r>
            <a:r>
              <a:rPr lang="en" sz="1800">
                <a:latin typeface="Maven Pro"/>
                <a:ea typeface="Maven Pro"/>
                <a:cs typeface="Maven Pro"/>
                <a:sym typeface="Maven Pro"/>
              </a:rPr>
              <a:t> To visualize price variations and detect outliers.</a:t>
            </a:r>
            <a:endParaRPr sz="1800">
              <a:latin typeface="Maven Pro"/>
              <a:ea typeface="Maven Pro"/>
              <a:cs typeface="Maven Pro"/>
              <a:sym typeface="Maven Pro"/>
            </a:endParaRPr>
          </a:p>
          <a:p>
            <a:pPr indent="-317182" lvl="0" marL="457200" rtl="0" algn="l">
              <a:spcBef>
                <a:spcPts val="0"/>
              </a:spcBef>
              <a:spcAft>
                <a:spcPts val="0"/>
              </a:spcAft>
              <a:buSzPct val="100000"/>
              <a:buFont typeface="Arial"/>
              <a:buChar char="●"/>
            </a:pPr>
            <a:r>
              <a:rPr b="1" lang="en" sz="1800">
                <a:solidFill>
                  <a:schemeClr val="dk1"/>
                </a:solidFill>
                <a:latin typeface="Maven Pro"/>
                <a:ea typeface="Maven Pro"/>
                <a:cs typeface="Maven Pro"/>
                <a:sym typeface="Maven Pro"/>
              </a:rPr>
              <a:t>Bar Graphs &amp; Hexbin plots:</a:t>
            </a:r>
            <a:r>
              <a:rPr lang="en" sz="1800">
                <a:latin typeface="Maven Pro"/>
                <a:ea typeface="Maven Pro"/>
                <a:cs typeface="Maven Pro"/>
                <a:sym typeface="Maven Pro"/>
              </a:rPr>
              <a:t> To explore relationships between continuous variables.</a:t>
            </a:r>
            <a:endParaRPr sz="1800">
              <a:latin typeface="Maven Pro"/>
              <a:ea typeface="Maven Pro"/>
              <a:cs typeface="Maven Pro"/>
              <a:sym typeface="Maven Pro"/>
            </a:endParaRPr>
          </a:p>
          <a:p>
            <a:pPr indent="-282733" lvl="1" marL="914400" rtl="0" algn="l">
              <a:spcBef>
                <a:spcPts val="0"/>
              </a:spcBef>
              <a:spcAft>
                <a:spcPts val="0"/>
              </a:spcAft>
              <a:buSzPct val="100000"/>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 &amp; Technologies</a:t>
            </a:r>
            <a:endParaRPr/>
          </a:p>
        </p:txBody>
      </p:sp>
      <p:sp>
        <p:nvSpPr>
          <p:cNvPr id="325" name="Google Shape;325;p19"/>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Tools:</a:t>
            </a:r>
            <a:endParaRPr b="1" sz="2100">
              <a:solidFill>
                <a:schemeClr val="dk1"/>
              </a:solidFill>
            </a:endParaRPr>
          </a:p>
          <a:p>
            <a:pPr indent="0" lvl="0" marL="0" rtl="0" algn="l">
              <a:spcBef>
                <a:spcPts val="1200"/>
              </a:spcBef>
              <a:spcAft>
                <a:spcPts val="1200"/>
              </a:spcAft>
              <a:buNone/>
            </a:pPr>
            <a:r>
              <a:rPr lang="en" sz="1600"/>
              <a:t>Python, Pandas, Matplotlib, Seaborn and Google Colab.</a:t>
            </a:r>
            <a:r>
              <a:rPr lang="en" sz="1600"/>
              <a:t> </a:t>
            </a:r>
            <a:endParaRPr sz="1600"/>
          </a:p>
        </p:txBody>
      </p:sp>
      <p:sp>
        <p:nvSpPr>
          <p:cNvPr id="326" name="Google Shape;326;p19"/>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Technologies</a:t>
            </a:r>
            <a:endParaRPr b="1" sz="2100">
              <a:solidFill>
                <a:schemeClr val="dk1"/>
              </a:solidFill>
            </a:endParaRPr>
          </a:p>
          <a:p>
            <a:pPr indent="0" lvl="0" marL="0" rtl="0" algn="l">
              <a:spcBef>
                <a:spcPts val="1200"/>
              </a:spcBef>
              <a:spcAft>
                <a:spcPts val="1200"/>
              </a:spcAft>
              <a:buNone/>
            </a:pPr>
            <a:r>
              <a:rPr lang="en" sz="1600"/>
              <a:t>Data cleaning, Data Visualization, </a:t>
            </a:r>
            <a:r>
              <a:rPr lang="en" sz="1600"/>
              <a:t>Statistical</a:t>
            </a:r>
            <a:r>
              <a:rPr lang="en" sz="1600"/>
              <a:t> Analysis, Correlation Analysis, Exploratory Data Analysis(EDA).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0"/>
          <p:cNvPicPr preferRelativeResize="0"/>
          <p:nvPr/>
        </p:nvPicPr>
        <p:blipFill>
          <a:blip r:embed="rId3">
            <a:alphaModFix/>
          </a:blip>
          <a:stretch>
            <a:fillRect/>
          </a:stretch>
        </p:blipFill>
        <p:spPr>
          <a:xfrm>
            <a:off x="1132625" y="1450850"/>
            <a:ext cx="6746499" cy="3067050"/>
          </a:xfrm>
          <a:prstGeom prst="rect">
            <a:avLst/>
          </a:prstGeom>
          <a:noFill/>
          <a:ln>
            <a:noFill/>
          </a:ln>
        </p:spPr>
      </p:pic>
      <p:sp>
        <p:nvSpPr>
          <p:cNvPr id="332" name="Google Shape;332;p20"/>
          <p:cNvSpPr txBox="1"/>
          <p:nvPr/>
        </p:nvSpPr>
        <p:spPr>
          <a:xfrm>
            <a:off x="1019175" y="668150"/>
            <a:ext cx="1910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lt1"/>
                </a:solidFill>
                <a:latin typeface="Maven Pro"/>
                <a:ea typeface="Maven Pro"/>
                <a:cs typeface="Maven Pro"/>
                <a:sym typeface="Maven Pro"/>
              </a:rPr>
              <a:t>Workflow</a:t>
            </a:r>
            <a:endParaRPr b="1" sz="2700">
              <a:solidFill>
                <a:schemeClr val="lt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1"/>
          <p:cNvSpPr txBox="1"/>
          <p:nvPr>
            <p:ph idx="4294967295" type="title"/>
          </p:nvPr>
        </p:nvSpPr>
        <p:spPr>
          <a:xfrm>
            <a:off x="223450" y="281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Pricing Trend analysis</a:t>
            </a:r>
            <a:endParaRPr/>
          </a:p>
        </p:txBody>
      </p:sp>
      <p:sp>
        <p:nvSpPr>
          <p:cNvPr id="338" name="Google Shape;338;p21"/>
          <p:cNvSpPr txBox="1"/>
          <p:nvPr>
            <p:ph idx="4294967295" type="body"/>
          </p:nvPr>
        </p:nvSpPr>
        <p:spPr>
          <a:xfrm>
            <a:off x="126075" y="1420525"/>
            <a:ext cx="2508600" cy="27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1"/>
                </a:solidFill>
              </a:rPr>
              <a:t>Observations:</a:t>
            </a:r>
            <a:endParaRPr b="1" sz="1600">
              <a:solidFill>
                <a:schemeClr val="dk1"/>
              </a:solidFill>
            </a:endParaRPr>
          </a:p>
          <a:p>
            <a:pPr indent="0" lvl="0" marL="0" rtl="0" algn="l">
              <a:spcBef>
                <a:spcPts val="1200"/>
              </a:spcBef>
              <a:spcAft>
                <a:spcPts val="0"/>
              </a:spcAft>
              <a:buNone/>
            </a:pPr>
            <a:r>
              <a:rPr b="1" lang="en">
                <a:solidFill>
                  <a:schemeClr val="dk1"/>
                </a:solidFill>
              </a:rPr>
              <a:t>Premium brands like Apple and Samsung have higher price ranges.</a:t>
            </a:r>
            <a:endParaRPr b="1">
              <a:solidFill>
                <a:schemeClr val="dk1"/>
              </a:solidFill>
            </a:endParaRPr>
          </a:p>
          <a:p>
            <a:pPr indent="0" lvl="0" marL="0" rtl="0" algn="l">
              <a:spcBef>
                <a:spcPts val="1200"/>
              </a:spcBef>
              <a:spcAft>
                <a:spcPts val="0"/>
              </a:spcAft>
              <a:buNone/>
            </a:pPr>
            <a:r>
              <a:rPr b="1" lang="en">
                <a:solidFill>
                  <a:schemeClr val="dk1"/>
                </a:solidFill>
              </a:rPr>
              <a:t>Budget brands, like Xiaomi, dominate lower price ranges.</a:t>
            </a:r>
            <a:endParaRPr b="1">
              <a:solidFill>
                <a:schemeClr val="dk1"/>
              </a:solidFill>
            </a:endParaRPr>
          </a:p>
          <a:p>
            <a:pPr indent="0" lvl="0" marL="0" rtl="0" algn="l">
              <a:spcBef>
                <a:spcPts val="1200"/>
              </a:spcBef>
              <a:spcAft>
                <a:spcPts val="1200"/>
              </a:spcAft>
              <a:buNone/>
            </a:pPr>
            <a:r>
              <a:rPr b="1" lang="en">
                <a:solidFill>
                  <a:schemeClr val="dk1"/>
                </a:solidFill>
              </a:rPr>
              <a:t>Some brands, like OnePlus, offer products in both mid and high price segments.</a:t>
            </a:r>
            <a:endParaRPr b="1" sz="1600">
              <a:solidFill>
                <a:schemeClr val="dk1"/>
              </a:solidFill>
            </a:endParaRPr>
          </a:p>
        </p:txBody>
      </p:sp>
      <p:pic>
        <p:nvPicPr>
          <p:cNvPr id="339" name="Google Shape;339;p21"/>
          <p:cNvPicPr preferRelativeResize="0"/>
          <p:nvPr/>
        </p:nvPicPr>
        <p:blipFill>
          <a:blip r:embed="rId3">
            <a:alphaModFix/>
          </a:blip>
          <a:stretch>
            <a:fillRect/>
          </a:stretch>
        </p:blipFill>
        <p:spPr>
          <a:xfrm>
            <a:off x="2576949" y="925700"/>
            <a:ext cx="6301200" cy="377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