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8229600" cy="0"/>
          </a:xfrm>
        </p:spPr>
        <p:txBody>
          <a:bodyPr/>
          <a:lstStyle/>
          <a:p>
            <a:pPr algn="ctr">
              <a:defRPr sz="4000"/>
            </a:pPr>
            <a:r>
              <a:t>Assisting in Writing Wikipedia-like Articles From Scratch with Large Language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029200"/>
            <a:ext cx="9144000" cy="0"/>
          </a:xfrm>
        </p:spPr>
        <p:txBody>
          <a:bodyPr wrap="square" tIns="190500" bIns="63500" anchor="ctr">
            <a:spAutoFit/>
          </a:bodyPr>
          <a:lstStyle/>
          <a:p>
            <a:pPr algn="ctr">
              <a:defRPr sz="1800"/>
            </a:pPr>
            <a:r>
              <a:t>Yijia Shao, Yucheng Jiang, Theodore A. Kanell, Peter Xu, Omar Khattab, Monica S. Lam</a:t>
            </a:r>
          </a:p>
          <a:p>
            <a:r>
              <a:t>Stanford 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/>
          <a:p>
            <a:pPr>
              <a:defRPr sz="2400"/>
            </a:pPr>
            <a:r>
              <a:t>Problem:  Generating grounded, long-form Wikipedia-like articles from scratch using LLMs is underexplored.</a:t>
            </a:r>
          </a:p>
          <a:p>
            <a:pPr>
              <a:defRPr sz="2400"/>
            </a:pPr>
            <a:r>
              <a:t>Objectives: Develop a system to automate the pre-writing stage (research &amp; outlining) for long-form article generation.</a:t>
            </a:r>
          </a:p>
          <a:p>
            <a:pPr>
              <a:defRPr sz="2400"/>
            </a:pPr>
            <a:r>
              <a:t>Motivation:  Automating pre-writing reduces the need for extensive expert time and facilitates in-depth learning.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/>
          <a:p>
            <a:pPr>
              <a:defRPr sz="2400"/>
            </a:pPr>
            <a:r>
              <a:t>STORM System: Synthesis of Topic Outlines through Retrieval and Multi-perspective Question Asking</a:t>
            </a:r>
          </a:p>
          <a:p>
            <a:pPr>
              <a:defRPr sz="2400"/>
            </a:pPr>
            <a:r>
              <a:t>Dataset: FreshWiki – curated dataset of recent, high-quality Wikipedia articles to avoid data leakage.</a:t>
            </a:r>
          </a:p>
          <a:p>
            <a:pPr>
              <a:defRPr sz="2400"/>
            </a:pPr>
            <a:r>
              <a:t>Methodology: Multi-stage approach involving perspective identification, conversational question asking, and outline refinement using LLMs and internet searches.</a:t>
            </a:r>
          </a:p>
          <a:p>
            <a:pPr>
              <a:defRPr sz="2400"/>
            </a:pPr>
            <a:r>
              <a:t>Evaluation: Automatic metrics (ROUGE, entity recall, outline recall) and human evaluation by experienced Wikipedia editors.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/>
          <a:p>
            <a:pPr>
              <a:defRPr sz="2400"/>
            </a:pPr>
            <a:r>
              <a:t>STORM outperforms baselines (Direct Gen, RAG, oRAG) in both automatic and human evaluations.</a:t>
            </a:r>
          </a:p>
          <a:p>
            <a:pPr>
              <a:defRPr sz="2400"/>
            </a:pPr>
            <a:r>
              <a:t>Significant improvements in outline quality (heading soft recall and entity recall).</a:t>
            </a:r>
          </a:p>
          <a:p>
            <a:pPr>
              <a:defRPr sz="2400"/>
            </a:pPr>
            <a:r>
              <a:t>Higher scores in article quality metrics (Interest Level, Organization, Coverage).</a:t>
            </a:r>
          </a:p>
          <a:p>
            <a:pPr>
              <a:defRPr sz="2400"/>
            </a:pPr>
            <a:r>
              <a:t>Human evaluation confirms improved organization and breadth of coverage compared to baselines (25% and 10% absolute increase respectively).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/>
          <a:p>
            <a:pPr>
              <a:defRPr sz="2400"/>
            </a:pPr>
            <a:r>
              <a:t>Significance: STORM effectively automates the challenging pre-writing stage for long-form article generation.</a:t>
            </a:r>
          </a:p>
          <a:p>
            <a:pPr>
              <a:defRPr sz="2400"/>
            </a:pPr>
            <a:r>
              <a:t>Comparison with Prior Work: Addresses limitations of previous work that assumed pre-existing outlines or references.</a:t>
            </a:r>
          </a:p>
          <a:p>
            <a:pPr>
              <a:defRPr sz="2400"/>
            </a:pPr>
            <a:r>
              <a:t>New Challenges:  Source bias transfer and over-association of unrelated facts identified as areas for future research.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/>
          <a:p>
            <a:pPr>
              <a:defRPr sz="2400"/>
            </a:pPr>
            <a:r>
              <a:t>STORM successfully automates the pre-writing stage, improving both outline and article quality.</a:t>
            </a:r>
          </a:p>
          <a:p>
            <a:pPr>
              <a:defRPr sz="2400"/>
            </a:pPr>
            <a:r>
              <a:t>Human evaluation confirms improved breadth and depth, highlighting the system's usefulness for experienced editors.</a:t>
            </a:r>
          </a:p>
          <a:p>
            <a:pPr>
              <a:defRPr sz="2400"/>
            </a:pPr>
            <a:r>
              <a:t>Future work: Addressing source bias, over-association of facts, and extending to multi-modal article generation.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/>
          <a:p>
            <a:pPr>
              <a:defRPr sz="1400"/>
            </a:pPr>
            <a:r>
              <a:t>List of all cited papers (too numerous to include here, refer to the provided text).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