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2" r:id="rId1"/>
  </p:sldMasterIdLst>
  <p:notesMasterIdLst>
    <p:notesMasterId r:id="rId16"/>
  </p:notesMasterIdLst>
  <p:sldIdLst>
    <p:sldId id="256" r:id="rId2"/>
    <p:sldId id="259" r:id="rId3"/>
    <p:sldId id="286" r:id="rId4"/>
    <p:sldId id="260" r:id="rId5"/>
    <p:sldId id="261" r:id="rId6"/>
    <p:sldId id="270" r:id="rId7"/>
    <p:sldId id="263" r:id="rId8"/>
    <p:sldId id="284" r:id="rId9"/>
    <p:sldId id="285" r:id="rId10"/>
    <p:sldId id="290" r:id="rId11"/>
    <p:sldId id="287" r:id="rId12"/>
    <p:sldId id="288" r:id="rId13"/>
    <p:sldId id="289" r:id="rId14"/>
    <p:sldId id="28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panose="020F0502020204030204"/>
      </a:defRPr>
    </a:lvl1pPr>
    <a:lvl2pPr indent="228600" latinLnBrk="0">
      <a:defRPr sz="1200">
        <a:latin typeface="+mn-lt"/>
        <a:ea typeface="+mn-ea"/>
        <a:cs typeface="+mn-cs"/>
        <a:sym typeface="Calibri" panose="020F0502020204030204"/>
      </a:defRPr>
    </a:lvl2pPr>
    <a:lvl3pPr indent="457200" latinLnBrk="0">
      <a:defRPr sz="1200">
        <a:latin typeface="+mn-lt"/>
        <a:ea typeface="+mn-ea"/>
        <a:cs typeface="+mn-cs"/>
        <a:sym typeface="Calibri" panose="020F0502020204030204"/>
      </a:defRPr>
    </a:lvl3pPr>
    <a:lvl4pPr indent="685800" latinLnBrk="0">
      <a:defRPr sz="1200">
        <a:latin typeface="+mn-lt"/>
        <a:ea typeface="+mn-ea"/>
        <a:cs typeface="+mn-cs"/>
        <a:sym typeface="Calibri" panose="020F0502020204030204"/>
      </a:defRPr>
    </a:lvl4pPr>
    <a:lvl5pPr indent="914400" latinLnBrk="0">
      <a:defRPr sz="1200">
        <a:latin typeface="+mn-lt"/>
        <a:ea typeface="+mn-ea"/>
        <a:cs typeface="+mn-cs"/>
        <a:sym typeface="Calibri" panose="020F0502020204030204"/>
      </a:defRPr>
    </a:lvl5pPr>
    <a:lvl6pPr indent="1143000" latinLnBrk="0">
      <a:defRPr sz="1200">
        <a:latin typeface="+mn-lt"/>
        <a:ea typeface="+mn-ea"/>
        <a:cs typeface="+mn-cs"/>
        <a:sym typeface="Calibri" panose="020F0502020204030204"/>
      </a:defRPr>
    </a:lvl6pPr>
    <a:lvl7pPr indent="1371600" latinLnBrk="0">
      <a:defRPr sz="1200">
        <a:latin typeface="+mn-lt"/>
        <a:ea typeface="+mn-ea"/>
        <a:cs typeface="+mn-cs"/>
        <a:sym typeface="Calibri" panose="020F0502020204030204"/>
      </a:defRPr>
    </a:lvl7pPr>
    <a:lvl8pPr indent="1600200" latinLnBrk="0">
      <a:defRPr sz="1200">
        <a:latin typeface="+mn-lt"/>
        <a:ea typeface="+mn-ea"/>
        <a:cs typeface="+mn-cs"/>
        <a:sym typeface="Calibri" panose="020F0502020204030204"/>
      </a:defRPr>
    </a:lvl8pPr>
    <a:lvl9pPr indent="1828800" latinLnBrk="0">
      <a:defRPr sz="1200">
        <a:latin typeface="+mn-lt"/>
        <a:ea typeface="+mn-ea"/>
        <a:cs typeface="+mn-cs"/>
        <a:sym typeface="Calibri" panose="020F05020202040302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312437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250825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CB4B4D-7CA3-9044-876B-883B54F8677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48497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572239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CB4B4D-7CA3-9044-876B-883B54F8677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26167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410352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788332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002408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542583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521357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721077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194045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08315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3992563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603437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926227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5/2/2024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6CB4B4D-7CA3-9044-876B-883B54F8677D}" type="slidenum">
              <a:rPr lang="en-US" smtClean="0"/>
              <a:t>‹#›</a:t>
            </a:fld>
            <a:endParaRPr lang="en-US"/>
          </a:p>
        </p:txBody>
      </p:sp>
    </p:spTree>
    <p:extLst>
      <p:ext uri="{BB962C8B-B14F-4D97-AF65-F5344CB8AC3E}">
        <p14:creationId xmlns:p14="http://schemas.microsoft.com/office/powerpoint/2010/main" val="176516351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1"/>
          <p:cNvSpPr txBox="1"/>
          <p:nvPr/>
        </p:nvSpPr>
        <p:spPr>
          <a:xfrm>
            <a:off x="979863" y="820435"/>
            <a:ext cx="10444289" cy="1077218"/>
          </a:xfrm>
          <a:prstGeom prst="rect">
            <a:avLst/>
          </a:prstGeom>
          <a:ln w="12700">
            <a:miter lim="400000"/>
          </a:ln>
        </p:spPr>
        <p:txBody>
          <a:bodyPr lIns="45719" rIns="45719">
            <a:spAutoFit/>
          </a:bodyPr>
          <a:lstStyle/>
          <a:p>
            <a:pPr algn="ctr">
              <a:defRPr sz="3200" b="1">
                <a:latin typeface="Times New Roman" panose="02020603050405020304"/>
                <a:ea typeface="Times New Roman" panose="02020603050405020304"/>
                <a:cs typeface="Times New Roman" panose="02020603050405020304"/>
                <a:sym typeface="Times New Roman" panose="02020603050405020304"/>
              </a:defRPr>
            </a:pPr>
            <a:r>
              <a:rPr dirty="0"/>
              <a:t> </a:t>
            </a:r>
            <a:r>
              <a:rPr b="0" dirty="0"/>
              <a:t>​</a:t>
            </a:r>
            <a:endParaRPr lang="en-US" dirty="0"/>
          </a:p>
          <a:p>
            <a:pPr algn="ctr">
              <a:defRPr sz="3200" b="1">
                <a:latin typeface="Times New Roman" panose="02020603050405020304"/>
                <a:ea typeface="Times New Roman" panose="02020603050405020304"/>
                <a:cs typeface="Times New Roman" panose="02020603050405020304"/>
                <a:sym typeface="Times New Roman" panose="02020603050405020304"/>
              </a:defRPr>
            </a:pPr>
            <a:r>
              <a:rPr dirty="0"/>
              <a:t> Face </a:t>
            </a:r>
            <a:r>
              <a:rPr lang="en-US" dirty="0" smtClean="0"/>
              <a:t>Recognition</a:t>
            </a:r>
            <a:r>
              <a:rPr dirty="0" smtClean="0"/>
              <a:t> </a:t>
            </a:r>
            <a:r>
              <a:rPr dirty="0"/>
              <a:t>Unlocking System For </a:t>
            </a:r>
            <a:r>
              <a:rPr dirty="0" smtClean="0"/>
              <a:t>Vehicles</a:t>
            </a:r>
            <a:endParaRPr dirty="0"/>
          </a:p>
        </p:txBody>
      </p:sp>
      <p:sp>
        <p:nvSpPr>
          <p:cNvPr id="96" name="Subtitle 2"/>
          <p:cNvSpPr txBox="1"/>
          <p:nvPr/>
        </p:nvSpPr>
        <p:spPr>
          <a:xfrm>
            <a:off x="1978735" y="4368525"/>
            <a:ext cx="10213265" cy="2417762"/>
          </a:xfrm>
          <a:prstGeom prst="rect">
            <a:avLst/>
          </a:prstGeom>
          <a:ln w="12700">
            <a:miter lim="400000"/>
          </a:ln>
        </p:spPr>
        <p:txBody>
          <a:bodyPr lIns="45719" rIns="45719">
            <a:normAutofit/>
          </a:bodyPr>
          <a:lstStyle/>
          <a:p>
            <a:pPr defTabSz="713105">
              <a:spcBef>
                <a:spcPts val="700"/>
              </a:spcBef>
              <a:defRPr sz="1870" b="1">
                <a:latin typeface="Times New Roman" panose="02020603050405020304"/>
                <a:ea typeface="Times New Roman" panose="02020603050405020304"/>
                <a:cs typeface="Times New Roman" panose="02020603050405020304"/>
                <a:sym typeface="Times New Roman" panose="02020603050405020304"/>
              </a:defRPr>
            </a:pPr>
            <a:r>
              <a:rPr dirty="0"/>
              <a:t>Presented by: Batch - </a:t>
            </a:r>
            <a:r>
              <a:rPr lang="en-US" dirty="0" smtClean="0"/>
              <a:t>57</a:t>
            </a:r>
            <a:r>
              <a:rPr sz="2495" b="0" dirty="0"/>
              <a:t>                                  </a:t>
            </a:r>
            <a:r>
              <a:rPr lang="en-IN" sz="2495" b="0" dirty="0"/>
              <a:t>                           </a:t>
            </a:r>
            <a:r>
              <a:rPr dirty="0" smtClean="0"/>
              <a:t>Guided </a:t>
            </a:r>
            <a:r>
              <a:rPr dirty="0"/>
              <a:t>by   </a:t>
            </a:r>
          </a:p>
          <a:p>
            <a:pPr defTabSz="713105">
              <a:spcBef>
                <a:spcPts val="700"/>
              </a:spcBef>
              <a:defRPr sz="1870">
                <a:latin typeface="Times New Roman" panose="02020603050405020304"/>
                <a:ea typeface="Times New Roman" panose="02020603050405020304"/>
                <a:cs typeface="Times New Roman" panose="02020603050405020304"/>
                <a:sym typeface="Times New Roman" panose="02020603050405020304"/>
              </a:defRPr>
            </a:pPr>
            <a:r>
              <a:rPr lang="en-IN" dirty="0"/>
              <a:t>S Lavan Karthik       2011CS010266                                                                  </a:t>
            </a:r>
            <a:r>
              <a:rPr lang="en-IN" dirty="0" err="1" smtClean="0"/>
              <a:t>Mrs.S.Sowmya</a:t>
            </a:r>
            <a:r>
              <a:rPr lang="en-IN" dirty="0" smtClean="0"/>
              <a:t>                           </a:t>
            </a:r>
            <a:endParaRPr lang="en-IN" dirty="0"/>
          </a:p>
          <a:p>
            <a:pPr defTabSz="713105">
              <a:spcBef>
                <a:spcPts val="700"/>
              </a:spcBef>
              <a:defRPr sz="1870">
                <a:latin typeface="Times New Roman" panose="02020603050405020304"/>
                <a:ea typeface="Times New Roman" panose="02020603050405020304"/>
                <a:cs typeface="Times New Roman" panose="02020603050405020304"/>
                <a:sym typeface="Times New Roman" panose="02020603050405020304"/>
              </a:defRPr>
            </a:pPr>
            <a:r>
              <a:rPr lang="en-IN" dirty="0"/>
              <a:t>S </a:t>
            </a:r>
            <a:r>
              <a:rPr lang="en-IN" dirty="0" err="1"/>
              <a:t>Nithin</a:t>
            </a:r>
            <a:r>
              <a:rPr lang="en-IN" dirty="0"/>
              <a:t> Sai              2011CS010404</a:t>
            </a:r>
          </a:p>
          <a:p>
            <a:pPr defTabSz="713105">
              <a:spcBef>
                <a:spcPts val="700"/>
              </a:spcBef>
              <a:defRPr sz="1870">
                <a:latin typeface="Times New Roman" panose="02020603050405020304"/>
                <a:ea typeface="Times New Roman" panose="02020603050405020304"/>
                <a:cs typeface="Times New Roman" panose="02020603050405020304"/>
                <a:sym typeface="Times New Roman" panose="02020603050405020304"/>
              </a:defRPr>
            </a:pPr>
            <a:r>
              <a:rPr lang="en-IN" dirty="0"/>
              <a:t>P Vennela                 2011CS010241</a:t>
            </a:r>
          </a:p>
          <a:p>
            <a:pPr defTabSz="713105">
              <a:spcBef>
                <a:spcPts val="700"/>
              </a:spcBef>
              <a:defRPr sz="1870">
                <a:latin typeface="Times New Roman" panose="02020603050405020304"/>
                <a:ea typeface="Times New Roman" panose="02020603050405020304"/>
                <a:cs typeface="Times New Roman" panose="02020603050405020304"/>
                <a:sym typeface="Times New Roman" panose="02020603050405020304"/>
              </a:defRPr>
            </a:pPr>
            <a:r>
              <a:rPr lang="en-IN" dirty="0"/>
              <a:t>N Sai Kumar Goud  2011CS010185 </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58690" y="600363"/>
            <a:ext cx="1579419"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Result</a:t>
            </a:r>
            <a:endParaRPr lang="en-US" sz="28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8655" y="1625600"/>
            <a:ext cx="7347527" cy="4078432"/>
          </a:xfrm>
          <a:prstGeom prst="rect">
            <a:avLst/>
          </a:prstGeom>
        </p:spPr>
      </p:pic>
      <p:sp>
        <p:nvSpPr>
          <p:cNvPr id="4" name="TextBox 3"/>
          <p:cNvSpPr txBox="1"/>
          <p:nvPr/>
        </p:nvSpPr>
        <p:spPr>
          <a:xfrm>
            <a:off x="4461164" y="5836717"/>
            <a:ext cx="4959928"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Taking of the owner image for registration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3398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818" y="415637"/>
            <a:ext cx="7361382" cy="4346286"/>
          </a:xfrm>
          <a:prstGeom prst="rect">
            <a:avLst/>
          </a:prstGeom>
        </p:spPr>
      </p:pic>
      <p:sp>
        <p:nvSpPr>
          <p:cNvPr id="4" name="TextBox 3"/>
          <p:cNvSpPr txBox="1"/>
          <p:nvPr/>
        </p:nvSpPr>
        <p:spPr>
          <a:xfrm>
            <a:off x="3870036" y="4867563"/>
            <a:ext cx="6373091"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Images saved with the name and mobile number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289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5490" y="304800"/>
            <a:ext cx="7361382" cy="4775200"/>
          </a:xfrm>
          <a:prstGeom prst="rect">
            <a:avLst/>
          </a:prstGeom>
        </p:spPr>
      </p:pic>
      <p:sp>
        <p:nvSpPr>
          <p:cNvPr id="3" name="TextBox 2"/>
          <p:cNvSpPr txBox="1"/>
          <p:nvPr/>
        </p:nvSpPr>
        <p:spPr>
          <a:xfrm>
            <a:off x="4682837" y="5283199"/>
            <a:ext cx="3895490"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Training images that stored in the folder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8729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5491" y="434107"/>
            <a:ext cx="7573818" cy="4660323"/>
          </a:xfrm>
          <a:prstGeom prst="rect">
            <a:avLst/>
          </a:prstGeom>
        </p:spPr>
      </p:pic>
      <p:sp>
        <p:nvSpPr>
          <p:cNvPr id="4" name="TextBox 3"/>
          <p:cNvSpPr txBox="1"/>
          <p:nvPr/>
        </p:nvSpPr>
        <p:spPr>
          <a:xfrm>
            <a:off x="4211782" y="5237018"/>
            <a:ext cx="5246254"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Detecting the image of the user and given details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8086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833B626-BB0C-0B30-13E6-F9804F61950E}"/>
              </a:ext>
            </a:extLst>
          </p:cNvPr>
          <p:cNvSpPr>
            <a:spLocks noGrp="1"/>
          </p:cNvSpPr>
          <p:nvPr>
            <p:ph idx="1"/>
          </p:nvPr>
        </p:nvSpPr>
        <p:spPr>
          <a:xfrm>
            <a:off x="711200" y="1148292"/>
            <a:ext cx="10515600" cy="4351338"/>
          </a:xfrm>
        </p:spPr>
        <p:txBody>
          <a:bodyPr>
            <a:normAutofit/>
          </a:bodyPr>
          <a:lstStyle/>
          <a:p>
            <a:pPr marL="0" indent="0">
              <a:buNone/>
            </a:pPr>
            <a:r>
              <a:rPr lang="en-US" sz="9600" dirty="0">
                <a:latin typeface="Algerian" panose="04020705040A02060702" pitchFamily="82" charset="0"/>
              </a:rPr>
              <a:t>      </a:t>
            </a:r>
          </a:p>
          <a:p>
            <a:pPr marL="0" indent="0">
              <a:buNone/>
            </a:pPr>
            <a:r>
              <a:rPr lang="en-US" sz="9600" dirty="0">
                <a:latin typeface="Algerian" panose="04020705040A02060702" pitchFamily="82" charset="0"/>
              </a:rPr>
              <a:t>        </a:t>
            </a:r>
            <a:r>
              <a:rPr lang="en-US" sz="8800" dirty="0">
                <a:latin typeface="Algerian" panose="04020705040A02060702" pitchFamily="82" charset="0"/>
              </a:rPr>
              <a:t>THANK YOU</a:t>
            </a:r>
            <a:endParaRPr lang="en-IN" sz="8800" dirty="0">
              <a:latin typeface="Algerian" panose="04020705040A02060702" pitchFamily="82" charset="0"/>
            </a:endParaRPr>
          </a:p>
        </p:txBody>
      </p:sp>
    </p:spTree>
    <p:extLst>
      <p:ext uri="{BB962C8B-B14F-4D97-AF65-F5344CB8AC3E}">
        <p14:creationId xmlns:p14="http://schemas.microsoft.com/office/powerpoint/2010/main" val="502399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itle 1"/>
          <p:cNvSpPr txBox="1">
            <a:spLocks noGrp="1"/>
          </p:cNvSpPr>
          <p:nvPr>
            <p:ph type="title"/>
          </p:nvPr>
        </p:nvSpPr>
        <p:spPr>
          <a:xfrm>
            <a:off x="838200" y="648312"/>
            <a:ext cx="10515600" cy="678584"/>
          </a:xfrm>
          <a:prstGeom prst="rect">
            <a:avLst/>
          </a:prstGeom>
        </p:spPr>
        <p:txBody>
          <a:bodyPr>
            <a:normAutofit/>
          </a:bodyPr>
          <a:lstStyle>
            <a:lvl1pPr algn="ctr">
              <a:defRPr sz="3200" b="1">
                <a:latin typeface="Times New Roman" panose="02020603050405020304"/>
                <a:ea typeface="Times New Roman" panose="02020603050405020304"/>
                <a:cs typeface="Times New Roman" panose="02020603050405020304"/>
                <a:sym typeface="Times New Roman" panose="02020603050405020304"/>
              </a:defRPr>
            </a:lvl1pPr>
          </a:lstStyle>
          <a:p>
            <a:r>
              <a:rPr sz="2800" dirty="0" smtClean="0"/>
              <a:t>I</a:t>
            </a:r>
            <a:r>
              <a:rPr lang="en-US" sz="2800" dirty="0" smtClean="0"/>
              <a:t>ntroduction</a:t>
            </a:r>
            <a:endParaRPr sz="2800" dirty="0"/>
          </a:p>
        </p:txBody>
      </p:sp>
      <p:sp>
        <p:nvSpPr>
          <p:cNvPr id="105" name="Content Placeholder 2"/>
          <p:cNvSpPr txBox="1">
            <a:spLocks noGrp="1"/>
          </p:cNvSpPr>
          <p:nvPr>
            <p:ph idx="1"/>
          </p:nvPr>
        </p:nvSpPr>
        <p:spPr>
          <a:xfrm>
            <a:off x="2179782" y="1449722"/>
            <a:ext cx="9356407" cy="4782659"/>
          </a:xfrm>
          <a:prstGeom prst="rect">
            <a:avLst/>
          </a:prstGeom>
        </p:spPr>
        <p:txBody>
          <a:bodyPr>
            <a:normAutofit/>
          </a:bodyPr>
          <a:lstStyle/>
          <a:p>
            <a:pPr marL="0" indent="0" algn="just">
              <a:lnSpc>
                <a:spcPct val="150000"/>
              </a:lnSpc>
              <a:buSzTx/>
              <a:buNone/>
              <a:defRPr b="1">
                <a:latin typeface="Times New Roman" panose="02020603050405020304"/>
                <a:ea typeface="Times New Roman" panose="02020603050405020304"/>
                <a:cs typeface="Times New Roman" panose="02020603050405020304"/>
                <a:sym typeface="Times New Roman" panose="02020603050405020304"/>
              </a:defRPr>
            </a:pPr>
            <a:r>
              <a:rPr lang="en-US" sz="1800" dirty="0"/>
              <a:t>	</a:t>
            </a:r>
            <a:r>
              <a:rPr sz="1800" b="0" dirty="0" smtClean="0"/>
              <a:t>This </a:t>
            </a:r>
            <a:r>
              <a:rPr sz="1800" b="0" dirty="0"/>
              <a:t>project aims to revolutionize conventional vehicle access control systems by introducing a cutting-edge Facial Recognition Unlocking System based on advanced machine learning algorithms. The primary objective is to enhance the security and user experience associated with vehicle access, catering to the evolving demands of the automotive industry.</a:t>
            </a:r>
          </a:p>
          <a:p>
            <a:pPr marL="0" indent="0" algn="just">
              <a:lnSpc>
                <a:spcPct val="150000"/>
              </a:lnSpc>
              <a:buSzTx/>
              <a:buNone/>
              <a:defRPr b="1">
                <a:latin typeface="Times New Roman" panose="02020603050405020304"/>
                <a:ea typeface="Times New Roman" panose="02020603050405020304"/>
                <a:cs typeface="Times New Roman" panose="02020603050405020304"/>
                <a:sym typeface="Times New Roman" panose="02020603050405020304"/>
              </a:defRPr>
            </a:pPr>
            <a:r>
              <a:rPr lang="en-US" sz="1800" b="0" dirty="0" smtClean="0"/>
              <a:t>	</a:t>
            </a:r>
            <a:r>
              <a:rPr sz="1800" b="0" dirty="0" smtClean="0"/>
              <a:t>To </a:t>
            </a:r>
            <a:r>
              <a:rPr sz="1800" b="0" dirty="0"/>
              <a:t>enhance security, the system employs multi-factor authentication, combining facial recognition with additional user-specific parameters </a:t>
            </a:r>
            <a:r>
              <a:rPr lang="en-US" sz="1800" b="0" dirty="0"/>
              <a:t>.</a:t>
            </a:r>
            <a:r>
              <a:rPr sz="1800" b="0" dirty="0"/>
              <a:t> This</a:t>
            </a:r>
            <a:r>
              <a:rPr lang="en-US" sz="1800" b="0" dirty="0"/>
              <a:t> </a:t>
            </a:r>
            <a:r>
              <a:rPr sz="1800" b="0" dirty="0"/>
              <a:t>mod</a:t>
            </a:r>
            <a:r>
              <a:rPr lang="en-US" sz="1800" b="0" dirty="0"/>
              <a:t>e</a:t>
            </a:r>
            <a:r>
              <a:rPr sz="1800" b="0" dirty="0"/>
              <a:t>l approach adds an extra layer of protection against unauthorized </a:t>
            </a:r>
            <a:r>
              <a:rPr sz="1800" b="0" dirty="0" err="1"/>
              <a:t>access.The</a:t>
            </a:r>
            <a:r>
              <a:rPr sz="1800" b="0" dirty="0"/>
              <a:t> effectiveness of the Face Detection Unlocking System is evaluated through extensive testing scenarios, demonstrating high accuracy and reliability.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62764" y="563418"/>
            <a:ext cx="4036290"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Objective of the Project</a:t>
            </a:r>
            <a:endParaRPr lang="en-US"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225964" y="1551710"/>
            <a:ext cx="9374909" cy="3831818"/>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Security Concerns with Traditional Locking Systems: Traditional car locking systems, such as physical keys or remote key fobs, are susceptible to theft, loss, or unauthorized duplication, compromising the security of vehicles. </a:t>
            </a:r>
            <a:endParaRPr lang="en-US" dirty="0" smtClean="0">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r>
              <a:rPr lang="en-US" dirty="0" smtClean="0">
                <a:latin typeface="Times New Roman" panose="02020603050405020304" pitchFamily="18" charset="0"/>
                <a:cs typeface="Times New Roman" panose="02020603050405020304" pitchFamily="18" charset="0"/>
              </a:rPr>
              <a:t>Inconvenience </a:t>
            </a:r>
            <a:r>
              <a:rPr lang="en-US" dirty="0">
                <a:latin typeface="Times New Roman" panose="02020603050405020304" pitchFamily="18" charset="0"/>
                <a:cs typeface="Times New Roman" panose="02020603050405020304" pitchFamily="18" charset="0"/>
              </a:rPr>
              <a:t>and Accessibility Issues: Users often face inconvenience and accessibility issues associated with traditional locking systems, such as the need to carry and locate physical keys or key fobs</a:t>
            </a:r>
            <a:r>
              <a:rPr lang="en-US" dirty="0" smtClean="0">
                <a:latin typeface="Times New Roman" panose="02020603050405020304" pitchFamily="18" charset="0"/>
                <a:cs typeface="Times New Roman" panose="02020603050405020304" pitchFamily="18" charset="0"/>
              </a:rPr>
              <a:t>.</a:t>
            </a:r>
          </a:p>
          <a:p>
            <a:pPr marL="342900" indent="-342900" algn="just">
              <a:lnSpc>
                <a:spcPct val="150000"/>
              </a:lnSpc>
              <a:buAutoNum type="arabicPeriod"/>
            </a:pPr>
            <a:r>
              <a:rPr lang="en-US" dirty="0">
                <a:latin typeface="Times New Roman" panose="02020603050405020304" pitchFamily="18" charset="0"/>
                <a:cs typeface="Times New Roman" panose="02020603050405020304" pitchFamily="18" charset="0"/>
              </a:rPr>
              <a:t>Facial Recognition in Automotive Security: There is a need to explore the integration of facial recognition technology into automotive security systems to provide a secure and convenient method of vehicle access.</a:t>
            </a:r>
          </a:p>
        </p:txBody>
      </p:sp>
    </p:spTree>
    <p:extLst>
      <p:ext uri="{BB962C8B-B14F-4D97-AF65-F5344CB8AC3E}">
        <p14:creationId xmlns:p14="http://schemas.microsoft.com/office/powerpoint/2010/main" val="29327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ontent Placeholder 2"/>
          <p:cNvSpPr txBox="1">
            <a:spLocks noGrp="1"/>
          </p:cNvSpPr>
          <p:nvPr>
            <p:ph idx="1"/>
          </p:nvPr>
        </p:nvSpPr>
        <p:spPr>
          <a:xfrm>
            <a:off x="1930400" y="858981"/>
            <a:ext cx="9645072" cy="5290273"/>
          </a:xfrm>
          <a:prstGeom prst="rect">
            <a:avLst/>
          </a:prstGeom>
        </p:spPr>
        <p:txBody>
          <a:bodyPr>
            <a:normAutofit/>
          </a:bodyPr>
          <a:lstStyle/>
          <a:p>
            <a:pPr marL="0" indent="0" algn="ctr">
              <a:lnSpc>
                <a:spcPct val="130000"/>
              </a:lnSpc>
              <a:buNone/>
              <a:defRPr sz="1800">
                <a:latin typeface="Times New Roman" panose="02020603050405020304"/>
                <a:ea typeface="Times New Roman" panose="02020603050405020304"/>
                <a:cs typeface="Times New Roman" panose="02020603050405020304"/>
                <a:sym typeface="Times New Roman" panose="02020603050405020304"/>
              </a:defRPr>
            </a:pPr>
            <a:r>
              <a:rPr lang="en-US" sz="2800" b="1" dirty="0" smtClean="0"/>
              <a:t>Existing System</a:t>
            </a:r>
            <a:endParaRPr lang="en-US" sz="2800" dirty="0"/>
          </a:p>
          <a:p>
            <a:pPr algn="just">
              <a:lnSpc>
                <a:spcPct val="130000"/>
              </a:lnSpc>
              <a:defRPr sz="1800">
                <a:latin typeface="Times New Roman" panose="02020603050405020304"/>
                <a:ea typeface="Times New Roman" panose="02020603050405020304"/>
                <a:cs typeface="Times New Roman" panose="02020603050405020304"/>
                <a:sym typeface="Times New Roman" panose="02020603050405020304"/>
              </a:defRPr>
            </a:pPr>
            <a:r>
              <a:rPr dirty="0" smtClean="0"/>
              <a:t>The </a:t>
            </a:r>
            <a:r>
              <a:rPr dirty="0"/>
              <a:t>existing car unlocking system relies primarily on conventional methods such as physical keys or remote key fobs for access control. These methods, while widely used, are prone to security vulnerabilities, including theft, loss, or unauthorized duplication of keys. Moreover, manual authentication processes can be time-consuming and inconvenient for users, leading to potential inefficiencies and security risks. </a:t>
            </a:r>
          </a:p>
          <a:p>
            <a:pPr marL="0" indent="0">
              <a:lnSpc>
                <a:spcPct val="130000"/>
              </a:lnSpc>
              <a:buSzTx/>
              <a:buNone/>
              <a:defRPr sz="1800" b="1">
                <a:latin typeface="Times New Roman" panose="02020603050405020304"/>
                <a:ea typeface="Times New Roman" panose="02020603050405020304"/>
                <a:cs typeface="Times New Roman" panose="02020603050405020304"/>
                <a:sym typeface="Times New Roman" panose="02020603050405020304"/>
              </a:defRPr>
            </a:pPr>
            <a:r>
              <a:rPr sz="2000" dirty="0"/>
              <a:t>D</a:t>
            </a:r>
            <a:r>
              <a:rPr lang="en-US" sz="2000" dirty="0"/>
              <a:t>isadvantages:</a:t>
            </a:r>
          </a:p>
          <a:p>
            <a:pPr algn="just">
              <a:lnSpc>
                <a:spcPct val="130000"/>
              </a:lnSpc>
              <a:defRPr sz="1800">
                <a:latin typeface="Times New Roman" panose="02020603050405020304"/>
                <a:ea typeface="Times New Roman" panose="02020603050405020304"/>
                <a:cs typeface="Times New Roman" panose="02020603050405020304"/>
                <a:sym typeface="Times New Roman" panose="02020603050405020304"/>
              </a:defRPr>
            </a:pPr>
            <a:r>
              <a:rPr lang="en-IN" kern="100"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sym typeface="+mn-ea"/>
              </a:rPr>
              <a:t>Low Efficiency :</a:t>
            </a:r>
            <a:r>
              <a:rPr dirty="0"/>
              <a:t>The keyless systems do have cons. Anyone who has driven a vehicle for some time knows that components eventually break or wear out over time. When this happens, you’ll have to use the manual key to start the vehicle until you get the system repaired. </a:t>
            </a:r>
          </a:p>
          <a:p>
            <a:pPr algn="just">
              <a:lnSpc>
                <a:spcPct val="130000"/>
              </a:lnSpc>
              <a:defRPr sz="1800">
                <a:latin typeface="Times New Roman" panose="02020603050405020304"/>
                <a:ea typeface="Times New Roman" panose="02020603050405020304"/>
                <a:cs typeface="Times New Roman" panose="02020603050405020304"/>
                <a:sym typeface="Times New Roman" panose="02020603050405020304"/>
              </a:defRPr>
            </a:pPr>
            <a:r>
              <a:rPr lang="en-IN" dirty="0"/>
              <a:t>I</a:t>
            </a:r>
            <a:r>
              <a:rPr dirty="0" err="1"/>
              <a:t>nstances</a:t>
            </a:r>
            <a:r>
              <a:rPr dirty="0"/>
              <a:t> of low accuracy, attributed to factors such as environmental </a:t>
            </a:r>
            <a:r>
              <a:rPr dirty="0" err="1"/>
              <a:t>variationscan</a:t>
            </a:r>
            <a:r>
              <a:rPr dirty="0"/>
              <a:t> compromise the effectiveness of these systems.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ontent Placeholder 2"/>
          <p:cNvSpPr txBox="1">
            <a:spLocks noGrp="1"/>
          </p:cNvSpPr>
          <p:nvPr>
            <p:ph idx="1"/>
          </p:nvPr>
        </p:nvSpPr>
        <p:spPr>
          <a:xfrm>
            <a:off x="2142836" y="788365"/>
            <a:ext cx="9469582" cy="5832207"/>
          </a:xfrm>
          <a:prstGeom prst="rect">
            <a:avLst/>
          </a:prstGeom>
        </p:spPr>
        <p:txBody>
          <a:bodyPr>
            <a:normAutofit fontScale="25000" lnSpcReduction="20000"/>
          </a:bodyPr>
          <a:lstStyle/>
          <a:p>
            <a:pPr marL="0" indent="0" algn="ctr">
              <a:buSzTx/>
              <a:buNone/>
              <a:defRPr b="1">
                <a:latin typeface="Times New Roman" panose="02020603050405020304"/>
                <a:ea typeface="Times New Roman" panose="02020603050405020304"/>
                <a:cs typeface="Times New Roman" panose="02020603050405020304"/>
                <a:sym typeface="Times New Roman" panose="02020603050405020304"/>
              </a:defRPr>
            </a:pPr>
            <a:r>
              <a:rPr lang="en-US" sz="11200" dirty="0" smtClean="0"/>
              <a:t>Proposed System</a:t>
            </a:r>
            <a:endParaRPr sz="11200" dirty="0"/>
          </a:p>
          <a:p>
            <a:pPr marL="0" indent="0" algn="just">
              <a:lnSpc>
                <a:spcPct val="150000"/>
              </a:lnSpc>
              <a:buNone/>
              <a:defRPr sz="1800">
                <a:latin typeface="Times New Roman" panose="02020603050405020304"/>
                <a:ea typeface="Times New Roman" panose="02020603050405020304"/>
                <a:cs typeface="Times New Roman" panose="02020603050405020304"/>
                <a:sym typeface="Times New Roman" panose="02020603050405020304"/>
              </a:defRPr>
            </a:pPr>
            <a:r>
              <a:rPr lang="en-US" sz="11200" dirty="0">
                <a:latin typeface="Times New Roman" panose="02020603050405020304"/>
                <a:cs typeface="Times New Roman" panose="02020603050405020304"/>
              </a:rPr>
              <a:t>	</a:t>
            </a:r>
            <a:r>
              <a:rPr lang="en-US" sz="7200" dirty="0" smtClean="0">
                <a:latin typeface="Times New Roman" panose="02020603050405020304" pitchFamily="18" charset="0"/>
                <a:cs typeface="Times New Roman" panose="02020603050405020304" pitchFamily="18" charset="0"/>
              </a:rPr>
              <a:t>The proposed unlocking </a:t>
            </a:r>
            <a:r>
              <a:rPr lang="en-US" sz="7200" dirty="0">
                <a:latin typeface="Times New Roman" panose="02020603050405020304" pitchFamily="18" charset="0"/>
                <a:cs typeface="Times New Roman" panose="02020603050405020304" pitchFamily="18" charset="0"/>
              </a:rPr>
              <a:t>system introduces a</a:t>
            </a:r>
            <a:r>
              <a:rPr lang="en-IN" altLang="en-US" sz="7200"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approach based on facial recognition technology and the </a:t>
            </a:r>
            <a:r>
              <a:rPr lang="en-US" sz="7200" dirty="0" err="1">
                <a:latin typeface="Times New Roman" panose="02020603050405020304" pitchFamily="18" charset="0"/>
                <a:cs typeface="Times New Roman" panose="02020603050405020304" pitchFamily="18" charset="0"/>
              </a:rPr>
              <a:t>Haar</a:t>
            </a:r>
            <a:r>
              <a:rPr lang="en-US" sz="7200" dirty="0">
                <a:latin typeface="Times New Roman" panose="02020603050405020304" pitchFamily="18" charset="0"/>
                <a:cs typeface="Times New Roman" panose="02020603050405020304" pitchFamily="18" charset="0"/>
              </a:rPr>
              <a:t> cascade algorithm. This system aims to enhance security and convenience by replacing traditional authentication methods with biometric-based identification. </a:t>
            </a:r>
            <a:r>
              <a:rPr lang="en-US" sz="7200" dirty="0" smtClean="0">
                <a:latin typeface="Times New Roman" panose="02020603050405020304" pitchFamily="18" charset="0"/>
                <a:cs typeface="Times New Roman" panose="02020603050405020304" pitchFamily="18" charset="0"/>
              </a:rPr>
              <a:t>By </a:t>
            </a:r>
            <a:r>
              <a:rPr lang="en-US" sz="7200" dirty="0">
                <a:latin typeface="Times New Roman" panose="02020603050405020304" pitchFamily="18" charset="0"/>
                <a:cs typeface="Times New Roman" panose="02020603050405020304" pitchFamily="18" charset="0"/>
              </a:rPr>
              <a:t>leveraging facial recognition, the proposed system offers a more secure and efficient means of granting access to authorized users. </a:t>
            </a:r>
            <a:endParaRPr lang="en-US" sz="7200" dirty="0" smtClean="0">
              <a:latin typeface="Times New Roman" panose="02020603050405020304" pitchFamily="18" charset="0"/>
              <a:cs typeface="Times New Roman" panose="02020603050405020304" pitchFamily="18" charset="0"/>
            </a:endParaRPr>
          </a:p>
          <a:p>
            <a:pPr marL="0" indent="0" algn="just">
              <a:lnSpc>
                <a:spcPct val="150000"/>
              </a:lnSpc>
              <a:buNone/>
              <a:defRPr sz="1800">
                <a:latin typeface="Times New Roman" panose="02020603050405020304"/>
                <a:ea typeface="Times New Roman" panose="02020603050405020304"/>
                <a:cs typeface="Times New Roman" panose="02020603050405020304"/>
                <a:sym typeface="Times New Roman" panose="02020603050405020304"/>
              </a:defRPr>
            </a:pPr>
            <a:r>
              <a:rPr lang="en-US" sz="7200" dirty="0">
                <a:latin typeface="Times New Roman" panose="02020603050405020304" pitchFamily="18" charset="0"/>
                <a:cs typeface="Times New Roman" panose="02020603050405020304" pitchFamily="18" charset="0"/>
              </a:rPr>
              <a:t>	</a:t>
            </a:r>
            <a:r>
              <a:rPr lang="en-US" sz="7200" dirty="0" smtClean="0">
                <a:latin typeface="Times New Roman" panose="02020603050405020304" pitchFamily="18" charset="0"/>
                <a:cs typeface="Times New Roman" panose="02020603050405020304" pitchFamily="18" charset="0"/>
              </a:rPr>
              <a:t>The </a:t>
            </a:r>
            <a:r>
              <a:rPr lang="en-US" sz="7200" dirty="0" err="1">
                <a:latin typeface="Times New Roman" panose="02020603050405020304" pitchFamily="18" charset="0"/>
                <a:cs typeface="Times New Roman" panose="02020603050405020304" pitchFamily="18" charset="0"/>
              </a:rPr>
              <a:t>Haar</a:t>
            </a:r>
            <a:r>
              <a:rPr lang="en-US" sz="7200" dirty="0">
                <a:latin typeface="Times New Roman" panose="02020603050405020304" pitchFamily="18" charset="0"/>
                <a:cs typeface="Times New Roman" panose="02020603050405020304" pitchFamily="18" charset="0"/>
              </a:rPr>
              <a:t> cascade algorithm, known for its robustness and accuracy in facial recognition tasks, forms the core of the proposed system's authentication mechanism. </a:t>
            </a:r>
            <a:r>
              <a:rPr lang="en-US" sz="7200" dirty="0" smtClean="0">
                <a:latin typeface="Times New Roman" panose="02020603050405020304" pitchFamily="18" charset="0"/>
                <a:cs typeface="Times New Roman" panose="02020603050405020304" pitchFamily="18" charset="0"/>
              </a:rPr>
              <a:t>This </a:t>
            </a:r>
            <a:r>
              <a:rPr lang="en-US" sz="7200" dirty="0">
                <a:latin typeface="Times New Roman" panose="02020603050405020304" pitchFamily="18" charset="0"/>
                <a:cs typeface="Times New Roman" panose="02020603050405020304" pitchFamily="18" charset="0"/>
              </a:rPr>
              <a:t>algorithm generates secure hashes from facial features, ensuring reliable identification of authorized individuals while protecting against unauthorized access attempts.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2576946" y="646544"/>
            <a:ext cx="9118600" cy="4191462"/>
          </a:xfrm>
        </p:spPr>
        <p:txBody>
          <a:bodyPr>
            <a:normAutofit/>
          </a:bodyPr>
          <a:lstStyle/>
          <a:p>
            <a:pPr marL="0" indent="0" algn="just">
              <a:lnSpc>
                <a:spcPct val="140000"/>
              </a:lnSpc>
              <a:buNone/>
            </a:pPr>
            <a:r>
              <a:rPr lang="en-US" sz="2000" dirty="0" smtClean="0">
                <a:latin typeface="Times New Roman" panose="02020603050405020304" pitchFamily="18" charset="0"/>
                <a:cs typeface="Times New Roman" panose="02020603050405020304" pitchFamily="18" charset="0"/>
                <a:sym typeface="+mn-ea"/>
              </a:rPr>
              <a:t>	In </a:t>
            </a:r>
            <a:r>
              <a:rPr lang="en-US" sz="2000" dirty="0">
                <a:latin typeface="Times New Roman" panose="02020603050405020304" pitchFamily="18" charset="0"/>
                <a:cs typeface="Times New Roman" panose="02020603050405020304" pitchFamily="18" charset="0"/>
                <a:sym typeface="+mn-ea"/>
              </a:rPr>
              <a:t>addition, the system incorporates a user-friendly graphical interface developed using </a:t>
            </a:r>
            <a:r>
              <a:rPr lang="en-US" sz="2000" dirty="0" err="1">
                <a:latin typeface="Times New Roman" panose="02020603050405020304" pitchFamily="18" charset="0"/>
                <a:cs typeface="Times New Roman" panose="02020603050405020304" pitchFamily="18" charset="0"/>
                <a:sym typeface="+mn-ea"/>
              </a:rPr>
              <a:t>Tkinter</a:t>
            </a:r>
            <a:r>
              <a:rPr lang="en-US" sz="2000" dirty="0">
                <a:latin typeface="Times New Roman" panose="02020603050405020304" pitchFamily="18" charset="0"/>
                <a:cs typeface="Times New Roman" panose="02020603050405020304" pitchFamily="18" charset="0"/>
                <a:sym typeface="+mn-ea"/>
              </a:rPr>
              <a:t>, a Python library for creating GUI applications. This interface provides users with intuitive controls for initiating the authentication process and accessing the vehicle. Through the combination of facial recognition technology, the </a:t>
            </a:r>
            <a:r>
              <a:rPr lang="en-US" sz="2000" dirty="0" err="1">
                <a:latin typeface="Times New Roman" panose="02020603050405020304" pitchFamily="18" charset="0"/>
                <a:cs typeface="Times New Roman" panose="02020603050405020304" pitchFamily="18" charset="0"/>
                <a:sym typeface="+mn-ea"/>
              </a:rPr>
              <a:t>Haar</a:t>
            </a:r>
            <a:r>
              <a:rPr lang="en-US" sz="2000" dirty="0">
                <a:latin typeface="Times New Roman" panose="02020603050405020304" pitchFamily="18" charset="0"/>
                <a:cs typeface="Times New Roman" panose="02020603050405020304" pitchFamily="18" charset="0"/>
                <a:sym typeface="+mn-ea"/>
              </a:rPr>
              <a:t> </a:t>
            </a:r>
            <a:r>
              <a:rPr lang="en-US" sz="2000" dirty="0" err="1">
                <a:latin typeface="Times New Roman" panose="02020603050405020304" pitchFamily="18" charset="0"/>
                <a:cs typeface="Times New Roman" panose="02020603050405020304" pitchFamily="18" charset="0"/>
                <a:sym typeface="+mn-ea"/>
              </a:rPr>
              <a:t>cascadealgorithm</a:t>
            </a:r>
            <a:r>
              <a:rPr lang="en-US" sz="2000" dirty="0">
                <a:latin typeface="Times New Roman" panose="02020603050405020304" pitchFamily="18" charset="0"/>
                <a:cs typeface="Times New Roman" panose="02020603050405020304" pitchFamily="18" charset="0"/>
                <a:sym typeface="+mn-ea"/>
              </a:rPr>
              <a:t>, and a </a:t>
            </a:r>
            <a:r>
              <a:rPr lang="en-US" sz="2000" dirty="0" err="1">
                <a:latin typeface="Times New Roman" panose="02020603050405020304" pitchFamily="18" charset="0"/>
                <a:cs typeface="Times New Roman" panose="02020603050405020304" pitchFamily="18" charset="0"/>
                <a:sym typeface="+mn-ea"/>
              </a:rPr>
              <a:t>Tkinter</a:t>
            </a:r>
            <a:r>
              <a:rPr lang="en-US" sz="2000" dirty="0">
                <a:latin typeface="Times New Roman" panose="02020603050405020304" pitchFamily="18" charset="0"/>
                <a:cs typeface="Times New Roman" panose="02020603050405020304" pitchFamily="18" charset="0"/>
                <a:sym typeface="+mn-ea"/>
              </a:rPr>
              <a:t>-based GUI, the proposed system offers a comprehensive solution for secure and convenient car unlocking.</a:t>
            </a:r>
            <a:endParaRPr lang="en-US" sz="2000" dirty="0">
              <a:latin typeface="Times New Roman" panose="02020603050405020304" pitchFamily="18" charset="0"/>
              <a:cs typeface="Times New Roman" panose="02020603050405020304" pitchFamily="18" charset="0"/>
            </a:endParaRPr>
          </a:p>
          <a:p>
            <a:pPr marL="0" indent="0">
              <a:lnSpc>
                <a:spcPct val="140000"/>
              </a:lnSpc>
              <a:buNone/>
            </a:pPr>
            <a:endParaRPr lang="en-US"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3583708" y="908294"/>
            <a:ext cx="7601527" cy="523220"/>
          </a:xfrm>
          <a:prstGeom prst="rect">
            <a:avLst/>
          </a:prstGeom>
        </p:spPr>
        <p:txBody>
          <a:bodyPr wrap="square">
            <a:spAutoFit/>
          </a:bodyPr>
          <a:lstStyle/>
          <a:p>
            <a:r>
              <a:rPr lang="en-US" sz="2800" dirty="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itle 1"/>
          <p:cNvSpPr txBox="1">
            <a:spLocks noGrp="1"/>
          </p:cNvSpPr>
          <p:nvPr>
            <p:ph type="title"/>
          </p:nvPr>
        </p:nvSpPr>
        <p:spPr>
          <a:xfrm>
            <a:off x="838200" y="365125"/>
            <a:ext cx="10515600" cy="721714"/>
          </a:xfrm>
          <a:prstGeom prst="rect">
            <a:avLst/>
          </a:prstGeom>
        </p:spPr>
        <p:txBody>
          <a:bodyPr>
            <a:normAutofit/>
          </a:bodyPr>
          <a:lstStyle>
            <a:lvl1pPr algn="ctr">
              <a:defRPr sz="3200" b="1">
                <a:latin typeface="Times New Roman" panose="02020603050405020304"/>
                <a:ea typeface="Times New Roman" panose="02020603050405020304"/>
                <a:cs typeface="Times New Roman" panose="02020603050405020304"/>
                <a:sym typeface="Times New Roman" panose="02020603050405020304"/>
              </a:defRPr>
            </a:lvl1pPr>
          </a:lstStyle>
          <a:p>
            <a:r>
              <a:rPr sz="2800" dirty="0"/>
              <a:t>SYSTEM ANALYSIS</a:t>
            </a:r>
          </a:p>
        </p:txBody>
      </p:sp>
      <p:sp>
        <p:nvSpPr>
          <p:cNvPr id="114" name="Content Placeholder 2"/>
          <p:cNvSpPr txBox="1">
            <a:spLocks noGrp="1"/>
          </p:cNvSpPr>
          <p:nvPr>
            <p:ph idx="1"/>
          </p:nvPr>
        </p:nvSpPr>
        <p:spPr>
          <a:xfrm>
            <a:off x="2050472" y="1437435"/>
            <a:ext cx="9303327" cy="4969566"/>
          </a:xfrm>
          <a:prstGeom prst="rect">
            <a:avLst/>
          </a:prstGeom>
        </p:spPr>
        <p:txBody>
          <a:bodyPr>
            <a:noAutofit/>
          </a:bodyPr>
          <a:lstStyle/>
          <a:p>
            <a:pPr marL="0" indent="0">
              <a:lnSpc>
                <a:spcPct val="70000"/>
              </a:lnSpc>
              <a:buNone/>
              <a:defRPr sz="1800">
                <a:latin typeface="Times New Roman" panose="02020603050405020304"/>
                <a:ea typeface="Times New Roman" panose="02020603050405020304"/>
                <a:cs typeface="Times New Roman" panose="02020603050405020304"/>
                <a:sym typeface="Times New Roman" panose="02020603050405020304"/>
              </a:defRPr>
            </a:pPr>
            <a:r>
              <a:rPr sz="2400" b="1" dirty="0"/>
              <a:t>Hardware requirements</a:t>
            </a:r>
          </a:p>
          <a:p>
            <a:pPr marL="342900" indent="-342900">
              <a:lnSpc>
                <a:spcPct val="100000"/>
              </a:lnSpc>
              <a:defRPr sz="1800">
                <a:latin typeface="Times New Roman" panose="02020603050405020304"/>
                <a:ea typeface="Times New Roman" panose="02020603050405020304"/>
                <a:cs typeface="Times New Roman" panose="02020603050405020304"/>
                <a:sym typeface="Times New Roman" panose="02020603050405020304"/>
              </a:defRPr>
            </a:pPr>
            <a:r>
              <a:rPr dirty="0"/>
              <a:t>Processer                     :           Any Update Processer</a:t>
            </a:r>
          </a:p>
          <a:p>
            <a:pPr marL="342900" indent="-342900">
              <a:lnSpc>
                <a:spcPct val="100000"/>
              </a:lnSpc>
              <a:defRPr sz="1800">
                <a:latin typeface="Times New Roman" panose="02020603050405020304"/>
                <a:ea typeface="Times New Roman" panose="02020603050405020304"/>
                <a:cs typeface="Times New Roman" panose="02020603050405020304"/>
                <a:sym typeface="Times New Roman" panose="02020603050405020304"/>
              </a:defRPr>
            </a:pPr>
            <a:r>
              <a:rPr dirty="0"/>
              <a:t>Ram                             :           Min 1 GB</a:t>
            </a:r>
          </a:p>
          <a:p>
            <a:pPr marL="342900" indent="-342900">
              <a:lnSpc>
                <a:spcPct val="100000"/>
              </a:lnSpc>
              <a:defRPr sz="1800">
                <a:latin typeface="Times New Roman" panose="02020603050405020304"/>
                <a:ea typeface="Times New Roman" panose="02020603050405020304"/>
                <a:cs typeface="Times New Roman" panose="02020603050405020304"/>
                <a:sym typeface="Times New Roman" panose="02020603050405020304"/>
              </a:defRPr>
            </a:pPr>
            <a:r>
              <a:rPr dirty="0"/>
              <a:t>Hard Disk                    :           Min 100 GB</a:t>
            </a:r>
          </a:p>
          <a:p>
            <a:pPr marL="0" indent="0">
              <a:lnSpc>
                <a:spcPct val="150000"/>
              </a:lnSpc>
              <a:buNone/>
              <a:defRPr sz="1800">
                <a:latin typeface="Times New Roman" panose="02020603050405020304"/>
                <a:ea typeface="Times New Roman" panose="02020603050405020304"/>
                <a:cs typeface="Times New Roman" panose="02020603050405020304"/>
                <a:sym typeface="Times New Roman" panose="02020603050405020304"/>
              </a:defRPr>
            </a:pPr>
            <a:r>
              <a:rPr sz="2400" b="1" dirty="0"/>
              <a:t>Software requirements</a:t>
            </a:r>
          </a:p>
          <a:p>
            <a:pPr marL="342900" indent="-342900">
              <a:lnSpc>
                <a:spcPct val="100000"/>
              </a:lnSpc>
              <a:defRPr sz="1800">
                <a:latin typeface="Times New Roman" panose="02020603050405020304"/>
                <a:ea typeface="Times New Roman" panose="02020603050405020304"/>
                <a:cs typeface="Times New Roman" panose="02020603050405020304"/>
                <a:sym typeface="Times New Roman" panose="02020603050405020304"/>
              </a:defRPr>
            </a:pPr>
            <a:r>
              <a:rPr dirty="0"/>
              <a:t>Operating System       :           Windows </a:t>
            </a:r>
          </a:p>
          <a:p>
            <a:pPr marL="342900" indent="-342900">
              <a:lnSpc>
                <a:spcPct val="100000"/>
              </a:lnSpc>
              <a:defRPr sz="1800">
                <a:latin typeface="Times New Roman" panose="02020603050405020304"/>
                <a:ea typeface="Times New Roman" panose="02020603050405020304"/>
                <a:cs typeface="Times New Roman" panose="02020603050405020304"/>
                <a:sym typeface="Times New Roman" panose="02020603050405020304"/>
              </a:defRPr>
            </a:pPr>
            <a:r>
              <a:rPr dirty="0"/>
              <a:t>Technology                 :           Python 3.6</a:t>
            </a:r>
          </a:p>
          <a:p>
            <a:pPr marL="342900" indent="-342900">
              <a:lnSpc>
                <a:spcPct val="100000"/>
              </a:lnSpc>
              <a:defRPr sz="1800">
                <a:latin typeface="Times New Roman" panose="02020603050405020304"/>
                <a:ea typeface="Times New Roman" panose="02020603050405020304"/>
                <a:cs typeface="Times New Roman" panose="02020603050405020304"/>
                <a:sym typeface="Times New Roman" panose="02020603050405020304"/>
              </a:defRPr>
            </a:pPr>
            <a:r>
              <a:rPr dirty="0"/>
              <a:t>IDE	</a:t>
            </a:r>
            <a:r>
              <a:rPr lang="en-IN" dirty="0"/>
              <a:t>                </a:t>
            </a:r>
            <a:r>
              <a:rPr dirty="0"/>
              <a:t>:	Anaconda</a:t>
            </a:r>
          </a:p>
          <a:p>
            <a:pPr marL="342900" indent="-342900">
              <a:lnSpc>
                <a:spcPct val="100000"/>
              </a:lnSpc>
              <a:defRPr sz="1800">
                <a:latin typeface="Times New Roman" panose="02020603050405020304"/>
                <a:ea typeface="Times New Roman" panose="02020603050405020304"/>
                <a:cs typeface="Times New Roman" panose="02020603050405020304"/>
                <a:sym typeface="Times New Roman" panose="02020603050405020304"/>
              </a:defRPr>
            </a:pPr>
            <a:r>
              <a:rPr dirty="0"/>
              <a:t>Library	: 	</a:t>
            </a:r>
            <a:r>
              <a:rPr dirty="0" err="1" smtClean="0"/>
              <a:t>Opencv</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noGrp="1"/>
          </p:cNvSpPr>
          <p:nvPr/>
        </p:nvSpPr>
        <p:spPr>
          <a:xfrm>
            <a:off x="4772054" y="526472"/>
            <a:ext cx="2746346" cy="687070"/>
          </a:xfrm>
          <a:prstGeom prst="rect">
            <a:avLst/>
          </a:prstGeom>
          <a:ln w="12700">
            <a:miter lim="400000"/>
          </a:ln>
        </p:spPr>
        <p:txBody>
          <a:bodyPr lIns="45719" rIns="45719" anchor="b">
            <a:normAutofit/>
          </a:bodyPr>
          <a:lstStyle>
            <a:lvl1pPr marL="0" marR="0" indent="0" algn="l" defTabSz="914400" rtl="0" latinLnBrk="0">
              <a:lnSpc>
                <a:spcPct val="90000"/>
              </a:lnSpc>
              <a:spcBef>
                <a:spcPts val="0"/>
              </a:spcBef>
              <a:spcAft>
                <a:spcPts val="0"/>
              </a:spcAft>
              <a:buClrTx/>
              <a:buSzTx/>
              <a:buFontTx/>
              <a:buNone/>
              <a:defRPr sz="32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1pPr>
            <a:lvl2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2pPr>
            <a:lvl3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3pPr>
            <a:lvl4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4pPr>
            <a:lvl5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5pPr>
            <a:lvl6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a:lstStyle>
          <a:p>
            <a:r>
              <a:rPr lang="en-US" sz="2800" b="1" dirty="0" smtClean="0">
                <a:latin typeface="Times New Roman" panose="02020603050405020304" pitchFamily="18" charset="0"/>
                <a:cs typeface="Times New Roman" panose="02020603050405020304" pitchFamily="18" charset="0"/>
              </a:rPr>
              <a:t>Methodology</a:t>
            </a:r>
            <a:endParaRPr sz="2800" b="1" dirty="0">
              <a:latin typeface="Times New Roman" panose="02020603050405020304" pitchFamily="18" charset="0"/>
              <a:cs typeface="Times New Roman" panose="02020603050405020304" pitchFamily="18" charset="0"/>
            </a:endParaRPr>
          </a:p>
        </p:txBody>
      </p:sp>
      <p:pic>
        <p:nvPicPr>
          <p:cNvPr id="6" name="Picture 5"/>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041236" y="2210579"/>
            <a:ext cx="8721408" cy="3181350"/>
          </a:xfrm>
          <a:prstGeom prst="rect">
            <a:avLst/>
          </a:prstGeom>
          <a:noFill/>
          <a:ln w="12700">
            <a:noFill/>
            <a:miter lim="400000"/>
          </a:ln>
        </p:spPr>
      </p:pic>
    </p:spTree>
    <p:extLst>
      <p:ext uri="{BB962C8B-B14F-4D97-AF65-F5344CB8AC3E}">
        <p14:creationId xmlns:p14="http://schemas.microsoft.com/office/powerpoint/2010/main" val="3299747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96510" y="609599"/>
            <a:ext cx="3556000"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Scope of the Project</a:t>
            </a:r>
            <a:endParaRPr lang="en-US" sz="2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189018" y="1487055"/>
            <a:ext cx="9421091" cy="4197559"/>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In the future, modern vehicles are equipped with cameras, microphones and sensors installed to perform different functionalities such as tracking and recognizing users and interpreting their behaves by extracting and processing the required data. Face recognition is best way to finding its way into new generations of vehicles in increasing safety and convenience. Face recognition works on a simple principle. </a:t>
            </a:r>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After </a:t>
            </a:r>
            <a:r>
              <a:rPr lang="en-US" dirty="0">
                <a:latin typeface="Times New Roman" panose="02020603050405020304" pitchFamily="18" charset="0"/>
                <a:cs typeface="Times New Roman" panose="02020603050405020304" pitchFamily="18" charset="0"/>
              </a:rPr>
              <a:t>author enrolls into the system, the system remembers them. The facial recognition concept is applied to real-time car theft detection applications. A web camera is placed at the car door where the video frames are re-encoded and the face of the person trying to unlock the car is recognized using facial recognition algorithms will be if the person is not the user, the car door will not open. </a:t>
            </a:r>
          </a:p>
        </p:txBody>
      </p:sp>
    </p:spTree>
    <p:extLst>
      <p:ext uri="{BB962C8B-B14F-4D97-AF65-F5344CB8AC3E}">
        <p14:creationId xmlns:p14="http://schemas.microsoft.com/office/powerpoint/2010/main" val="23460914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124</TotalTime>
  <Words>973</Words>
  <Application>Microsoft Office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Algerian</vt:lpstr>
      <vt:lpstr>Arial</vt:lpstr>
      <vt:lpstr>Calibri</vt:lpstr>
      <vt:lpstr>Calibri Light</vt:lpstr>
      <vt:lpstr>Century Gothic</vt:lpstr>
      <vt:lpstr>Times New Roman</vt:lpstr>
      <vt:lpstr>Wingdings 3</vt:lpstr>
      <vt:lpstr>Wisp</vt:lpstr>
      <vt:lpstr>PowerPoint Presentation</vt:lpstr>
      <vt:lpstr>Introduction</vt:lpstr>
      <vt:lpstr>PowerPoint Presentation</vt:lpstr>
      <vt:lpstr>PowerPoint Presentation</vt:lpstr>
      <vt:lpstr>PowerPoint Presentation</vt:lpstr>
      <vt:lpstr>PowerPoint Presentation</vt:lpstr>
      <vt:lpstr>SYSTEM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TRIVENI REDDY</dc:creator>
  <cp:lastModifiedBy>LAVAN KARTHIK</cp:lastModifiedBy>
  <cp:revision>23</cp:revision>
  <dcterms:created xsi:type="dcterms:W3CDTF">2024-02-05T06:55:00Z</dcterms:created>
  <dcterms:modified xsi:type="dcterms:W3CDTF">2024-05-02T14:44:31Z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F5AF9EB8D861440481703A03344A2F34_13</vt:lpwstr>
  </property>
  <property fmtid="{D5CDD505-2E9C-101B-9397-08002B2CF9AE}" pid="3" name="KSOProductBuildVer">
    <vt:lpwstr>1033-12.2.0.13431</vt:lpwstr>
  </property>
</Properties>
</file>