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5" r:id="rId2"/>
    <p:sldId id="267" r:id="rId3"/>
    <p:sldId id="258" r:id="rId4"/>
    <p:sldId id="257" r:id="rId5"/>
    <p:sldId id="259" r:id="rId6"/>
    <p:sldId id="260" r:id="rId7"/>
    <p:sldId id="261" r:id="rId8"/>
    <p:sldId id="262" r:id="rId9"/>
    <p:sldId id="268" r:id="rId10"/>
    <p:sldId id="269" r:id="rId11"/>
    <p:sldId id="270" r:id="rId12"/>
    <p:sldId id="263" r:id="rId13"/>
    <p:sldId id="266" r:id="rId14"/>
    <p:sldId id="281" r:id="rId15"/>
    <p:sldId id="283" r:id="rId16"/>
    <p:sldId id="271" r:id="rId17"/>
    <p:sldId id="272" r:id="rId18"/>
    <p:sldId id="273" r:id="rId19"/>
    <p:sldId id="284" r:id="rId20"/>
    <p:sldId id="285" r:id="rId21"/>
    <p:sldId id="274"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70"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B9C7E6-21FC-4A19-89FD-ED5315CADA5B}"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335980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B9C7E6-21FC-4A19-89FD-ED5315CADA5B}"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683319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B9C7E6-21FC-4A19-89FD-ED5315CADA5B}"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3088531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B9C7E6-21FC-4A19-89FD-ED5315CADA5B}"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D1782-C866-4186-8CCC-CE5F4B0F64C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2139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B9C7E6-21FC-4A19-89FD-ED5315CADA5B}"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3791814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B9C7E6-21FC-4A19-89FD-ED5315CADA5B}"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105246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B9C7E6-21FC-4A19-89FD-ED5315CADA5B}"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316396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9C7E6-21FC-4A19-89FD-ED5315CADA5B}"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4062431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9C7E6-21FC-4A19-89FD-ED5315CADA5B}"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128821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9C7E6-21FC-4A19-89FD-ED5315CADA5B}"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43803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9C7E6-21FC-4A19-89FD-ED5315CADA5B}"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16767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9C7E6-21FC-4A19-89FD-ED5315CADA5B}"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274397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9C7E6-21FC-4A19-89FD-ED5315CADA5B}" type="datetimeFigureOut">
              <a:rPr lang="en-IN" smtClean="0"/>
              <a:t>07-01-2023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10294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B9C7E6-21FC-4A19-89FD-ED5315CADA5B}"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254997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9C7E6-21FC-4A19-89FD-ED5315CADA5B}" type="datetimeFigureOut">
              <a:rPr lang="en-IN" smtClean="0"/>
              <a:t>07-01-2023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256724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B9C7E6-21FC-4A19-89FD-ED5315CADA5B}"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327082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B9C7E6-21FC-4A19-89FD-ED5315CADA5B}"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D1782-C866-4186-8CCC-CE5F4B0F64C1}" type="slidenum">
              <a:rPr lang="en-IN" smtClean="0"/>
              <a:t>‹#›</a:t>
            </a:fld>
            <a:endParaRPr lang="en-IN"/>
          </a:p>
        </p:txBody>
      </p:sp>
    </p:spTree>
    <p:extLst>
      <p:ext uri="{BB962C8B-B14F-4D97-AF65-F5344CB8AC3E}">
        <p14:creationId xmlns:p14="http://schemas.microsoft.com/office/powerpoint/2010/main" val="427629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BB9C7E6-21FC-4A19-89FD-ED5315CADA5B}" type="datetimeFigureOut">
              <a:rPr lang="en-IN" smtClean="0"/>
              <a:t>07-01-2023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DD1782-C866-4186-8CCC-CE5F4B0F64C1}" type="slidenum">
              <a:rPr lang="en-IN" smtClean="0"/>
              <a:t>‹#›</a:t>
            </a:fld>
            <a:endParaRPr lang="en-IN"/>
          </a:p>
        </p:txBody>
      </p:sp>
    </p:spTree>
    <p:extLst>
      <p:ext uri="{BB962C8B-B14F-4D97-AF65-F5344CB8AC3E}">
        <p14:creationId xmlns:p14="http://schemas.microsoft.com/office/powerpoint/2010/main" val="33404927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33B7A5-9FEF-E0B0-4388-12E51FB58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7"/>
            <a:ext cx="12192000" cy="6858000"/>
          </a:xfrm>
          <a:prstGeom prst="rect">
            <a:avLst/>
          </a:prstGeom>
        </p:spPr>
      </p:pic>
    </p:spTree>
    <p:extLst>
      <p:ext uri="{BB962C8B-B14F-4D97-AF65-F5344CB8AC3E}">
        <p14:creationId xmlns:p14="http://schemas.microsoft.com/office/powerpoint/2010/main" val="18245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318263E2-F939-6593-0027-ECBE32C91A10}"/>
              </a:ext>
            </a:extLst>
          </p:cNvPr>
          <p:cNvSpPr/>
          <p:nvPr/>
        </p:nvSpPr>
        <p:spPr>
          <a:xfrm>
            <a:off x="59463" y="282103"/>
            <a:ext cx="12073074" cy="782790"/>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ARCHITECTURE OF PROPOSED SYSTEM</a:t>
            </a:r>
          </a:p>
        </p:txBody>
      </p:sp>
      <p:sp>
        <p:nvSpPr>
          <p:cNvPr id="2" name="Oval 1">
            <a:extLst>
              <a:ext uri="{FF2B5EF4-FFF2-40B4-BE49-F238E27FC236}">
                <a16:creationId xmlns:a16="http://schemas.microsoft.com/office/drawing/2014/main" id="{C5C0E626-25F3-CCDE-E211-4D03C7A5B8F7}"/>
              </a:ext>
            </a:extLst>
          </p:cNvPr>
          <p:cNvSpPr/>
          <p:nvPr/>
        </p:nvSpPr>
        <p:spPr>
          <a:xfrm>
            <a:off x="301658" y="1555421"/>
            <a:ext cx="1329179" cy="9238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8" name="Rectangle: Rounded Corners 7">
            <a:extLst>
              <a:ext uri="{FF2B5EF4-FFF2-40B4-BE49-F238E27FC236}">
                <a16:creationId xmlns:a16="http://schemas.microsoft.com/office/drawing/2014/main" id="{64CD61F9-D02E-333A-06BF-CEE8C92ACA2F}"/>
              </a:ext>
            </a:extLst>
          </p:cNvPr>
          <p:cNvSpPr/>
          <p:nvPr/>
        </p:nvSpPr>
        <p:spPr>
          <a:xfrm>
            <a:off x="2309567" y="1706251"/>
            <a:ext cx="1470581" cy="6221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DIABETES DATASET</a:t>
            </a:r>
          </a:p>
        </p:txBody>
      </p:sp>
      <p:sp>
        <p:nvSpPr>
          <p:cNvPr id="9" name="Rectangle: Rounded Corners 8">
            <a:extLst>
              <a:ext uri="{FF2B5EF4-FFF2-40B4-BE49-F238E27FC236}">
                <a16:creationId xmlns:a16="http://schemas.microsoft.com/office/drawing/2014/main" id="{FF315089-15BC-335D-C2E0-A0477D6D76C5}"/>
              </a:ext>
            </a:extLst>
          </p:cNvPr>
          <p:cNvSpPr/>
          <p:nvPr/>
        </p:nvSpPr>
        <p:spPr>
          <a:xfrm>
            <a:off x="4554717" y="1706250"/>
            <a:ext cx="1637121" cy="6221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EDA</a:t>
            </a:r>
          </a:p>
        </p:txBody>
      </p:sp>
      <p:sp>
        <p:nvSpPr>
          <p:cNvPr id="10" name="Rectangle: Single Corner Snipped 9">
            <a:extLst>
              <a:ext uri="{FF2B5EF4-FFF2-40B4-BE49-F238E27FC236}">
                <a16:creationId xmlns:a16="http://schemas.microsoft.com/office/drawing/2014/main" id="{7D37B868-9BEF-4589-870E-5C518728D78A}"/>
              </a:ext>
            </a:extLst>
          </p:cNvPr>
          <p:cNvSpPr/>
          <p:nvPr/>
        </p:nvSpPr>
        <p:spPr>
          <a:xfrm>
            <a:off x="6966407" y="1706250"/>
            <a:ext cx="1847655" cy="622169"/>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 AND TEST DATA</a:t>
            </a:r>
          </a:p>
        </p:txBody>
      </p:sp>
      <p:sp>
        <p:nvSpPr>
          <p:cNvPr id="11" name="Rectangle: Rounded Corners 10">
            <a:extLst>
              <a:ext uri="{FF2B5EF4-FFF2-40B4-BE49-F238E27FC236}">
                <a16:creationId xmlns:a16="http://schemas.microsoft.com/office/drawing/2014/main" id="{676D87FC-D9D2-D21C-B3DD-C678D874D313}"/>
              </a:ext>
            </a:extLst>
          </p:cNvPr>
          <p:cNvSpPr/>
          <p:nvPr/>
        </p:nvSpPr>
        <p:spPr>
          <a:xfrm>
            <a:off x="9588631" y="1593129"/>
            <a:ext cx="2157167" cy="10935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FOREST CLASSIFICATION</a:t>
            </a:r>
          </a:p>
        </p:txBody>
      </p:sp>
      <p:sp>
        <p:nvSpPr>
          <p:cNvPr id="12" name="Rectangle: Rounded Corners 11">
            <a:extLst>
              <a:ext uri="{FF2B5EF4-FFF2-40B4-BE49-F238E27FC236}">
                <a16:creationId xmlns:a16="http://schemas.microsoft.com/office/drawing/2014/main" id="{EB44EABB-0846-2478-BDEC-7C4D34A4A1D4}"/>
              </a:ext>
            </a:extLst>
          </p:cNvPr>
          <p:cNvSpPr/>
          <p:nvPr/>
        </p:nvSpPr>
        <p:spPr>
          <a:xfrm>
            <a:off x="9630266" y="3429000"/>
            <a:ext cx="2073896" cy="9564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 PICKLE FILE </a:t>
            </a:r>
          </a:p>
        </p:txBody>
      </p:sp>
      <p:sp>
        <p:nvSpPr>
          <p:cNvPr id="14" name="Rectangle: Rounded Corners 13">
            <a:extLst>
              <a:ext uri="{FF2B5EF4-FFF2-40B4-BE49-F238E27FC236}">
                <a16:creationId xmlns:a16="http://schemas.microsoft.com/office/drawing/2014/main" id="{69010513-6ED5-98C9-0B09-AF5A22278656}"/>
              </a:ext>
            </a:extLst>
          </p:cNvPr>
          <p:cNvSpPr/>
          <p:nvPr/>
        </p:nvSpPr>
        <p:spPr>
          <a:xfrm>
            <a:off x="9630266" y="5175315"/>
            <a:ext cx="2115532" cy="9564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FASTAPI</a:t>
            </a:r>
          </a:p>
        </p:txBody>
      </p:sp>
      <p:sp>
        <p:nvSpPr>
          <p:cNvPr id="15" name="Rectangle: Rounded Corners 14">
            <a:extLst>
              <a:ext uri="{FF2B5EF4-FFF2-40B4-BE49-F238E27FC236}">
                <a16:creationId xmlns:a16="http://schemas.microsoft.com/office/drawing/2014/main" id="{5F5D6C70-2352-AABD-C93E-26A2AA4D6769}"/>
              </a:ext>
            </a:extLst>
          </p:cNvPr>
          <p:cNvSpPr/>
          <p:nvPr/>
        </p:nvSpPr>
        <p:spPr>
          <a:xfrm>
            <a:off x="6698530" y="5194169"/>
            <a:ext cx="2115532" cy="937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DEPLOY IN AWS EC2 </a:t>
            </a:r>
          </a:p>
        </p:txBody>
      </p:sp>
      <p:sp>
        <p:nvSpPr>
          <p:cNvPr id="16" name="Rectangle: Rounded Corners 15">
            <a:extLst>
              <a:ext uri="{FF2B5EF4-FFF2-40B4-BE49-F238E27FC236}">
                <a16:creationId xmlns:a16="http://schemas.microsoft.com/office/drawing/2014/main" id="{E6B500C1-CE57-C895-5FC8-1E68CEBC120D}"/>
              </a:ext>
            </a:extLst>
          </p:cNvPr>
          <p:cNvSpPr/>
          <p:nvPr/>
        </p:nvSpPr>
        <p:spPr>
          <a:xfrm>
            <a:off x="3535053" y="5175315"/>
            <a:ext cx="2306424" cy="937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 TO FRONTEND USING EC2 IP ADDRESS .</a:t>
            </a:r>
          </a:p>
        </p:txBody>
      </p:sp>
      <p:sp>
        <p:nvSpPr>
          <p:cNvPr id="17" name="Rectangle: Rounded Corners 16">
            <a:extLst>
              <a:ext uri="{FF2B5EF4-FFF2-40B4-BE49-F238E27FC236}">
                <a16:creationId xmlns:a16="http://schemas.microsoft.com/office/drawing/2014/main" id="{7CB28944-1712-DB4A-3416-F9D65F02A305}"/>
              </a:ext>
            </a:extLst>
          </p:cNvPr>
          <p:cNvSpPr/>
          <p:nvPr/>
        </p:nvSpPr>
        <p:spPr>
          <a:xfrm>
            <a:off x="301658" y="5194169"/>
            <a:ext cx="2306423" cy="9376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DEPLOY ANGULAR FRONTEND IN S3 BUCKET</a:t>
            </a:r>
          </a:p>
        </p:txBody>
      </p:sp>
      <p:sp>
        <p:nvSpPr>
          <p:cNvPr id="18" name="Rectangle: Rounded Corners 17">
            <a:extLst>
              <a:ext uri="{FF2B5EF4-FFF2-40B4-BE49-F238E27FC236}">
                <a16:creationId xmlns:a16="http://schemas.microsoft.com/office/drawing/2014/main" id="{282FEB58-8080-7E2E-F2BB-07F9D299C0EB}"/>
              </a:ext>
            </a:extLst>
          </p:cNvPr>
          <p:cNvSpPr/>
          <p:nvPr/>
        </p:nvSpPr>
        <p:spPr>
          <a:xfrm>
            <a:off x="301658" y="3595961"/>
            <a:ext cx="2073896" cy="7827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 THE STATIC WEBSITE</a:t>
            </a:r>
          </a:p>
        </p:txBody>
      </p:sp>
      <p:sp>
        <p:nvSpPr>
          <p:cNvPr id="20" name="Oval 19">
            <a:extLst>
              <a:ext uri="{FF2B5EF4-FFF2-40B4-BE49-F238E27FC236}">
                <a16:creationId xmlns:a16="http://schemas.microsoft.com/office/drawing/2014/main" id="{79B249C0-7CBC-71D2-6F29-9AF79249C7FC}"/>
              </a:ext>
            </a:extLst>
          </p:cNvPr>
          <p:cNvSpPr/>
          <p:nvPr/>
        </p:nvSpPr>
        <p:spPr>
          <a:xfrm>
            <a:off x="4175682" y="3364869"/>
            <a:ext cx="2073896" cy="1178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OUTCOME</a:t>
            </a:r>
          </a:p>
        </p:txBody>
      </p:sp>
      <p:sp>
        <p:nvSpPr>
          <p:cNvPr id="21" name="Arrow: Right 20">
            <a:extLst>
              <a:ext uri="{FF2B5EF4-FFF2-40B4-BE49-F238E27FC236}">
                <a16:creationId xmlns:a16="http://schemas.microsoft.com/office/drawing/2014/main" id="{1DC22583-347A-562A-C620-7CFB52B0B8AD}"/>
              </a:ext>
            </a:extLst>
          </p:cNvPr>
          <p:cNvSpPr/>
          <p:nvPr/>
        </p:nvSpPr>
        <p:spPr>
          <a:xfrm>
            <a:off x="1706251" y="1878483"/>
            <a:ext cx="527901" cy="3012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89D7F36F-067B-FAEB-10BC-0A5263E20AA2}"/>
              </a:ext>
            </a:extLst>
          </p:cNvPr>
          <p:cNvSpPr/>
          <p:nvPr/>
        </p:nvSpPr>
        <p:spPr>
          <a:xfrm>
            <a:off x="3903482" y="1854891"/>
            <a:ext cx="527901" cy="3012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869A2EEE-2133-C4D0-9B96-2C5CC675053C}"/>
              </a:ext>
            </a:extLst>
          </p:cNvPr>
          <p:cNvSpPr/>
          <p:nvPr/>
        </p:nvSpPr>
        <p:spPr>
          <a:xfrm>
            <a:off x="6312817" y="1824422"/>
            <a:ext cx="527901" cy="3012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D8FA7186-F221-1E7E-BC9F-9B4F4DCA2C82}"/>
              </a:ext>
            </a:extLst>
          </p:cNvPr>
          <p:cNvSpPr/>
          <p:nvPr/>
        </p:nvSpPr>
        <p:spPr>
          <a:xfrm>
            <a:off x="8937396" y="1935041"/>
            <a:ext cx="527901" cy="3012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B0B9FC1C-B842-302C-3480-7E0F6968F7D4}"/>
              </a:ext>
            </a:extLst>
          </p:cNvPr>
          <p:cNvSpPr/>
          <p:nvPr/>
        </p:nvSpPr>
        <p:spPr>
          <a:xfrm rot="10800000">
            <a:off x="8958213" y="5512338"/>
            <a:ext cx="527901" cy="3012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E7942C6E-7EC2-DE98-49ED-5DDEB026C82F}"/>
              </a:ext>
            </a:extLst>
          </p:cNvPr>
          <p:cNvSpPr/>
          <p:nvPr/>
        </p:nvSpPr>
        <p:spPr>
          <a:xfrm rot="10800000">
            <a:off x="2734182" y="5497878"/>
            <a:ext cx="698250" cy="2979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B6B80970-3BB7-C033-740F-D43C25C05A60}"/>
              </a:ext>
            </a:extLst>
          </p:cNvPr>
          <p:cNvSpPr/>
          <p:nvPr/>
        </p:nvSpPr>
        <p:spPr>
          <a:xfrm rot="10800000">
            <a:off x="5900454" y="5497878"/>
            <a:ext cx="698250" cy="2979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C7DF1987-0ED2-0FC9-CF9A-8EC4C4FEDABB}"/>
              </a:ext>
            </a:extLst>
          </p:cNvPr>
          <p:cNvSpPr/>
          <p:nvPr/>
        </p:nvSpPr>
        <p:spPr>
          <a:xfrm rot="5400000">
            <a:off x="10493302" y="2953032"/>
            <a:ext cx="527901" cy="26141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6DEDA2F2-BF4B-AE43-68C6-8BE4354782B3}"/>
              </a:ext>
            </a:extLst>
          </p:cNvPr>
          <p:cNvSpPr/>
          <p:nvPr/>
        </p:nvSpPr>
        <p:spPr>
          <a:xfrm rot="5400000">
            <a:off x="10424081" y="4686394"/>
            <a:ext cx="527901" cy="26141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5A8FE2BD-D330-A1DA-7AFA-964A77C5AFA0}"/>
              </a:ext>
            </a:extLst>
          </p:cNvPr>
          <p:cNvSpPr/>
          <p:nvPr/>
        </p:nvSpPr>
        <p:spPr>
          <a:xfrm rot="16200000">
            <a:off x="989481" y="4637486"/>
            <a:ext cx="698250" cy="2979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A5C83C7A-CFB3-2BD4-138C-AAC50EA0409B}"/>
              </a:ext>
            </a:extLst>
          </p:cNvPr>
          <p:cNvSpPr/>
          <p:nvPr/>
        </p:nvSpPr>
        <p:spPr>
          <a:xfrm>
            <a:off x="2426119" y="3788534"/>
            <a:ext cx="1723535" cy="29548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039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ECC4AECB-F9D3-9687-BA9B-0500F112664C}"/>
              </a:ext>
            </a:extLst>
          </p:cNvPr>
          <p:cNvSpPr/>
          <p:nvPr/>
        </p:nvSpPr>
        <p:spPr>
          <a:xfrm>
            <a:off x="59463" y="263250"/>
            <a:ext cx="12073074" cy="782790"/>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SYSTEM REQUIREMENTS</a:t>
            </a:r>
            <a:endParaRPr lang="en-IN" sz="2400" dirty="0">
              <a:solidFill>
                <a:schemeClr val="tx1"/>
              </a:solidFill>
            </a:endParaRPr>
          </a:p>
        </p:txBody>
      </p:sp>
      <p:sp>
        <p:nvSpPr>
          <p:cNvPr id="3" name="TextBox 2">
            <a:extLst>
              <a:ext uri="{FF2B5EF4-FFF2-40B4-BE49-F238E27FC236}">
                <a16:creationId xmlns:a16="http://schemas.microsoft.com/office/drawing/2014/main" id="{A01D0CFE-9E30-BFAC-4E3C-24784E024E91}"/>
              </a:ext>
            </a:extLst>
          </p:cNvPr>
          <p:cNvSpPr txBox="1"/>
          <p:nvPr/>
        </p:nvSpPr>
        <p:spPr>
          <a:xfrm>
            <a:off x="141402" y="1282045"/>
            <a:ext cx="11877773" cy="4524315"/>
          </a:xfrm>
          <a:prstGeom prst="rect">
            <a:avLst/>
          </a:prstGeom>
          <a:noFill/>
        </p:spPr>
        <p:txBody>
          <a:bodyPr wrap="square" rtlCol="0">
            <a:spAutoFit/>
          </a:bodyPr>
          <a:lstStyle/>
          <a:p>
            <a:r>
              <a:rPr lang="en-IN" sz="2400" dirty="0"/>
              <a:t>SOFTWARE REQUIREMENTS </a:t>
            </a:r>
          </a:p>
          <a:p>
            <a:r>
              <a:rPr lang="en-IN" sz="2400" dirty="0"/>
              <a:t>➢ Python(backend) </a:t>
            </a:r>
          </a:p>
          <a:p>
            <a:r>
              <a:rPr lang="en-IN" sz="2400" dirty="0"/>
              <a:t>➢ FastAPI(framework) </a:t>
            </a:r>
          </a:p>
          <a:p>
            <a:r>
              <a:rPr lang="en-IN" sz="2400" dirty="0"/>
              <a:t>➢ Angular(frontend) </a:t>
            </a:r>
          </a:p>
          <a:p>
            <a:endParaRPr lang="en-IN" sz="2400" dirty="0"/>
          </a:p>
          <a:p>
            <a:endParaRPr lang="en-IN" sz="2400" dirty="0"/>
          </a:p>
          <a:p>
            <a:endParaRPr lang="en-IN" sz="2400" dirty="0"/>
          </a:p>
          <a:p>
            <a:r>
              <a:rPr lang="en-IN" sz="2400" dirty="0"/>
              <a:t>HARDWARE REQUIREMENTS </a:t>
            </a:r>
          </a:p>
          <a:p>
            <a:r>
              <a:rPr lang="en-IN" sz="2400" dirty="0"/>
              <a:t>➢ Processor: minimum 1 GHz or more. </a:t>
            </a:r>
          </a:p>
          <a:p>
            <a:r>
              <a:rPr lang="en-IN" sz="2400" dirty="0"/>
              <a:t>➢ Ethernet connection (LAN) OR a wireless adapter (Wi-Fi). </a:t>
            </a:r>
          </a:p>
          <a:p>
            <a:r>
              <a:rPr lang="en-IN" sz="2400" dirty="0"/>
              <a:t>➢ Hard drive: Minimum 32 GB ; Recommended 64 GB. </a:t>
            </a:r>
          </a:p>
          <a:p>
            <a:r>
              <a:rPr lang="en-IN" sz="2400" dirty="0"/>
              <a:t>➢ Memory (RAM): Minimum 1 GB; Recommended 4 GB. </a:t>
            </a:r>
          </a:p>
        </p:txBody>
      </p:sp>
    </p:spTree>
    <p:extLst>
      <p:ext uri="{BB962C8B-B14F-4D97-AF65-F5344CB8AC3E}">
        <p14:creationId xmlns:p14="http://schemas.microsoft.com/office/powerpoint/2010/main" val="208806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9D5B859B-BFC6-8742-53E7-C85C013E2608}"/>
              </a:ext>
            </a:extLst>
          </p:cNvPr>
          <p:cNvSpPr/>
          <p:nvPr/>
        </p:nvSpPr>
        <p:spPr>
          <a:xfrm>
            <a:off x="47625" y="542924"/>
            <a:ext cx="12096750" cy="819234"/>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lumMod val="95000"/>
                  </a:schemeClr>
                </a:solidFill>
              </a:rPr>
              <a:t>ALGORITHM</a:t>
            </a:r>
          </a:p>
        </p:txBody>
      </p:sp>
      <p:sp>
        <p:nvSpPr>
          <p:cNvPr id="4" name="TextBox 3">
            <a:extLst>
              <a:ext uri="{FF2B5EF4-FFF2-40B4-BE49-F238E27FC236}">
                <a16:creationId xmlns:a16="http://schemas.microsoft.com/office/drawing/2014/main" id="{40189B96-A0C7-DE3E-FC7C-F1F475D016BC}"/>
              </a:ext>
            </a:extLst>
          </p:cNvPr>
          <p:cNvSpPr txBox="1"/>
          <p:nvPr/>
        </p:nvSpPr>
        <p:spPr>
          <a:xfrm>
            <a:off x="47625" y="1555423"/>
            <a:ext cx="12009257" cy="2677656"/>
          </a:xfrm>
          <a:prstGeom prst="rect">
            <a:avLst/>
          </a:prstGeom>
          <a:noFill/>
        </p:spPr>
        <p:txBody>
          <a:bodyPr wrap="square" rtlCol="0">
            <a:spAutoFit/>
          </a:bodyPr>
          <a:lstStyle/>
          <a:p>
            <a:pPr algn="just"/>
            <a:r>
              <a:rPr lang="en-US" sz="2400" dirty="0"/>
              <a:t>STEP1: Gathering the data from the kaggle and understand about the dataset and preparing the data by removing the missing values.</a:t>
            </a:r>
          </a:p>
          <a:p>
            <a:pPr algn="just"/>
            <a:r>
              <a:rPr lang="en-US" sz="2400" dirty="0"/>
              <a:t>STEP 2: Now we split the gathered data into training and testing dataset. </a:t>
            </a:r>
          </a:p>
          <a:p>
            <a:pPr algn="just"/>
            <a:r>
              <a:rPr lang="en-US" sz="2400" dirty="0"/>
              <a:t>STEP 3: Now using training data we create a Random Forest Classification model. </a:t>
            </a:r>
          </a:p>
          <a:p>
            <a:pPr algn="just"/>
            <a:r>
              <a:rPr lang="en-US" sz="2400" dirty="0"/>
              <a:t>STEP 4: Using the testing data we test the created Random Forest Classification model and import the pickle file. </a:t>
            </a:r>
          </a:p>
          <a:p>
            <a:pPr algn="just"/>
            <a:r>
              <a:rPr lang="en-US" sz="2400" dirty="0"/>
              <a:t>STEP 5: Using the model now we predict diabetes. </a:t>
            </a:r>
            <a:endParaRPr lang="en-IN" sz="2400" dirty="0"/>
          </a:p>
        </p:txBody>
      </p:sp>
    </p:spTree>
    <p:extLst>
      <p:ext uri="{BB962C8B-B14F-4D97-AF65-F5344CB8AC3E}">
        <p14:creationId xmlns:p14="http://schemas.microsoft.com/office/powerpoint/2010/main" val="3387637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693A33-97E4-67FE-E9D4-3031D65B1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2" y="683443"/>
            <a:ext cx="2265292" cy="1913641"/>
          </a:xfrm>
          <a:prstGeom prst="rect">
            <a:avLst/>
          </a:prstGeom>
        </p:spPr>
      </p:pic>
      <p:pic>
        <p:nvPicPr>
          <p:cNvPr id="13" name="Picture 12">
            <a:extLst>
              <a:ext uri="{FF2B5EF4-FFF2-40B4-BE49-F238E27FC236}">
                <a16:creationId xmlns:a16="http://schemas.microsoft.com/office/drawing/2014/main" id="{4923FC3C-1C87-0E3E-AFF4-CD2B1CDC0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054" y="801278"/>
            <a:ext cx="4110087" cy="1564850"/>
          </a:xfrm>
          <a:prstGeom prst="rect">
            <a:avLst/>
          </a:prstGeom>
        </p:spPr>
      </p:pic>
      <p:pic>
        <p:nvPicPr>
          <p:cNvPr id="15" name="Picture 14">
            <a:extLst>
              <a:ext uri="{FF2B5EF4-FFF2-40B4-BE49-F238E27FC236}">
                <a16:creationId xmlns:a16="http://schemas.microsoft.com/office/drawing/2014/main" id="{B83D0D3D-1FD5-C14F-2581-F402E21C4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3211" y="857839"/>
            <a:ext cx="2765197" cy="1451728"/>
          </a:xfrm>
          <a:prstGeom prst="rect">
            <a:avLst/>
          </a:prstGeom>
        </p:spPr>
      </p:pic>
      <p:pic>
        <p:nvPicPr>
          <p:cNvPr id="17" name="Picture 16">
            <a:extLst>
              <a:ext uri="{FF2B5EF4-FFF2-40B4-BE49-F238E27FC236}">
                <a16:creationId xmlns:a16="http://schemas.microsoft.com/office/drawing/2014/main" id="{F3D891A9-E35D-E909-CB74-8004EECF0A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5844" y="4251488"/>
            <a:ext cx="3082564" cy="1178351"/>
          </a:xfrm>
          <a:prstGeom prst="rect">
            <a:avLst/>
          </a:prstGeom>
        </p:spPr>
      </p:pic>
      <p:pic>
        <p:nvPicPr>
          <p:cNvPr id="19" name="Picture 18">
            <a:extLst>
              <a:ext uri="{FF2B5EF4-FFF2-40B4-BE49-F238E27FC236}">
                <a16:creationId xmlns:a16="http://schemas.microsoft.com/office/drawing/2014/main" id="{D3174349-5CCA-B6C6-B4B8-BF6F882243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9955" y="4251488"/>
            <a:ext cx="3695306" cy="1178350"/>
          </a:xfrm>
          <a:prstGeom prst="rect">
            <a:avLst/>
          </a:prstGeom>
        </p:spPr>
      </p:pic>
      <p:sp>
        <p:nvSpPr>
          <p:cNvPr id="24" name="Arrow: Right 23">
            <a:extLst>
              <a:ext uri="{FF2B5EF4-FFF2-40B4-BE49-F238E27FC236}">
                <a16:creationId xmlns:a16="http://schemas.microsoft.com/office/drawing/2014/main" id="{6CB94B75-3D5A-49CC-7511-334B19C2488D}"/>
              </a:ext>
            </a:extLst>
          </p:cNvPr>
          <p:cNvSpPr/>
          <p:nvPr/>
        </p:nvSpPr>
        <p:spPr>
          <a:xfrm>
            <a:off x="2564091" y="1272620"/>
            <a:ext cx="1263192" cy="53261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pickle</a:t>
            </a:r>
          </a:p>
        </p:txBody>
      </p:sp>
      <p:sp>
        <p:nvSpPr>
          <p:cNvPr id="25" name="Arrow: Right 24">
            <a:extLst>
              <a:ext uri="{FF2B5EF4-FFF2-40B4-BE49-F238E27FC236}">
                <a16:creationId xmlns:a16="http://schemas.microsoft.com/office/drawing/2014/main" id="{3F90F3EB-57DF-9AD2-38A1-CCB372AD5225}"/>
              </a:ext>
            </a:extLst>
          </p:cNvPr>
          <p:cNvSpPr/>
          <p:nvPr/>
        </p:nvSpPr>
        <p:spPr>
          <a:xfrm>
            <a:off x="7400040" y="1305611"/>
            <a:ext cx="1263192" cy="53261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deploy</a:t>
            </a:r>
          </a:p>
        </p:txBody>
      </p:sp>
      <p:sp>
        <p:nvSpPr>
          <p:cNvPr id="26" name="Arrow: Right 25">
            <a:extLst>
              <a:ext uri="{FF2B5EF4-FFF2-40B4-BE49-F238E27FC236}">
                <a16:creationId xmlns:a16="http://schemas.microsoft.com/office/drawing/2014/main" id="{86649F6A-90E8-87DC-35CF-2B6E7B9B8184}"/>
              </a:ext>
            </a:extLst>
          </p:cNvPr>
          <p:cNvSpPr/>
          <p:nvPr/>
        </p:nvSpPr>
        <p:spPr>
          <a:xfrm rot="5400000">
            <a:off x="9379669" y="3007151"/>
            <a:ext cx="1640264" cy="54675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bg1"/>
                </a:solidFill>
              </a:rPr>
              <a:t>Connect </a:t>
            </a:r>
            <a:r>
              <a:rPr lang="en-IN" dirty="0" err="1">
                <a:solidFill>
                  <a:schemeClr val="bg1"/>
                </a:solidFill>
              </a:rPr>
              <a:t>ip</a:t>
            </a:r>
            <a:r>
              <a:rPr lang="en-IN" dirty="0">
                <a:solidFill>
                  <a:schemeClr val="bg1"/>
                </a:solidFill>
              </a:rPr>
              <a:t> </a:t>
            </a:r>
          </a:p>
        </p:txBody>
      </p:sp>
      <p:sp>
        <p:nvSpPr>
          <p:cNvPr id="28" name="Arrow: Left 27">
            <a:extLst>
              <a:ext uri="{FF2B5EF4-FFF2-40B4-BE49-F238E27FC236}">
                <a16:creationId xmlns:a16="http://schemas.microsoft.com/office/drawing/2014/main" id="{7065D390-55DE-0699-4419-C63B6ADE5471}"/>
              </a:ext>
            </a:extLst>
          </p:cNvPr>
          <p:cNvSpPr/>
          <p:nvPr/>
        </p:nvSpPr>
        <p:spPr>
          <a:xfrm>
            <a:off x="7022183" y="4491873"/>
            <a:ext cx="1358246" cy="52790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bg1"/>
                </a:solidFill>
              </a:rPr>
              <a:t>deploy</a:t>
            </a:r>
          </a:p>
        </p:txBody>
      </p:sp>
    </p:spTree>
    <p:extLst>
      <p:ext uri="{BB962C8B-B14F-4D97-AF65-F5344CB8AC3E}">
        <p14:creationId xmlns:p14="http://schemas.microsoft.com/office/powerpoint/2010/main" val="302068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FEB11-C3A4-44B7-F683-D0C505D2218B}"/>
              </a:ext>
            </a:extLst>
          </p:cNvPr>
          <p:cNvSpPr txBox="1"/>
          <p:nvPr/>
        </p:nvSpPr>
        <p:spPr>
          <a:xfrm>
            <a:off x="4308050" y="348792"/>
            <a:ext cx="3893270" cy="584775"/>
          </a:xfrm>
          <a:prstGeom prst="rect">
            <a:avLst/>
          </a:prstGeom>
          <a:noFill/>
        </p:spPr>
        <p:txBody>
          <a:bodyPr wrap="square" rtlCol="0">
            <a:spAutoFit/>
          </a:bodyPr>
          <a:lstStyle/>
          <a:p>
            <a:r>
              <a:rPr lang="en-IN" sz="3200" u="sng" dirty="0">
                <a:solidFill>
                  <a:schemeClr val="tx1">
                    <a:lumMod val="65000"/>
                  </a:schemeClr>
                </a:solidFill>
              </a:rPr>
              <a:t>JUPYTER CODE</a:t>
            </a:r>
          </a:p>
        </p:txBody>
      </p:sp>
      <p:pic>
        <p:nvPicPr>
          <p:cNvPr id="6" name="Picture 5">
            <a:extLst>
              <a:ext uri="{FF2B5EF4-FFF2-40B4-BE49-F238E27FC236}">
                <a16:creationId xmlns:a16="http://schemas.microsoft.com/office/drawing/2014/main" id="{AAFD0DCC-D19F-E4BC-3FB9-CCDC01D5C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4" y="1112363"/>
            <a:ext cx="5817909" cy="5627900"/>
          </a:xfrm>
          <a:prstGeom prst="rect">
            <a:avLst/>
          </a:prstGeom>
        </p:spPr>
      </p:pic>
      <p:pic>
        <p:nvPicPr>
          <p:cNvPr id="8" name="Picture 7">
            <a:extLst>
              <a:ext uri="{FF2B5EF4-FFF2-40B4-BE49-F238E27FC236}">
                <a16:creationId xmlns:a16="http://schemas.microsoft.com/office/drawing/2014/main" id="{6F49BE84-7E9B-CB4C-92EF-89A568E68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876" y="1112363"/>
            <a:ext cx="6096000" cy="5627900"/>
          </a:xfrm>
          <a:prstGeom prst="rect">
            <a:avLst/>
          </a:prstGeom>
        </p:spPr>
      </p:pic>
    </p:spTree>
    <p:extLst>
      <p:ext uri="{BB962C8B-B14F-4D97-AF65-F5344CB8AC3E}">
        <p14:creationId xmlns:p14="http://schemas.microsoft.com/office/powerpoint/2010/main" val="151157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562037-F6D7-BBC7-B870-9283A1E71F8D}"/>
              </a:ext>
            </a:extLst>
          </p:cNvPr>
          <p:cNvSpPr txBox="1"/>
          <p:nvPr/>
        </p:nvSpPr>
        <p:spPr>
          <a:xfrm>
            <a:off x="4675694" y="311083"/>
            <a:ext cx="3516198" cy="523220"/>
          </a:xfrm>
          <a:prstGeom prst="rect">
            <a:avLst/>
          </a:prstGeom>
          <a:noFill/>
        </p:spPr>
        <p:txBody>
          <a:bodyPr wrap="square" rtlCol="0">
            <a:spAutoFit/>
          </a:bodyPr>
          <a:lstStyle/>
          <a:p>
            <a:r>
              <a:rPr lang="en-IN" sz="2800" u="sng" dirty="0"/>
              <a:t>FAST API CODE</a:t>
            </a:r>
          </a:p>
        </p:txBody>
      </p:sp>
      <p:pic>
        <p:nvPicPr>
          <p:cNvPr id="6" name="Picture 5">
            <a:extLst>
              <a:ext uri="{FF2B5EF4-FFF2-40B4-BE49-F238E27FC236}">
                <a16:creationId xmlns:a16="http://schemas.microsoft.com/office/drawing/2014/main" id="{5BF8135F-65FC-4C2F-B1B8-19BDD4071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29" y="942679"/>
            <a:ext cx="5945171" cy="5604238"/>
          </a:xfrm>
          <a:prstGeom prst="rect">
            <a:avLst/>
          </a:prstGeom>
        </p:spPr>
      </p:pic>
      <p:pic>
        <p:nvPicPr>
          <p:cNvPr id="8" name="Picture 7">
            <a:extLst>
              <a:ext uri="{FF2B5EF4-FFF2-40B4-BE49-F238E27FC236}">
                <a16:creationId xmlns:a16="http://schemas.microsoft.com/office/drawing/2014/main" id="{7DB7070B-2F9C-32B3-2BE0-83AE392CB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1414" y="942679"/>
            <a:ext cx="5945171" cy="5844620"/>
          </a:xfrm>
          <a:prstGeom prst="rect">
            <a:avLst/>
          </a:prstGeom>
        </p:spPr>
      </p:pic>
    </p:spTree>
    <p:extLst>
      <p:ext uri="{BB962C8B-B14F-4D97-AF65-F5344CB8AC3E}">
        <p14:creationId xmlns:p14="http://schemas.microsoft.com/office/powerpoint/2010/main" val="423664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79054D-F867-FAF3-DF8A-9D5E337089F8}"/>
              </a:ext>
            </a:extLst>
          </p:cNvPr>
          <p:cNvSpPr txBox="1"/>
          <p:nvPr/>
        </p:nvSpPr>
        <p:spPr>
          <a:xfrm>
            <a:off x="4738539" y="245097"/>
            <a:ext cx="2246723" cy="523220"/>
          </a:xfrm>
          <a:prstGeom prst="rect">
            <a:avLst/>
          </a:prstGeom>
          <a:noFill/>
        </p:spPr>
        <p:txBody>
          <a:bodyPr wrap="square" rtlCol="0">
            <a:spAutoFit/>
          </a:bodyPr>
          <a:lstStyle/>
          <a:p>
            <a:r>
              <a:rPr lang="en-IN" sz="2800" u="sng" dirty="0"/>
              <a:t>AWS EC2</a:t>
            </a:r>
          </a:p>
        </p:txBody>
      </p:sp>
      <p:pic>
        <p:nvPicPr>
          <p:cNvPr id="8" name="Picture 7">
            <a:extLst>
              <a:ext uri="{FF2B5EF4-FFF2-40B4-BE49-F238E27FC236}">
                <a16:creationId xmlns:a16="http://schemas.microsoft.com/office/drawing/2014/main" id="{A34A203A-15B3-CC27-E446-81B1931E9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48" y="768317"/>
            <a:ext cx="11840066" cy="5971848"/>
          </a:xfrm>
          <a:prstGeom prst="rect">
            <a:avLst/>
          </a:prstGeom>
        </p:spPr>
      </p:pic>
    </p:spTree>
    <p:extLst>
      <p:ext uri="{BB962C8B-B14F-4D97-AF65-F5344CB8AC3E}">
        <p14:creationId xmlns:p14="http://schemas.microsoft.com/office/powerpoint/2010/main" val="143658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AE101C-8D91-835C-BD62-66230941215B}"/>
              </a:ext>
            </a:extLst>
          </p:cNvPr>
          <p:cNvSpPr txBox="1"/>
          <p:nvPr/>
        </p:nvSpPr>
        <p:spPr>
          <a:xfrm>
            <a:off x="4223208" y="197962"/>
            <a:ext cx="3959257" cy="523220"/>
          </a:xfrm>
          <a:prstGeom prst="rect">
            <a:avLst/>
          </a:prstGeom>
          <a:noFill/>
        </p:spPr>
        <p:txBody>
          <a:bodyPr wrap="square" rtlCol="0">
            <a:spAutoFit/>
          </a:bodyPr>
          <a:lstStyle/>
          <a:p>
            <a:r>
              <a:rPr lang="en-IN" sz="2800" u="sng" dirty="0"/>
              <a:t>ANGULAR CODE</a:t>
            </a:r>
          </a:p>
        </p:txBody>
      </p:sp>
      <p:pic>
        <p:nvPicPr>
          <p:cNvPr id="5" name="Picture 4">
            <a:extLst>
              <a:ext uri="{FF2B5EF4-FFF2-40B4-BE49-F238E27FC236}">
                <a16:creationId xmlns:a16="http://schemas.microsoft.com/office/drawing/2014/main" id="{DA77057D-D139-4247-ABF5-CCCFE801B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1166567"/>
            <a:ext cx="5935744" cy="5611305"/>
          </a:xfrm>
          <a:prstGeom prst="rect">
            <a:avLst/>
          </a:prstGeom>
        </p:spPr>
      </p:pic>
      <p:sp>
        <p:nvSpPr>
          <p:cNvPr id="7" name="TextBox 6">
            <a:extLst>
              <a:ext uri="{FF2B5EF4-FFF2-40B4-BE49-F238E27FC236}">
                <a16:creationId xmlns:a16="http://schemas.microsoft.com/office/drawing/2014/main" id="{E1AA9899-E292-DAB8-8B7D-D05D4FA1DB59}"/>
              </a:ext>
            </a:extLst>
          </p:cNvPr>
          <p:cNvSpPr txBox="1"/>
          <p:nvPr/>
        </p:nvSpPr>
        <p:spPr>
          <a:xfrm>
            <a:off x="273377" y="720307"/>
            <a:ext cx="2479250" cy="369332"/>
          </a:xfrm>
          <a:prstGeom prst="rect">
            <a:avLst/>
          </a:prstGeom>
          <a:noFill/>
        </p:spPr>
        <p:txBody>
          <a:bodyPr wrap="square" rtlCol="0">
            <a:spAutoFit/>
          </a:bodyPr>
          <a:lstStyle/>
          <a:p>
            <a:r>
              <a:rPr lang="en-IN" u="sng" dirty="0"/>
              <a:t>app.component.html</a:t>
            </a:r>
          </a:p>
        </p:txBody>
      </p:sp>
      <p:pic>
        <p:nvPicPr>
          <p:cNvPr id="9" name="Picture 8">
            <a:extLst>
              <a:ext uri="{FF2B5EF4-FFF2-40B4-BE49-F238E27FC236}">
                <a16:creationId xmlns:a16="http://schemas.microsoft.com/office/drawing/2014/main" id="{4C22C90C-6A1D-82CF-0FEB-CEC556A17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66566"/>
            <a:ext cx="6030009" cy="5611305"/>
          </a:xfrm>
          <a:prstGeom prst="rect">
            <a:avLst/>
          </a:prstGeom>
        </p:spPr>
      </p:pic>
      <p:sp>
        <p:nvSpPr>
          <p:cNvPr id="10" name="TextBox 9">
            <a:extLst>
              <a:ext uri="{FF2B5EF4-FFF2-40B4-BE49-F238E27FC236}">
                <a16:creationId xmlns:a16="http://schemas.microsoft.com/office/drawing/2014/main" id="{6364ACDA-025B-4921-B404-6FD381E79FC1}"/>
              </a:ext>
            </a:extLst>
          </p:cNvPr>
          <p:cNvSpPr txBox="1"/>
          <p:nvPr/>
        </p:nvSpPr>
        <p:spPr>
          <a:xfrm>
            <a:off x="6096000" y="697583"/>
            <a:ext cx="2755769" cy="369332"/>
          </a:xfrm>
          <a:prstGeom prst="rect">
            <a:avLst/>
          </a:prstGeom>
          <a:noFill/>
        </p:spPr>
        <p:txBody>
          <a:bodyPr wrap="square" rtlCol="0">
            <a:spAutoFit/>
          </a:bodyPr>
          <a:lstStyle/>
          <a:p>
            <a:r>
              <a:rPr lang="en-IN" u="sng" dirty="0"/>
              <a:t>app.component.ts</a:t>
            </a:r>
          </a:p>
        </p:txBody>
      </p:sp>
    </p:spTree>
    <p:extLst>
      <p:ext uri="{BB962C8B-B14F-4D97-AF65-F5344CB8AC3E}">
        <p14:creationId xmlns:p14="http://schemas.microsoft.com/office/powerpoint/2010/main" val="992436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99466-FAE7-B583-214F-7202F56452A9}"/>
              </a:ext>
            </a:extLst>
          </p:cNvPr>
          <p:cNvSpPr txBox="1"/>
          <p:nvPr/>
        </p:nvSpPr>
        <p:spPr>
          <a:xfrm>
            <a:off x="4468306" y="282804"/>
            <a:ext cx="3874416" cy="523220"/>
          </a:xfrm>
          <a:prstGeom prst="rect">
            <a:avLst/>
          </a:prstGeom>
          <a:noFill/>
        </p:spPr>
        <p:txBody>
          <a:bodyPr wrap="square" rtlCol="0">
            <a:spAutoFit/>
          </a:bodyPr>
          <a:lstStyle/>
          <a:p>
            <a:r>
              <a:rPr lang="en-IN" sz="2800" u="sng" dirty="0"/>
              <a:t>AWS AMAZON S3</a:t>
            </a:r>
          </a:p>
        </p:txBody>
      </p:sp>
      <p:pic>
        <p:nvPicPr>
          <p:cNvPr id="4" name="Picture 3">
            <a:extLst>
              <a:ext uri="{FF2B5EF4-FFF2-40B4-BE49-F238E27FC236}">
                <a16:creationId xmlns:a16="http://schemas.microsoft.com/office/drawing/2014/main" id="{34F5E64E-F312-59F0-7CD9-2120D7AE2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26" y="806024"/>
            <a:ext cx="11868347" cy="5882293"/>
          </a:xfrm>
          <a:prstGeom prst="rect">
            <a:avLst/>
          </a:prstGeom>
        </p:spPr>
      </p:pic>
    </p:spTree>
    <p:extLst>
      <p:ext uri="{BB962C8B-B14F-4D97-AF65-F5344CB8AC3E}">
        <p14:creationId xmlns:p14="http://schemas.microsoft.com/office/powerpoint/2010/main" val="55079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7B8EC-CB47-DDFD-E10E-F75C2B293AC6}"/>
              </a:ext>
            </a:extLst>
          </p:cNvPr>
          <p:cNvSpPr txBox="1"/>
          <p:nvPr/>
        </p:nvSpPr>
        <p:spPr>
          <a:xfrm>
            <a:off x="4892511" y="193248"/>
            <a:ext cx="3195687" cy="584775"/>
          </a:xfrm>
          <a:prstGeom prst="rect">
            <a:avLst/>
          </a:prstGeom>
          <a:noFill/>
        </p:spPr>
        <p:txBody>
          <a:bodyPr wrap="square" rtlCol="0">
            <a:spAutoFit/>
          </a:bodyPr>
          <a:lstStyle/>
          <a:p>
            <a:r>
              <a:rPr lang="en-IN" sz="3200" u="sng" dirty="0"/>
              <a:t>RESULT</a:t>
            </a:r>
          </a:p>
        </p:txBody>
      </p:sp>
      <p:pic>
        <p:nvPicPr>
          <p:cNvPr id="4" name="Picture 3">
            <a:extLst>
              <a:ext uri="{FF2B5EF4-FFF2-40B4-BE49-F238E27FC236}">
                <a16:creationId xmlns:a16="http://schemas.microsoft.com/office/drawing/2014/main" id="{86A0FCCC-9F70-60A3-A8AB-50B6303DC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11" y="1126816"/>
            <a:ext cx="11368726" cy="5537936"/>
          </a:xfrm>
          <a:prstGeom prst="rect">
            <a:avLst/>
          </a:prstGeom>
        </p:spPr>
      </p:pic>
      <p:sp>
        <p:nvSpPr>
          <p:cNvPr id="7" name="TextBox 6">
            <a:extLst>
              <a:ext uri="{FF2B5EF4-FFF2-40B4-BE49-F238E27FC236}">
                <a16:creationId xmlns:a16="http://schemas.microsoft.com/office/drawing/2014/main" id="{C7A7109F-D865-DE2E-7F46-85F2A1B9C05B}"/>
              </a:ext>
            </a:extLst>
          </p:cNvPr>
          <p:cNvSpPr txBox="1"/>
          <p:nvPr/>
        </p:nvSpPr>
        <p:spPr>
          <a:xfrm>
            <a:off x="320511" y="675170"/>
            <a:ext cx="2658359" cy="400110"/>
          </a:xfrm>
          <a:prstGeom prst="rect">
            <a:avLst/>
          </a:prstGeom>
          <a:noFill/>
        </p:spPr>
        <p:txBody>
          <a:bodyPr wrap="square" rtlCol="0">
            <a:spAutoFit/>
          </a:bodyPr>
          <a:lstStyle/>
          <a:p>
            <a:r>
              <a:rPr lang="en-IN" sz="2000" u="sng" dirty="0"/>
              <a:t>URL OUTCOME</a:t>
            </a:r>
          </a:p>
        </p:txBody>
      </p:sp>
    </p:spTree>
    <p:extLst>
      <p:ext uri="{BB962C8B-B14F-4D97-AF65-F5344CB8AC3E}">
        <p14:creationId xmlns:p14="http://schemas.microsoft.com/office/powerpoint/2010/main" val="208169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196F0C-AA9E-727E-36D3-BEA5B6DF6D1A}"/>
              </a:ext>
            </a:extLst>
          </p:cNvPr>
          <p:cNvSpPr txBox="1"/>
          <p:nvPr/>
        </p:nvSpPr>
        <p:spPr>
          <a:xfrm>
            <a:off x="1297265" y="441587"/>
            <a:ext cx="8658225" cy="707886"/>
          </a:xfrm>
          <a:prstGeom prst="rect">
            <a:avLst/>
          </a:prstGeom>
          <a:noFill/>
        </p:spPr>
        <p:txBody>
          <a:bodyPr wrap="square" rtlCol="0">
            <a:spAutoFit/>
          </a:bodyPr>
          <a:lstStyle/>
          <a:p>
            <a:r>
              <a:rPr lang="en-IN" sz="4000" u="sng" dirty="0"/>
              <a:t>APPLICATION DEVELOPMENT</a:t>
            </a:r>
          </a:p>
        </p:txBody>
      </p:sp>
      <p:sp>
        <p:nvSpPr>
          <p:cNvPr id="7" name="TextBox 6">
            <a:extLst>
              <a:ext uri="{FF2B5EF4-FFF2-40B4-BE49-F238E27FC236}">
                <a16:creationId xmlns:a16="http://schemas.microsoft.com/office/drawing/2014/main" id="{44CD973F-8E39-0D89-705F-98000B50E8C0}"/>
              </a:ext>
            </a:extLst>
          </p:cNvPr>
          <p:cNvSpPr txBox="1"/>
          <p:nvPr/>
        </p:nvSpPr>
        <p:spPr>
          <a:xfrm flipH="1">
            <a:off x="1297265" y="1708903"/>
            <a:ext cx="10071461" cy="1323439"/>
          </a:xfrm>
          <a:prstGeom prst="rect">
            <a:avLst/>
          </a:prstGeom>
          <a:noFill/>
        </p:spPr>
        <p:txBody>
          <a:bodyPr wrap="square" rtlCol="0">
            <a:spAutoFit/>
          </a:bodyPr>
          <a:lstStyle/>
          <a:p>
            <a:r>
              <a:rPr lang="en-IN" sz="4000" u="sng" dirty="0"/>
              <a:t>DIABETES PREDICTION USING MACHINE LEARNING </a:t>
            </a:r>
          </a:p>
        </p:txBody>
      </p:sp>
    </p:spTree>
    <p:extLst>
      <p:ext uri="{BB962C8B-B14F-4D97-AF65-F5344CB8AC3E}">
        <p14:creationId xmlns:p14="http://schemas.microsoft.com/office/powerpoint/2010/main" val="1292983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8AC2E2-5469-FAD6-DCBE-063EB8132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05" y="122547"/>
            <a:ext cx="11566688" cy="5943600"/>
          </a:xfrm>
          <a:prstGeom prst="rect">
            <a:avLst/>
          </a:prstGeom>
        </p:spPr>
      </p:pic>
      <p:sp>
        <p:nvSpPr>
          <p:cNvPr id="4" name="TextBox 3">
            <a:extLst>
              <a:ext uri="{FF2B5EF4-FFF2-40B4-BE49-F238E27FC236}">
                <a16:creationId xmlns:a16="http://schemas.microsoft.com/office/drawing/2014/main" id="{D7909E85-9F97-CF88-38DE-2906215938D2}"/>
              </a:ext>
            </a:extLst>
          </p:cNvPr>
          <p:cNvSpPr txBox="1"/>
          <p:nvPr/>
        </p:nvSpPr>
        <p:spPr>
          <a:xfrm>
            <a:off x="433632" y="6259398"/>
            <a:ext cx="6155703" cy="369332"/>
          </a:xfrm>
          <a:prstGeom prst="rect">
            <a:avLst/>
          </a:prstGeom>
          <a:noFill/>
        </p:spPr>
        <p:txBody>
          <a:bodyPr wrap="square" rtlCol="0">
            <a:spAutoFit/>
          </a:bodyPr>
          <a:lstStyle/>
          <a:p>
            <a:r>
              <a:rPr lang="en-IN" dirty="0"/>
              <a:t>For the given values the patient has the diabetes</a:t>
            </a:r>
          </a:p>
        </p:txBody>
      </p:sp>
    </p:spTree>
    <p:extLst>
      <p:ext uri="{BB962C8B-B14F-4D97-AF65-F5344CB8AC3E}">
        <p14:creationId xmlns:p14="http://schemas.microsoft.com/office/powerpoint/2010/main" val="263343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E26A3B-AA4F-BE92-6F22-94D08AC17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75" y="75415"/>
            <a:ext cx="11830640" cy="5891752"/>
          </a:xfrm>
          <a:prstGeom prst="rect">
            <a:avLst/>
          </a:prstGeom>
        </p:spPr>
      </p:pic>
      <p:sp>
        <p:nvSpPr>
          <p:cNvPr id="4" name="TextBox 3">
            <a:extLst>
              <a:ext uri="{FF2B5EF4-FFF2-40B4-BE49-F238E27FC236}">
                <a16:creationId xmlns:a16="http://schemas.microsoft.com/office/drawing/2014/main" id="{83B185EB-42EC-9C05-931B-3AC61F69E017}"/>
              </a:ext>
            </a:extLst>
          </p:cNvPr>
          <p:cNvSpPr txBox="1"/>
          <p:nvPr/>
        </p:nvSpPr>
        <p:spPr>
          <a:xfrm>
            <a:off x="131975" y="6234988"/>
            <a:ext cx="6768447" cy="369332"/>
          </a:xfrm>
          <a:prstGeom prst="rect">
            <a:avLst/>
          </a:prstGeom>
          <a:noFill/>
        </p:spPr>
        <p:txBody>
          <a:bodyPr wrap="square" rtlCol="0">
            <a:spAutoFit/>
          </a:bodyPr>
          <a:lstStyle/>
          <a:p>
            <a:r>
              <a:rPr lang="en-IN" dirty="0"/>
              <a:t>For the given values the patient don’t have the diabetes</a:t>
            </a:r>
          </a:p>
        </p:txBody>
      </p:sp>
    </p:spTree>
    <p:extLst>
      <p:ext uri="{BB962C8B-B14F-4D97-AF65-F5344CB8AC3E}">
        <p14:creationId xmlns:p14="http://schemas.microsoft.com/office/powerpoint/2010/main" val="212650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EEC269-9372-3527-052B-A4744786B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82"/>
            <a:ext cx="12191999" cy="6886281"/>
          </a:xfrm>
          <a:prstGeom prst="rect">
            <a:avLst/>
          </a:prstGeom>
        </p:spPr>
      </p:pic>
      <p:sp>
        <p:nvSpPr>
          <p:cNvPr id="5" name="TextBox 4">
            <a:extLst>
              <a:ext uri="{FF2B5EF4-FFF2-40B4-BE49-F238E27FC236}">
                <a16:creationId xmlns:a16="http://schemas.microsoft.com/office/drawing/2014/main" id="{38D6A21E-05F3-C592-3AD0-93C898D3C586}"/>
              </a:ext>
            </a:extLst>
          </p:cNvPr>
          <p:cNvSpPr txBox="1"/>
          <p:nvPr/>
        </p:nvSpPr>
        <p:spPr>
          <a:xfrm>
            <a:off x="7861955" y="565608"/>
            <a:ext cx="4185501" cy="830997"/>
          </a:xfrm>
          <a:prstGeom prst="rect">
            <a:avLst/>
          </a:prstGeom>
          <a:noFill/>
        </p:spPr>
        <p:txBody>
          <a:bodyPr wrap="square" rtlCol="0">
            <a:spAutoFit/>
          </a:bodyPr>
          <a:lstStyle/>
          <a:p>
            <a:r>
              <a:rPr lang="en-IN" sz="4800"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49946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0435-DBEA-9020-7A3E-495A573F4B46}"/>
              </a:ext>
            </a:extLst>
          </p:cNvPr>
          <p:cNvSpPr>
            <a:spLocks noGrp="1"/>
          </p:cNvSpPr>
          <p:nvPr>
            <p:ph type="title"/>
          </p:nvPr>
        </p:nvSpPr>
        <p:spPr>
          <a:xfrm>
            <a:off x="-708817" y="1473937"/>
            <a:ext cx="10353761" cy="945414"/>
          </a:xfrm>
        </p:spPr>
        <p:txBody>
          <a:bodyPr>
            <a:normAutofit/>
          </a:bodyPr>
          <a:lstStyle/>
          <a:p>
            <a:r>
              <a:rPr lang="en-IN" sz="3600" u="sng" dirty="0"/>
              <a:t>MEET OUR TEAM MEMBERS</a:t>
            </a:r>
          </a:p>
        </p:txBody>
      </p:sp>
      <p:sp>
        <p:nvSpPr>
          <p:cNvPr id="3" name="TextBox 2">
            <a:extLst>
              <a:ext uri="{FF2B5EF4-FFF2-40B4-BE49-F238E27FC236}">
                <a16:creationId xmlns:a16="http://schemas.microsoft.com/office/drawing/2014/main" id="{10F997BC-754B-6F74-4C38-F6873C174BFE}"/>
              </a:ext>
            </a:extLst>
          </p:cNvPr>
          <p:cNvSpPr txBox="1"/>
          <p:nvPr/>
        </p:nvSpPr>
        <p:spPr>
          <a:xfrm>
            <a:off x="1057835" y="2305615"/>
            <a:ext cx="7476565" cy="2246769"/>
          </a:xfrm>
          <a:prstGeom prst="rect">
            <a:avLst/>
          </a:prstGeom>
          <a:noFill/>
        </p:spPr>
        <p:txBody>
          <a:bodyPr wrap="square" rtlCol="0">
            <a:spAutoFit/>
          </a:bodyPr>
          <a:lstStyle/>
          <a:p>
            <a:r>
              <a:rPr lang="en-IN" sz="2800" dirty="0"/>
              <a:t>S. Lavan karthik             (2011CS010266)</a:t>
            </a:r>
          </a:p>
          <a:p>
            <a:r>
              <a:rPr lang="en-IN" sz="2800" dirty="0"/>
              <a:t>M.Vamshi Reddy           (2011CS010265)</a:t>
            </a:r>
          </a:p>
          <a:p>
            <a:r>
              <a:rPr lang="en-IN" sz="2800" dirty="0"/>
              <a:t>P. Jayanth                         (2011CS010216)  </a:t>
            </a:r>
          </a:p>
          <a:p>
            <a:r>
              <a:rPr lang="en-IN" sz="2800" dirty="0"/>
              <a:t>S.Hari Sai Ram               (2011CS010264) </a:t>
            </a:r>
          </a:p>
          <a:p>
            <a:endParaRPr lang="en-IN" sz="2800" dirty="0"/>
          </a:p>
        </p:txBody>
      </p:sp>
      <p:sp>
        <p:nvSpPr>
          <p:cNvPr id="5" name="TextBox 4">
            <a:extLst>
              <a:ext uri="{FF2B5EF4-FFF2-40B4-BE49-F238E27FC236}">
                <a16:creationId xmlns:a16="http://schemas.microsoft.com/office/drawing/2014/main" id="{D024DB4E-6C7B-D80F-2D1E-1A88E97EF769}"/>
              </a:ext>
            </a:extLst>
          </p:cNvPr>
          <p:cNvSpPr txBox="1"/>
          <p:nvPr/>
        </p:nvSpPr>
        <p:spPr>
          <a:xfrm>
            <a:off x="1057835" y="4076537"/>
            <a:ext cx="10648390" cy="1754326"/>
          </a:xfrm>
          <a:prstGeom prst="rect">
            <a:avLst/>
          </a:prstGeom>
          <a:noFill/>
        </p:spPr>
        <p:txBody>
          <a:bodyPr wrap="square" rtlCol="0">
            <a:spAutoFit/>
          </a:bodyPr>
          <a:lstStyle/>
          <a:p>
            <a:r>
              <a:rPr lang="en-US" sz="2800" dirty="0"/>
              <a:t>UNDER GUIDENCE OF : Mr.M.Gouthamm,</a:t>
            </a:r>
            <a:endParaRPr lang="en-IN" sz="2800" dirty="0"/>
          </a:p>
          <a:p>
            <a:r>
              <a:rPr lang="en-IN" sz="2800" dirty="0"/>
              <a:t>                                             </a:t>
            </a:r>
            <a:r>
              <a:rPr lang="en-IN" sz="2400" dirty="0"/>
              <a:t>Assistant Professor </a:t>
            </a:r>
          </a:p>
          <a:p>
            <a:r>
              <a:rPr lang="en-IN" sz="2800" dirty="0"/>
              <a:t>                                             </a:t>
            </a:r>
            <a:r>
              <a:rPr lang="en-IN" sz="2400" dirty="0"/>
              <a:t>Dept. of CSE.</a:t>
            </a:r>
          </a:p>
          <a:p>
            <a:endParaRPr lang="en-IN" sz="2400" dirty="0"/>
          </a:p>
        </p:txBody>
      </p:sp>
    </p:spTree>
    <p:extLst>
      <p:ext uri="{BB962C8B-B14F-4D97-AF65-F5344CB8AC3E}">
        <p14:creationId xmlns:p14="http://schemas.microsoft.com/office/powerpoint/2010/main" val="202600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CA8754-1DDF-61D4-780D-8167CBA3898A}"/>
              </a:ext>
            </a:extLst>
          </p:cNvPr>
          <p:cNvSpPr>
            <a:spLocks noGrp="1"/>
          </p:cNvSpPr>
          <p:nvPr>
            <p:ph type="body" sz="half" idx="2"/>
          </p:nvPr>
        </p:nvSpPr>
        <p:spPr>
          <a:xfrm>
            <a:off x="0" y="1323190"/>
            <a:ext cx="6029325" cy="5534810"/>
          </a:xfrm>
        </p:spPr>
        <p:txBody>
          <a:bodyPr>
            <a:normAutofit fontScale="85000" lnSpcReduction="10000"/>
          </a:bodyPr>
          <a:lstStyle/>
          <a:p>
            <a:pPr algn="just"/>
            <a:r>
              <a:rPr lang="en-US" sz="2400" dirty="0"/>
              <a:t>First before we learn about diabetes predictor , let us clearly know what diabetes actually is, Diabetes, also known as diabetes mellitus, is a group of metabolic disorders characterized by a high blood sugar level ( hyper glycemia ) over a prolonged period of time. Symptoms often include frequent urination, increased thirst and increased appetite If left untreated, diabetes can cause many health complications .Acute complications can include diabetic ketoacidosis, hyperosmolar hyper glycemic state, or death. Serious long-term complications include cardiovascular disease, stroke, chronic kidney disease, foot ulcers, damage to the nerves, damage to the eyes, and cognitive impairment. </a:t>
            </a:r>
            <a:endParaRPr lang="en-IN" sz="2000" dirty="0"/>
          </a:p>
        </p:txBody>
      </p:sp>
      <p:sp>
        <p:nvSpPr>
          <p:cNvPr id="5" name="Rectangle: Top Corners Rounded 4">
            <a:extLst>
              <a:ext uri="{FF2B5EF4-FFF2-40B4-BE49-F238E27FC236}">
                <a16:creationId xmlns:a16="http://schemas.microsoft.com/office/drawing/2014/main" id="{8FAA58C0-5906-34B2-3737-39449F11A8B9}"/>
              </a:ext>
            </a:extLst>
          </p:cNvPr>
          <p:cNvSpPr/>
          <p:nvPr/>
        </p:nvSpPr>
        <p:spPr>
          <a:xfrm>
            <a:off x="0" y="519953"/>
            <a:ext cx="12192000" cy="735995"/>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A71249F4-9873-D601-2752-7DD61B6BD62D}"/>
              </a:ext>
            </a:extLst>
          </p:cNvPr>
          <p:cNvSpPr txBox="1"/>
          <p:nvPr/>
        </p:nvSpPr>
        <p:spPr>
          <a:xfrm>
            <a:off x="4159623" y="587195"/>
            <a:ext cx="5088243" cy="646331"/>
          </a:xfrm>
          <a:prstGeom prst="rect">
            <a:avLst/>
          </a:prstGeom>
          <a:noFill/>
        </p:spPr>
        <p:txBody>
          <a:bodyPr wrap="square" rtlCol="0">
            <a:spAutoFit/>
          </a:bodyPr>
          <a:lstStyle/>
          <a:p>
            <a:r>
              <a:rPr lang="en-IN" sz="3600" dirty="0">
                <a:solidFill>
                  <a:schemeClr val="tx1">
                    <a:lumMod val="95000"/>
                  </a:schemeClr>
                </a:solidFill>
              </a:rPr>
              <a:t>INTRODUCTION</a:t>
            </a:r>
          </a:p>
        </p:txBody>
      </p:sp>
      <p:pic>
        <p:nvPicPr>
          <p:cNvPr id="9" name="Content Placeholder 8">
            <a:extLst>
              <a:ext uri="{FF2B5EF4-FFF2-40B4-BE49-F238E27FC236}">
                <a16:creationId xmlns:a16="http://schemas.microsoft.com/office/drawing/2014/main" id="{E8126F5B-EA57-A202-68D5-C3751D4BA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9325" y="1323190"/>
            <a:ext cx="6090317" cy="5449085"/>
          </a:xfrm>
        </p:spPr>
      </p:pic>
    </p:spTree>
    <p:extLst>
      <p:ext uri="{BB962C8B-B14F-4D97-AF65-F5344CB8AC3E}">
        <p14:creationId xmlns:p14="http://schemas.microsoft.com/office/powerpoint/2010/main" val="26357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491250F-4544-E03F-02B7-D9635F29C230}"/>
              </a:ext>
            </a:extLst>
          </p:cNvPr>
          <p:cNvSpPr>
            <a:spLocks noGrp="1"/>
          </p:cNvSpPr>
          <p:nvPr>
            <p:ph type="body" sz="half" idx="2"/>
          </p:nvPr>
        </p:nvSpPr>
        <p:spPr>
          <a:xfrm>
            <a:off x="4171950" y="1409700"/>
            <a:ext cx="7775684" cy="5248275"/>
          </a:xfrm>
        </p:spPr>
        <p:txBody>
          <a:bodyPr>
            <a:normAutofit fontScale="77500" lnSpcReduction="20000"/>
          </a:bodyPr>
          <a:lstStyle/>
          <a:p>
            <a:pPr algn="just"/>
            <a:r>
              <a:rPr lang="en-US" sz="2600" dirty="0"/>
              <a:t>Diabetes is due to either the pancreas not producing enough insulin, or the cells of the body not responding properly to the insulin produced. Insulin is a hormone which is responsible for helping glucose from food get into cells to be used for energy. </a:t>
            </a:r>
          </a:p>
          <a:p>
            <a:pPr algn="just"/>
            <a:r>
              <a:rPr lang="en-US" sz="2400" dirty="0"/>
              <a:t>Symptoms of Diabetes </a:t>
            </a:r>
          </a:p>
          <a:p>
            <a:pPr algn="just"/>
            <a:r>
              <a:rPr lang="en-US" sz="2400" dirty="0"/>
              <a:t>• Frequent Urination</a:t>
            </a:r>
          </a:p>
          <a:p>
            <a:pPr algn="just"/>
            <a:r>
              <a:rPr lang="en-US" sz="2400" dirty="0"/>
              <a:t>• Increased thirst </a:t>
            </a:r>
          </a:p>
          <a:p>
            <a:pPr algn="just"/>
            <a:r>
              <a:rPr lang="en-US" sz="2400" dirty="0"/>
              <a:t>• Tired/Sleepiness </a:t>
            </a:r>
          </a:p>
          <a:p>
            <a:pPr algn="just"/>
            <a:r>
              <a:rPr lang="en-US" sz="2400" dirty="0"/>
              <a:t>• Weight loss </a:t>
            </a:r>
          </a:p>
          <a:p>
            <a:pPr algn="just"/>
            <a:r>
              <a:rPr lang="en-US" sz="2400" dirty="0"/>
              <a:t>• Blurred vision </a:t>
            </a:r>
          </a:p>
          <a:p>
            <a:pPr algn="just"/>
            <a:r>
              <a:rPr lang="en-US" sz="2400" dirty="0"/>
              <a:t>• Mood swings </a:t>
            </a:r>
          </a:p>
          <a:p>
            <a:pPr algn="just"/>
            <a:r>
              <a:rPr lang="en-US" sz="2400" dirty="0"/>
              <a:t>• Confusion and difficulty concentrating </a:t>
            </a:r>
          </a:p>
          <a:p>
            <a:pPr algn="just"/>
            <a:r>
              <a:rPr lang="en-US" sz="2400" dirty="0"/>
              <a:t>• frequent infections </a:t>
            </a:r>
            <a:endParaRPr lang="en-IN" sz="2400" b="0" i="0" dirty="0">
              <a:solidFill>
                <a:srgbClr val="813588"/>
              </a:solidFill>
              <a:effectLst/>
              <a:latin typeface="Roboto" panose="02000000000000000000" pitchFamily="2" charset="0"/>
            </a:endParaRPr>
          </a:p>
          <a:p>
            <a:endParaRPr lang="en-US" sz="2200" b="0" i="0" dirty="0">
              <a:effectLst/>
              <a:latin typeface="arial" panose="020B0604020202020204" pitchFamily="34" charset="0"/>
            </a:endParaRPr>
          </a:p>
          <a:p>
            <a:pPr algn="l"/>
            <a:endParaRPr lang="en-IN" dirty="0"/>
          </a:p>
        </p:txBody>
      </p:sp>
      <p:sp>
        <p:nvSpPr>
          <p:cNvPr id="5" name="Rectangle: Top Corners Rounded 4">
            <a:extLst>
              <a:ext uri="{FF2B5EF4-FFF2-40B4-BE49-F238E27FC236}">
                <a16:creationId xmlns:a16="http://schemas.microsoft.com/office/drawing/2014/main" id="{29E4A185-B99B-15CE-712B-CFA8A16E9C3F}"/>
              </a:ext>
            </a:extLst>
          </p:cNvPr>
          <p:cNvSpPr/>
          <p:nvPr/>
        </p:nvSpPr>
        <p:spPr>
          <a:xfrm>
            <a:off x="0" y="401012"/>
            <a:ext cx="12192000" cy="788894"/>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D0B50A6-025C-5DAC-CD82-5F0A8FB18D0B}"/>
              </a:ext>
            </a:extLst>
          </p:cNvPr>
          <p:cNvSpPr txBox="1"/>
          <p:nvPr/>
        </p:nvSpPr>
        <p:spPr>
          <a:xfrm>
            <a:off x="4303379" y="472293"/>
            <a:ext cx="4290038" cy="646331"/>
          </a:xfrm>
          <a:prstGeom prst="rect">
            <a:avLst/>
          </a:prstGeom>
          <a:noFill/>
        </p:spPr>
        <p:txBody>
          <a:bodyPr wrap="square" rtlCol="0">
            <a:spAutoFit/>
          </a:bodyPr>
          <a:lstStyle/>
          <a:p>
            <a:r>
              <a:rPr lang="en-IN" sz="3600" dirty="0">
                <a:solidFill>
                  <a:schemeClr val="tx1">
                    <a:lumMod val="95000"/>
                  </a:schemeClr>
                </a:solidFill>
              </a:rPr>
              <a:t>INTRODUCTION</a:t>
            </a:r>
          </a:p>
        </p:txBody>
      </p:sp>
      <p:pic>
        <p:nvPicPr>
          <p:cNvPr id="7" name="Picture Placeholder 6">
            <a:extLst>
              <a:ext uri="{FF2B5EF4-FFF2-40B4-BE49-F238E27FC236}">
                <a16:creationId xmlns:a16="http://schemas.microsoft.com/office/drawing/2014/main" id="{DA8F9733-FC6F-DB6D-B453-87C83E93C5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561" r="5561"/>
          <a:stretch>
            <a:fillRect/>
          </a:stretch>
        </p:blipFill>
        <p:spPr>
          <a:xfrm>
            <a:off x="433454" y="1483816"/>
            <a:ext cx="3255356" cy="4883038"/>
          </a:xfrm>
        </p:spPr>
      </p:pic>
    </p:spTree>
    <p:extLst>
      <p:ext uri="{BB962C8B-B14F-4D97-AF65-F5344CB8AC3E}">
        <p14:creationId xmlns:p14="http://schemas.microsoft.com/office/powerpoint/2010/main" val="23636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96031484-79E6-D080-7F73-81B9DA937B05}"/>
              </a:ext>
            </a:extLst>
          </p:cNvPr>
          <p:cNvSpPr/>
          <p:nvPr/>
        </p:nvSpPr>
        <p:spPr>
          <a:xfrm>
            <a:off x="0" y="725815"/>
            <a:ext cx="12192000" cy="834044"/>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C027981-C326-94CE-0496-DFE2E1B3F8F0}"/>
              </a:ext>
            </a:extLst>
          </p:cNvPr>
          <p:cNvSpPr txBox="1"/>
          <p:nvPr/>
        </p:nvSpPr>
        <p:spPr>
          <a:xfrm>
            <a:off x="3702425" y="788894"/>
            <a:ext cx="6822141" cy="707886"/>
          </a:xfrm>
          <a:prstGeom prst="rect">
            <a:avLst/>
          </a:prstGeom>
          <a:noFill/>
        </p:spPr>
        <p:txBody>
          <a:bodyPr wrap="square" rtlCol="0">
            <a:spAutoFit/>
          </a:bodyPr>
          <a:lstStyle/>
          <a:p>
            <a:r>
              <a:rPr lang="en-IN" sz="4000" dirty="0">
                <a:solidFill>
                  <a:schemeClr val="tx1">
                    <a:lumMod val="95000"/>
                  </a:schemeClr>
                </a:solidFill>
              </a:rPr>
              <a:t>EXISTING SYSTEM</a:t>
            </a:r>
            <a:r>
              <a:rPr lang="en-IN" sz="4000" dirty="0">
                <a:solidFill>
                  <a:schemeClr val="bg1"/>
                </a:solidFill>
              </a:rPr>
              <a:t>:</a:t>
            </a:r>
          </a:p>
        </p:txBody>
      </p:sp>
      <p:sp>
        <p:nvSpPr>
          <p:cNvPr id="9" name="TextBox 8">
            <a:extLst>
              <a:ext uri="{FF2B5EF4-FFF2-40B4-BE49-F238E27FC236}">
                <a16:creationId xmlns:a16="http://schemas.microsoft.com/office/drawing/2014/main" id="{867D8984-EFA8-A9F4-F0D5-97CB753B24C2}"/>
              </a:ext>
            </a:extLst>
          </p:cNvPr>
          <p:cNvSpPr txBox="1"/>
          <p:nvPr/>
        </p:nvSpPr>
        <p:spPr>
          <a:xfrm>
            <a:off x="116541" y="2142564"/>
            <a:ext cx="11958917" cy="2308324"/>
          </a:xfrm>
          <a:prstGeom prst="rect">
            <a:avLst/>
          </a:prstGeom>
          <a:noFill/>
        </p:spPr>
        <p:txBody>
          <a:bodyPr wrap="square" rtlCol="0">
            <a:spAutoFit/>
          </a:bodyPr>
          <a:lstStyle/>
          <a:p>
            <a:pPr algn="just"/>
            <a:r>
              <a:rPr lang="en-US" sz="2400" dirty="0"/>
              <a:t>Existing many research handled for the diabetes detection. Data mining approach like clustering, classification were studied in existing system. Diabetes prediction using algorithm such as K-NN,K-Means, branch and bound algorithm was proposed. A basic diabetic dataset is chosen for carrying out the comparative analysis. The importance of feature analysis for predicting diabetes by employing machine learning technique is discussed.</a:t>
            </a:r>
            <a:endParaRPr lang="en-IN" sz="2400" dirty="0"/>
          </a:p>
        </p:txBody>
      </p:sp>
    </p:spTree>
    <p:extLst>
      <p:ext uri="{BB962C8B-B14F-4D97-AF65-F5344CB8AC3E}">
        <p14:creationId xmlns:p14="http://schemas.microsoft.com/office/powerpoint/2010/main" val="6240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DB75BE-005D-AD31-FA0A-2973DEBF7E56}"/>
              </a:ext>
            </a:extLst>
          </p:cNvPr>
          <p:cNvSpPr>
            <a:spLocks noGrp="1"/>
          </p:cNvSpPr>
          <p:nvPr>
            <p:ph type="body" sz="half" idx="2"/>
          </p:nvPr>
        </p:nvSpPr>
        <p:spPr>
          <a:xfrm>
            <a:off x="125506" y="1631575"/>
            <a:ext cx="6400800" cy="4598895"/>
          </a:xfrm>
        </p:spPr>
        <p:txBody>
          <a:bodyPr/>
          <a:lstStyle/>
          <a:p>
            <a:pPr marL="285750" indent="-285750" algn="just">
              <a:buFont typeface="Wingdings" panose="05000000000000000000" pitchFamily="2" charset="2"/>
              <a:buChar char="Ø"/>
            </a:pPr>
            <a:r>
              <a:rPr lang="en-US" dirty="0"/>
              <a:t>High false positives. There is no interactive tool for users to predict diabetes. </a:t>
            </a:r>
          </a:p>
          <a:p>
            <a:pPr marL="285750" indent="-285750" algn="just">
              <a:buFont typeface="Wingdings" panose="05000000000000000000" pitchFamily="2" charset="2"/>
              <a:buChar char="Ø"/>
            </a:pPr>
            <a:r>
              <a:rPr lang="en-US" dirty="0"/>
              <a:t> Costing: The Existing system is high cost and this is main reason most of the system is failed.</a:t>
            </a:r>
          </a:p>
          <a:p>
            <a:pPr marL="285750" indent="-285750" algn="just">
              <a:buFont typeface="Wingdings" panose="05000000000000000000" pitchFamily="2" charset="2"/>
              <a:buChar char="Ø"/>
            </a:pPr>
            <a:r>
              <a:rPr lang="en-US" dirty="0"/>
              <a:t> Technology Complexity: Most of system is complex to understand, Not user friendly as compare to our proposed system . </a:t>
            </a:r>
          </a:p>
          <a:p>
            <a:pPr marL="285750" indent="-285750" algn="just">
              <a:buFont typeface="Wingdings" panose="05000000000000000000" pitchFamily="2" charset="2"/>
              <a:buChar char="Ø"/>
            </a:pPr>
            <a:r>
              <a:rPr lang="en-US" dirty="0"/>
              <a:t> Time Consuming Feature: In existing system, the performance is low and most of the time system gets hanged due to load.</a:t>
            </a:r>
          </a:p>
          <a:p>
            <a:pPr marL="285750" indent="-285750" algn="just">
              <a:buFont typeface="Wingdings" panose="05000000000000000000" pitchFamily="2" charset="2"/>
              <a:buChar char="Ø"/>
            </a:pPr>
            <a:r>
              <a:rPr lang="en-US" dirty="0"/>
              <a:t> Not Easy to Understand: Systems re complex to understand and they were not user friendly.</a:t>
            </a:r>
            <a:endParaRPr lang="en-IN" dirty="0"/>
          </a:p>
        </p:txBody>
      </p:sp>
      <p:sp>
        <p:nvSpPr>
          <p:cNvPr id="5" name="Rectangle: Top Corners Rounded 4">
            <a:extLst>
              <a:ext uri="{FF2B5EF4-FFF2-40B4-BE49-F238E27FC236}">
                <a16:creationId xmlns:a16="http://schemas.microsoft.com/office/drawing/2014/main" id="{F34B5014-9D02-2A17-D745-027964D1D744}"/>
              </a:ext>
            </a:extLst>
          </p:cNvPr>
          <p:cNvSpPr/>
          <p:nvPr/>
        </p:nvSpPr>
        <p:spPr>
          <a:xfrm>
            <a:off x="40341" y="540805"/>
            <a:ext cx="12111317" cy="753036"/>
          </a:xfrm>
          <a:prstGeom prst="round2SameRect">
            <a:avLst>
              <a:gd name="adj1" fmla="val 50000"/>
              <a:gd name="adj2" fmla="val 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420B3B3-EA67-A1BB-9D40-456DD6556786}"/>
              </a:ext>
            </a:extLst>
          </p:cNvPr>
          <p:cNvSpPr txBox="1"/>
          <p:nvPr/>
        </p:nvSpPr>
        <p:spPr>
          <a:xfrm>
            <a:off x="2976283" y="686237"/>
            <a:ext cx="8830235" cy="523220"/>
          </a:xfrm>
          <a:prstGeom prst="rect">
            <a:avLst/>
          </a:prstGeom>
          <a:noFill/>
        </p:spPr>
        <p:txBody>
          <a:bodyPr wrap="square" rtlCol="0">
            <a:spAutoFit/>
          </a:bodyPr>
          <a:lstStyle/>
          <a:p>
            <a:r>
              <a:rPr lang="en-IN" sz="2800" dirty="0">
                <a:solidFill>
                  <a:schemeClr val="tx1">
                    <a:lumMod val="95000"/>
                  </a:schemeClr>
                </a:solidFill>
              </a:rPr>
              <a:t>LIMITATIONS OF EXISTING SYSTEM:</a:t>
            </a:r>
          </a:p>
        </p:txBody>
      </p:sp>
      <p:pic>
        <p:nvPicPr>
          <p:cNvPr id="7" name="Picture Placeholder 6">
            <a:extLst>
              <a:ext uri="{FF2B5EF4-FFF2-40B4-BE49-F238E27FC236}">
                <a16:creationId xmlns:a16="http://schemas.microsoft.com/office/drawing/2014/main" id="{9887190B-AA60-E38B-FA59-C0D5C497D54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762" r="27762"/>
          <a:stretch>
            <a:fillRect/>
          </a:stretch>
        </p:blipFill>
        <p:spPr>
          <a:xfrm>
            <a:off x="7105650" y="1631575"/>
            <a:ext cx="4514850" cy="4883038"/>
          </a:xfrm>
        </p:spPr>
      </p:pic>
    </p:spTree>
    <p:extLst>
      <p:ext uri="{BB962C8B-B14F-4D97-AF65-F5344CB8AC3E}">
        <p14:creationId xmlns:p14="http://schemas.microsoft.com/office/powerpoint/2010/main" val="60160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7AC08C3C-0082-F72C-794B-99C3BC677B45}"/>
              </a:ext>
            </a:extLst>
          </p:cNvPr>
          <p:cNvSpPr/>
          <p:nvPr/>
        </p:nvSpPr>
        <p:spPr>
          <a:xfrm>
            <a:off x="31376" y="546847"/>
            <a:ext cx="12129247" cy="770965"/>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CA4C82F-FEE0-1377-8FD8-2F904010C4B8}"/>
              </a:ext>
            </a:extLst>
          </p:cNvPr>
          <p:cNvSpPr txBox="1"/>
          <p:nvPr/>
        </p:nvSpPr>
        <p:spPr>
          <a:xfrm>
            <a:off x="3836894" y="639941"/>
            <a:ext cx="6768353" cy="584775"/>
          </a:xfrm>
          <a:prstGeom prst="rect">
            <a:avLst/>
          </a:prstGeom>
          <a:noFill/>
        </p:spPr>
        <p:txBody>
          <a:bodyPr wrap="square" rtlCol="0">
            <a:spAutoFit/>
          </a:bodyPr>
          <a:lstStyle/>
          <a:p>
            <a:r>
              <a:rPr lang="en-IN" sz="3200" dirty="0">
                <a:solidFill>
                  <a:schemeClr val="tx1">
                    <a:lumMod val="95000"/>
                  </a:schemeClr>
                </a:solidFill>
              </a:rPr>
              <a:t>PROPOSED SYSTEM</a:t>
            </a:r>
          </a:p>
        </p:txBody>
      </p:sp>
      <p:sp>
        <p:nvSpPr>
          <p:cNvPr id="4" name="TextBox 3">
            <a:extLst>
              <a:ext uri="{FF2B5EF4-FFF2-40B4-BE49-F238E27FC236}">
                <a16:creationId xmlns:a16="http://schemas.microsoft.com/office/drawing/2014/main" id="{79830589-4664-210E-3B32-9D94C9EC76D2}"/>
              </a:ext>
            </a:extLst>
          </p:cNvPr>
          <p:cNvSpPr txBox="1"/>
          <p:nvPr/>
        </p:nvSpPr>
        <p:spPr>
          <a:xfrm>
            <a:off x="98612" y="1559859"/>
            <a:ext cx="12062011"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The Proposed System study is classification of Indian kaggle dataset for diabetes as a binary classification problem. </a:t>
            </a:r>
          </a:p>
          <a:p>
            <a:pPr algn="just"/>
            <a:endParaRPr lang="en-US" sz="2000" dirty="0"/>
          </a:p>
          <a:p>
            <a:pPr marL="342900" indent="-342900" algn="just">
              <a:buFont typeface="Wingdings" panose="05000000000000000000" pitchFamily="2" charset="2"/>
              <a:buChar char="Ø"/>
            </a:pPr>
            <a:r>
              <a:rPr lang="en-US" sz="2000" dirty="0"/>
              <a:t>This is proposed to achieve through machine learning classification algorithms and Regression.</a:t>
            </a:r>
          </a:p>
          <a:p>
            <a:pPr algn="just"/>
            <a:endParaRPr lang="en-US" sz="2000" dirty="0"/>
          </a:p>
          <a:p>
            <a:pPr marL="342900" indent="-342900" algn="just">
              <a:buFont typeface="Wingdings" panose="05000000000000000000" pitchFamily="2" charset="2"/>
              <a:buChar char="Ø"/>
            </a:pPr>
            <a:r>
              <a:rPr lang="en-US" sz="2000" dirty="0"/>
              <a:t>For machine learning, SVM algorithm, K-NN algorithm, Random Forest algorithm and Logistic Regression are proposed. </a:t>
            </a:r>
          </a:p>
          <a:p>
            <a:pPr algn="just"/>
            <a:endParaRPr lang="en-US" sz="2000" dirty="0"/>
          </a:p>
          <a:p>
            <a:pPr marL="342900" indent="-342900" algn="just">
              <a:buFont typeface="Wingdings" panose="05000000000000000000" pitchFamily="2" charset="2"/>
              <a:buChar char="Ø"/>
            </a:pPr>
            <a:r>
              <a:rPr lang="en-US" sz="2000" dirty="0"/>
              <a:t>The proposed system improves accuracy of prediction through Random Forest Classification. </a:t>
            </a:r>
          </a:p>
          <a:p>
            <a:pPr algn="just"/>
            <a:endParaRPr lang="en-US" sz="2000" dirty="0"/>
          </a:p>
          <a:p>
            <a:pPr marL="342900" indent="-342900" algn="just">
              <a:buFont typeface="Wingdings" panose="05000000000000000000" pitchFamily="2" charset="2"/>
              <a:buChar char="Ø"/>
            </a:pPr>
            <a:r>
              <a:rPr lang="en-US" sz="2000" dirty="0"/>
              <a:t>The proposed also has the frontend with the angular code. </a:t>
            </a:r>
          </a:p>
          <a:p>
            <a:pPr algn="just"/>
            <a:endParaRPr lang="en-US" sz="2000" dirty="0"/>
          </a:p>
          <a:p>
            <a:pPr marL="342900" indent="-342900" algn="just">
              <a:buFont typeface="Wingdings" panose="05000000000000000000" pitchFamily="2" charset="2"/>
              <a:buChar char="Ø"/>
            </a:pPr>
            <a:r>
              <a:rPr lang="en-US" sz="2000" dirty="0"/>
              <a:t>The website is fully dynamic and  a user friendly website. </a:t>
            </a:r>
          </a:p>
          <a:p>
            <a:pPr algn="just"/>
            <a:endParaRPr lang="en-US" sz="2000" dirty="0"/>
          </a:p>
          <a:p>
            <a:pPr marL="342900" indent="-342900" algn="just">
              <a:buFont typeface="Wingdings" panose="05000000000000000000" pitchFamily="2" charset="2"/>
              <a:buChar char="Ø"/>
            </a:pPr>
            <a:r>
              <a:rPr lang="en-US" sz="2000" dirty="0"/>
              <a:t>Then the project has deployed in the AWS ec2 backend is deployed and the front is deploy in the s3 bucket. </a:t>
            </a:r>
          </a:p>
          <a:p>
            <a:pPr marL="342900" indent="-342900" algn="just">
              <a:buFont typeface="Wingdings" panose="05000000000000000000" pitchFamily="2" charset="2"/>
              <a:buChar char="Ø"/>
            </a:pPr>
            <a:endParaRPr lang="en-US" sz="2000" dirty="0"/>
          </a:p>
          <a:p>
            <a:pPr algn="just"/>
            <a:endParaRPr lang="en-IN" sz="2000" dirty="0"/>
          </a:p>
        </p:txBody>
      </p:sp>
    </p:spTree>
    <p:extLst>
      <p:ext uri="{BB962C8B-B14F-4D97-AF65-F5344CB8AC3E}">
        <p14:creationId xmlns:p14="http://schemas.microsoft.com/office/powerpoint/2010/main" val="368183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F1A78217-A7EF-21FE-AB18-B36FCF417D24}"/>
              </a:ext>
            </a:extLst>
          </p:cNvPr>
          <p:cNvSpPr/>
          <p:nvPr/>
        </p:nvSpPr>
        <p:spPr>
          <a:xfrm>
            <a:off x="31376" y="381476"/>
            <a:ext cx="12129247" cy="770965"/>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schemeClr>
                </a:solidFill>
              </a:rPr>
              <a:t>BENEFITS OF THE PROPOSED SYSTEM</a:t>
            </a:r>
            <a:endParaRPr lang="en-IN" sz="2400" dirty="0">
              <a:solidFill>
                <a:schemeClr val="tx1">
                  <a:lumMod val="95000"/>
                </a:schemeClr>
              </a:solidFill>
            </a:endParaRPr>
          </a:p>
        </p:txBody>
      </p:sp>
      <p:sp>
        <p:nvSpPr>
          <p:cNvPr id="4" name="TextBox 3">
            <a:extLst>
              <a:ext uri="{FF2B5EF4-FFF2-40B4-BE49-F238E27FC236}">
                <a16:creationId xmlns:a16="http://schemas.microsoft.com/office/drawing/2014/main" id="{BF6233C2-0A28-5A62-4A72-E5AB8968CFE3}"/>
              </a:ext>
            </a:extLst>
          </p:cNvPr>
          <p:cNvSpPr txBox="1"/>
          <p:nvPr/>
        </p:nvSpPr>
        <p:spPr>
          <a:xfrm>
            <a:off x="31376" y="1152441"/>
            <a:ext cx="6855200" cy="461286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dirty="0"/>
              <a:t>Interactive application, in which user can give a single input to arrive the prediction. </a:t>
            </a:r>
          </a:p>
          <a:p>
            <a:pPr marL="342900" indent="-342900" algn="just">
              <a:lnSpc>
                <a:spcPct val="150000"/>
              </a:lnSpc>
              <a:buFont typeface="Wingdings" panose="05000000000000000000" pitchFamily="2" charset="2"/>
              <a:buChar char="Ø"/>
            </a:pPr>
            <a:r>
              <a:rPr lang="en-US" dirty="0"/>
              <a:t>Accuracy is improved using machine learning techniques. </a:t>
            </a:r>
          </a:p>
          <a:p>
            <a:pPr marL="342900" indent="-342900" algn="just">
              <a:lnSpc>
                <a:spcPct val="150000"/>
              </a:lnSpc>
              <a:buFont typeface="Wingdings" panose="05000000000000000000" pitchFamily="2" charset="2"/>
              <a:buChar char="Ø"/>
            </a:pPr>
            <a:r>
              <a:rPr lang="en-US" dirty="0"/>
              <a:t> By this project we can know about the machine learning algorithms and AWS basics.</a:t>
            </a:r>
          </a:p>
          <a:p>
            <a:pPr marL="342900" indent="-342900" algn="just">
              <a:lnSpc>
                <a:spcPct val="150000"/>
              </a:lnSpc>
              <a:buFont typeface="Wingdings" panose="05000000000000000000" pitchFamily="2" charset="2"/>
              <a:buChar char="Ø"/>
            </a:pPr>
            <a:r>
              <a:rPr lang="en-US" dirty="0"/>
              <a:t>The client can easily find the disease of the diabetes that the person is having or not.</a:t>
            </a:r>
          </a:p>
          <a:p>
            <a:pPr marL="342900" indent="-342900" algn="just">
              <a:lnSpc>
                <a:spcPct val="150000"/>
              </a:lnSpc>
              <a:buFont typeface="Wingdings" panose="05000000000000000000" pitchFamily="2" charset="2"/>
              <a:buChar char="Ø"/>
            </a:pPr>
            <a:r>
              <a:rPr lang="en-US" dirty="0"/>
              <a:t>User friendly website that can easily understand by any one and can easily give as accurate outcome.</a:t>
            </a:r>
          </a:p>
          <a:p>
            <a:pPr marL="342900" indent="-342900" algn="just">
              <a:lnSpc>
                <a:spcPct val="150000"/>
              </a:lnSpc>
              <a:buFont typeface="Wingdings" panose="05000000000000000000" pitchFamily="2" charset="2"/>
              <a:buChar char="Ø"/>
            </a:pPr>
            <a:endParaRPr lang="en-US" dirty="0"/>
          </a:p>
          <a:p>
            <a:pPr marL="342900" indent="-342900" algn="just">
              <a:lnSpc>
                <a:spcPct val="150000"/>
              </a:lnSpc>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FDF3F42E-7EC9-F881-69D6-86FEFBD88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351" y="1234911"/>
            <a:ext cx="5093812" cy="5542962"/>
          </a:xfrm>
          <a:prstGeom prst="rect">
            <a:avLst/>
          </a:prstGeom>
        </p:spPr>
      </p:pic>
    </p:spTree>
    <p:extLst>
      <p:ext uri="{BB962C8B-B14F-4D97-AF65-F5344CB8AC3E}">
        <p14:creationId xmlns:p14="http://schemas.microsoft.com/office/powerpoint/2010/main" val="239185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Slice</Template>
  <TotalTime>713</TotalTime>
  <Words>866</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Arial</vt:lpstr>
      <vt:lpstr>Bookman Old Style</vt:lpstr>
      <vt:lpstr>Roboto</vt:lpstr>
      <vt:lpstr>Rockwell</vt:lpstr>
      <vt:lpstr>Wingdings</vt:lpstr>
      <vt:lpstr>Damask</vt:lpstr>
      <vt:lpstr>PowerPoint Presentation</vt:lpstr>
      <vt:lpstr>PowerPoint Presentation</vt:lpstr>
      <vt:lpstr>MEET OUR 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dc:creator>
  <cp:lastModifiedBy>Lavan</cp:lastModifiedBy>
  <cp:revision>17</cp:revision>
  <dcterms:created xsi:type="dcterms:W3CDTF">2022-06-07T10:30:10Z</dcterms:created>
  <dcterms:modified xsi:type="dcterms:W3CDTF">2023-01-07T05:58:14Z</dcterms:modified>
</cp:coreProperties>
</file>