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97" r:id="rId2"/>
    <p:sldId id="280" r:id="rId3"/>
    <p:sldId id="283" r:id="rId4"/>
    <p:sldId id="284" r:id="rId5"/>
    <p:sldId id="295" r:id="rId6"/>
    <p:sldId id="298" r:id="rId7"/>
    <p:sldId id="289" r:id="rId8"/>
    <p:sldId id="290" r:id="rId9"/>
    <p:sldId id="294" r:id="rId10"/>
    <p:sldId id="301" r:id="rId11"/>
    <p:sldId id="302" r:id="rId12"/>
    <p:sldId id="303" r:id="rId13"/>
    <p:sldId id="304" r:id="rId14"/>
    <p:sldId id="305"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D0FE-9C93-0E2B-E875-EA24858A0054}"/>
              </a:ext>
            </a:extLst>
          </p:cNvPr>
          <p:cNvSpPr>
            <a:spLocks noGrp="1"/>
          </p:cNvSpPr>
          <p:nvPr>
            <p:ph type="ctrTitle"/>
          </p:nvPr>
        </p:nvSpPr>
        <p:spPr>
          <a:xfrm>
            <a:off x="3220212" y="0"/>
            <a:ext cx="5385816" cy="1225296"/>
          </a:xfrm>
        </p:spPr>
        <p:txBody>
          <a:bodyPr/>
          <a:lstStyle/>
          <a:p>
            <a:r>
              <a:rPr lang="en-US" sz="2400" cap="none" dirty="0">
                <a:latin typeface="Times New Roman" panose="02020603050405020304" pitchFamily="18" charset="0"/>
                <a:cs typeface="Times New Roman" panose="02020603050405020304" pitchFamily="18" charset="0"/>
              </a:rPr>
              <a:t>Enhancing the Future Prospects for Placement</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49EAF7-0D21-3587-474E-6E092F0D14EC}"/>
              </a:ext>
            </a:extLst>
          </p:cNvPr>
          <p:cNvSpPr>
            <a:spLocks noGrp="1"/>
          </p:cNvSpPr>
          <p:nvPr>
            <p:ph type="subTitle" idx="1"/>
          </p:nvPr>
        </p:nvSpPr>
        <p:spPr>
          <a:xfrm>
            <a:off x="6096000" y="2053302"/>
            <a:ext cx="4058920" cy="1101412"/>
          </a:xfrm>
        </p:spPr>
        <p:txBody>
          <a:bodyPr>
            <a:noAutofit/>
          </a:bodyPr>
          <a:lstStyle/>
          <a:p>
            <a:pPr algn="l"/>
            <a:r>
              <a:rPr lang="en-US" sz="1600" dirty="0">
                <a:latin typeface="Times New Roman" panose="02020603050405020304" pitchFamily="18" charset="0"/>
                <a:cs typeface="Times New Roman" panose="02020603050405020304" pitchFamily="18" charset="0"/>
              </a:rPr>
              <a:t>Presented By:</a:t>
            </a:r>
          </a:p>
          <a:p>
            <a:pPr algn="l"/>
            <a:r>
              <a:rPr lang="en-US" sz="1600" dirty="0">
                <a:latin typeface="Times New Roman" panose="02020603050405020304" pitchFamily="18" charset="0"/>
                <a:cs typeface="Times New Roman" panose="02020603050405020304" pitchFamily="18" charset="0"/>
              </a:rPr>
              <a:t>S. Lavan Karthik     (2011CS010266)</a:t>
            </a:r>
          </a:p>
          <a:p>
            <a:pPr algn="l"/>
            <a:r>
              <a:rPr lang="en-US" sz="1600" dirty="0">
                <a:latin typeface="Times New Roman" panose="02020603050405020304" pitchFamily="18" charset="0"/>
                <a:cs typeface="Times New Roman" panose="02020603050405020304" pitchFamily="18" charset="0"/>
              </a:rPr>
              <a:t>P. Kaushik Varma    (2011CS010218)</a:t>
            </a:r>
          </a:p>
          <a:p>
            <a:pPr algn="l"/>
            <a:r>
              <a:rPr lang="en-US" sz="1600" dirty="0">
                <a:latin typeface="Times New Roman" panose="02020603050405020304" pitchFamily="18" charset="0"/>
                <a:cs typeface="Times New Roman" panose="02020603050405020304" pitchFamily="18" charset="0"/>
              </a:rPr>
              <a:t>P. Jayanth	               (2011CS010216)</a:t>
            </a:r>
          </a:p>
          <a:p>
            <a:pPr algn="l"/>
            <a:r>
              <a:rPr lang="en-US" sz="1600" dirty="0">
                <a:latin typeface="Times New Roman" panose="02020603050405020304" pitchFamily="18" charset="0"/>
                <a:cs typeface="Times New Roman" panose="02020603050405020304" pitchFamily="18" charset="0"/>
              </a:rPr>
              <a:t>P. Yagnesh	               (2011CS010244)</a:t>
            </a:r>
          </a:p>
        </p:txBody>
      </p:sp>
      <p:sp>
        <p:nvSpPr>
          <p:cNvPr id="8" name="TextBox 7">
            <a:extLst>
              <a:ext uri="{FF2B5EF4-FFF2-40B4-BE49-F238E27FC236}">
                <a16:creationId xmlns:a16="http://schemas.microsoft.com/office/drawing/2014/main" id="{1ACADD23-8A2A-550E-83BE-96F2405283AF}"/>
              </a:ext>
            </a:extLst>
          </p:cNvPr>
          <p:cNvSpPr txBox="1"/>
          <p:nvPr/>
        </p:nvSpPr>
        <p:spPr>
          <a:xfrm>
            <a:off x="4236720" y="3982720"/>
            <a:ext cx="4460240" cy="369332"/>
          </a:xfrm>
          <a:prstGeom prst="rect">
            <a:avLst/>
          </a:prstGeom>
          <a:noFill/>
        </p:spPr>
        <p:txBody>
          <a:bodyPr wrap="square" rtlCol="0">
            <a:spAutoFit/>
          </a:bodyPr>
          <a:lstStyle/>
          <a:p>
            <a:r>
              <a:rPr lang="en-US" dirty="0">
                <a:solidFill>
                  <a:schemeClr val="accent6"/>
                </a:solidFill>
                <a:latin typeface="Times New Roman" panose="02020603050405020304" pitchFamily="18" charset="0"/>
                <a:cs typeface="Times New Roman" panose="02020603050405020304" pitchFamily="18" charset="0"/>
              </a:rPr>
              <a:t>Under the guidance of Dr. K. Asish Vardhan</a:t>
            </a:r>
            <a:endParaRPr lang="en-IN" dirty="0">
              <a:solidFill>
                <a:schemeClr val="accent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89FB50-6A20-E216-37A6-66459AC8CFBD}"/>
              </a:ext>
            </a:extLst>
          </p:cNvPr>
          <p:cNvPicPr>
            <a:picLocks noChangeAspect="1"/>
          </p:cNvPicPr>
          <p:nvPr/>
        </p:nvPicPr>
        <p:blipFill rotWithShape="1">
          <a:blip r:embed="rId2">
            <a:extLst>
              <a:ext uri="{28A0092B-C50C-407E-A947-70E740481C1C}">
                <a14:useLocalDpi xmlns:a14="http://schemas.microsoft.com/office/drawing/2010/main" val="0"/>
              </a:ext>
            </a:extLst>
          </a:blip>
          <a:srcRect l="26297" t="19790" r="25480" b="16220"/>
          <a:stretch/>
        </p:blipFill>
        <p:spPr>
          <a:xfrm>
            <a:off x="281791" y="163394"/>
            <a:ext cx="2188665" cy="1889908"/>
          </a:xfrm>
          <a:prstGeom prst="rect">
            <a:avLst/>
          </a:prstGeom>
        </p:spPr>
      </p:pic>
    </p:spTree>
    <p:extLst>
      <p:ext uri="{BB962C8B-B14F-4D97-AF65-F5344CB8AC3E}">
        <p14:creationId xmlns:p14="http://schemas.microsoft.com/office/powerpoint/2010/main" val="36678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2B5-F496-0E15-A22D-F6C9AE091D04}"/>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Python code in </a:t>
            </a:r>
            <a:r>
              <a:rPr lang="en-US" sz="2800" dirty="0" err="1">
                <a:latin typeface="Times New Roman" panose="02020603050405020304" pitchFamily="18" charset="0"/>
                <a:cs typeface="Times New Roman" panose="02020603050405020304" pitchFamily="18" charset="0"/>
              </a:rPr>
              <a:t>jupyter</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D088CA9-5C18-084F-E79D-9AB873711645}"/>
              </a:ext>
            </a:extLst>
          </p:cNvPr>
          <p:cNvPicPr>
            <a:picLocks noGrp="1" noChangeAspect="1"/>
          </p:cNvPicPr>
          <p:nvPr>
            <p:ph sz="half" idx="1"/>
          </p:nvPr>
        </p:nvPicPr>
        <p:blipFill>
          <a:blip r:embed="rId2"/>
          <a:stretch>
            <a:fillRect/>
          </a:stretch>
        </p:blipFill>
        <p:spPr>
          <a:xfrm>
            <a:off x="277906" y="2103438"/>
            <a:ext cx="5289175" cy="4433887"/>
          </a:xfrm>
        </p:spPr>
      </p:pic>
      <p:pic>
        <p:nvPicPr>
          <p:cNvPr id="9" name="Picture 8">
            <a:extLst>
              <a:ext uri="{FF2B5EF4-FFF2-40B4-BE49-F238E27FC236}">
                <a16:creationId xmlns:a16="http://schemas.microsoft.com/office/drawing/2014/main" id="{902D22FD-6518-C03A-F17E-43C374057889}"/>
              </a:ext>
            </a:extLst>
          </p:cNvPr>
          <p:cNvPicPr>
            <a:picLocks noChangeAspect="1"/>
          </p:cNvPicPr>
          <p:nvPr/>
        </p:nvPicPr>
        <p:blipFill>
          <a:blip r:embed="rId3"/>
          <a:stretch>
            <a:fillRect/>
          </a:stretch>
        </p:blipFill>
        <p:spPr>
          <a:xfrm>
            <a:off x="5880847" y="2103437"/>
            <a:ext cx="5862917" cy="4433887"/>
          </a:xfrm>
          <a:prstGeom prst="rect">
            <a:avLst/>
          </a:prstGeom>
        </p:spPr>
      </p:pic>
      <p:sp>
        <p:nvSpPr>
          <p:cNvPr id="3" name="Slide Number Placeholder 2">
            <a:extLst>
              <a:ext uri="{FF2B5EF4-FFF2-40B4-BE49-F238E27FC236}">
                <a16:creationId xmlns:a16="http://schemas.microsoft.com/office/drawing/2014/main" id="{25265A89-0A32-577D-C352-7DE554507DF1}"/>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43484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167E-7585-480B-C9D1-483E184B13DF}"/>
              </a:ext>
            </a:extLst>
          </p:cNvPr>
          <p:cNvSpPr>
            <a:spLocks noGrp="1"/>
          </p:cNvSpPr>
          <p:nvPr>
            <p:ph type="title"/>
          </p:nvPr>
        </p:nvSpPr>
        <p:spPr>
          <a:xfrm>
            <a:off x="885981" y="448056"/>
            <a:ext cx="10671048" cy="768096"/>
          </a:xfrm>
        </p:spPr>
        <p:txBody>
          <a:bodyPr/>
          <a:lstStyle/>
          <a:p>
            <a:r>
              <a:rPr lang="en-US" sz="2800" dirty="0">
                <a:latin typeface="Times New Roman" panose="02020603050405020304" pitchFamily="18" charset="0"/>
                <a:cs typeface="Times New Roman" panose="02020603050405020304" pitchFamily="18" charset="0"/>
              </a:rPr>
              <a:t>Implementation of the algorithm</a:t>
            </a:r>
            <a:endParaRPr lang="en-IN" sz="28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FD6CC887-FBDB-B5D8-C789-A2C8793A7DA6}"/>
              </a:ext>
            </a:extLst>
          </p:cNvPr>
          <p:cNvPicPr>
            <a:picLocks noGrp="1" noChangeAspect="1"/>
          </p:cNvPicPr>
          <p:nvPr>
            <p:ph sz="half" idx="1"/>
          </p:nvPr>
        </p:nvPicPr>
        <p:blipFill>
          <a:blip r:embed="rId2"/>
          <a:stretch>
            <a:fillRect/>
          </a:stretch>
        </p:blipFill>
        <p:spPr>
          <a:xfrm>
            <a:off x="1667435" y="1216152"/>
            <a:ext cx="9628094" cy="5321173"/>
          </a:xfrm>
        </p:spPr>
      </p:pic>
      <p:sp>
        <p:nvSpPr>
          <p:cNvPr id="3" name="Slide Number Placeholder 2">
            <a:extLst>
              <a:ext uri="{FF2B5EF4-FFF2-40B4-BE49-F238E27FC236}">
                <a16:creationId xmlns:a16="http://schemas.microsoft.com/office/drawing/2014/main" id="{F7D38F6C-E174-2697-DF38-5D6AC508BA5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74892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204C-6776-D9A9-39CF-617B23B393F4}"/>
              </a:ext>
            </a:extLst>
          </p:cNvPr>
          <p:cNvSpPr>
            <a:spLocks noGrp="1"/>
          </p:cNvSpPr>
          <p:nvPr>
            <p:ph type="title"/>
          </p:nvPr>
        </p:nvSpPr>
        <p:spPr>
          <a:xfrm>
            <a:off x="1153399" y="347472"/>
            <a:ext cx="10671048" cy="768096"/>
          </a:xfrm>
        </p:spPr>
        <p:txBody>
          <a:bodyPr/>
          <a:lstStyle/>
          <a:p>
            <a:r>
              <a:rPr lang="en-US" sz="2800" dirty="0" err="1">
                <a:latin typeface="Times New Roman" panose="02020603050405020304" pitchFamily="18" charset="0"/>
                <a:cs typeface="Times New Roman" panose="02020603050405020304" pitchFamily="18" charset="0"/>
              </a:rPr>
              <a:t>Fastapi</a:t>
            </a:r>
            <a:r>
              <a:rPr lang="en-US" sz="2800" dirty="0">
                <a:latin typeface="Times New Roman" panose="02020603050405020304" pitchFamily="18" charset="0"/>
                <a:cs typeface="Times New Roman" panose="02020603050405020304" pitchFamily="18" charset="0"/>
              </a:rPr>
              <a:t> running in the server</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8B1F728-1D74-051E-7D61-B9099B795011}"/>
              </a:ext>
            </a:extLst>
          </p:cNvPr>
          <p:cNvPicPr>
            <a:picLocks noGrp="1" noChangeAspect="1"/>
          </p:cNvPicPr>
          <p:nvPr>
            <p:ph sz="half" idx="1"/>
          </p:nvPr>
        </p:nvPicPr>
        <p:blipFill>
          <a:blip r:embed="rId2"/>
          <a:stretch>
            <a:fillRect/>
          </a:stretch>
        </p:blipFill>
        <p:spPr>
          <a:xfrm>
            <a:off x="1909481" y="1219200"/>
            <a:ext cx="9099177" cy="5318125"/>
          </a:xfrm>
        </p:spPr>
      </p:pic>
      <p:sp>
        <p:nvSpPr>
          <p:cNvPr id="3" name="Slide Number Placeholder 2">
            <a:extLst>
              <a:ext uri="{FF2B5EF4-FFF2-40B4-BE49-F238E27FC236}">
                <a16:creationId xmlns:a16="http://schemas.microsoft.com/office/drawing/2014/main" id="{0564FA9D-1A9B-D63D-6960-6F0D48CC2752}"/>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98749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FD6-4BF6-33F2-B093-94A238AC62FB}"/>
              </a:ext>
            </a:extLst>
          </p:cNvPr>
          <p:cNvSpPr>
            <a:spLocks noGrp="1"/>
          </p:cNvSpPr>
          <p:nvPr>
            <p:ph type="title"/>
          </p:nvPr>
        </p:nvSpPr>
        <p:spPr>
          <a:xfrm>
            <a:off x="987552" y="731520"/>
            <a:ext cx="10671048" cy="768096"/>
          </a:xfrm>
        </p:spPr>
        <p:txBody>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BB31979-A7B4-C572-4D93-9D9F16B9EC2D}"/>
              </a:ext>
            </a:extLst>
          </p:cNvPr>
          <p:cNvPicPr>
            <a:picLocks noGrp="1" noChangeAspect="1"/>
          </p:cNvPicPr>
          <p:nvPr>
            <p:ph sz="half" idx="1"/>
          </p:nvPr>
        </p:nvPicPr>
        <p:blipFill>
          <a:blip r:embed="rId2"/>
          <a:stretch>
            <a:fillRect/>
          </a:stretch>
        </p:blipFill>
        <p:spPr>
          <a:xfrm>
            <a:off x="1328131" y="1966913"/>
            <a:ext cx="2494061" cy="4433887"/>
          </a:xfrm>
        </p:spPr>
      </p:pic>
      <p:pic>
        <p:nvPicPr>
          <p:cNvPr id="9" name="Picture 8">
            <a:extLst>
              <a:ext uri="{FF2B5EF4-FFF2-40B4-BE49-F238E27FC236}">
                <a16:creationId xmlns:a16="http://schemas.microsoft.com/office/drawing/2014/main" id="{0FE375F9-B30B-8301-61E1-C0510D92929C}"/>
              </a:ext>
            </a:extLst>
          </p:cNvPr>
          <p:cNvPicPr>
            <a:picLocks noChangeAspect="1"/>
          </p:cNvPicPr>
          <p:nvPr/>
        </p:nvPicPr>
        <p:blipFill>
          <a:blip r:embed="rId3"/>
          <a:stretch>
            <a:fillRect/>
          </a:stretch>
        </p:blipFill>
        <p:spPr>
          <a:xfrm>
            <a:off x="4666342" y="1966911"/>
            <a:ext cx="2681848" cy="4433888"/>
          </a:xfrm>
          <a:prstGeom prst="rect">
            <a:avLst/>
          </a:prstGeom>
        </p:spPr>
      </p:pic>
      <p:pic>
        <p:nvPicPr>
          <p:cNvPr id="11" name="Picture 10">
            <a:extLst>
              <a:ext uri="{FF2B5EF4-FFF2-40B4-BE49-F238E27FC236}">
                <a16:creationId xmlns:a16="http://schemas.microsoft.com/office/drawing/2014/main" id="{9F3C8742-260C-05F6-C87D-ABEBCDCFA744}"/>
              </a:ext>
            </a:extLst>
          </p:cNvPr>
          <p:cNvPicPr>
            <a:picLocks noChangeAspect="1"/>
          </p:cNvPicPr>
          <p:nvPr/>
        </p:nvPicPr>
        <p:blipFill>
          <a:blip r:embed="rId4"/>
          <a:stretch>
            <a:fillRect/>
          </a:stretch>
        </p:blipFill>
        <p:spPr>
          <a:xfrm>
            <a:off x="8192340" y="1966913"/>
            <a:ext cx="2529448" cy="4433886"/>
          </a:xfrm>
          <a:prstGeom prst="rect">
            <a:avLst/>
          </a:prstGeom>
        </p:spPr>
      </p:pic>
      <p:sp>
        <p:nvSpPr>
          <p:cNvPr id="3" name="Slide Number Placeholder 2">
            <a:extLst>
              <a:ext uri="{FF2B5EF4-FFF2-40B4-BE49-F238E27FC236}">
                <a16:creationId xmlns:a16="http://schemas.microsoft.com/office/drawing/2014/main" id="{ACC7D9E0-9408-7822-E58F-C4F07B63D251}"/>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48808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D331BAC-D82C-E57C-CF0F-6371073DA95C}"/>
              </a:ext>
            </a:extLst>
          </p:cNvPr>
          <p:cNvPicPr>
            <a:picLocks noGrp="1" noChangeAspect="1"/>
          </p:cNvPicPr>
          <p:nvPr>
            <p:ph sz="half" idx="1"/>
          </p:nvPr>
        </p:nvPicPr>
        <p:blipFill>
          <a:blip r:embed="rId2"/>
          <a:stretch>
            <a:fillRect/>
          </a:stretch>
        </p:blipFill>
        <p:spPr>
          <a:xfrm>
            <a:off x="1999762" y="1398494"/>
            <a:ext cx="2652920" cy="5047131"/>
          </a:xfrm>
        </p:spPr>
      </p:pic>
      <p:pic>
        <p:nvPicPr>
          <p:cNvPr id="9" name="Picture 8">
            <a:extLst>
              <a:ext uri="{FF2B5EF4-FFF2-40B4-BE49-F238E27FC236}">
                <a16:creationId xmlns:a16="http://schemas.microsoft.com/office/drawing/2014/main" id="{5BAC1028-00ED-05AA-B6E9-EB62F3103AE0}"/>
              </a:ext>
            </a:extLst>
          </p:cNvPr>
          <p:cNvPicPr>
            <a:picLocks noChangeAspect="1"/>
          </p:cNvPicPr>
          <p:nvPr/>
        </p:nvPicPr>
        <p:blipFill>
          <a:blip r:embed="rId3"/>
          <a:stretch>
            <a:fillRect/>
          </a:stretch>
        </p:blipFill>
        <p:spPr>
          <a:xfrm>
            <a:off x="5628715" y="1398495"/>
            <a:ext cx="2744320" cy="5047130"/>
          </a:xfrm>
          <a:prstGeom prst="rect">
            <a:avLst/>
          </a:prstGeom>
        </p:spPr>
      </p:pic>
      <p:sp>
        <p:nvSpPr>
          <p:cNvPr id="2" name="Slide Number Placeholder 1">
            <a:extLst>
              <a:ext uri="{FF2B5EF4-FFF2-40B4-BE49-F238E27FC236}">
                <a16:creationId xmlns:a16="http://schemas.microsoft.com/office/drawing/2014/main" id="{68A4201D-B196-FCFF-BD8D-8EA62064387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35043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93607" y="1115568"/>
            <a:ext cx="6766560" cy="768096"/>
          </a:xfrm>
        </p:spPr>
        <p:txBody>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293607" y="1888445"/>
            <a:ext cx="5915152" cy="2754376"/>
          </a:xfrm>
          <a:blipFill>
            <a:blip r:embed="rId2"/>
            <a:tile tx="0" ty="0" sx="100000" sy="100000" flip="none" algn="tl"/>
          </a:blipFill>
        </p:spPr>
        <p:txBody>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placement prediction system developed using machine learning techniques and Android Studio offers significant benefits to students and job seekers in assessing their chances of securing a job placement. By leveraging historical placement data and user profiles, the system provides accurate predictions and valuable insights to help individuals make informed decisions about their career choices.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099588-28B2-6155-5865-AAF80FD609AB}"/>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701911" y="105537"/>
            <a:ext cx="6766560" cy="768096"/>
          </a:xfrm>
        </p:spPr>
        <p:txBody>
          <a:bodyPr/>
          <a:lstStyle/>
          <a:p>
            <a:r>
              <a:rPr lang="en-US"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75397" y="626745"/>
            <a:ext cx="6766560" cy="4037330"/>
          </a:xfrm>
        </p:spPr>
        <p:txBody>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today's competitive job market, students and job seekers often face challenges in securing suitable placements or job opportunities. To address this issue, machine learning techniques can be employed to predict the likelihood of a candidate's placement success based on their profile and qualifications</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combine the power of machine learning algorithms with the convenience of an Android application to assist students and job seekers in predicting their chances of getting placed.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will be implemented using the Android Studio development environment, which offers a rich set of tools and libraries for Android app development.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p>
        </p:txBody>
      </p:sp>
      <p:sp>
        <p:nvSpPr>
          <p:cNvPr id="4" name="Slide Number Placeholder 3">
            <a:extLst>
              <a:ext uri="{FF2B5EF4-FFF2-40B4-BE49-F238E27FC236}">
                <a16:creationId xmlns:a16="http://schemas.microsoft.com/office/drawing/2014/main" id="{9E3D7213-0127-5C4A-21F7-9CB300437535}"/>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3884918" y="1094619"/>
            <a:ext cx="4686428" cy="768096"/>
          </a:xfrm>
        </p:spPr>
        <p:txBody>
          <a:bodyPr/>
          <a:lstStyle/>
          <a:p>
            <a:pPr algn="l"/>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C3ED4FCB-B857-2E9C-1B72-56C0F4DCB502}"/>
              </a:ext>
            </a:extLst>
          </p:cNvPr>
          <p:cNvSpPr>
            <a:spLocks noGrp="1"/>
          </p:cNvSpPr>
          <p:nvPr>
            <p:ph sz="half" idx="1"/>
          </p:nvPr>
        </p:nvSpPr>
        <p:spPr>
          <a:xfrm>
            <a:off x="813816" y="1744531"/>
            <a:ext cx="11119104" cy="4434840"/>
          </a:xfrm>
        </p:spPr>
        <p:txBody>
          <a:bodyPr/>
          <a:lstStyle/>
          <a:p>
            <a:pPr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problem we aim to solve is the uncertainty and lack of information faced by students and job seekers regarding their placement prospects. With numerous factors influencing the placement process, including qualifications, skills, and industry trends, it becomes challenging for individuals to assess their chances of getting placed accurately.</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Key Challenges: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Data Collection and Preprocessing</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Feature Selection and Engineering</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Model Selection and Training</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Integration with Android Studio</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93340CC-4EA4-5D25-8F03-5A5418319AA8}"/>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algn="l"/>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Objective of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6599F9A7-9EB1-FD3C-CD11-9A592B82645A}"/>
              </a:ext>
            </a:extLst>
          </p:cNvPr>
          <p:cNvSpPr>
            <a:spLocks noGrp="1"/>
          </p:cNvSpPr>
          <p:nvPr>
            <p:ph sz="half" idx="1"/>
          </p:nvPr>
        </p:nvSpPr>
        <p:spPr>
          <a:xfrm>
            <a:off x="531786" y="1876671"/>
            <a:ext cx="10680192" cy="4622740"/>
          </a:xfrm>
        </p:spPr>
        <p:txBody>
          <a:bodyPr/>
          <a:lstStyle/>
          <a:p>
            <a:pPr marL="0" indent="0" algn="just">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this project is to develop a placement prediction system using machine learning techniques and integrate it into an Android application. The project aims to provide students and job seekers with a tool that can accurately predict their chances of securing a job placement based on their qualifications and profile. </a:t>
            </a:r>
          </a:p>
          <a:p>
            <a:pPr algn="just">
              <a:lnSpc>
                <a:spcPct val="150000"/>
              </a:lnSpc>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Data Collection and Preprocessing</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Feature Selection and Engineering</a:t>
            </a:r>
          </a:p>
          <a:p>
            <a:pPr marL="0" indent="0" algn="jus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Machine Learning Model Training</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Android Application Development</a:t>
            </a:r>
          </a:p>
          <a:p>
            <a:pPr marL="0" indent="0" algn="jus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id="{0315F933-45C4-DF15-FA64-DD2B76774C0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1D9D-F20C-CDE9-1A55-AE09D4618E8F}"/>
              </a:ext>
            </a:extLst>
          </p:cNvPr>
          <p:cNvSpPr>
            <a:spLocks noGrp="1"/>
          </p:cNvSpPr>
          <p:nvPr>
            <p:ph type="ctrTitle"/>
          </p:nvPr>
        </p:nvSpPr>
        <p:spPr>
          <a:xfrm>
            <a:off x="152400" y="538480"/>
            <a:ext cx="5297424" cy="528320"/>
          </a:xfrm>
        </p:spPr>
        <p:txBody>
          <a:bodyPr>
            <a:normAutofit fontScale="90000"/>
          </a:bodyPr>
          <a:lstStyle/>
          <a:p>
            <a:r>
              <a:rPr lang="en-US" sz="2700" dirty="0">
                <a:effectLst/>
                <a:latin typeface="Times New Roman" panose="02020603050405020304" pitchFamily="18" charset="0"/>
                <a:ea typeface="Calibri" panose="020F0502020204030204" pitchFamily="34" charset="0"/>
                <a:cs typeface="Times New Roman" panose="02020603050405020304" pitchFamily="18" charset="0"/>
              </a:rPr>
              <a:t>Existing systems</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7FDA6C08-2ABC-4571-83C0-AA533F4FA19A}"/>
              </a:ext>
            </a:extLst>
          </p:cNvPr>
          <p:cNvSpPr>
            <a:spLocks noGrp="1"/>
          </p:cNvSpPr>
          <p:nvPr>
            <p:ph type="subTitle" idx="1"/>
          </p:nvPr>
        </p:nvSpPr>
        <p:spPr>
          <a:xfrm>
            <a:off x="152400" y="916432"/>
            <a:ext cx="7315200" cy="5403088"/>
          </a:xfrm>
        </p:spPr>
        <p:txBody>
          <a:bodyPr numCol="1">
            <a:norm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placement prediction using machine learning and Android Studio aims to provide individuals with valuable insights into their job placement prospects. The system utilizes machine learning algorithms and leverages the capabilities of Android Studio to develop a mobile application that assists individuals in making informed decisions regarding their career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existing system, relevant data about individuals, such as academic performance, technical skills, internships, and extracurricular activities, is collected. This data is preprocessed to ensure its quality and compatibility with machine learning algorithms. Steps like handling missing values, encoding categorical variables, and normalizing numerical features are performed during the preprocessing phase.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20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A5BE-76AF-2670-4603-91799C565C57}"/>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Limitations of the existing system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0F7D2E-3098-474C-9D5B-8E61A6475F5F}"/>
              </a:ext>
            </a:extLst>
          </p:cNvPr>
          <p:cNvSpPr>
            <a:spLocks noGrp="1"/>
          </p:cNvSpPr>
          <p:nvPr>
            <p:ph sz="half"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High false positives: There is no interactive tool for users to check for their attrition. </a:t>
            </a:r>
          </a:p>
          <a:p>
            <a:pPr algn="just">
              <a:lnSpc>
                <a:spcPct val="150000"/>
              </a:lnSpc>
            </a:pPr>
            <a:r>
              <a:rPr lang="en-US" dirty="0">
                <a:latin typeface="Times New Roman" panose="02020603050405020304" pitchFamily="18" charset="0"/>
                <a:cs typeface="Times New Roman" panose="02020603050405020304" pitchFamily="18" charset="0"/>
              </a:rPr>
              <a:t>Technology Complexity: Most of the system is complex to understand, and not user-friendly as compared to our proposed system. </a:t>
            </a:r>
          </a:p>
          <a:p>
            <a:pPr algn="just">
              <a:lnSpc>
                <a:spcPct val="150000"/>
              </a:lnSpc>
            </a:pPr>
            <a:r>
              <a:rPr lang="en-US" dirty="0">
                <a:latin typeface="Times New Roman" panose="02020603050405020304" pitchFamily="18" charset="0"/>
                <a:cs typeface="Times New Roman" panose="02020603050405020304" pitchFamily="18" charset="0"/>
              </a:rPr>
              <a:t> Time-Consuming Feature: In the existing system, the performance is low and most of the time system gets hung due to load.</a:t>
            </a:r>
          </a:p>
          <a:p>
            <a:pPr algn="just">
              <a:lnSpc>
                <a:spcPct val="150000"/>
              </a:lnSpc>
            </a:pPr>
            <a:r>
              <a:rPr lang="en-US" dirty="0">
                <a:latin typeface="Times New Roman" panose="02020603050405020304" pitchFamily="18" charset="0"/>
                <a:cs typeface="Times New Roman" panose="02020603050405020304" pitchFamily="18" charset="0"/>
              </a:rPr>
              <a:t>Not Easy to Understand: Systems are complex to understand and they were not user-friendly.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D6FE94-1B0A-FB2A-E468-105D05956AC5}"/>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17928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normAutofit/>
          </a:bodyPr>
          <a:lstStyle/>
          <a:p>
            <a:pPr algn="just">
              <a:lnSpc>
                <a:spcPct val="107000"/>
              </a:lnSpc>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useBgFill="1">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2042899" y="1984248"/>
            <a:ext cx="9387101" cy="4075893"/>
          </a:xfrm>
        </p:spPr>
        <p:txBody>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aims to overcome the limitations of the existing system by leveraging machine learning techniques and the development capabilities of Android Studio.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key components and features of the proposed system are as follows:</a:t>
            </a:r>
          </a:p>
          <a:p>
            <a:pPr marL="285750" indent="-285750" algn="just">
              <a:lnSpc>
                <a:spcPct val="150000"/>
              </a:lnSpc>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Collection and Preprocessing: Gather comprehensive and relevant historical placement data from various sources, including previous placement records, student profiles, and industry trends.</a:t>
            </a:r>
          </a:p>
          <a:p>
            <a:pPr marL="285750" lvl="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Feature Selection and Engineering: Analyze the collected data to identify the most influential features that contribute to successful placements.</a:t>
            </a:r>
          </a:p>
          <a:p>
            <a:pPr marL="285750" lvl="0" indent="-285750" algn="just">
              <a:lnSpc>
                <a:spcPct val="150000"/>
              </a:lnSpc>
              <a:buFont typeface="Arial" panose="020B0604020202020204" pitchFamily="34" charset="0"/>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0" algn="l"/>
            <a:endParaRPr lang="en-US" dirty="0"/>
          </a:p>
        </p:txBody>
      </p:sp>
      <p:sp>
        <p:nvSpPr>
          <p:cNvPr id="2" name="Slide Number Placeholder 1">
            <a:extLst>
              <a:ext uri="{FF2B5EF4-FFF2-40B4-BE49-F238E27FC236}">
                <a16:creationId xmlns:a16="http://schemas.microsoft.com/office/drawing/2014/main" id="{4215063E-4A32-9D42-16CE-5D62FD0D5CA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502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pPr algn="just">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A982C127-7A45-5625-3F99-80E5BF712DA3}"/>
              </a:ext>
            </a:extLst>
          </p:cNvPr>
          <p:cNvSpPr>
            <a:spLocks noGrp="1"/>
          </p:cNvSpPr>
          <p:nvPr>
            <p:ph type="body" idx="1"/>
          </p:nvPr>
        </p:nvSpPr>
        <p:spPr>
          <a:xfrm>
            <a:off x="3954272" y="1919224"/>
            <a:ext cx="6845808" cy="4115816"/>
          </a:xfrm>
        </p:spPr>
        <p:txBody>
          <a:bodyPr/>
          <a:lstStyle/>
          <a:p>
            <a:pPr marL="285750" indent="-285750" algn="just">
              <a:lnSpc>
                <a:spcPct val="150000"/>
              </a:lnSpc>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Android Studio: The integrated development environment (IDE) for Android application development.</a:t>
            </a:r>
          </a:p>
          <a:p>
            <a:pPr marL="285750" indent="-285750" algn="just">
              <a:lnSpc>
                <a:spcPct val="150000"/>
              </a:lnSpc>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Java: Programming languages used for Android app development.</a:t>
            </a:r>
          </a:p>
          <a:p>
            <a:pPr marL="285750" indent="-285750" algn="just">
              <a:lnSpc>
                <a:spcPct val="150000"/>
              </a:lnSpc>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Android Software Development Kit (SDK): Provides tools and libraries for building, testing, and debugging Android applications.</a:t>
            </a:r>
          </a:p>
          <a:p>
            <a:pPr marL="285750" indent="-285750" algn="just">
              <a:lnSpc>
                <a:spcPct val="150000"/>
              </a:lnSpc>
              <a:buFont typeface="Arial" panose="020B0604020202020204" pitchFamily="34" charset="0"/>
              <a:buChar char="•"/>
            </a:pPr>
            <a:r>
              <a:rPr lang="en-US" cap="none" dirty="0" err="1">
                <a:latin typeface="Times New Roman" panose="02020603050405020304" pitchFamily="18" charset="0"/>
                <a:cs typeface="Times New Roman" panose="02020603050405020304" pitchFamily="18" charset="0"/>
              </a:rPr>
              <a:t>Jupyter</a:t>
            </a:r>
            <a:r>
              <a:rPr lang="en-US" cap="none" dirty="0">
                <a:latin typeface="Times New Roman" panose="02020603050405020304" pitchFamily="18" charset="0"/>
                <a:cs typeface="Times New Roman" panose="02020603050405020304" pitchFamily="18" charset="0"/>
              </a:rPr>
              <a:t> Notebook: This is used for building machine learning models.</a:t>
            </a:r>
          </a:p>
          <a:p>
            <a:pPr marL="285750" indent="-285750" algn="just">
              <a:lnSpc>
                <a:spcPct val="150000"/>
              </a:lnSpc>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AWS(EC2 Server): It is used for deploying the project in the server which builds </a:t>
            </a:r>
            <a:r>
              <a:rPr lang="en-US" cap="none" dirty="0" err="1">
                <a:latin typeface="Times New Roman" panose="02020603050405020304" pitchFamily="18" charset="0"/>
                <a:cs typeface="Times New Roman" panose="02020603050405020304" pitchFamily="18" charset="0"/>
              </a:rPr>
              <a:t>FastAPI</a:t>
            </a:r>
            <a:r>
              <a:rPr lang="en-US" cap="none" dirty="0">
                <a:latin typeface="Times New Roman" panose="02020603050405020304" pitchFamily="18" charset="0"/>
                <a:cs typeface="Times New Roman" panose="02020603050405020304" pitchFamily="18" charset="0"/>
              </a:rPr>
              <a:t> using pickle and python files.</a:t>
            </a:r>
            <a:endParaRPr lang="en-IN" cap="none"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F3D5478-AC3D-5F40-78E9-C6183191729F}"/>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35A9-F217-7BEB-62C4-2E55AFFB1FE6}"/>
              </a:ext>
            </a:extLst>
          </p:cNvPr>
          <p:cNvSpPr>
            <a:spLocks noGrp="1"/>
          </p:cNvSpPr>
          <p:nvPr>
            <p:ph type="title"/>
          </p:nvPr>
        </p:nvSpPr>
        <p:spPr>
          <a:xfrm>
            <a:off x="2600960" y="677545"/>
            <a:ext cx="8829040" cy="768350"/>
          </a:xfrm>
        </p:spPr>
        <p:txBody>
          <a:bodyPr>
            <a:normAutofit fontScale="90000"/>
          </a:bodyPr>
          <a:lstStyle/>
          <a:p>
            <a:pPr algn="l"/>
            <a:r>
              <a:rPr lang="en-US" sz="3100" dirty="0">
                <a:latin typeface="Times New Roman" panose="02020603050405020304" pitchFamily="18" charset="0"/>
                <a:cs typeface="Times New Roman" panose="02020603050405020304" pitchFamily="18" charset="0"/>
              </a:rPr>
              <a:t>Hardware requirements</a:t>
            </a:r>
            <a:r>
              <a:rPr lang="en-US" dirty="0"/>
              <a:t>                                     </a:t>
            </a:r>
            <a:br>
              <a:rPr lang="en-IN" dirty="0"/>
            </a:br>
            <a:endParaRPr lang="en-IN" dirty="0"/>
          </a:p>
        </p:txBody>
      </p:sp>
      <p:sp>
        <p:nvSpPr>
          <p:cNvPr id="22" name="Text Placeholder 21">
            <a:extLst>
              <a:ext uri="{FF2B5EF4-FFF2-40B4-BE49-F238E27FC236}">
                <a16:creationId xmlns:a16="http://schemas.microsoft.com/office/drawing/2014/main" id="{F885E2B1-A853-ACBA-F0B8-791F708C284C}"/>
              </a:ext>
            </a:extLst>
          </p:cNvPr>
          <p:cNvSpPr>
            <a:spLocks noGrp="1"/>
          </p:cNvSpPr>
          <p:nvPr>
            <p:ph type="body" sz="quarter" idx="18"/>
          </p:nvPr>
        </p:nvSpPr>
        <p:spPr>
          <a:xfrm>
            <a:off x="2621279" y="1445895"/>
            <a:ext cx="8344853" cy="5412105"/>
          </a:xfrm>
        </p:spPr>
        <p:txBody>
          <a:bodyPr>
            <a:norm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minimum 1 GHz or more.</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Ethernet connection (LAN) OR a wireless adapter (Wi-Fi).</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drive: Minimum 32 GB ;Recommended 64 GB.</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Memory (RAM): Minimum 1 GB; Recommended 4 GB</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18CB337-B8A6-6572-7E0C-A3B7D9F08B49}"/>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342401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{5DE3F36C-78CD-417E-BE06-2B76AE709DAD}tf78438558_win32</Template>
  <TotalTime>245</TotalTime>
  <Words>823</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Sabon Next LT</vt:lpstr>
      <vt:lpstr>Times New Roman</vt:lpstr>
      <vt:lpstr>Office Theme</vt:lpstr>
      <vt:lpstr>Enhancing the Future Prospects for Placement</vt:lpstr>
      <vt:lpstr>Introduction</vt:lpstr>
      <vt:lpstr>Problem Statement </vt:lpstr>
      <vt:lpstr>Objective of project </vt:lpstr>
      <vt:lpstr>Existing systems </vt:lpstr>
      <vt:lpstr>Limitations of the existing system</vt:lpstr>
      <vt:lpstr>               Proposed system</vt:lpstr>
      <vt:lpstr>Software requirements</vt:lpstr>
      <vt:lpstr>Hardware requirements                                      </vt:lpstr>
      <vt:lpstr>Python code in jupyter</vt:lpstr>
      <vt:lpstr>Implementation of the algorithm</vt:lpstr>
      <vt:lpstr>Fastapi running in the server</vt:lpstr>
      <vt:lpstr>Output</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Prediction Using Machine Learning And Android Studio</dc:title>
  <dc:subject/>
  <dc:creator>prakash bhujbal</dc:creator>
  <cp:lastModifiedBy>Lavan Karthik</cp:lastModifiedBy>
  <cp:revision>4</cp:revision>
  <dcterms:created xsi:type="dcterms:W3CDTF">2023-07-12T15:51:04Z</dcterms:created>
  <dcterms:modified xsi:type="dcterms:W3CDTF">2023-07-13T04:39:28Z</dcterms:modified>
</cp:coreProperties>
</file>