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Montserrat" pitchFamily="2" charset="77"/>
      <p:regular r:id="rId42"/>
      <p:bold r:id="rId43"/>
      <p:italic r:id="rId44"/>
      <p:boldItalic r:id="rId45"/>
    </p:embeddedFont>
    <p:embeddedFont>
      <p:font typeface="Raleway" pitchFamily="2" charset="77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3DB21-DDFC-48F3-BAE2-034B86146667}">
  <a:tblStyle styleId="{2913DB21-DDFC-48F3-BAE2-034B86146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bc5bcef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dbc5bcef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dbc5bcef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dbc5bcef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bc5bcef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dbc5bcef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bc5bcefb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dbc5bcefb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dbc5bcefb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dbc5bcefb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dbc5bcefb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dbc5bcefb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dbc5bcefb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dbc5bcefb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bc5bcefb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dbc5bcefb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dbc5bcefb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dbc5bcefb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dbc5bcefb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dbc5bcefb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34c7104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34c7104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bc5bcefb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bc5bcefb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dbc5bcefb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dbc5bcefb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bc5bcefb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dbc5bcefb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bc5bcefb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dbc5bcefb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bc5bcefb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dbc5bcefb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dbc5bcefb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dbc5bcefb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dbc5bcefb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dbc5bcefb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dbc5bcefb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dbc5bcefb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dbc5bcefb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dbc5bcefb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dbc5bcefb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dbc5bcefb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34c7104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34c7104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bc5bcefb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dbc5bcefb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bc5bcefb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bc5bcefb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dbc5bcefb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dbc5bcefb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dbc5bcefb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dbc5bcefb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dbc5bcefb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dbc5bcefb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bc5bcefb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dbc5bcefb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dbc5bcefb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dbc5bcefb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dbc5bcefb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dbc5bcefb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34c71042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e34c71042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dbc5bcef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dbc5bcef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bc5bcefb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bc5bcefb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34c71042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34c71042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34c71042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34c71042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34c71042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34c71042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bc5bcef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dbc5bcef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88">
            <a:off x="4869324" y="3555644"/>
            <a:ext cx="3506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9325" y="1161263"/>
            <a:ext cx="3506100" cy="2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37325" y="46978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0100" y="2362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3050" y="4752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2700" y="40705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64625" y="4725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800" y="5064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>
            <a:stCxn id="15" idx="2"/>
            <a:endCxn id="13" idx="6"/>
          </p:cNvCxnSpPr>
          <p:nvPr/>
        </p:nvCxnSpPr>
        <p:spPr>
          <a:xfrm rot="10800000">
            <a:off x="6570125" y="4785750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055650" y="246475"/>
            <a:ext cx="795275" cy="714400"/>
            <a:chOff x="7864625" y="364925"/>
            <a:chExt cx="795275" cy="714400"/>
          </a:xfrm>
        </p:grpSpPr>
        <p:cxnSp>
          <p:nvCxnSpPr>
            <p:cNvPr id="19" name="Google Shape;19;p2"/>
            <p:cNvCxnSpPr>
              <a:stCxn id="20" idx="1"/>
              <a:endCxn id="21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898226" y="2659663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/>
          </p:nvPr>
        </p:nvSpPr>
        <p:spPr>
          <a:xfrm>
            <a:off x="1724719" y="2637764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1724719" y="3808677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/>
          </p:nvPr>
        </p:nvSpPr>
        <p:spPr>
          <a:xfrm>
            <a:off x="5658576" y="3801352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5658576" y="1474175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59250" y="4802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77375" y="42790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498050" y="33564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263275" y="40981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725500" y="46056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>
            <a:stCxn id="122" idx="1"/>
            <a:endCxn id="121" idx="5"/>
          </p:cNvCxnSpPr>
          <p:nvPr/>
        </p:nvCxnSpPr>
        <p:spPr>
          <a:xfrm rot="10800000">
            <a:off x="8320741" y="41556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flipH="1">
            <a:off x="8171325" y="299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303950" y="45427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057275" y="48273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4"/>
          <p:cNvCxnSpPr>
            <a:stCxn id="127" idx="5"/>
            <a:endCxn id="128" idx="2"/>
          </p:cNvCxnSpPr>
          <p:nvPr/>
        </p:nvCxnSpPr>
        <p:spPr>
          <a:xfrm>
            <a:off x="407657" y="4646457"/>
            <a:ext cx="649500" cy="21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4"/>
          <p:cNvSpPr/>
          <p:nvPr/>
        </p:nvSpPr>
        <p:spPr>
          <a:xfrm>
            <a:off x="6452325" y="267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59250" y="4802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77375" y="42790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flipH="1">
            <a:off x="8543325" y="1534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flipH="1">
            <a:off x="8390400" y="6994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916654" flipH="1">
            <a:off x="8852969" y="1701380"/>
            <a:ext cx="67174" cy="6717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-916654" flipH="1">
            <a:off x="8841560" y="939009"/>
            <a:ext cx="67174" cy="67174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flipH="1">
            <a:off x="1641675" y="48301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225800" y="48030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6"/>
          <p:cNvCxnSpPr>
            <a:stCxn id="142" idx="2"/>
            <a:endCxn id="141" idx="6"/>
          </p:cNvCxnSpPr>
          <p:nvPr/>
        </p:nvCxnSpPr>
        <p:spPr>
          <a:xfrm>
            <a:off x="347300" y="4863775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7"/>
          <p:cNvCxnSpPr>
            <a:stCxn id="147" idx="0"/>
            <a:endCxn id="146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7"/>
          <p:cNvSpPr/>
          <p:nvPr/>
        </p:nvSpPr>
        <p:spPr>
          <a:xfrm>
            <a:off x="8627525" y="12337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371975" y="21911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712375" y="18501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8739525" y="9513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 rot="4570332">
            <a:off x="31030" y="330746"/>
            <a:ext cx="830000" cy="714386"/>
            <a:chOff x="7864625" y="364925"/>
            <a:chExt cx="830016" cy="714400"/>
          </a:xfrm>
        </p:grpSpPr>
        <p:cxnSp>
          <p:nvCxnSpPr>
            <p:cNvPr id="156" name="Google Shape;156;p18"/>
            <p:cNvCxnSpPr>
              <a:stCxn id="157" idx="1"/>
              <a:endCxn id="158" idx="5"/>
            </p:cNvCxnSpPr>
            <p:nvPr/>
          </p:nvCxnSpPr>
          <p:spPr>
            <a:xfrm rot="6229200" flipH="1">
              <a:off x="8092660" y="371374"/>
              <a:ext cx="385562" cy="74798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8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8549375" y="3869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25125" y="322313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05125" y="7605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32275" y="44285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825125" y="48140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652800" y="5064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79600" y="1624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8745475" y="19482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7911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353050" y="0"/>
            <a:ext cx="3791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389638" y="4816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8" name="Google Shape;28;p3"/>
            <p:cNvCxnSpPr>
              <a:stCxn id="29" idx="1"/>
              <a:endCxn id="30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5057775" y="1106850"/>
            <a:ext cx="3107700" cy="1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 rot="-332">
            <a:off x="5057825" y="2218498"/>
            <a:ext cx="31077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1"/>
          <p:cNvSpPr/>
          <p:nvPr/>
        </p:nvSpPr>
        <p:spPr>
          <a:xfrm>
            <a:off x="5492275" y="1994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 flipH="1">
            <a:off x="6870275" y="47857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 flipH="1">
            <a:off x="3508025" y="4752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flipH="1">
            <a:off x="38967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 flipH="1">
            <a:off x="2092150" y="4725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2"/>
          <p:cNvCxnSpPr>
            <a:stCxn id="182" idx="2"/>
            <a:endCxn id="180" idx="6"/>
          </p:cNvCxnSpPr>
          <p:nvPr/>
        </p:nvCxnSpPr>
        <p:spPr>
          <a:xfrm>
            <a:off x="2213650" y="4785750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22"/>
          <p:cNvGrpSpPr/>
          <p:nvPr/>
        </p:nvGrpSpPr>
        <p:grpSpPr>
          <a:xfrm flipH="1">
            <a:off x="179600" y="246475"/>
            <a:ext cx="795275" cy="714400"/>
            <a:chOff x="7864625" y="364925"/>
            <a:chExt cx="795275" cy="714400"/>
          </a:xfrm>
        </p:grpSpPr>
        <p:cxnSp>
          <p:nvCxnSpPr>
            <p:cNvPr id="185" name="Google Shape;185;p22"/>
            <p:cNvCxnSpPr>
              <a:stCxn id="186" idx="1"/>
              <a:endCxn id="187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186;p22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2"/>
          </p:nvPr>
        </p:nvSpPr>
        <p:spPr>
          <a:xfrm>
            <a:off x="72000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72000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3"/>
          </p:nvPr>
        </p:nvSpPr>
        <p:spPr>
          <a:xfrm>
            <a:off x="3409639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3407389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5"/>
          </p:nvPr>
        </p:nvSpPr>
        <p:spPr>
          <a:xfrm>
            <a:off x="608765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608315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3"/>
          <p:cNvCxnSpPr>
            <a:stCxn id="201" idx="0"/>
            <a:endCxn id="200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2"/>
          </p:nvPr>
        </p:nvSpPr>
        <p:spPr>
          <a:xfrm>
            <a:off x="150880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>
          <a:xfrm>
            <a:off x="1508813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 idx="3"/>
          </p:nvPr>
        </p:nvSpPr>
        <p:spPr>
          <a:xfrm>
            <a:off x="529453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4"/>
          </p:nvPr>
        </p:nvSpPr>
        <p:spPr>
          <a:xfrm>
            <a:off x="5294538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5"/>
          </p:nvPr>
        </p:nvSpPr>
        <p:spPr>
          <a:xfrm>
            <a:off x="150878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6"/>
          </p:nvPr>
        </p:nvSpPr>
        <p:spPr>
          <a:xfrm>
            <a:off x="1508813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7"/>
          </p:nvPr>
        </p:nvSpPr>
        <p:spPr>
          <a:xfrm>
            <a:off x="529451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8"/>
          </p:nvPr>
        </p:nvSpPr>
        <p:spPr>
          <a:xfrm>
            <a:off x="5294538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22988" y="26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55138" y="1892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16" name="Google Shape;216;p24"/>
            <p:cNvCxnSpPr>
              <a:stCxn id="217" idx="1"/>
              <a:endCxn id="218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7" name="Google Shape;217;p24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4"/>
          <p:cNvSpPr/>
          <p:nvPr/>
        </p:nvSpPr>
        <p:spPr>
          <a:xfrm>
            <a:off x="8765300" y="30727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552563" y="3794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731175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731175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3"/>
          </p:nvPr>
        </p:nvSpPr>
        <p:spPr>
          <a:xfrm>
            <a:off x="3426647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4"/>
          </p:nvPr>
        </p:nvSpPr>
        <p:spPr>
          <a:xfrm>
            <a:off x="3426647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5"/>
          </p:nvPr>
        </p:nvSpPr>
        <p:spPr>
          <a:xfrm>
            <a:off x="731175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6"/>
          </p:nvPr>
        </p:nvSpPr>
        <p:spPr>
          <a:xfrm>
            <a:off x="731175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7"/>
          </p:nvPr>
        </p:nvSpPr>
        <p:spPr>
          <a:xfrm>
            <a:off x="3426647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8"/>
          </p:nvPr>
        </p:nvSpPr>
        <p:spPr>
          <a:xfrm>
            <a:off x="3426647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9"/>
          </p:nvPr>
        </p:nvSpPr>
        <p:spPr>
          <a:xfrm>
            <a:off x="6122128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3"/>
          </p:nvPr>
        </p:nvSpPr>
        <p:spPr>
          <a:xfrm>
            <a:off x="6122128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14"/>
          </p:nvPr>
        </p:nvSpPr>
        <p:spPr>
          <a:xfrm>
            <a:off x="6122128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15"/>
          </p:nvPr>
        </p:nvSpPr>
        <p:spPr>
          <a:xfrm>
            <a:off x="6122128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/>
          <p:nvPr/>
        </p:nvSpPr>
        <p:spPr>
          <a:xfrm rot="-5766326">
            <a:off x="7579201" y="288144"/>
            <a:ext cx="121288" cy="121288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-5077218">
            <a:off x="8777999" y="1107313"/>
            <a:ext cx="67196" cy="67196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8549375" y="3869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5"/>
          <p:cNvCxnSpPr>
            <a:stCxn id="236" idx="7"/>
            <a:endCxn id="235" idx="3"/>
          </p:cNvCxnSpPr>
          <p:nvPr/>
        </p:nvCxnSpPr>
        <p:spPr>
          <a:xfrm rot="10800000">
            <a:off x="7687072" y="386930"/>
            <a:ext cx="1103100" cy="72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5"/>
          <p:cNvSpPr/>
          <p:nvPr/>
        </p:nvSpPr>
        <p:spPr>
          <a:xfrm>
            <a:off x="825125" y="322313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05125" y="7605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332275" y="44285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825125" y="48140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 hasCustomPrompt="1"/>
          </p:nvPr>
        </p:nvSpPr>
        <p:spPr>
          <a:xfrm rot="-294">
            <a:off x="4665274" y="940425"/>
            <a:ext cx="3507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1"/>
          </p:nvPr>
        </p:nvSpPr>
        <p:spPr>
          <a:xfrm>
            <a:off x="4665275" y="1855575"/>
            <a:ext cx="35079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title" idx="2" hasCustomPrompt="1"/>
          </p:nvPr>
        </p:nvSpPr>
        <p:spPr>
          <a:xfrm>
            <a:off x="4663626" y="3131325"/>
            <a:ext cx="35112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3"/>
          </p:nvPr>
        </p:nvSpPr>
        <p:spPr>
          <a:xfrm>
            <a:off x="4663613" y="4046325"/>
            <a:ext cx="35112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 idx="4" hasCustomPrompt="1"/>
          </p:nvPr>
        </p:nvSpPr>
        <p:spPr>
          <a:xfrm rot="-294">
            <a:off x="972476" y="3131175"/>
            <a:ext cx="3507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5"/>
          </p:nvPr>
        </p:nvSpPr>
        <p:spPr>
          <a:xfrm>
            <a:off x="970825" y="4046325"/>
            <a:ext cx="35112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903613" y="4727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398563" y="2056113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26"/>
          <p:cNvCxnSpPr/>
          <p:nvPr/>
        </p:nvCxnSpPr>
        <p:spPr>
          <a:xfrm flipH="1">
            <a:off x="3417538" y="4362425"/>
            <a:ext cx="1294500" cy="50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6"/>
          <p:cNvSpPr/>
          <p:nvPr/>
        </p:nvSpPr>
        <p:spPr>
          <a:xfrm>
            <a:off x="4712050" y="540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4663625" y="48718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1187775" y="45699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8581413" y="1855563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ctrTitle"/>
          </p:nvPr>
        </p:nvSpPr>
        <p:spPr>
          <a:xfrm>
            <a:off x="720000" y="598200"/>
            <a:ext cx="35091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1"/>
          </p:nvPr>
        </p:nvSpPr>
        <p:spPr>
          <a:xfrm>
            <a:off x="720000" y="2265901"/>
            <a:ext cx="35091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2"/>
          </p:nvPr>
        </p:nvSpPr>
        <p:spPr>
          <a:xfrm rot="-786">
            <a:off x="719999" y="4171796"/>
            <a:ext cx="2623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000" b="1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/>
          <p:nvPr/>
        </p:nvSpPr>
        <p:spPr>
          <a:xfrm rot="1944738">
            <a:off x="519983" y="4814444"/>
            <a:ext cx="67163" cy="6716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-1339466">
            <a:off x="269572" y="4052401"/>
            <a:ext cx="67132" cy="67132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1204550" y="4110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5279125" y="1994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27"/>
          <p:cNvCxnSpPr>
            <a:stCxn id="262" idx="4"/>
            <a:endCxn id="261" idx="1"/>
          </p:cNvCxnSpPr>
          <p:nvPr/>
        </p:nvCxnSpPr>
        <p:spPr>
          <a:xfrm>
            <a:off x="315888" y="4117017"/>
            <a:ext cx="230400" cy="69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7"/>
          <p:cNvSpPr/>
          <p:nvPr/>
        </p:nvSpPr>
        <p:spPr>
          <a:xfrm rot="1688844">
            <a:off x="8093778" y="4358465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27"/>
          <p:cNvCxnSpPr>
            <a:stCxn id="268" idx="7"/>
            <a:endCxn id="266" idx="3"/>
          </p:cNvCxnSpPr>
          <p:nvPr/>
        </p:nvCxnSpPr>
        <p:spPr>
          <a:xfrm rot="10800000" flipH="1">
            <a:off x="7215034" y="4436841"/>
            <a:ext cx="8814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7"/>
          <p:cNvSpPr/>
          <p:nvPr/>
        </p:nvSpPr>
        <p:spPr>
          <a:xfrm>
            <a:off x="7157675" y="47873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20000" y="3346800"/>
            <a:ext cx="26235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28"/>
          <p:cNvCxnSpPr>
            <a:stCxn id="276" idx="0"/>
            <a:endCxn id="275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9"/>
          <p:cNvCxnSpPr>
            <a:stCxn id="284" idx="3"/>
            <a:endCxn id="280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>
            <a:stCxn id="280" idx="4"/>
            <a:endCxn id="279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9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9"/>
          <p:cNvCxnSpPr>
            <a:stCxn id="282" idx="5"/>
            <a:endCxn id="281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29"/>
          <p:cNvCxnSpPr>
            <a:stCxn id="290" idx="4"/>
            <a:endCxn id="291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972600"/>
            <a:ext cx="37806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2121900"/>
            <a:ext cx="3780600" cy="2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4"/>
          <p:cNvCxnSpPr>
            <a:stCxn id="39" idx="3"/>
            <a:endCxn id="35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4"/>
          <p:cNvCxnSpPr>
            <a:stCxn id="35" idx="4"/>
            <a:endCxn id="34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4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4"/>
          <p:cNvCxnSpPr>
            <a:stCxn id="37" idx="5"/>
            <a:endCxn id="36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4"/>
          <p:cNvCxnSpPr>
            <a:stCxn id="45" idx="4"/>
            <a:endCxn id="46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152650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4961426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150484" y="2161825"/>
            <a:ext cx="303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4966318" y="2161825"/>
            <a:ext cx="30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58950" y="24271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24175" y="31688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86400" y="36763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555075" y="47692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382000" y="4657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5"/>
          <p:cNvCxnSpPr>
            <a:stCxn id="56" idx="1"/>
            <a:endCxn id="55" idx="5"/>
          </p:cNvCxnSpPr>
          <p:nvPr/>
        </p:nvCxnSpPr>
        <p:spPr>
          <a:xfrm rot="10800000">
            <a:off x="281641" y="32263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/>
          <p:nvPr/>
        </p:nvSpPr>
        <p:spPr>
          <a:xfrm>
            <a:off x="1991100" y="4724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7802725" y="3518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5"/>
          <p:cNvCxnSpPr>
            <a:stCxn id="61" idx="5"/>
            <a:endCxn id="63" idx="1"/>
          </p:cNvCxnSpPr>
          <p:nvPr/>
        </p:nvCxnSpPr>
        <p:spPr>
          <a:xfrm>
            <a:off x="7906432" y="455532"/>
            <a:ext cx="919200" cy="52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5"/>
          <p:cNvSpPr/>
          <p:nvPr/>
        </p:nvSpPr>
        <p:spPr>
          <a:xfrm>
            <a:off x="8815725" y="968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21200" y="2047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7997350" y="2778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8901450" y="12258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6"/>
          <p:cNvCxnSpPr>
            <a:stCxn id="68" idx="1"/>
            <a:endCxn id="67" idx="5"/>
          </p:cNvCxnSpPr>
          <p:nvPr/>
        </p:nvCxnSpPr>
        <p:spPr>
          <a:xfrm rot="10800000">
            <a:off x="8054791" y="335041"/>
            <a:ext cx="856500" cy="90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6"/>
          <p:cNvCxnSpPr>
            <a:stCxn id="68" idx="4"/>
            <a:endCxn id="66" idx="0"/>
          </p:cNvCxnSpPr>
          <p:nvPr/>
        </p:nvCxnSpPr>
        <p:spPr>
          <a:xfrm flipH="1">
            <a:off x="8681850" y="1293000"/>
            <a:ext cx="253200" cy="75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6"/>
          <p:cNvSpPr/>
          <p:nvPr/>
        </p:nvSpPr>
        <p:spPr>
          <a:xfrm>
            <a:off x="520875" y="4061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386100" y="46035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262400" y="47405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358950" y="11043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179600" y="1624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294900" y="47405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774850" y="44239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5869838" y="540000"/>
            <a:ext cx="2247900" cy="1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 rot="-459">
            <a:off x="5869837" y="1515875"/>
            <a:ext cx="22479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8798625" y="2028388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65938" y="11955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825775" y="5400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7"/>
          <p:cNvCxnSpPr>
            <a:stCxn id="81" idx="1"/>
            <a:endCxn id="82" idx="5"/>
          </p:cNvCxnSpPr>
          <p:nvPr/>
        </p:nvCxnSpPr>
        <p:spPr>
          <a:xfrm rot="10800000">
            <a:off x="8323218" y="1252981"/>
            <a:ext cx="493200" cy="7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>
            <a:stCxn id="82" idx="7"/>
            <a:endCxn id="83" idx="3"/>
          </p:cNvCxnSpPr>
          <p:nvPr/>
        </p:nvCxnSpPr>
        <p:spPr>
          <a:xfrm rot="10800000" flipH="1">
            <a:off x="8323296" y="597279"/>
            <a:ext cx="512400" cy="60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0" y="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7"/>
          <p:cNvSpPr>
            <a:spLocks noGrp="1"/>
          </p:cNvSpPr>
          <p:nvPr>
            <p:ph type="pic" idx="3"/>
          </p:nvPr>
        </p:nvSpPr>
        <p:spPr>
          <a:xfrm>
            <a:off x="3690375" y="0"/>
            <a:ext cx="1873200" cy="2810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"/>
          <p:cNvSpPr>
            <a:spLocks noGrp="1"/>
          </p:cNvSpPr>
          <p:nvPr>
            <p:ph type="pic" idx="4"/>
          </p:nvPr>
        </p:nvSpPr>
        <p:spPr>
          <a:xfrm>
            <a:off x="3690375" y="2972925"/>
            <a:ext cx="5453700" cy="217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062900" y="1566888"/>
            <a:ext cx="37719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063050" y="2480413"/>
            <a:ext cx="3771900" cy="10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491550" y="1982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417625" y="868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363250" y="1863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484750" y="42428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10869/#:~:text=Glial%20roles%20that%20are%20well,in%20" TargetMode="External"/><Relationship Id="rId7" Type="http://schemas.openxmlformats.org/officeDocument/2006/relationships/hyperlink" Target="https://www.datacamp.com/tutorial/random-forests-classifier-python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datacamp.com/tutorial/svm-classification-scikit-learn-python" TargetMode="External"/><Relationship Id="rId5" Type="http://schemas.openxmlformats.org/officeDocument/2006/relationships/hyperlink" Target="https://pubmed.ncbi.nlm.nih.gov/19228619/" TargetMode="External"/><Relationship Id="rId4" Type="http://schemas.openxmlformats.org/officeDocument/2006/relationships/hyperlink" Target="https://www.futuremedicine.com/doi/10.2217/fon-2022-0583#:~:text=As%20a%20key%20enzyme%20in,the%20progress%20of%20the%20tum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subTitle" idx="1"/>
          </p:nvPr>
        </p:nvSpPr>
        <p:spPr>
          <a:xfrm rot="-588">
            <a:off x="4869324" y="3555644"/>
            <a:ext cx="35061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Lavanya Pushparaj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ctrTitle"/>
          </p:nvPr>
        </p:nvSpPr>
        <p:spPr>
          <a:xfrm>
            <a:off x="4869325" y="728975"/>
            <a:ext cx="3839700" cy="29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Types of</a:t>
            </a:r>
            <a:endParaRPr sz="48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</a:t>
            </a:r>
            <a:r>
              <a:rPr lang="en" sz="4800">
                <a:solidFill>
                  <a:schemeClr val="accent6"/>
                </a:solidFill>
              </a:rPr>
              <a:t>Gliomas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299" name="Google Shape;299;p30"/>
          <p:cNvSpPr/>
          <p:nvPr/>
        </p:nvSpPr>
        <p:spPr>
          <a:xfrm flipH="1">
            <a:off x="564487" y="160675"/>
            <a:ext cx="4090137" cy="5143451"/>
          </a:xfrm>
          <a:custGeom>
            <a:avLst/>
            <a:gdLst/>
            <a:ahLst/>
            <a:cxnLst/>
            <a:rect l="l" t="t" r="r" b="b"/>
            <a:pathLst>
              <a:path w="43452" h="54642" extrusionOk="0">
                <a:moveTo>
                  <a:pt x="10622" y="6323"/>
                </a:moveTo>
                <a:cubicBezTo>
                  <a:pt x="7539" y="8772"/>
                  <a:pt x="4779" y="13102"/>
                  <a:pt x="4248" y="15567"/>
                </a:cubicBezTo>
                <a:cubicBezTo>
                  <a:pt x="3717" y="18031"/>
                  <a:pt x="3806" y="19792"/>
                  <a:pt x="4160" y="22169"/>
                </a:cubicBezTo>
                <a:cubicBezTo>
                  <a:pt x="4514" y="24546"/>
                  <a:pt x="3983" y="26747"/>
                  <a:pt x="2479" y="28595"/>
                </a:cubicBezTo>
                <a:cubicBezTo>
                  <a:pt x="974" y="30445"/>
                  <a:pt x="0" y="31501"/>
                  <a:pt x="1504" y="32556"/>
                </a:cubicBezTo>
                <a:cubicBezTo>
                  <a:pt x="3008" y="33612"/>
                  <a:pt x="4337" y="33790"/>
                  <a:pt x="3894" y="34670"/>
                </a:cubicBezTo>
                <a:cubicBezTo>
                  <a:pt x="3451" y="35550"/>
                  <a:pt x="3280" y="35926"/>
                  <a:pt x="3592" y="36472"/>
                </a:cubicBezTo>
                <a:cubicBezTo>
                  <a:pt x="3907" y="37019"/>
                  <a:pt x="4141" y="37251"/>
                  <a:pt x="4141" y="37251"/>
                </a:cubicBezTo>
                <a:cubicBezTo>
                  <a:pt x="4141" y="37251"/>
                  <a:pt x="3279" y="38422"/>
                  <a:pt x="3749" y="39045"/>
                </a:cubicBezTo>
                <a:cubicBezTo>
                  <a:pt x="4220" y="39670"/>
                  <a:pt x="5160" y="39045"/>
                  <a:pt x="5317" y="40371"/>
                </a:cubicBezTo>
                <a:cubicBezTo>
                  <a:pt x="5475" y="41697"/>
                  <a:pt x="4769" y="43336"/>
                  <a:pt x="6415" y="44272"/>
                </a:cubicBezTo>
                <a:cubicBezTo>
                  <a:pt x="8063" y="45209"/>
                  <a:pt x="12219" y="44272"/>
                  <a:pt x="13867" y="43881"/>
                </a:cubicBezTo>
                <a:cubicBezTo>
                  <a:pt x="15515" y="43490"/>
                  <a:pt x="17162" y="43490"/>
                  <a:pt x="18653" y="47391"/>
                </a:cubicBezTo>
                <a:cubicBezTo>
                  <a:pt x="19612" y="49903"/>
                  <a:pt x="20603" y="52382"/>
                  <a:pt x="20791" y="54642"/>
                </a:cubicBezTo>
                <a:lnTo>
                  <a:pt x="40379" y="54642"/>
                </a:lnTo>
                <a:cubicBezTo>
                  <a:pt x="38522" y="50254"/>
                  <a:pt x="34803" y="41740"/>
                  <a:pt x="35677" y="38265"/>
                </a:cubicBezTo>
                <a:cubicBezTo>
                  <a:pt x="36618" y="34520"/>
                  <a:pt x="40723" y="32937"/>
                  <a:pt x="42087" y="25964"/>
                </a:cubicBezTo>
                <a:cubicBezTo>
                  <a:pt x="43452" y="18991"/>
                  <a:pt x="42953" y="8606"/>
                  <a:pt x="34010" y="4303"/>
                </a:cubicBezTo>
                <a:cubicBezTo>
                  <a:pt x="25068" y="0"/>
                  <a:pt x="15330" y="2582"/>
                  <a:pt x="10622" y="6323"/>
                </a:cubicBezTo>
                <a:close/>
              </a:path>
            </a:pathLst>
          </a:custGeom>
          <a:solidFill>
            <a:srgbClr val="00DBF6">
              <a:alpha val="18350"/>
            </a:srgbClr>
          </a:solidFill>
          <a:ln>
            <a:noFill/>
          </a:ln>
          <a:effectLst>
            <a:outerShdw blurRad="228600" dist="19050" dir="5400000" algn="bl" rotWithShape="0">
              <a:schemeClr val="accent3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0"/>
          <p:cNvGrpSpPr/>
          <p:nvPr/>
        </p:nvGrpSpPr>
        <p:grpSpPr>
          <a:xfrm>
            <a:off x="806673" y="728978"/>
            <a:ext cx="2991294" cy="2549009"/>
            <a:chOff x="930854" y="1021197"/>
            <a:chExt cx="4016237" cy="3422408"/>
          </a:xfrm>
        </p:grpSpPr>
        <p:sp>
          <p:nvSpPr>
            <p:cNvPr id="301" name="Google Shape;301;p30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FF2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30"/>
          <p:cNvSpPr/>
          <p:nvPr/>
        </p:nvSpPr>
        <p:spPr>
          <a:xfrm>
            <a:off x="625650" y="14052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437300" y="40434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1973800" y="48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3985700" y="661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628175" y="25500"/>
            <a:ext cx="1961600" cy="1029000"/>
            <a:chOff x="4501725" y="419225"/>
            <a:chExt cx="1961600" cy="1029000"/>
          </a:xfrm>
        </p:grpSpPr>
        <p:sp>
          <p:nvSpPr>
            <p:cNvPr id="333" name="Google Shape;333;p30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30"/>
            <p:cNvCxnSpPr>
              <a:stCxn id="333" idx="2"/>
              <a:endCxn id="335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0"/>
            <p:cNvCxnSpPr>
              <a:stCxn id="334" idx="3"/>
              <a:endCxn id="333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38" name="Google Shape;338;p30"/>
          <p:cNvCxnSpPr>
            <a:stCxn id="329" idx="5"/>
            <a:endCxn id="330" idx="2"/>
          </p:cNvCxnSpPr>
          <p:nvPr/>
        </p:nvCxnSpPr>
        <p:spPr>
          <a:xfrm>
            <a:off x="541007" y="4147132"/>
            <a:ext cx="1432800" cy="74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64" name="Google Shape;464;p39"/>
          <p:cNvSpPr txBox="1">
            <a:spLocks noGrp="1"/>
          </p:cNvSpPr>
          <p:nvPr>
            <p:ph type="subTitle" idx="4294967295"/>
          </p:nvPr>
        </p:nvSpPr>
        <p:spPr>
          <a:xfrm>
            <a:off x="1344500" y="167914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Determined columns that were categorical vs numerical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label encoding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‘Age_at_diagnosis’ - retrieved only the value for the years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Dropped any rows with missing values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Gender and race class was analyzed for values of ‘--’ where individuals didn’t specify gender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4950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r>
              <a:rPr lang="en">
                <a:solidFill>
                  <a:schemeClr val="accent6"/>
                </a:solidFill>
              </a:rPr>
              <a:t>Visualization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0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40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475" name="Google Shape;475;p40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8" name="Google Shape;478;p40"/>
            <p:cNvCxnSpPr>
              <a:stCxn id="475" idx="2"/>
              <a:endCxn id="477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40"/>
            <p:cNvCxnSpPr>
              <a:stCxn id="476" idx="3"/>
              <a:endCxn id="475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80" name="Google Shape;4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420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55675" cy="31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256700"/>
            <a:ext cx="4255675" cy="318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00" y="1256700"/>
            <a:ext cx="4184800" cy="31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56700"/>
            <a:ext cx="4184800" cy="312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00" name="Google Shape;5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317700" cy="322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00" y="1256700"/>
            <a:ext cx="4317700" cy="32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07" name="Google Shape;5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55675" cy="317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256700"/>
            <a:ext cx="4255675" cy="317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77824" cy="31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75" y="1256700"/>
            <a:ext cx="4277824" cy="319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21" name="Google Shape;5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78958" cy="31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1256700"/>
            <a:ext cx="4278950" cy="31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28" name="Google Shape;5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322126" cy="32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1256700"/>
            <a:ext cx="4322126" cy="322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35" name="Google Shape;5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99976" cy="32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25" y="1256700"/>
            <a:ext cx="4299976" cy="32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Explained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5"/>
          </p:nvPr>
        </p:nvSpPr>
        <p:spPr>
          <a:xfrm>
            <a:off x="1754369" y="3749989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title" idx="6"/>
          </p:nvPr>
        </p:nvSpPr>
        <p:spPr>
          <a:xfrm>
            <a:off x="1758044" y="2636277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7"/>
          </p:nvPr>
        </p:nvSpPr>
        <p:spPr>
          <a:xfrm>
            <a:off x="5658576" y="3801352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9"/>
          </p:nvPr>
        </p:nvSpPr>
        <p:spPr>
          <a:xfrm>
            <a:off x="5658576" y="1474175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753163" y="13922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753163" y="25543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753163" y="37164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4684875" y="13922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4684875" y="25543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684875" y="37164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1"/>
          <p:cNvSpPr txBox="1">
            <a:spLocks noGrp="1"/>
          </p:cNvSpPr>
          <p:nvPr>
            <p:ph type="title" idx="2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title" idx="3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4"/>
          </p:nvPr>
        </p:nvSpPr>
        <p:spPr>
          <a:xfrm>
            <a:off x="898226" y="2659663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13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14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15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 flipH="1">
            <a:off x="7761500" y="947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6881250" y="1110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31"/>
          <p:cNvCxnSpPr>
            <a:stCxn id="362" idx="6"/>
            <a:endCxn id="363" idx="2"/>
          </p:cNvCxnSpPr>
          <p:nvPr/>
        </p:nvCxnSpPr>
        <p:spPr>
          <a:xfrm flipH="1">
            <a:off x="6948500" y="1007800"/>
            <a:ext cx="813000" cy="13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42" name="Google Shape;5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419600" cy="330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50" y="1256700"/>
            <a:ext cx="4295550" cy="33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49" name="Google Shape;5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6700"/>
            <a:ext cx="4219655" cy="31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50" y="1256700"/>
            <a:ext cx="4219651" cy="31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56" name="Google Shape;5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6700"/>
            <a:ext cx="4219651" cy="31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50" y="1256700"/>
            <a:ext cx="4219651" cy="315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63" name="Google Shape;5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322126" cy="32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68" y="1256700"/>
            <a:ext cx="4322133" cy="3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70" name="Google Shape;5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6700"/>
            <a:ext cx="4233525" cy="3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875" y="1256700"/>
            <a:ext cx="4233525" cy="316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to visualize spread of data</a:t>
            </a:r>
            <a:endParaRPr/>
          </a:p>
        </p:txBody>
      </p:sp>
      <p:pic>
        <p:nvPicPr>
          <p:cNvPr id="577" name="Google Shape;5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256700"/>
            <a:ext cx="5000299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589" name="Google Shape;5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028159" cy="37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6"/>
          <p:cNvSpPr txBox="1"/>
          <p:nvPr/>
        </p:nvSpPr>
        <p:spPr>
          <a:xfrm>
            <a:off x="4677175" y="1264800"/>
            <a:ext cx="40281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Values Greater Than 0.80 (excluding diagonal elements):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Grade_encoded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Project_encoded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1.0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Grade_encoded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Case_ID_encoded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0.8407524435225795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Project_encoded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Grade_encoded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1.0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Project_encoded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Case_ID_encoded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0.8407524435225795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Case_ID_encoded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Grade_encoded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0.8407524435225795</a:t>
            </a:r>
            <a:endParaRPr sz="10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Case_ID_encoded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50" dirty="0" err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Project_encoded</a:t>
            </a:r>
            <a:r>
              <a:rPr lang="en" sz="1050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: 0.8407524435225795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1" name="Google Shape;591;p56"/>
          <p:cNvSpPr txBox="1">
            <a:spLocks noGrp="1"/>
          </p:cNvSpPr>
          <p:nvPr>
            <p:ph type="title" idx="4294967295"/>
          </p:nvPr>
        </p:nvSpPr>
        <p:spPr>
          <a:xfrm>
            <a:off x="4677175" y="3743550"/>
            <a:ext cx="3590100" cy="10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Drop 'Case_ID_encoded' and 'Project_encoded' from encoded_df</a:t>
            </a:r>
            <a:endParaRPr sz="2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 Cont. </a:t>
            </a:r>
            <a:r>
              <a:rPr lang="en" sz="1600"/>
              <a:t>(Post visualization)</a:t>
            </a:r>
            <a:endParaRPr sz="1600"/>
          </a:p>
        </p:txBody>
      </p:sp>
      <p:sp>
        <p:nvSpPr>
          <p:cNvPr id="583" name="Google Shape;583;p55"/>
          <p:cNvSpPr txBox="1">
            <a:spLocks noGrp="1"/>
          </p:cNvSpPr>
          <p:nvPr>
            <p:ph type="subTitle" idx="4294967295"/>
          </p:nvPr>
        </p:nvSpPr>
        <p:spPr>
          <a:xfrm>
            <a:off x="1344500" y="167914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Selected features and target (Grade)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Split data into train-test (70-30)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Normalized the features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</a:pPr>
            <a:r>
              <a:rPr lang="en" sz="2200">
                <a:solidFill>
                  <a:schemeClr val="accent5"/>
                </a:solidFill>
              </a:rPr>
              <a:t>Ready for model training</a:t>
            </a:r>
            <a:endParaRPr sz="2200">
              <a:solidFill>
                <a:schemeClr val="accent5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implementing the models, also decided to drop ‘Primary_Diagnosis_encoded’ due to over-fitting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 txBox="1">
            <a:spLocks noGrp="1"/>
          </p:cNvSpPr>
          <p:nvPr>
            <p:ph type="title"/>
          </p:nvPr>
        </p:nvSpPr>
        <p:spPr>
          <a:xfrm>
            <a:off x="1386750" y="2324100"/>
            <a:ext cx="34950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SVM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97" name="Google Shape;597;p57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57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57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602" name="Google Shape;602;p57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57"/>
            <p:cNvCxnSpPr>
              <a:stCxn id="602" idx="2"/>
              <a:endCxn id="604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57"/>
            <p:cNvCxnSpPr>
              <a:stCxn id="603" idx="3"/>
              <a:endCxn id="602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07" name="Google Shape;6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420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specifics</a:t>
            </a:r>
            <a:endParaRPr sz="1600"/>
          </a:p>
        </p:txBody>
      </p:sp>
      <p:sp>
        <p:nvSpPr>
          <p:cNvPr id="613" name="Google Shape;613;p58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kernel = linear (allows for linear separation)</a:t>
            </a: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614" name="Google Shape;614;p58"/>
          <p:cNvSpPr txBox="1"/>
          <p:nvPr/>
        </p:nvSpPr>
        <p:spPr>
          <a:xfrm>
            <a:off x="1741050" y="1825394"/>
            <a:ext cx="61647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SVM Accuracy: 0.86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SVM Classification Report: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0       0.78      0.94      0.85       109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1       0.95      0.81      0.87       149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0.86       258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0.87      0.88      0.86       258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0.88      0.86      0.87       258</a:t>
            </a:r>
            <a:endParaRPr sz="1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4950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r>
              <a:rPr lang="en">
                <a:solidFill>
                  <a:schemeClr val="accent6"/>
                </a:solidFill>
              </a:rPr>
              <a:t>Explained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32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375" name="Google Shape;375;p32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8" name="Google Shape;378;p32"/>
            <p:cNvCxnSpPr>
              <a:stCxn id="375" idx="2"/>
              <a:endCxn id="377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2"/>
            <p:cNvCxnSpPr>
              <a:stCxn id="376" idx="3"/>
              <a:endCxn id="375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420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Explained</a:t>
            </a:r>
            <a:endParaRPr sz="1600"/>
          </a:p>
        </p:txBody>
      </p:sp>
      <p:sp>
        <p:nvSpPr>
          <p:cNvPr id="620" name="Google Shape;620;p59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Class 0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Precision: 78% of the instances predicted as class 0 are actually class 0.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Recall: Identifies 94% of all actual class 0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F1-Score: 0.85</a:t>
            </a:r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Class 1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Precision: 95% of the instances predicted as class 1 are actually class 1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Recall: Identifies 81% of all actual class 1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F1-Score: 0.87</a:t>
            </a:r>
            <a:endParaRPr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"/>
          <p:cNvSpPr txBox="1">
            <a:spLocks noGrp="1"/>
          </p:cNvSpPr>
          <p:nvPr>
            <p:ph type="title"/>
          </p:nvPr>
        </p:nvSpPr>
        <p:spPr>
          <a:xfrm>
            <a:off x="1386750" y="2324100"/>
            <a:ext cx="34950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 Forest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6" name="Google Shape;626;p60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0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28" name="Google Shape;628;p60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0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60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631" name="Google Shape;631;p60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0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60"/>
            <p:cNvCxnSpPr>
              <a:stCxn id="631" idx="2"/>
              <a:endCxn id="63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60"/>
            <p:cNvCxnSpPr>
              <a:stCxn id="632" idx="3"/>
              <a:endCxn id="63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36" name="Google Shape;6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420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specifics</a:t>
            </a:r>
            <a:endParaRPr sz="1600"/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N_estimators</a:t>
            </a:r>
            <a:r>
              <a:rPr lang="en" sz="2200" dirty="0"/>
              <a:t> = 50</a:t>
            </a:r>
          </a:p>
          <a:p>
            <a:pPr lvl="1" indent="-368300">
              <a:spcBef>
                <a:spcPts val="0"/>
              </a:spcBef>
              <a:buSzPts val="2200"/>
              <a:buChar char="●"/>
            </a:pPr>
            <a:r>
              <a:rPr lang="en-US" sz="2200" dirty="0"/>
              <a:t>Number of trees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Random_state</a:t>
            </a:r>
            <a:r>
              <a:rPr lang="en" sz="2200" dirty="0"/>
              <a:t> = 42</a:t>
            </a: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643" name="Google Shape;643;p61"/>
          <p:cNvSpPr txBox="1"/>
          <p:nvPr/>
        </p:nvSpPr>
        <p:spPr>
          <a:xfrm>
            <a:off x="1741050" y="2266262"/>
            <a:ext cx="6164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 Accuracy: 0.83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 Classification Report: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0       0.79      0.81      0.80       109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1       0.86      0.85      0.85       149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0.83       258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0.82      0.83      0.83       258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0.83      0.83      0.83       258</a:t>
            </a: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1386750" y="2324100"/>
            <a:ext cx="34950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XGBoost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49" name="Google Shape;649;p62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2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51" name="Google Shape;651;p62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2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62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654" name="Google Shape;654;p62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2"/>
            <p:cNvCxnSpPr>
              <a:stCxn id="654" idx="2"/>
              <a:endCxn id="656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62"/>
            <p:cNvCxnSpPr>
              <a:stCxn id="655" idx="3"/>
              <a:endCxn id="654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59" name="Google Shape;6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420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Hyperparameter Tuning</a:t>
            </a:r>
            <a:endParaRPr sz="1600"/>
          </a:p>
        </p:txBody>
      </p:sp>
      <p:sp>
        <p:nvSpPr>
          <p:cNvPr id="665" name="Google Shape;665;p63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666" name="Google Shape;666;p63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use_label_encoder</a:t>
            </a:r>
            <a:r>
              <a:rPr lang="en" sz="2200" dirty="0"/>
              <a:t>=False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Already used label encoding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eval_metric</a:t>
            </a:r>
            <a:r>
              <a:rPr lang="en" sz="2200" dirty="0"/>
              <a:t>='</a:t>
            </a:r>
            <a:r>
              <a:rPr lang="en" sz="2200" dirty="0" err="1"/>
              <a:t>logloss</a:t>
            </a:r>
            <a:r>
              <a:rPr lang="en" sz="2200" dirty="0"/>
              <a:t>' 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max_depth</a:t>
            </a:r>
            <a:r>
              <a:rPr lang="en" sz="2200" dirty="0"/>
              <a:t>=6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Max depth of tree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err="1"/>
              <a:t>colsample_bytree</a:t>
            </a:r>
            <a:r>
              <a:rPr lang="en" sz="2200" dirty="0"/>
              <a:t>=0.8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Only used 80% of the feature columns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gamma=0.1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Minimum loss reduction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specifics</a:t>
            </a:r>
            <a:endParaRPr sz="1600"/>
          </a:p>
        </p:txBody>
      </p:sp>
      <p:sp>
        <p:nvSpPr>
          <p:cNvPr id="672" name="Google Shape;672;p64"/>
          <p:cNvSpPr txBox="1"/>
          <p:nvPr/>
        </p:nvSpPr>
        <p:spPr>
          <a:xfrm>
            <a:off x="1741050" y="1353450"/>
            <a:ext cx="61647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Adjusted XGBOOST Accuracy: 0.86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Adjusted XGBOOST Classification Report: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0       0.81      0.86      0.84       109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1       0.89      0.85      0.87       149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0.86       258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0.85      0.86      0.85       258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0.86      0.86      0.86       258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Adjusted Cross-validation scores: [0.84166667 0.825      0.875      0.86666667 0.875     ]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Mean Adjusted cross-validation score: 0.86</a:t>
            </a: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0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endParaRPr sz="1600"/>
          </a:p>
        </p:txBody>
      </p:sp>
      <p:pic>
        <p:nvPicPr>
          <p:cNvPr id="678" name="Google Shape;6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50" y="1104300"/>
            <a:ext cx="5103503" cy="3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4" name="Google Shape;684;p66"/>
          <p:cNvSpPr txBox="1">
            <a:spLocks noGrp="1"/>
          </p:cNvSpPr>
          <p:nvPr>
            <p:ph type="subTitle" idx="4294967295"/>
          </p:nvPr>
        </p:nvSpPr>
        <p:spPr>
          <a:xfrm>
            <a:off x="1387950" y="1104296"/>
            <a:ext cx="6870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While SVM and XGBoost had the same accuracy, the PRF score for the XGBoost was higher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further exploration, the feature IDH1 has the greatest influence, closely followed by IDH2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Matches with previous research done with Gliomas were these 2 genes are identified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Influences glucose, amino acid, and lipid metabolism which aids in the progression of gliomas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 txBox="1">
            <a:spLocks noGrp="1"/>
          </p:cNvSpPr>
          <p:nvPr>
            <p:ph type="ctrTitle"/>
          </p:nvPr>
        </p:nvSpPr>
        <p:spPr>
          <a:xfrm>
            <a:off x="720000" y="1741200"/>
            <a:ext cx="35091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690" name="Google Shape;690;p67"/>
          <p:cNvGrpSpPr/>
          <p:nvPr/>
        </p:nvGrpSpPr>
        <p:grpSpPr>
          <a:xfrm flipH="1">
            <a:off x="4377023" y="1087623"/>
            <a:ext cx="3838318" cy="3270795"/>
            <a:chOff x="930854" y="1021197"/>
            <a:chExt cx="4016237" cy="3422408"/>
          </a:xfrm>
        </p:grpSpPr>
        <p:sp>
          <p:nvSpPr>
            <p:cNvPr id="691" name="Google Shape;691;p67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7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7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7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7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7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7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7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7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7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7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7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7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7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7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7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7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7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7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7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7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7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7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7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7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7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7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67"/>
          <p:cNvSpPr/>
          <p:nvPr/>
        </p:nvSpPr>
        <p:spPr>
          <a:xfrm>
            <a:off x="7623000" y="834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7"/>
          <p:cNvSpPr/>
          <p:nvPr/>
        </p:nvSpPr>
        <p:spPr>
          <a:xfrm>
            <a:off x="8723275" y="5982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7"/>
          <p:cNvSpPr/>
          <p:nvPr/>
        </p:nvSpPr>
        <p:spPr>
          <a:xfrm>
            <a:off x="8723275" y="20822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1" name="Google Shape;721;p67"/>
          <p:cNvCxnSpPr>
            <a:stCxn id="718" idx="5"/>
            <a:endCxn id="720" idx="1"/>
          </p:cNvCxnSpPr>
          <p:nvPr/>
        </p:nvCxnSpPr>
        <p:spPr>
          <a:xfrm>
            <a:off x="7726707" y="937757"/>
            <a:ext cx="1006500" cy="115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67"/>
          <p:cNvSpPr/>
          <p:nvPr/>
        </p:nvSpPr>
        <p:spPr>
          <a:xfrm>
            <a:off x="4946850" y="39696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7"/>
          <p:cNvSpPr/>
          <p:nvPr/>
        </p:nvSpPr>
        <p:spPr>
          <a:xfrm>
            <a:off x="4129950" y="42697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4" name="Google Shape;724;p67"/>
          <p:cNvCxnSpPr>
            <a:stCxn id="718" idx="6"/>
            <a:endCxn id="719" idx="2"/>
          </p:cNvCxnSpPr>
          <p:nvPr/>
        </p:nvCxnSpPr>
        <p:spPr>
          <a:xfrm rot="10800000" flipH="1">
            <a:off x="7744500" y="631700"/>
            <a:ext cx="978900" cy="26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67"/>
          <p:cNvSpPr/>
          <p:nvPr/>
        </p:nvSpPr>
        <p:spPr>
          <a:xfrm>
            <a:off x="5888725" y="7296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7"/>
          <p:cNvSpPr/>
          <p:nvPr/>
        </p:nvSpPr>
        <p:spPr>
          <a:xfrm>
            <a:off x="4635075" y="571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>
            <a:spLocks noGrp="1"/>
          </p:cNvSpPr>
          <p:nvPr>
            <p:ph type="ctrTitle"/>
          </p:nvPr>
        </p:nvSpPr>
        <p:spPr>
          <a:xfrm>
            <a:off x="720000" y="141000"/>
            <a:ext cx="35091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Sources</a:t>
            </a:r>
            <a:endParaRPr sz="4000"/>
          </a:p>
        </p:txBody>
      </p:sp>
      <p:sp>
        <p:nvSpPr>
          <p:cNvPr id="732" name="Google Shape;732;p68"/>
          <p:cNvSpPr txBox="1">
            <a:spLocks noGrp="1"/>
          </p:cNvSpPr>
          <p:nvPr>
            <p:ph type="subTitle" idx="1"/>
          </p:nvPr>
        </p:nvSpPr>
        <p:spPr>
          <a:xfrm>
            <a:off x="720000" y="1277679"/>
            <a:ext cx="7355700" cy="18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https://www.ncbi.nlm.nih.gov/books/NBK10869/#:~:text=Glial%20roles%20that%20are%20well,in%20</a:t>
            </a:r>
            <a:r>
              <a:rPr lang="en" dirty="0"/>
              <a:t>(or%20preventing%2C%20in%20some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https://www.futuremedicine.com/doi/10.2217/fon-2022-0583#:~:text=As%20a%20key%20enzyme%20in,the%20progress%20of%20the%20tumor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https://pubmed.ncbi.nlm.nih.gov/19228619/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https://www.datacamp.com/tutorial/svm-classification-scikit-learn-python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https://www.datacamp.com/tutorial/random-forests-classifier-python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https://</a:t>
            </a:r>
            <a:r>
              <a:rPr lang="en" dirty="0" err="1"/>
              <a:t>www.kaggle.com</a:t>
            </a:r>
            <a:r>
              <a:rPr lang="en" dirty="0"/>
              <a:t>/code/</a:t>
            </a:r>
            <a:r>
              <a:rPr lang="en" dirty="0" err="1"/>
              <a:t>stuarthallows</a:t>
            </a:r>
            <a:r>
              <a:rPr lang="en" dirty="0"/>
              <a:t>/using-</a:t>
            </a:r>
            <a:r>
              <a:rPr lang="en" dirty="0" err="1"/>
              <a:t>xgboost</a:t>
            </a:r>
            <a:r>
              <a:rPr lang="en" dirty="0"/>
              <a:t>-with-scikit-learn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subTitle" idx="1"/>
          </p:nvPr>
        </p:nvSpPr>
        <p:spPr>
          <a:xfrm>
            <a:off x="2426850" y="2383575"/>
            <a:ext cx="42903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839 Instance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23 Features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Classification task - target label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rgbClr val="FF2758"/>
              </a:solidFill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title" idx="3"/>
          </p:nvPr>
        </p:nvSpPr>
        <p:spPr>
          <a:xfrm>
            <a:off x="1168276" y="1186225"/>
            <a:ext cx="6537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UC Irvine Machine Learning Repository :</a:t>
            </a:r>
            <a:endParaRPr dirty="0"/>
          </a:p>
        </p:txBody>
      </p:sp>
      <p:sp>
        <p:nvSpPr>
          <p:cNvPr id="388" name="Google Shape;388;p33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8101350" y="1921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title" idx="3"/>
          </p:nvPr>
        </p:nvSpPr>
        <p:spPr>
          <a:xfrm>
            <a:off x="1391026" y="1988325"/>
            <a:ext cx="6537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Glioma Grading Clinical and Mutation Features</a:t>
            </a:r>
            <a:endParaRPr sz="2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057775" y="725850"/>
            <a:ext cx="3107700" cy="1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r>
              <a:rPr lang="en">
                <a:solidFill>
                  <a:schemeClr val="accent6"/>
                </a:solidFill>
              </a:rPr>
              <a:t>to Gliomas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1"/>
          </p:nvPr>
        </p:nvSpPr>
        <p:spPr>
          <a:xfrm rot="-332">
            <a:off x="5057825" y="1837498"/>
            <a:ext cx="3107700" cy="1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Gliomas are a type of tumor that occur when glial cells are out of control. Glial cells are responsible for 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development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Mediating rate of nerve signal propagation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Controlling the uptake of neurotransmitters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injury recovery</a:t>
            </a:r>
            <a:endParaRPr sz="1500"/>
          </a:p>
        </p:txBody>
      </p:sp>
      <p:pic>
        <p:nvPicPr>
          <p:cNvPr id="399" name="Google Shape;399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13" r="20307"/>
          <a:stretch/>
        </p:blipFill>
        <p:spPr>
          <a:xfrm>
            <a:off x="0" y="0"/>
            <a:ext cx="4572003" cy="5143501"/>
          </a:xfrm>
          <a:prstGeom prst="rect">
            <a:avLst/>
          </a:prstGeom>
        </p:spPr>
      </p:pic>
      <p:sp>
        <p:nvSpPr>
          <p:cNvPr id="400" name="Google Shape;400;p34"/>
          <p:cNvSpPr/>
          <p:nvPr/>
        </p:nvSpPr>
        <p:spPr>
          <a:xfrm>
            <a:off x="7642050" y="6054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8742325" y="3696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8742325" y="18536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34"/>
          <p:cNvCxnSpPr>
            <a:stCxn id="400" idx="5"/>
            <a:endCxn id="402" idx="1"/>
          </p:cNvCxnSpPr>
          <p:nvPr/>
        </p:nvCxnSpPr>
        <p:spPr>
          <a:xfrm>
            <a:off x="7745757" y="709157"/>
            <a:ext cx="1006500" cy="115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34"/>
          <p:cNvSpPr/>
          <p:nvPr/>
        </p:nvSpPr>
        <p:spPr>
          <a:xfrm rot="1688844">
            <a:off x="6922203" y="4358465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4"/>
          <p:cNvCxnSpPr>
            <a:stCxn id="400" idx="6"/>
            <a:endCxn id="401" idx="2"/>
          </p:cNvCxnSpPr>
          <p:nvPr/>
        </p:nvCxnSpPr>
        <p:spPr>
          <a:xfrm rot="10800000" flipH="1">
            <a:off x="7763550" y="403100"/>
            <a:ext cx="978900" cy="26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4"/>
          <p:cNvCxnSpPr>
            <a:stCxn id="407" idx="7"/>
            <a:endCxn id="404" idx="3"/>
          </p:cNvCxnSpPr>
          <p:nvPr/>
        </p:nvCxnSpPr>
        <p:spPr>
          <a:xfrm rot="10800000" flipH="1">
            <a:off x="6043459" y="4436841"/>
            <a:ext cx="8814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34"/>
          <p:cNvSpPr/>
          <p:nvPr/>
        </p:nvSpPr>
        <p:spPr>
          <a:xfrm>
            <a:off x="5986100" y="47873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4848225" y="571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" name="Google Shape;409;p34"/>
          <p:cNvPicPr preferRelativeResize="0"/>
          <p:nvPr/>
        </p:nvPicPr>
        <p:blipFill rotWithShape="1">
          <a:blip r:embed="rId4">
            <a:alphaModFix/>
          </a:blip>
          <a:srcRect l="1483" r="12782"/>
          <a:stretch/>
        </p:blipFill>
        <p:spPr>
          <a:xfrm rot="5400000">
            <a:off x="-285162" y="285162"/>
            <a:ext cx="5139075" cy="4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subTitle" idx="1"/>
          </p:nvPr>
        </p:nvSpPr>
        <p:spPr>
          <a:xfrm>
            <a:off x="1225450" y="2383563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Grade II and III 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Better prognosis and longer survival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Lower density of abnormal cells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Can remain stable for years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Can progress to become GBM</a:t>
            </a:r>
            <a:endParaRPr sz="1400"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2"/>
          </p:nvPr>
        </p:nvSpPr>
        <p:spPr>
          <a:xfrm>
            <a:off x="4961426" y="2450763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Grade IV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More aggressive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high density of abnormal cells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Significant heterogeneity within the tumor mass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Harder to treat</a:t>
            </a:r>
            <a:endParaRPr sz="140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</a:t>
            </a:r>
            <a:r>
              <a:rPr lang="en">
                <a:solidFill>
                  <a:schemeClr val="accent5"/>
                </a:solidFill>
              </a:rPr>
              <a:t>types</a:t>
            </a:r>
            <a:r>
              <a:rPr lang="en"/>
              <a:t>:</a:t>
            </a:r>
            <a:endParaRPr>
              <a:solidFill>
                <a:srgbClr val="FF2758"/>
              </a:solidFill>
            </a:endParaRPr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3"/>
          </p:nvPr>
        </p:nvSpPr>
        <p:spPr>
          <a:xfrm>
            <a:off x="720159" y="1690875"/>
            <a:ext cx="3034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Low-Grade Gliomas (</a:t>
            </a:r>
            <a:r>
              <a:rPr lang="en" dirty="0">
                <a:solidFill>
                  <a:schemeClr val="accent5"/>
                </a:solidFill>
              </a:rPr>
              <a:t>LGG</a:t>
            </a:r>
            <a:r>
              <a:rPr lang="en" dirty="0"/>
              <a:t>) </a:t>
            </a:r>
            <a:endParaRPr dirty="0"/>
          </a:p>
        </p:txBody>
      </p:sp>
      <p:sp>
        <p:nvSpPr>
          <p:cNvPr id="418" name="Google Shape;418;p35"/>
          <p:cNvSpPr txBox="1">
            <a:spLocks noGrp="1"/>
          </p:cNvSpPr>
          <p:nvPr>
            <p:ph type="title" idx="4"/>
          </p:nvPr>
        </p:nvSpPr>
        <p:spPr>
          <a:xfrm>
            <a:off x="4966218" y="1690875"/>
            <a:ext cx="3020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Glioblastoma Multiforme (</a:t>
            </a:r>
            <a:r>
              <a:rPr lang="en">
                <a:solidFill>
                  <a:schemeClr val="accent5"/>
                </a:solidFill>
              </a:rPr>
              <a:t>GBM</a:t>
            </a:r>
            <a:r>
              <a:rPr lang="en"/>
              <a:t>)</a:t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8101350" y="1921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title" idx="2"/>
          </p:nvPr>
        </p:nvSpPr>
        <p:spPr>
          <a:xfrm>
            <a:off x="1044179" y="3398567"/>
            <a:ext cx="6634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Identifying how mutations in key markers and other factors can indicate LGG vs GBM</a:t>
            </a:r>
            <a:endParaRPr sz="3600" dirty="0">
              <a:solidFill>
                <a:schemeClr val="accent5"/>
              </a:solidFill>
            </a:endParaRPr>
          </a:p>
        </p:txBody>
      </p:sp>
      <p:grpSp>
        <p:nvGrpSpPr>
          <p:cNvPr id="429" name="Google Shape;429;p36"/>
          <p:cNvGrpSpPr/>
          <p:nvPr/>
        </p:nvGrpSpPr>
        <p:grpSpPr>
          <a:xfrm>
            <a:off x="6977925" y="487300"/>
            <a:ext cx="1961600" cy="1029000"/>
            <a:chOff x="4501725" y="419225"/>
            <a:chExt cx="1961600" cy="1029000"/>
          </a:xfrm>
        </p:grpSpPr>
        <p:sp>
          <p:nvSpPr>
            <p:cNvPr id="430" name="Google Shape;430;p36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3" name="Google Shape;433;p36"/>
            <p:cNvCxnSpPr>
              <a:stCxn id="430" idx="2"/>
              <a:endCxn id="432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6"/>
            <p:cNvCxnSpPr>
              <a:stCxn id="431" idx="3"/>
              <a:endCxn id="430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5" name="Google Shape;435;p36"/>
          <p:cNvSpPr/>
          <p:nvPr/>
        </p:nvSpPr>
        <p:spPr>
          <a:xfrm>
            <a:off x="6360700" y="41895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1121100" y="43066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D34684-D53E-A0B7-E418-178DC5EC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364275"/>
            <a:ext cx="7704000" cy="564300"/>
          </a:xfrm>
        </p:spPr>
        <p:txBody>
          <a:bodyPr/>
          <a:lstStyle/>
          <a:p>
            <a:r>
              <a:rPr lang="en-US" dirty="0"/>
              <a:t>Purpose: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/>
          <p:nvPr/>
        </p:nvSpPr>
        <p:spPr>
          <a:xfrm>
            <a:off x="8239125" y="24720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42" name="Google Shape;442;p37"/>
          <p:cNvGraphicFramePr/>
          <p:nvPr>
            <p:extLst>
              <p:ext uri="{D42A27DB-BD31-4B8C-83A1-F6EECF244321}">
                <p14:modId xmlns:p14="http://schemas.microsoft.com/office/powerpoint/2010/main" val="581605358"/>
              </p:ext>
            </p:extLst>
          </p:nvPr>
        </p:nvGraphicFramePr>
        <p:xfrm>
          <a:off x="1062000" y="283575"/>
          <a:ext cx="7239000" cy="4632690"/>
        </p:xfrm>
        <a:graphic>
          <a:graphicData uri="http://schemas.openxmlformats.org/drawingml/2006/table">
            <a:tbl>
              <a:tblPr>
                <a:noFill/>
                <a:tableStyleId>{2913DB21-DDFC-48F3-BAE2-034B86146667}</a:tableStyleId>
              </a:tblPr>
              <a:tblGrid>
                <a:gridCol w="110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number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ATRX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Proper replication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FUBP1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err="1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Case_ID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Case ID number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PTEN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Tumor suppressor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RB1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Tumor suppressor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Gender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 / F / --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EGFR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Promotes cell growth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NOTCH1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Promotes cell growth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err="1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Age_at_diagnosis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Years and days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CIC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Transcriptional repressor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BCOR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BCL6 - immune 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err="1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Primary_Diagnosis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Oligodendroglioma, Mixed gliomas, Astrocytoma, NOS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MUC16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Cancer antigen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CSMD3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May promote macrophages - function unknown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types of races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PIK3CA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Regulates cell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SMARCA4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DNA repair and regulation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IDH1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enzyme called isocitrate dehydrogenase 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NF1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Neurofibromin - mediates neuronal signals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GRIN2A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NMDA receptors (synapses)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TP53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p53 (tumor suppressor)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PIK3R1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Regulate PIK3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IDH2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Cell protection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FAT4</a:t>
                      </a:r>
                      <a:endParaRPr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tissue protein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PDGFRA</a:t>
                      </a:r>
                      <a:endParaRPr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Cell signaling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title"/>
          </p:nvPr>
        </p:nvSpPr>
        <p:spPr>
          <a:xfrm>
            <a:off x="929550" y="2705100"/>
            <a:ext cx="41505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</a:t>
            </a:r>
            <a:br>
              <a:rPr lang="en" dirty="0"/>
            </a:br>
            <a:r>
              <a:rPr lang="en" dirty="0">
                <a:solidFill>
                  <a:schemeClr val="accent6"/>
                </a:solidFill>
              </a:rPr>
              <a:t>Pre-processing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929550" y="83527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2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453" name="Google Shape;453;p38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6" name="Google Shape;456;p38"/>
            <p:cNvCxnSpPr>
              <a:stCxn id="453" idx="2"/>
              <a:endCxn id="455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8"/>
            <p:cNvCxnSpPr>
              <a:stCxn id="454" idx="3"/>
              <a:endCxn id="453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58" name="Google Shape;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1039482"/>
            <a:ext cx="4347151" cy="244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ain Tumor Disease by Slidesgo">
  <a:themeElements>
    <a:clrScheme name="Simple Light">
      <a:dk1>
        <a:srgbClr val="FFFFFF"/>
      </a:dk1>
      <a:lt1>
        <a:srgbClr val="170C25"/>
      </a:lt1>
      <a:dk2>
        <a:srgbClr val="1F0065"/>
      </a:dk2>
      <a:lt2>
        <a:srgbClr val="0201BD"/>
      </a:lt2>
      <a:accent1>
        <a:srgbClr val="007FCA"/>
      </a:accent1>
      <a:accent2>
        <a:srgbClr val="00DBF6"/>
      </a:accent2>
      <a:accent3>
        <a:srgbClr val="00FFFD"/>
      </a:accent3>
      <a:accent4>
        <a:srgbClr val="51E0FF"/>
      </a:accent4>
      <a:accent5>
        <a:srgbClr val="DE002B"/>
      </a:accent5>
      <a:accent6>
        <a:srgbClr val="FF275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1086</Words>
  <Application>Microsoft Macintosh PowerPoint</Application>
  <PresentationFormat>On-screen Show (16:9)</PresentationFormat>
  <Paragraphs>221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Montserrat</vt:lpstr>
      <vt:lpstr>Courier New</vt:lpstr>
      <vt:lpstr>Roboto</vt:lpstr>
      <vt:lpstr>Arial</vt:lpstr>
      <vt:lpstr>Raleway</vt:lpstr>
      <vt:lpstr>Brain Tumor Disease by Slidesgo</vt:lpstr>
      <vt:lpstr>Predicting Types of     Gliomas</vt:lpstr>
      <vt:lpstr>Data Explained</vt:lpstr>
      <vt:lpstr>The data Explained</vt:lpstr>
      <vt:lpstr>DATA</vt:lpstr>
      <vt:lpstr>Introduction to Gliomas</vt:lpstr>
      <vt:lpstr>The two types:</vt:lpstr>
      <vt:lpstr>Identifying how mutations in key markers and other factors can indicate LGG vs GBM</vt:lpstr>
      <vt:lpstr>PowerPoint Presentation</vt:lpstr>
      <vt:lpstr>The data  Pre-processing</vt:lpstr>
      <vt:lpstr>Steps</vt:lpstr>
      <vt:lpstr>The data Visualization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Bar Plots to visualize spread of data</vt:lpstr>
      <vt:lpstr>Correlation Heatmap</vt:lpstr>
      <vt:lpstr>Preprocessing Steps Cont. (Post visualization)</vt:lpstr>
      <vt:lpstr>SVM</vt:lpstr>
      <vt:lpstr>SVM specifics</vt:lpstr>
      <vt:lpstr>Metrics Explained</vt:lpstr>
      <vt:lpstr>Random Forest</vt:lpstr>
      <vt:lpstr>Random Forest specifics</vt:lpstr>
      <vt:lpstr>XGBoost</vt:lpstr>
      <vt:lpstr>XGBoost Hyperparameter Tuning</vt:lpstr>
      <vt:lpstr>XGBoost specifics</vt:lpstr>
      <vt:lpstr>XGBoost </vt:lpstr>
      <vt:lpstr>Conclusion</vt:lpstr>
      <vt:lpstr>Thanks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Types of     Gliomas</dc:title>
  <cp:lastModifiedBy>Lavanya Pushparaj</cp:lastModifiedBy>
  <cp:revision>2</cp:revision>
  <dcterms:modified xsi:type="dcterms:W3CDTF">2024-05-13T20:47:27Z</dcterms:modified>
</cp:coreProperties>
</file>