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2"/>
  </p:notes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layfair Display" charset="1" panose="00000500000000000000"/>
      <p:regular r:id="rId10"/>
    </p:embeddedFont>
    <p:embeddedFont>
      <p:font typeface="Playfair Display Bold" charset="1" panose="00000800000000000000"/>
      <p:regular r:id="rId11"/>
    </p:embeddedFont>
    <p:embeddedFont>
      <p:font typeface="Playfair Display Italics" charset="1" panose="00000500000000000000"/>
      <p:regular r:id="rId12"/>
    </p:embeddedFont>
    <p:embeddedFont>
      <p:font typeface="Playfair Display Bold Italics" charset="1" panose="00000800000000000000"/>
      <p:regular r:id="rId13"/>
    </p:embeddedFont>
    <p:embeddedFont>
      <p:font typeface="Playfair Display Heavy" charset="1" panose="00000A00000000000000"/>
      <p:regular r:id="rId14"/>
    </p:embeddedFont>
    <p:embeddedFont>
      <p:font typeface="Playfair Display Heavy Italics" charset="1" panose="00000A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
      <p:font typeface="Canva Sans Medium" charset="1" panose="020B0603030501040103"/>
      <p:regular r:id="rId20"/>
    </p:embeddedFont>
    <p:embeddedFont>
      <p:font typeface="Canva Sans Medium Italics" charset="1" panose="020B0603030501040103"/>
      <p:regular r:id="rId21"/>
    </p:embeddedFont>
    <p:embeddedFont>
      <p:font typeface="Muli" charset="1" panose="00000500000000000000"/>
      <p:regular r:id="rId22"/>
    </p:embeddedFont>
    <p:embeddedFont>
      <p:font typeface="Muli Bold" charset="1" panose="00000800000000000000"/>
      <p:regular r:id="rId23"/>
    </p:embeddedFont>
    <p:embeddedFont>
      <p:font typeface="Muli Italics" charset="1" panose="00000500000000000000"/>
      <p:regular r:id="rId24"/>
    </p:embeddedFont>
    <p:embeddedFont>
      <p:font typeface="Muli Bold Italics" charset="1" panose="00000800000000000000"/>
      <p:regular r:id="rId25"/>
    </p:embeddedFont>
    <p:embeddedFont>
      <p:font typeface="Muli Extra-Light" charset="1" panose="00000300000000000000"/>
      <p:regular r:id="rId26"/>
    </p:embeddedFont>
    <p:embeddedFont>
      <p:font typeface="Muli Extra-Light Italics" charset="1" panose="00000300000000000000"/>
      <p:regular r:id="rId27"/>
    </p:embeddedFont>
    <p:embeddedFont>
      <p:font typeface="Muli Light" charset="1" panose="00000400000000000000"/>
      <p:regular r:id="rId28"/>
    </p:embeddedFont>
    <p:embeddedFont>
      <p:font typeface="Muli Light Italics" charset="1" panose="00000400000000000000"/>
      <p:regular r:id="rId29"/>
    </p:embeddedFont>
    <p:embeddedFont>
      <p:font typeface="Muli Semi-Bold" charset="1" panose="00000700000000000000"/>
      <p:regular r:id="rId30"/>
    </p:embeddedFont>
    <p:embeddedFont>
      <p:font typeface="Muli Semi-Bold Italics" charset="1" panose="00000700000000000000"/>
      <p:regular r:id="rId31"/>
    </p:embeddedFont>
    <p:embeddedFont>
      <p:font typeface="Muli Ultra-Bold" charset="1" panose="00000900000000000000"/>
      <p:regular r:id="rId32"/>
    </p:embeddedFont>
    <p:embeddedFont>
      <p:font typeface="Muli Ultra-Bold Italics" charset="1" panose="00000900000000000000"/>
      <p:regular r:id="rId33"/>
    </p:embeddedFont>
    <p:embeddedFont>
      <p:font typeface="Muli Heavy" charset="1" panose="00000A00000000000000"/>
      <p:regular r:id="rId34"/>
    </p:embeddedFont>
    <p:embeddedFont>
      <p:font typeface="Muli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notesMasters/notesMaster1.xml" Type="http://schemas.openxmlformats.org/officeDocument/2006/relationships/notesMaster"/><Relationship Id="rId53" Target="theme/theme2.xml" Type="http://schemas.openxmlformats.org/officeDocument/2006/relationships/theme"/><Relationship Id="rId54" Target="notesSlides/notesSlide1.xml" Type="http://schemas.openxmlformats.org/officeDocument/2006/relationships/notesSlide"/><Relationship Id="rId55" Target="notesSlides/notesSlide2.xml" Type="http://schemas.openxmlformats.org/officeDocument/2006/relationships/notesSlide"/><Relationship Id="rId56" Target="notesSlides/notesSlide3.xml" Type="http://schemas.openxmlformats.org/officeDocument/2006/relationships/notesSlide"/><Relationship Id="rId57" Target="notesSlides/notesSlide4.xml" Type="http://schemas.openxmlformats.org/officeDocument/2006/relationships/notesSlide"/><Relationship Id="rId58" Target="notesSlides/notesSlide5.xml" Type="http://schemas.openxmlformats.org/officeDocument/2006/relationships/notesSlide"/><Relationship Id="rId59" Target="notesSlides/notesSlide6.xml" Type="http://schemas.openxmlformats.org/officeDocument/2006/relationships/notesSlide"/><Relationship Id="rId6" Target="fonts/font6.fntdata" Type="http://schemas.openxmlformats.org/officeDocument/2006/relationships/font"/><Relationship Id="rId60" Target="notesSlides/notesSlide7.xml" Type="http://schemas.openxmlformats.org/officeDocument/2006/relationships/notesSlide"/><Relationship Id="rId61" Target="notesSlides/notesSlide8.xml" Type="http://schemas.openxmlformats.org/officeDocument/2006/relationships/notesSlide"/><Relationship Id="rId62" Target="notesSlides/notesSlide9.xml" Type="http://schemas.openxmlformats.org/officeDocument/2006/relationships/notesSlide"/><Relationship Id="rId63" Target="notesSlides/notesSlide10.xml" Type="http://schemas.openxmlformats.org/officeDocument/2006/relationships/notesSlide"/><Relationship Id="rId64" Target="notesSlides/notesSlide11.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Okay good afternoon and I will be presenting for my project which is recommended systems were online retail businesses how</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 so this is the concept of market basket analysis and to implement this concept we need to use Diye Priori algorithm that is available in python to get the frequent item day items at a from this particular data toristiya this particular data here are the sets that are brought frequently by the consumers the incident is the product which they kept in their court first and consequent is the consequent product that they brought along with the first product yaar Tera three metrics of a priory Vichara lift confidence and support all these three metrics help us to find the frequency of which with which the products are occurring every Ghat Ghat Ghat shopping cart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we have discussed Sarak there will be various factors that to create various factors that are used to filter information in a way to create recommendations a few of those factors would be similarity reviews or feedback as well as past behaviour of consumers not talking about now say when comes to segregating the stripes into the filtering types similarity and reviews feedback is content content received from the consumer or by the manufacturer these are used to win these are used to create recommendations it is called as content-based filtering on the other hand collaborative filtering is based on past behaviours of consumers like the data which contains the past past behaviours or choices of consumers or recommendations are based on that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 problem statement building a recommendation system using collaborative filtering techniques which is finding relevant product recommendations for consumers for boost of sales in business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talking about the flow of the project we overview Dharo data we clean and the process then People phone feature engineering driving newly feet new features that we can use to understand the data better data visualisation to get business insights Abhinav generate frequent item sets and we get recommendations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 rain in which the transaction had taken place we make a few observations her one of them being on the deal that the full price we have only unit price not the total price also the fact that the invoice number of the transaction numbers are Bittu shodho that we have various products in one transaction please need to be grouped later or to perform operations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am taking a look at data visualisation and visualisation of this data in database visualisation is always useful to understand the data better and gain some business insights which can be used to take important decisions later on the tools that I have used his inner plot Library in Python moving onto the first visualisation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 on the visualisation shows your voice sales going to the tech Naa technicalities I have use the quantity: as well as the invoice your column to find out how many Tusi sorry sorry sorry I have used it's total amount column alongside the invoice years volume to get the total sales Ina particular year so we can infer from this date this visualisation that 2011 saw a great spike in sales as compare to 2010 free fire if you find out the percentage it has increased from a Yash from about 85% this is a visualisation based on your butt similarly visualisation can also brick be created a month wise Tusi the performance in that way Dharo Kucch Kucch is very funny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on to the next visualisation Oda specialisation depicts the countries with highest sales says we can see that United Kingdom is the first country which is the country with highest kills this might signify that there are higher number of stores in United Kingdom or that the company is based in United Kingdom other than that we have four other countries E Irene Netherlands Germany and France which saw good number of seats did this is good Par Do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on to the next visualisation Oda specialisation depicts the countries with highest sales says we can see that United Kingdom is the first country which is the country with highest kills this might signify that there are higher number of stores in United Kingdom or that the company is based in United Kingdom other than that we have four other countries E Irene Netherlands Germany and France which saw good number of seats did this is good Par Do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Movie gaanta of generating frequent item such an of the concept – uses his market basket analysis and freedom frequent item sets in the town Centre used for rocket forming this is a pro real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0.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61686" y="6448577"/>
            <a:ext cx="9550989" cy="973973"/>
            <a:chOff x="0" y="0"/>
            <a:chExt cx="12734652" cy="1298631"/>
          </a:xfrm>
        </p:grpSpPr>
        <p:grpSp>
          <p:nvGrpSpPr>
            <p:cNvPr name="Group 3" id="3"/>
            <p:cNvGrpSpPr/>
            <p:nvPr/>
          </p:nvGrpSpPr>
          <p:grpSpPr>
            <a:xfrm rot="0">
              <a:off x="0" y="0"/>
              <a:ext cx="12734652" cy="1298631"/>
              <a:chOff x="0" y="0"/>
              <a:chExt cx="12727542" cy="1297906"/>
            </a:xfrm>
          </p:grpSpPr>
          <p:sp>
            <p:nvSpPr>
              <p:cNvPr name="Freeform 4" id="4"/>
              <p:cNvSpPr/>
              <p:nvPr/>
            </p:nvSpPr>
            <p:spPr>
              <a:xfrm flipH="false" flipV="false" rot="0">
                <a:off x="0" y="0"/>
                <a:ext cx="12727542" cy="1297906"/>
              </a:xfrm>
              <a:custGeom>
                <a:avLst/>
                <a:gdLst/>
                <a:ahLst/>
                <a:cxnLst/>
                <a:rect r="r" b="b" t="t" l="l"/>
                <a:pathLst>
                  <a:path h="1297906" w="12727542">
                    <a:moveTo>
                      <a:pt x="0" y="0"/>
                    </a:moveTo>
                    <a:lnTo>
                      <a:pt x="0" y="1297906"/>
                    </a:lnTo>
                    <a:lnTo>
                      <a:pt x="12727542" y="1297906"/>
                    </a:lnTo>
                    <a:lnTo>
                      <a:pt x="12727542" y="0"/>
                    </a:lnTo>
                    <a:lnTo>
                      <a:pt x="0" y="0"/>
                    </a:lnTo>
                    <a:close/>
                    <a:moveTo>
                      <a:pt x="12666582" y="1236946"/>
                    </a:moveTo>
                    <a:lnTo>
                      <a:pt x="59690" y="1236946"/>
                    </a:lnTo>
                    <a:lnTo>
                      <a:pt x="59690" y="59690"/>
                    </a:lnTo>
                    <a:lnTo>
                      <a:pt x="12666582" y="59690"/>
                    </a:lnTo>
                    <a:lnTo>
                      <a:pt x="12666582" y="1236946"/>
                    </a:lnTo>
                    <a:close/>
                  </a:path>
                </a:pathLst>
              </a:custGeom>
              <a:solidFill>
                <a:srgbClr val="FF68D4"/>
              </a:solidFill>
            </p:spPr>
          </p:sp>
        </p:grpSp>
        <p:sp>
          <p:nvSpPr>
            <p:cNvPr name="TextBox 5" id="5"/>
            <p:cNvSpPr txBox="true"/>
            <p:nvPr/>
          </p:nvSpPr>
          <p:spPr>
            <a:xfrm rot="0">
              <a:off x="400139" y="222401"/>
              <a:ext cx="11839296" cy="731458"/>
            </a:xfrm>
            <a:prstGeom prst="rect">
              <a:avLst/>
            </a:prstGeom>
          </p:spPr>
          <p:txBody>
            <a:bodyPr anchor="t" rtlCol="false" tIns="0" lIns="0" bIns="0" rIns="0">
              <a:spAutoFit/>
            </a:bodyPr>
            <a:lstStyle/>
            <a:p>
              <a:pPr algn="ctr">
                <a:lnSpc>
                  <a:spcPts val="4675"/>
                </a:lnSpc>
              </a:pPr>
              <a:r>
                <a:rPr lang="en-US" sz="3339">
                  <a:solidFill>
                    <a:srgbClr val="000000"/>
                  </a:solidFill>
                  <a:latin typeface="Muli Semi-Bold"/>
                </a:rPr>
                <a:t>Presented by:  Lavanya Singh</a:t>
              </a:r>
              <a:r>
                <a:rPr lang="en-US" sz="3339">
                  <a:solidFill>
                    <a:srgbClr val="000000"/>
                  </a:solidFill>
                  <a:latin typeface="Muli"/>
                </a:rPr>
                <a:t>.</a:t>
              </a:r>
            </a:p>
          </p:txBody>
        </p:sp>
      </p:grpSp>
      <p:sp>
        <p:nvSpPr>
          <p:cNvPr name="Freeform 6" id="6"/>
          <p:cNvSpPr/>
          <p:nvPr/>
        </p:nvSpPr>
        <p:spPr>
          <a:xfrm flipH="false" flipV="false" rot="0">
            <a:off x="11542992" y="-8517227"/>
            <a:ext cx="11432615" cy="11411829"/>
          </a:xfrm>
          <a:custGeom>
            <a:avLst/>
            <a:gdLst/>
            <a:ahLst/>
            <a:cxnLst/>
            <a:rect r="r" b="b" t="t" l="l"/>
            <a:pathLst>
              <a:path h="11411829" w="11432615">
                <a:moveTo>
                  <a:pt x="0" y="0"/>
                </a:moveTo>
                <a:lnTo>
                  <a:pt x="11432616" y="0"/>
                </a:lnTo>
                <a:lnTo>
                  <a:pt x="11432616" y="11411829"/>
                </a:lnTo>
                <a:lnTo>
                  <a:pt x="0" y="114118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39741" y="3374425"/>
            <a:ext cx="14408517" cy="4048125"/>
          </a:xfrm>
          <a:prstGeom prst="rect">
            <a:avLst/>
          </a:prstGeom>
        </p:spPr>
        <p:txBody>
          <a:bodyPr anchor="t" rtlCol="false" tIns="0" lIns="0" bIns="0" rIns="0">
            <a:spAutoFit/>
          </a:bodyPr>
          <a:lstStyle/>
          <a:p>
            <a:pPr>
              <a:lnSpc>
                <a:spcPts val="11999"/>
              </a:lnSpc>
            </a:pPr>
            <a:r>
              <a:rPr lang="en-US" sz="9999">
                <a:solidFill>
                  <a:srgbClr val="000000"/>
                </a:solidFill>
                <a:latin typeface="Playfair Display Bold"/>
              </a:rPr>
              <a:t>Recommender Systems</a:t>
            </a:r>
          </a:p>
          <a:p>
            <a:pPr>
              <a:lnSpc>
                <a:spcPts val="8160"/>
              </a:lnSpc>
            </a:pPr>
            <a:r>
              <a:rPr lang="en-US" sz="6800">
                <a:solidFill>
                  <a:srgbClr val="000000"/>
                </a:solidFill>
                <a:latin typeface="Playfair Display"/>
              </a:rPr>
              <a:t>for Online Retail Businesses</a:t>
            </a:r>
          </a:p>
          <a:p>
            <a:pPr>
              <a:lnSpc>
                <a:spcPts val="1199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46522" y="1028700"/>
            <a:ext cx="8143663" cy="1134900"/>
            <a:chOff x="0" y="0"/>
            <a:chExt cx="6217293" cy="866442"/>
          </a:xfrm>
        </p:grpSpPr>
        <p:sp>
          <p:nvSpPr>
            <p:cNvPr name="Freeform 3" id="3"/>
            <p:cNvSpPr/>
            <p:nvPr/>
          </p:nvSpPr>
          <p:spPr>
            <a:xfrm flipH="false" flipV="false" rot="0">
              <a:off x="0" y="0"/>
              <a:ext cx="6217293" cy="866442"/>
            </a:xfrm>
            <a:custGeom>
              <a:avLst/>
              <a:gdLst/>
              <a:ahLst/>
              <a:cxnLst/>
              <a:rect r="r" b="b" t="t" l="l"/>
              <a:pathLst>
                <a:path h="866442" w="6217293">
                  <a:moveTo>
                    <a:pt x="0" y="0"/>
                  </a:moveTo>
                  <a:lnTo>
                    <a:pt x="6217293" y="0"/>
                  </a:lnTo>
                  <a:lnTo>
                    <a:pt x="6217293" y="866442"/>
                  </a:lnTo>
                  <a:lnTo>
                    <a:pt x="0" y="866442"/>
                  </a:lnTo>
                  <a:close/>
                </a:path>
              </a:pathLst>
            </a:custGeom>
            <a:solidFill>
              <a:srgbClr val="FFFFFF"/>
            </a:solidFill>
            <a:ln w="38100" cap="sq">
              <a:solidFill>
                <a:srgbClr val="FF68D4"/>
              </a:solidFill>
              <a:prstDash val="solid"/>
              <a:miter/>
            </a:ln>
          </p:spPr>
        </p:sp>
        <p:sp>
          <p:nvSpPr>
            <p:cNvPr name="TextBox 4" id="4"/>
            <p:cNvSpPr txBox="true"/>
            <p:nvPr/>
          </p:nvSpPr>
          <p:spPr>
            <a:xfrm>
              <a:off x="0" y="-19050"/>
              <a:ext cx="6217293" cy="885492"/>
            </a:xfrm>
            <a:prstGeom prst="rect">
              <a:avLst/>
            </a:prstGeom>
          </p:spPr>
          <p:txBody>
            <a:bodyPr anchor="ctr" rtlCol="false" tIns="254000" lIns="254000" bIns="254000" rIns="254000"/>
            <a:lstStyle/>
            <a:p>
              <a:pPr algn="just">
                <a:lnSpc>
                  <a:spcPts val="1540"/>
                </a:lnSpc>
              </a:pPr>
            </a:p>
          </p:txBody>
        </p:sp>
      </p:grpSp>
      <p:sp>
        <p:nvSpPr>
          <p:cNvPr name="TextBox 5" id="5"/>
          <p:cNvSpPr txBox="true"/>
          <p:nvPr/>
        </p:nvSpPr>
        <p:spPr>
          <a:xfrm rot="0">
            <a:off x="1127192" y="1180851"/>
            <a:ext cx="7382321" cy="705684"/>
          </a:xfrm>
          <a:prstGeom prst="rect">
            <a:avLst/>
          </a:prstGeom>
        </p:spPr>
        <p:txBody>
          <a:bodyPr anchor="t" rtlCol="false" tIns="0" lIns="0" bIns="0" rIns="0">
            <a:spAutoFit/>
          </a:bodyPr>
          <a:lstStyle/>
          <a:p>
            <a:pPr algn="ctr">
              <a:lnSpc>
                <a:spcPts val="5729"/>
              </a:lnSpc>
            </a:pPr>
            <a:r>
              <a:rPr lang="en-US" sz="4092">
                <a:solidFill>
                  <a:srgbClr val="000000"/>
                </a:solidFill>
                <a:latin typeface="Canva Sans Bold"/>
              </a:rPr>
              <a:t>Countries with Highest Sales </a:t>
            </a:r>
          </a:p>
        </p:txBody>
      </p:sp>
      <p:sp>
        <p:nvSpPr>
          <p:cNvPr name="TextBox 6" id="6"/>
          <p:cNvSpPr txBox="true"/>
          <p:nvPr/>
        </p:nvSpPr>
        <p:spPr>
          <a:xfrm rot="0">
            <a:off x="16126704" y="10191557"/>
            <a:ext cx="2012099" cy="264160"/>
          </a:xfrm>
          <a:prstGeom prst="rect">
            <a:avLst/>
          </a:prstGeom>
        </p:spPr>
        <p:txBody>
          <a:bodyPr anchor="t" rtlCol="false" tIns="0" lIns="0" bIns="0" rIns="0">
            <a:spAutoFit/>
          </a:bodyPr>
          <a:lstStyle/>
          <a:p>
            <a:pPr>
              <a:lnSpc>
                <a:spcPts val="2239"/>
              </a:lnSpc>
              <a:spcBef>
                <a:spcPct val="0"/>
              </a:spcBef>
            </a:pPr>
            <a:r>
              <a:rPr lang="en-US" sz="1599">
                <a:solidFill>
                  <a:srgbClr val="000000"/>
                </a:solidFill>
                <a:latin typeface="Muli"/>
              </a:rPr>
              <a:t> </a:t>
            </a:r>
          </a:p>
        </p:txBody>
      </p:sp>
      <p:sp>
        <p:nvSpPr>
          <p:cNvPr name="Freeform 7" id="7"/>
          <p:cNvSpPr/>
          <p:nvPr/>
        </p:nvSpPr>
        <p:spPr>
          <a:xfrm flipH="false" flipV="false" rot="0">
            <a:off x="1803694" y="3159225"/>
            <a:ext cx="6780862" cy="5938607"/>
          </a:xfrm>
          <a:custGeom>
            <a:avLst/>
            <a:gdLst/>
            <a:ahLst/>
            <a:cxnLst/>
            <a:rect r="r" b="b" t="t" l="l"/>
            <a:pathLst>
              <a:path h="5938607" w="6780862">
                <a:moveTo>
                  <a:pt x="0" y="0"/>
                </a:moveTo>
                <a:lnTo>
                  <a:pt x="6780862" y="0"/>
                </a:lnTo>
                <a:lnTo>
                  <a:pt x="6780862" y="5938608"/>
                </a:lnTo>
                <a:lnTo>
                  <a:pt x="0" y="5938608"/>
                </a:lnTo>
                <a:lnTo>
                  <a:pt x="0" y="0"/>
                </a:lnTo>
                <a:close/>
              </a:path>
            </a:pathLst>
          </a:custGeom>
          <a:blipFill>
            <a:blip r:embed="rId3"/>
            <a:stretch>
              <a:fillRect l="0" t="0" r="0" b="0"/>
            </a:stretch>
          </a:blipFill>
        </p:spPr>
      </p:sp>
      <p:grpSp>
        <p:nvGrpSpPr>
          <p:cNvPr name="Group 8" id="8"/>
          <p:cNvGrpSpPr/>
          <p:nvPr/>
        </p:nvGrpSpPr>
        <p:grpSpPr>
          <a:xfrm rot="0">
            <a:off x="9402889" y="1028700"/>
            <a:ext cx="8143663" cy="1134900"/>
            <a:chOff x="0" y="0"/>
            <a:chExt cx="6217293" cy="866442"/>
          </a:xfrm>
        </p:grpSpPr>
        <p:sp>
          <p:nvSpPr>
            <p:cNvPr name="Freeform 9" id="9"/>
            <p:cNvSpPr/>
            <p:nvPr/>
          </p:nvSpPr>
          <p:spPr>
            <a:xfrm flipH="false" flipV="false" rot="0">
              <a:off x="0" y="0"/>
              <a:ext cx="6217293" cy="866442"/>
            </a:xfrm>
            <a:custGeom>
              <a:avLst/>
              <a:gdLst/>
              <a:ahLst/>
              <a:cxnLst/>
              <a:rect r="r" b="b" t="t" l="l"/>
              <a:pathLst>
                <a:path h="866442" w="6217293">
                  <a:moveTo>
                    <a:pt x="0" y="0"/>
                  </a:moveTo>
                  <a:lnTo>
                    <a:pt x="6217293" y="0"/>
                  </a:lnTo>
                  <a:lnTo>
                    <a:pt x="6217293" y="866442"/>
                  </a:lnTo>
                  <a:lnTo>
                    <a:pt x="0" y="866442"/>
                  </a:lnTo>
                  <a:close/>
                </a:path>
              </a:pathLst>
            </a:custGeom>
            <a:solidFill>
              <a:srgbClr val="FFFFFF"/>
            </a:solidFill>
            <a:ln w="38100" cap="sq">
              <a:solidFill>
                <a:srgbClr val="FF68D4"/>
              </a:solidFill>
              <a:prstDash val="solid"/>
              <a:miter/>
            </a:ln>
          </p:spPr>
        </p:sp>
        <p:sp>
          <p:nvSpPr>
            <p:cNvPr name="TextBox 10" id="10"/>
            <p:cNvSpPr txBox="true"/>
            <p:nvPr/>
          </p:nvSpPr>
          <p:spPr>
            <a:xfrm>
              <a:off x="0" y="-19050"/>
              <a:ext cx="6217293" cy="885492"/>
            </a:xfrm>
            <a:prstGeom prst="rect">
              <a:avLst/>
            </a:prstGeom>
          </p:spPr>
          <p:txBody>
            <a:bodyPr anchor="ctr" rtlCol="false" tIns="254000" lIns="254000" bIns="254000" rIns="254000"/>
            <a:lstStyle/>
            <a:p>
              <a:pPr algn="just">
                <a:lnSpc>
                  <a:spcPts val="1540"/>
                </a:lnSpc>
              </a:pPr>
            </a:p>
          </p:txBody>
        </p:sp>
      </p:grpSp>
      <p:sp>
        <p:nvSpPr>
          <p:cNvPr name="TextBox 11" id="11"/>
          <p:cNvSpPr txBox="true"/>
          <p:nvPr/>
        </p:nvSpPr>
        <p:spPr>
          <a:xfrm rot="0">
            <a:off x="9855518" y="1180851"/>
            <a:ext cx="7238405" cy="705684"/>
          </a:xfrm>
          <a:prstGeom prst="rect">
            <a:avLst/>
          </a:prstGeom>
        </p:spPr>
        <p:txBody>
          <a:bodyPr anchor="t" rtlCol="false" tIns="0" lIns="0" bIns="0" rIns="0">
            <a:spAutoFit/>
          </a:bodyPr>
          <a:lstStyle/>
          <a:p>
            <a:pPr algn="ctr">
              <a:lnSpc>
                <a:spcPts val="5729"/>
              </a:lnSpc>
            </a:pPr>
            <a:r>
              <a:rPr lang="en-US" sz="4092">
                <a:solidFill>
                  <a:srgbClr val="000000"/>
                </a:solidFill>
                <a:latin typeface="Canva Sans Bold"/>
              </a:rPr>
              <a:t>Countries with Lowest Sales </a:t>
            </a:r>
          </a:p>
        </p:txBody>
      </p:sp>
      <p:sp>
        <p:nvSpPr>
          <p:cNvPr name="Freeform 12" id="12"/>
          <p:cNvSpPr/>
          <p:nvPr/>
        </p:nvSpPr>
        <p:spPr>
          <a:xfrm flipH="false" flipV="false" rot="0">
            <a:off x="10072879" y="3159225"/>
            <a:ext cx="6545615" cy="5652397"/>
          </a:xfrm>
          <a:custGeom>
            <a:avLst/>
            <a:gdLst/>
            <a:ahLst/>
            <a:cxnLst/>
            <a:rect r="r" b="b" t="t" l="l"/>
            <a:pathLst>
              <a:path h="5652397" w="6545615">
                <a:moveTo>
                  <a:pt x="0" y="0"/>
                </a:moveTo>
                <a:lnTo>
                  <a:pt x="6545615" y="0"/>
                </a:lnTo>
                <a:lnTo>
                  <a:pt x="6545615" y="5652397"/>
                </a:lnTo>
                <a:lnTo>
                  <a:pt x="0" y="5652397"/>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46522" y="1028700"/>
            <a:ext cx="8143663" cy="1134900"/>
            <a:chOff x="0" y="0"/>
            <a:chExt cx="6217293" cy="866442"/>
          </a:xfrm>
        </p:grpSpPr>
        <p:sp>
          <p:nvSpPr>
            <p:cNvPr name="Freeform 3" id="3"/>
            <p:cNvSpPr/>
            <p:nvPr/>
          </p:nvSpPr>
          <p:spPr>
            <a:xfrm flipH="false" flipV="false" rot="0">
              <a:off x="0" y="0"/>
              <a:ext cx="6217293" cy="866442"/>
            </a:xfrm>
            <a:custGeom>
              <a:avLst/>
              <a:gdLst/>
              <a:ahLst/>
              <a:cxnLst/>
              <a:rect r="r" b="b" t="t" l="l"/>
              <a:pathLst>
                <a:path h="866442" w="6217293">
                  <a:moveTo>
                    <a:pt x="0" y="0"/>
                  </a:moveTo>
                  <a:lnTo>
                    <a:pt x="6217293" y="0"/>
                  </a:lnTo>
                  <a:lnTo>
                    <a:pt x="6217293" y="866442"/>
                  </a:lnTo>
                  <a:lnTo>
                    <a:pt x="0" y="866442"/>
                  </a:lnTo>
                  <a:close/>
                </a:path>
              </a:pathLst>
            </a:custGeom>
            <a:solidFill>
              <a:srgbClr val="FFFFFF"/>
            </a:solidFill>
            <a:ln w="38100" cap="sq">
              <a:solidFill>
                <a:srgbClr val="FF68D4"/>
              </a:solidFill>
              <a:prstDash val="solid"/>
              <a:miter/>
            </a:ln>
          </p:spPr>
        </p:sp>
        <p:sp>
          <p:nvSpPr>
            <p:cNvPr name="TextBox 4" id="4"/>
            <p:cNvSpPr txBox="true"/>
            <p:nvPr/>
          </p:nvSpPr>
          <p:spPr>
            <a:xfrm>
              <a:off x="0" y="-19050"/>
              <a:ext cx="6217293" cy="885492"/>
            </a:xfrm>
            <a:prstGeom prst="rect">
              <a:avLst/>
            </a:prstGeom>
          </p:spPr>
          <p:txBody>
            <a:bodyPr anchor="ctr" rtlCol="false" tIns="254000" lIns="254000" bIns="254000" rIns="254000"/>
            <a:lstStyle/>
            <a:p>
              <a:pPr algn="just">
                <a:lnSpc>
                  <a:spcPts val="1540"/>
                </a:lnSpc>
              </a:pPr>
            </a:p>
          </p:txBody>
        </p:sp>
      </p:grpSp>
      <p:sp>
        <p:nvSpPr>
          <p:cNvPr name="TextBox 5" id="5"/>
          <p:cNvSpPr txBox="true"/>
          <p:nvPr/>
        </p:nvSpPr>
        <p:spPr>
          <a:xfrm rot="0">
            <a:off x="2203964" y="1180851"/>
            <a:ext cx="5228779" cy="705684"/>
          </a:xfrm>
          <a:prstGeom prst="rect">
            <a:avLst/>
          </a:prstGeom>
        </p:spPr>
        <p:txBody>
          <a:bodyPr anchor="t" rtlCol="false" tIns="0" lIns="0" bIns="0" rIns="0">
            <a:spAutoFit/>
          </a:bodyPr>
          <a:lstStyle/>
          <a:p>
            <a:pPr algn="ctr">
              <a:lnSpc>
                <a:spcPts val="5729"/>
              </a:lnSpc>
            </a:pPr>
            <a:r>
              <a:rPr lang="en-US" sz="4092">
                <a:solidFill>
                  <a:srgbClr val="000000"/>
                </a:solidFill>
                <a:latin typeface="Canva Sans Bold"/>
              </a:rPr>
              <a:t>highly sold products</a:t>
            </a:r>
          </a:p>
        </p:txBody>
      </p:sp>
      <p:sp>
        <p:nvSpPr>
          <p:cNvPr name="TextBox 6" id="6"/>
          <p:cNvSpPr txBox="true"/>
          <p:nvPr/>
        </p:nvSpPr>
        <p:spPr>
          <a:xfrm rot="0">
            <a:off x="16126704" y="10191557"/>
            <a:ext cx="2012099" cy="264160"/>
          </a:xfrm>
          <a:prstGeom prst="rect">
            <a:avLst/>
          </a:prstGeom>
        </p:spPr>
        <p:txBody>
          <a:bodyPr anchor="t" rtlCol="false" tIns="0" lIns="0" bIns="0" rIns="0">
            <a:spAutoFit/>
          </a:bodyPr>
          <a:lstStyle/>
          <a:p>
            <a:pPr>
              <a:lnSpc>
                <a:spcPts val="2239"/>
              </a:lnSpc>
              <a:spcBef>
                <a:spcPct val="0"/>
              </a:spcBef>
            </a:pPr>
            <a:r>
              <a:rPr lang="en-US" sz="1599">
                <a:solidFill>
                  <a:srgbClr val="000000"/>
                </a:solidFill>
                <a:latin typeface="Muli"/>
              </a:rPr>
              <a:t> </a:t>
            </a:r>
          </a:p>
        </p:txBody>
      </p:sp>
      <p:grpSp>
        <p:nvGrpSpPr>
          <p:cNvPr name="Group 7" id="7"/>
          <p:cNvGrpSpPr/>
          <p:nvPr/>
        </p:nvGrpSpPr>
        <p:grpSpPr>
          <a:xfrm rot="0">
            <a:off x="9402889" y="1028700"/>
            <a:ext cx="8143663" cy="1134900"/>
            <a:chOff x="0" y="0"/>
            <a:chExt cx="6217293" cy="866442"/>
          </a:xfrm>
        </p:grpSpPr>
        <p:sp>
          <p:nvSpPr>
            <p:cNvPr name="Freeform 8" id="8"/>
            <p:cNvSpPr/>
            <p:nvPr/>
          </p:nvSpPr>
          <p:spPr>
            <a:xfrm flipH="false" flipV="false" rot="0">
              <a:off x="0" y="0"/>
              <a:ext cx="6217293" cy="866442"/>
            </a:xfrm>
            <a:custGeom>
              <a:avLst/>
              <a:gdLst/>
              <a:ahLst/>
              <a:cxnLst/>
              <a:rect r="r" b="b" t="t" l="l"/>
              <a:pathLst>
                <a:path h="866442" w="6217293">
                  <a:moveTo>
                    <a:pt x="0" y="0"/>
                  </a:moveTo>
                  <a:lnTo>
                    <a:pt x="6217293" y="0"/>
                  </a:lnTo>
                  <a:lnTo>
                    <a:pt x="6217293" y="866442"/>
                  </a:lnTo>
                  <a:lnTo>
                    <a:pt x="0" y="866442"/>
                  </a:lnTo>
                  <a:close/>
                </a:path>
              </a:pathLst>
            </a:custGeom>
            <a:solidFill>
              <a:srgbClr val="FFFFFF"/>
            </a:solidFill>
            <a:ln w="38100" cap="sq">
              <a:solidFill>
                <a:srgbClr val="FF68D4"/>
              </a:solidFill>
              <a:prstDash val="solid"/>
              <a:miter/>
            </a:ln>
          </p:spPr>
        </p:sp>
        <p:sp>
          <p:nvSpPr>
            <p:cNvPr name="TextBox 9" id="9"/>
            <p:cNvSpPr txBox="true"/>
            <p:nvPr/>
          </p:nvSpPr>
          <p:spPr>
            <a:xfrm>
              <a:off x="0" y="-19050"/>
              <a:ext cx="6217293" cy="885492"/>
            </a:xfrm>
            <a:prstGeom prst="rect">
              <a:avLst/>
            </a:prstGeom>
          </p:spPr>
          <p:txBody>
            <a:bodyPr anchor="ctr" rtlCol="false" tIns="254000" lIns="254000" bIns="254000" rIns="254000"/>
            <a:lstStyle/>
            <a:p>
              <a:pPr algn="just">
                <a:lnSpc>
                  <a:spcPts val="1540"/>
                </a:lnSpc>
              </a:pPr>
            </a:p>
          </p:txBody>
        </p:sp>
      </p:grpSp>
      <p:sp>
        <p:nvSpPr>
          <p:cNvPr name="TextBox 10" id="10"/>
          <p:cNvSpPr txBox="true"/>
          <p:nvPr/>
        </p:nvSpPr>
        <p:spPr>
          <a:xfrm rot="0">
            <a:off x="10961311" y="1200446"/>
            <a:ext cx="5026819" cy="705684"/>
          </a:xfrm>
          <a:prstGeom prst="rect">
            <a:avLst/>
          </a:prstGeom>
        </p:spPr>
        <p:txBody>
          <a:bodyPr anchor="t" rtlCol="false" tIns="0" lIns="0" bIns="0" rIns="0">
            <a:spAutoFit/>
          </a:bodyPr>
          <a:lstStyle/>
          <a:p>
            <a:pPr algn="ctr">
              <a:lnSpc>
                <a:spcPts val="5729"/>
              </a:lnSpc>
            </a:pPr>
            <a:r>
              <a:rPr lang="en-US" sz="4092">
                <a:solidFill>
                  <a:srgbClr val="000000"/>
                </a:solidFill>
                <a:latin typeface="Canva Sans Bold"/>
              </a:rPr>
              <a:t>least sold products </a:t>
            </a:r>
          </a:p>
        </p:txBody>
      </p:sp>
      <p:sp>
        <p:nvSpPr>
          <p:cNvPr name="Freeform 11" id="11"/>
          <p:cNvSpPr/>
          <p:nvPr/>
        </p:nvSpPr>
        <p:spPr>
          <a:xfrm flipH="false" flipV="false" rot="0">
            <a:off x="1811628" y="2363486"/>
            <a:ext cx="6678715" cy="6741016"/>
          </a:xfrm>
          <a:custGeom>
            <a:avLst/>
            <a:gdLst/>
            <a:ahLst/>
            <a:cxnLst/>
            <a:rect r="r" b="b" t="t" l="l"/>
            <a:pathLst>
              <a:path h="6741016" w="6678715">
                <a:moveTo>
                  <a:pt x="0" y="0"/>
                </a:moveTo>
                <a:lnTo>
                  <a:pt x="6678715" y="0"/>
                </a:lnTo>
                <a:lnTo>
                  <a:pt x="6678715" y="6741016"/>
                </a:lnTo>
                <a:lnTo>
                  <a:pt x="0" y="6741016"/>
                </a:lnTo>
                <a:lnTo>
                  <a:pt x="0" y="0"/>
                </a:lnTo>
                <a:close/>
              </a:path>
            </a:pathLst>
          </a:custGeom>
          <a:blipFill>
            <a:blip r:embed="rId3"/>
            <a:stretch>
              <a:fillRect l="0" t="0" r="0" b="0"/>
            </a:stretch>
          </a:blipFill>
        </p:spPr>
      </p:sp>
      <p:sp>
        <p:nvSpPr>
          <p:cNvPr name="Freeform 12" id="12"/>
          <p:cNvSpPr/>
          <p:nvPr/>
        </p:nvSpPr>
        <p:spPr>
          <a:xfrm flipH="false" flipV="false" rot="0">
            <a:off x="10563672" y="2363486"/>
            <a:ext cx="5424458" cy="6143362"/>
          </a:xfrm>
          <a:custGeom>
            <a:avLst/>
            <a:gdLst/>
            <a:ahLst/>
            <a:cxnLst/>
            <a:rect r="r" b="b" t="t" l="l"/>
            <a:pathLst>
              <a:path h="6143362" w="5424458">
                <a:moveTo>
                  <a:pt x="0" y="0"/>
                </a:moveTo>
                <a:lnTo>
                  <a:pt x="5424458" y="0"/>
                </a:lnTo>
                <a:lnTo>
                  <a:pt x="5424458" y="6143362"/>
                </a:lnTo>
                <a:lnTo>
                  <a:pt x="0" y="6143362"/>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59702" y="2171700"/>
            <a:ext cx="10389712" cy="2971800"/>
          </a:xfrm>
          <a:prstGeom prst="rect">
            <a:avLst/>
          </a:prstGeom>
        </p:spPr>
        <p:txBody>
          <a:bodyPr anchor="t" rtlCol="false" tIns="0" lIns="0" bIns="0" rIns="0">
            <a:spAutoFit/>
          </a:bodyPr>
          <a:lstStyle/>
          <a:p>
            <a:pPr algn="ctr">
              <a:lnSpc>
                <a:spcPts val="11573"/>
              </a:lnSpc>
            </a:pPr>
            <a:r>
              <a:rPr lang="en-US" sz="9644">
                <a:solidFill>
                  <a:srgbClr val="000000"/>
                </a:solidFill>
                <a:latin typeface="Playfair Display"/>
              </a:rPr>
              <a:t>Recommendations</a:t>
            </a:r>
          </a:p>
          <a:p>
            <a:pPr algn="ctr">
              <a:lnSpc>
                <a:spcPts val="11933"/>
              </a:lnSpc>
            </a:pPr>
          </a:p>
        </p:txBody>
      </p:sp>
      <p:sp>
        <p:nvSpPr>
          <p:cNvPr name="Freeform 3" id="3"/>
          <p:cNvSpPr/>
          <p:nvPr/>
        </p:nvSpPr>
        <p:spPr>
          <a:xfrm flipH="false" flipV="false" rot="0">
            <a:off x="15125210" y="-6024746"/>
            <a:ext cx="9279264" cy="9262392"/>
          </a:xfrm>
          <a:custGeom>
            <a:avLst/>
            <a:gdLst/>
            <a:ahLst/>
            <a:cxnLst/>
            <a:rect r="r" b="b" t="t" l="l"/>
            <a:pathLst>
              <a:path h="9262392" w="9279264">
                <a:moveTo>
                  <a:pt x="0" y="0"/>
                </a:moveTo>
                <a:lnTo>
                  <a:pt x="9279263" y="0"/>
                </a:lnTo>
                <a:lnTo>
                  <a:pt x="9279263" y="9262392"/>
                </a:lnTo>
                <a:lnTo>
                  <a:pt x="0" y="9262392"/>
                </a:lnTo>
                <a:lnTo>
                  <a:pt x="0" y="0"/>
                </a:lnTo>
                <a:close/>
              </a:path>
            </a:pathLst>
          </a:custGeom>
          <a:blipFill>
            <a:blip r:embed="rId3">
              <a:alphaModFix amt="57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8137950" y="635905"/>
            <a:ext cx="2012099" cy="1950875"/>
            <a:chOff x="0" y="0"/>
            <a:chExt cx="2682799" cy="2601167"/>
          </a:xfrm>
        </p:grpSpPr>
        <p:sp>
          <p:nvSpPr>
            <p:cNvPr name="Freeform 5" id="5"/>
            <p:cNvSpPr/>
            <p:nvPr/>
          </p:nvSpPr>
          <p:spPr>
            <a:xfrm flipH="false" flipV="false" rot="0">
              <a:off x="392766" y="0"/>
              <a:ext cx="1897267" cy="1893817"/>
            </a:xfrm>
            <a:custGeom>
              <a:avLst/>
              <a:gdLst/>
              <a:ahLst/>
              <a:cxnLst/>
              <a:rect r="r" b="b" t="t" l="l"/>
              <a:pathLst>
                <a:path h="1893817" w="1897267">
                  <a:moveTo>
                    <a:pt x="0" y="0"/>
                  </a:moveTo>
                  <a:lnTo>
                    <a:pt x="1897267" y="0"/>
                  </a:lnTo>
                  <a:lnTo>
                    <a:pt x="1897267" y="1893817"/>
                  </a:lnTo>
                  <a:lnTo>
                    <a:pt x="0" y="1893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0" y="2258479"/>
              <a:ext cx="2682799" cy="342688"/>
            </a:xfrm>
            <a:prstGeom prst="rect">
              <a:avLst/>
            </a:prstGeom>
          </p:spPr>
          <p:txBody>
            <a:bodyPr anchor="t" rtlCol="false" tIns="0" lIns="0" bIns="0" rIns="0">
              <a:spAutoFit/>
            </a:bodyPr>
            <a:lstStyle/>
            <a:p>
              <a:pPr>
                <a:lnSpc>
                  <a:spcPts val="2239"/>
                </a:lnSpc>
                <a:spcBef>
                  <a:spcPct val="0"/>
                </a:spcBef>
              </a:pPr>
              <a:r>
                <a:rPr lang="en-US" sz="1599">
                  <a:solidFill>
                    <a:srgbClr val="000000"/>
                  </a:solidFill>
                  <a:latin typeface="Muli"/>
                </a:rPr>
                <a:t> </a:t>
              </a:r>
            </a:p>
          </p:txBody>
        </p:sp>
      </p:grpSp>
      <p:sp>
        <p:nvSpPr>
          <p:cNvPr name="Freeform 7" id="7"/>
          <p:cNvSpPr/>
          <p:nvPr/>
        </p:nvSpPr>
        <p:spPr>
          <a:xfrm flipH="false" flipV="false" rot="0">
            <a:off x="-5665734" y="7316725"/>
            <a:ext cx="9279264" cy="9262392"/>
          </a:xfrm>
          <a:custGeom>
            <a:avLst/>
            <a:gdLst/>
            <a:ahLst/>
            <a:cxnLst/>
            <a:rect r="r" b="b" t="t" l="l"/>
            <a:pathLst>
              <a:path h="9262392" w="9279264">
                <a:moveTo>
                  <a:pt x="0" y="0"/>
                </a:moveTo>
                <a:lnTo>
                  <a:pt x="9279264" y="0"/>
                </a:lnTo>
                <a:lnTo>
                  <a:pt x="9279264" y="9262393"/>
                </a:lnTo>
                <a:lnTo>
                  <a:pt x="0" y="9262393"/>
                </a:lnTo>
                <a:lnTo>
                  <a:pt x="0" y="0"/>
                </a:lnTo>
                <a:close/>
              </a:path>
            </a:pathLst>
          </a:custGeom>
          <a:blipFill>
            <a:blip r:embed="rId3">
              <a:alphaModFix amt="57000"/>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flipV="true">
            <a:off x="4266883" y="4014785"/>
            <a:ext cx="10213451" cy="0"/>
          </a:xfrm>
          <a:prstGeom prst="line">
            <a:avLst/>
          </a:prstGeom>
          <a:ln cap="flat" w="57150">
            <a:solidFill>
              <a:srgbClr val="FF68D4"/>
            </a:solidFill>
            <a:prstDash val="solid"/>
            <a:headEnd type="none" len="sm" w="sm"/>
            <a:tailEnd type="none" len="sm" w="sm"/>
          </a:ln>
        </p:spPr>
      </p:sp>
      <p:sp>
        <p:nvSpPr>
          <p:cNvPr name="AutoShape 9" id="9"/>
          <p:cNvSpPr/>
          <p:nvPr/>
        </p:nvSpPr>
        <p:spPr>
          <a:xfrm flipH="true">
            <a:off x="9595247" y="4014785"/>
            <a:ext cx="0" cy="675917"/>
          </a:xfrm>
          <a:prstGeom prst="line">
            <a:avLst/>
          </a:prstGeom>
          <a:ln cap="flat" w="38100">
            <a:solidFill>
              <a:srgbClr val="FF68D4"/>
            </a:solidFill>
            <a:prstDash val="solid"/>
            <a:headEnd type="none" len="sm" w="sm"/>
            <a:tailEnd type="triangle" len="med" w="lg"/>
          </a:ln>
        </p:spPr>
      </p:sp>
      <p:grpSp>
        <p:nvGrpSpPr>
          <p:cNvPr name="Group 10" id="10"/>
          <p:cNvGrpSpPr/>
          <p:nvPr/>
        </p:nvGrpSpPr>
        <p:grpSpPr>
          <a:xfrm rot="0">
            <a:off x="3419933" y="4690701"/>
            <a:ext cx="12570902" cy="3850463"/>
            <a:chOff x="0" y="0"/>
            <a:chExt cx="16761202" cy="5133951"/>
          </a:xfrm>
        </p:grpSpPr>
        <p:grpSp>
          <p:nvGrpSpPr>
            <p:cNvPr name="Group 11" id="11"/>
            <p:cNvGrpSpPr/>
            <p:nvPr/>
          </p:nvGrpSpPr>
          <p:grpSpPr>
            <a:xfrm rot="0">
              <a:off x="0" y="1273237"/>
              <a:ext cx="6656032" cy="3860714"/>
              <a:chOff x="0" y="0"/>
              <a:chExt cx="4969759" cy="2882622"/>
            </a:xfrm>
          </p:grpSpPr>
          <p:sp>
            <p:nvSpPr>
              <p:cNvPr name="Freeform 12" id="12"/>
              <p:cNvSpPr/>
              <p:nvPr/>
            </p:nvSpPr>
            <p:spPr>
              <a:xfrm flipH="false" flipV="false" rot="0">
                <a:off x="0" y="0"/>
                <a:ext cx="4969759" cy="2882622"/>
              </a:xfrm>
              <a:custGeom>
                <a:avLst/>
                <a:gdLst/>
                <a:ahLst/>
                <a:cxnLst/>
                <a:rect r="r" b="b" t="t" l="l"/>
                <a:pathLst>
                  <a:path h="2882622" w="4969759">
                    <a:moveTo>
                      <a:pt x="0" y="0"/>
                    </a:moveTo>
                    <a:lnTo>
                      <a:pt x="4969759" y="0"/>
                    </a:lnTo>
                    <a:lnTo>
                      <a:pt x="4969759" y="2882622"/>
                    </a:lnTo>
                    <a:lnTo>
                      <a:pt x="0" y="2882622"/>
                    </a:lnTo>
                    <a:close/>
                  </a:path>
                </a:pathLst>
              </a:custGeom>
              <a:solidFill>
                <a:srgbClr val="FFFFFF"/>
              </a:solidFill>
              <a:ln w="38100" cap="sq">
                <a:solidFill>
                  <a:srgbClr val="FF68D4"/>
                </a:solidFill>
                <a:prstDash val="solid"/>
                <a:miter/>
              </a:ln>
            </p:spPr>
          </p:sp>
          <p:sp>
            <p:nvSpPr>
              <p:cNvPr name="TextBox 13" id="13"/>
              <p:cNvSpPr txBox="true"/>
              <p:nvPr/>
            </p:nvSpPr>
            <p:spPr>
              <a:xfrm>
                <a:off x="0" y="-28575"/>
                <a:ext cx="4969759" cy="2911197"/>
              </a:xfrm>
              <a:prstGeom prst="rect">
                <a:avLst/>
              </a:prstGeom>
            </p:spPr>
            <p:txBody>
              <a:bodyPr anchor="ctr" rtlCol="false" tIns="254000" lIns="254000" bIns="254000" rIns="254000"/>
              <a:lstStyle/>
              <a:p>
                <a:pPr>
                  <a:lnSpc>
                    <a:spcPts val="2520"/>
                  </a:lnSpc>
                </a:pPr>
              </a:p>
            </p:txBody>
          </p:sp>
        </p:grpSp>
        <p:sp>
          <p:nvSpPr>
            <p:cNvPr name="AutoShape 14" id="14"/>
            <p:cNvSpPr/>
            <p:nvPr/>
          </p:nvSpPr>
          <p:spPr>
            <a:xfrm flipH="true">
              <a:off x="3328016" y="25512"/>
              <a:ext cx="722744" cy="1247725"/>
            </a:xfrm>
            <a:prstGeom prst="line">
              <a:avLst/>
            </a:prstGeom>
            <a:ln cap="flat" w="50800">
              <a:solidFill>
                <a:srgbClr val="FF68D4"/>
              </a:solidFill>
              <a:prstDash val="solid"/>
              <a:headEnd type="none" len="sm" w="sm"/>
              <a:tailEnd type="triangle" len="med" w="lg"/>
            </a:ln>
          </p:spPr>
        </p:sp>
        <p:sp>
          <p:nvSpPr>
            <p:cNvPr name="AutoShape 15" id="15"/>
            <p:cNvSpPr/>
            <p:nvPr/>
          </p:nvSpPr>
          <p:spPr>
            <a:xfrm>
              <a:off x="12371445" y="25400"/>
              <a:ext cx="1042247" cy="1247837"/>
            </a:xfrm>
            <a:prstGeom prst="line">
              <a:avLst/>
            </a:prstGeom>
            <a:ln cap="flat" w="50800">
              <a:solidFill>
                <a:srgbClr val="FF68D4"/>
              </a:solidFill>
              <a:prstDash val="solid"/>
              <a:headEnd type="none" len="sm" w="sm"/>
              <a:tailEnd type="triangle" len="med" w="lg"/>
            </a:ln>
          </p:spPr>
        </p:sp>
        <p:sp>
          <p:nvSpPr>
            <p:cNvPr name="AutoShape 16" id="16"/>
            <p:cNvSpPr/>
            <p:nvPr/>
          </p:nvSpPr>
          <p:spPr>
            <a:xfrm>
              <a:off x="4019861" y="25400"/>
              <a:ext cx="8376984" cy="0"/>
            </a:xfrm>
            <a:prstGeom prst="line">
              <a:avLst/>
            </a:prstGeom>
            <a:ln cap="flat" w="50800">
              <a:solidFill>
                <a:srgbClr val="FF68D4"/>
              </a:solidFill>
              <a:prstDash val="solid"/>
              <a:headEnd type="none" len="sm" w="sm"/>
              <a:tailEnd type="none" len="sm" w="sm"/>
            </a:ln>
          </p:spPr>
        </p:sp>
        <p:grpSp>
          <p:nvGrpSpPr>
            <p:cNvPr name="Group 17" id="17"/>
            <p:cNvGrpSpPr/>
            <p:nvPr/>
          </p:nvGrpSpPr>
          <p:grpSpPr>
            <a:xfrm rot="0">
              <a:off x="10105171" y="1273237"/>
              <a:ext cx="6656032" cy="3860714"/>
              <a:chOff x="0" y="0"/>
              <a:chExt cx="4969759" cy="2882622"/>
            </a:xfrm>
          </p:grpSpPr>
          <p:sp>
            <p:nvSpPr>
              <p:cNvPr name="Freeform 18" id="18"/>
              <p:cNvSpPr/>
              <p:nvPr/>
            </p:nvSpPr>
            <p:spPr>
              <a:xfrm flipH="false" flipV="false" rot="0">
                <a:off x="0" y="0"/>
                <a:ext cx="4969759" cy="2882622"/>
              </a:xfrm>
              <a:custGeom>
                <a:avLst/>
                <a:gdLst/>
                <a:ahLst/>
                <a:cxnLst/>
                <a:rect r="r" b="b" t="t" l="l"/>
                <a:pathLst>
                  <a:path h="2882622" w="4969759">
                    <a:moveTo>
                      <a:pt x="0" y="0"/>
                    </a:moveTo>
                    <a:lnTo>
                      <a:pt x="4969759" y="0"/>
                    </a:lnTo>
                    <a:lnTo>
                      <a:pt x="4969759" y="2882622"/>
                    </a:lnTo>
                    <a:lnTo>
                      <a:pt x="0" y="2882622"/>
                    </a:lnTo>
                    <a:close/>
                  </a:path>
                </a:pathLst>
              </a:custGeom>
              <a:solidFill>
                <a:srgbClr val="FFFFFF"/>
              </a:solidFill>
              <a:ln w="38100" cap="sq">
                <a:solidFill>
                  <a:srgbClr val="FF68D4"/>
                </a:solidFill>
                <a:prstDash val="solid"/>
                <a:miter/>
              </a:ln>
            </p:spPr>
          </p:sp>
          <p:sp>
            <p:nvSpPr>
              <p:cNvPr name="TextBox 19" id="19"/>
              <p:cNvSpPr txBox="true"/>
              <p:nvPr/>
            </p:nvSpPr>
            <p:spPr>
              <a:xfrm>
                <a:off x="0" y="-28575"/>
                <a:ext cx="4969759" cy="2911197"/>
              </a:xfrm>
              <a:prstGeom prst="rect">
                <a:avLst/>
              </a:prstGeom>
            </p:spPr>
            <p:txBody>
              <a:bodyPr anchor="ctr" rtlCol="false" tIns="254000" lIns="254000" bIns="254000" rIns="254000"/>
              <a:lstStyle/>
              <a:p>
                <a:pPr>
                  <a:lnSpc>
                    <a:spcPts val="2520"/>
                  </a:lnSpc>
                </a:pPr>
              </a:p>
            </p:txBody>
          </p:sp>
        </p:grpSp>
      </p:grpSp>
      <p:grpSp>
        <p:nvGrpSpPr>
          <p:cNvPr name="Group 20" id="20"/>
          <p:cNvGrpSpPr/>
          <p:nvPr/>
        </p:nvGrpSpPr>
        <p:grpSpPr>
          <a:xfrm rot="0">
            <a:off x="3250382" y="5826769"/>
            <a:ext cx="5331124" cy="2098804"/>
            <a:chOff x="0" y="0"/>
            <a:chExt cx="7108165" cy="2798405"/>
          </a:xfrm>
        </p:grpSpPr>
        <p:sp>
          <p:nvSpPr>
            <p:cNvPr name="TextBox 21" id="21"/>
            <p:cNvSpPr txBox="true"/>
            <p:nvPr/>
          </p:nvSpPr>
          <p:spPr>
            <a:xfrm rot="0">
              <a:off x="0" y="2067435"/>
              <a:ext cx="7108165" cy="730970"/>
            </a:xfrm>
            <a:prstGeom prst="rect">
              <a:avLst/>
            </a:prstGeom>
          </p:spPr>
          <p:txBody>
            <a:bodyPr anchor="t" rtlCol="false" tIns="0" lIns="0" bIns="0" rIns="0">
              <a:spAutoFit/>
            </a:bodyPr>
            <a:lstStyle/>
            <a:p>
              <a:pPr algn="ctr" marL="724072" indent="-362036" lvl="1">
                <a:lnSpc>
                  <a:spcPts val="4695"/>
                </a:lnSpc>
                <a:buFont typeface="Arial"/>
                <a:buChar char="•"/>
              </a:pPr>
              <a:r>
                <a:rPr lang="en-US" sz="3353">
                  <a:solidFill>
                    <a:srgbClr val="000000"/>
                  </a:solidFill>
                  <a:latin typeface="Muli"/>
                </a:rPr>
                <a:t>apriori algorithm</a:t>
              </a:r>
            </a:p>
          </p:txBody>
        </p:sp>
        <p:sp>
          <p:nvSpPr>
            <p:cNvPr name="TextBox 22" id="22"/>
            <p:cNvSpPr txBox="true"/>
            <p:nvPr/>
          </p:nvSpPr>
          <p:spPr>
            <a:xfrm rot="0">
              <a:off x="0" y="0"/>
              <a:ext cx="7108165" cy="1674673"/>
            </a:xfrm>
            <a:prstGeom prst="rect">
              <a:avLst/>
            </a:prstGeom>
          </p:spPr>
          <p:txBody>
            <a:bodyPr anchor="t" rtlCol="false" tIns="0" lIns="0" bIns="0" rIns="0">
              <a:spAutoFit/>
            </a:bodyPr>
            <a:lstStyle/>
            <a:p>
              <a:pPr algn="ctr" marL="0" indent="0" lvl="0">
                <a:lnSpc>
                  <a:spcPts val="4959"/>
                </a:lnSpc>
                <a:spcBef>
                  <a:spcPct val="0"/>
                </a:spcBef>
              </a:pPr>
              <a:r>
                <a:rPr lang="en-US" sz="4133">
                  <a:solidFill>
                    <a:srgbClr val="000000"/>
                  </a:solidFill>
                  <a:latin typeface="Playfair Display Bold"/>
                </a:rPr>
                <a:t>Frequently brought items</a:t>
              </a:r>
            </a:p>
          </p:txBody>
        </p:sp>
      </p:grpSp>
      <p:grpSp>
        <p:nvGrpSpPr>
          <p:cNvPr name="Group 23" id="23"/>
          <p:cNvGrpSpPr/>
          <p:nvPr/>
        </p:nvGrpSpPr>
        <p:grpSpPr>
          <a:xfrm rot="0">
            <a:off x="10829260" y="6043995"/>
            <a:ext cx="5331124" cy="1470801"/>
            <a:chOff x="0" y="0"/>
            <a:chExt cx="7108165" cy="1961068"/>
          </a:xfrm>
        </p:grpSpPr>
        <p:sp>
          <p:nvSpPr>
            <p:cNvPr name="TextBox 24" id="24"/>
            <p:cNvSpPr txBox="true"/>
            <p:nvPr/>
          </p:nvSpPr>
          <p:spPr>
            <a:xfrm rot="0">
              <a:off x="0" y="1230098"/>
              <a:ext cx="7108165" cy="730970"/>
            </a:xfrm>
            <a:prstGeom prst="rect">
              <a:avLst/>
            </a:prstGeom>
          </p:spPr>
          <p:txBody>
            <a:bodyPr anchor="t" rtlCol="false" tIns="0" lIns="0" bIns="0" rIns="0">
              <a:spAutoFit/>
            </a:bodyPr>
            <a:lstStyle/>
            <a:p>
              <a:pPr algn="ctr" marL="724072" indent="-362036" lvl="1">
                <a:lnSpc>
                  <a:spcPts val="4695"/>
                </a:lnSpc>
                <a:buFont typeface="Arial"/>
                <a:buChar char="•"/>
              </a:pPr>
              <a:r>
                <a:rPr lang="en-US" sz="3353">
                  <a:solidFill>
                    <a:srgbClr val="000000"/>
                  </a:solidFill>
                  <a:latin typeface="Muli"/>
                </a:rPr>
                <a:t>cosine similarity</a:t>
              </a:r>
            </a:p>
          </p:txBody>
        </p:sp>
        <p:sp>
          <p:nvSpPr>
            <p:cNvPr name="TextBox 25" id="25"/>
            <p:cNvSpPr txBox="true"/>
            <p:nvPr/>
          </p:nvSpPr>
          <p:spPr>
            <a:xfrm rot="0">
              <a:off x="0" y="0"/>
              <a:ext cx="7108165" cy="837336"/>
            </a:xfrm>
            <a:prstGeom prst="rect">
              <a:avLst/>
            </a:prstGeom>
          </p:spPr>
          <p:txBody>
            <a:bodyPr anchor="t" rtlCol="false" tIns="0" lIns="0" bIns="0" rIns="0">
              <a:spAutoFit/>
            </a:bodyPr>
            <a:lstStyle/>
            <a:p>
              <a:pPr algn="ctr" marL="0" indent="0" lvl="0">
                <a:lnSpc>
                  <a:spcPts val="4959"/>
                </a:lnSpc>
                <a:spcBef>
                  <a:spcPct val="0"/>
                </a:spcBef>
              </a:pPr>
              <a:r>
                <a:rPr lang="en-US" sz="4133">
                  <a:solidFill>
                    <a:srgbClr val="000000"/>
                  </a:solidFill>
                  <a:latin typeface="Playfair Display Bold"/>
                </a:rPr>
                <a:t>Model</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03645" y="2676758"/>
            <a:ext cx="12655655" cy="6581542"/>
            <a:chOff x="0" y="0"/>
            <a:chExt cx="9547608" cy="4965210"/>
          </a:xfrm>
        </p:grpSpPr>
        <p:sp>
          <p:nvSpPr>
            <p:cNvPr name="Freeform 3" id="3"/>
            <p:cNvSpPr/>
            <p:nvPr/>
          </p:nvSpPr>
          <p:spPr>
            <a:xfrm flipH="false" flipV="false" rot="0">
              <a:off x="0" y="0"/>
              <a:ext cx="9547609" cy="4965210"/>
            </a:xfrm>
            <a:custGeom>
              <a:avLst/>
              <a:gdLst/>
              <a:ahLst/>
              <a:cxnLst/>
              <a:rect r="r" b="b" t="t" l="l"/>
              <a:pathLst>
                <a:path h="4965210" w="9547609">
                  <a:moveTo>
                    <a:pt x="0" y="0"/>
                  </a:moveTo>
                  <a:lnTo>
                    <a:pt x="9547609" y="0"/>
                  </a:lnTo>
                  <a:lnTo>
                    <a:pt x="9547609" y="4965210"/>
                  </a:lnTo>
                  <a:lnTo>
                    <a:pt x="0" y="4965210"/>
                  </a:lnTo>
                  <a:close/>
                </a:path>
              </a:pathLst>
            </a:custGeom>
            <a:solidFill>
              <a:srgbClr val="FFFFFF"/>
            </a:solidFill>
            <a:ln w="38100" cap="sq">
              <a:solidFill>
                <a:srgbClr val="FF68D4"/>
              </a:solidFill>
              <a:prstDash val="solid"/>
              <a:miter/>
            </a:ln>
          </p:spPr>
        </p:sp>
        <p:sp>
          <p:nvSpPr>
            <p:cNvPr name="TextBox 4" id="4"/>
            <p:cNvSpPr txBox="true"/>
            <p:nvPr/>
          </p:nvSpPr>
          <p:spPr>
            <a:xfrm>
              <a:off x="0" y="-28575"/>
              <a:ext cx="9547608" cy="4993785"/>
            </a:xfrm>
            <a:prstGeom prst="rect">
              <a:avLst/>
            </a:prstGeom>
          </p:spPr>
          <p:txBody>
            <a:bodyPr anchor="ctr" rtlCol="false" tIns="254000" lIns="254000" bIns="254000" rIns="254000"/>
            <a:lstStyle/>
            <a:p>
              <a:pPr>
                <a:lnSpc>
                  <a:spcPts val="2520"/>
                </a:lnSpc>
              </a:pPr>
            </a:p>
          </p:txBody>
        </p:sp>
      </p:grpSp>
      <p:sp>
        <p:nvSpPr>
          <p:cNvPr name="Freeform 5" id="5"/>
          <p:cNvSpPr/>
          <p:nvPr/>
        </p:nvSpPr>
        <p:spPr>
          <a:xfrm flipH="false" flipV="false" rot="0">
            <a:off x="5267992" y="3035395"/>
            <a:ext cx="11265743" cy="5784202"/>
          </a:xfrm>
          <a:custGeom>
            <a:avLst/>
            <a:gdLst/>
            <a:ahLst/>
            <a:cxnLst/>
            <a:rect r="r" b="b" t="t" l="l"/>
            <a:pathLst>
              <a:path h="5784202" w="11265743">
                <a:moveTo>
                  <a:pt x="0" y="0"/>
                </a:moveTo>
                <a:lnTo>
                  <a:pt x="11265742" y="0"/>
                </a:lnTo>
                <a:lnTo>
                  <a:pt x="11265742" y="5784202"/>
                </a:lnTo>
                <a:lnTo>
                  <a:pt x="0" y="5784202"/>
                </a:lnTo>
                <a:lnTo>
                  <a:pt x="0" y="0"/>
                </a:lnTo>
                <a:close/>
              </a:path>
            </a:pathLst>
          </a:custGeom>
          <a:blipFill>
            <a:blip r:embed="rId3"/>
            <a:stretch>
              <a:fillRect l="0" t="0" r="0" b="0"/>
            </a:stretch>
          </a:blipFill>
        </p:spPr>
      </p:sp>
      <p:sp>
        <p:nvSpPr>
          <p:cNvPr name="TextBox 6" id="6"/>
          <p:cNvSpPr txBox="true"/>
          <p:nvPr/>
        </p:nvSpPr>
        <p:spPr>
          <a:xfrm rot="0">
            <a:off x="1350331" y="621949"/>
            <a:ext cx="15908969" cy="1371600"/>
          </a:xfrm>
          <a:prstGeom prst="rect">
            <a:avLst/>
          </a:prstGeom>
        </p:spPr>
        <p:txBody>
          <a:bodyPr anchor="t" rtlCol="false" tIns="0" lIns="0" bIns="0" rIns="0">
            <a:spAutoFit/>
          </a:bodyPr>
          <a:lstStyle/>
          <a:p>
            <a:pPr algn="ctr">
              <a:lnSpc>
                <a:spcPts val="10800"/>
              </a:lnSpc>
            </a:pPr>
            <a:r>
              <a:rPr lang="en-US" sz="9000">
                <a:solidFill>
                  <a:srgbClr val="000000"/>
                </a:solidFill>
                <a:latin typeface="Playfair Display Bold"/>
              </a:rPr>
              <a:t>Frequently brought products</a:t>
            </a:r>
          </a:p>
        </p:txBody>
      </p:sp>
      <p:grpSp>
        <p:nvGrpSpPr>
          <p:cNvPr name="Group 7" id="7"/>
          <p:cNvGrpSpPr/>
          <p:nvPr/>
        </p:nvGrpSpPr>
        <p:grpSpPr>
          <a:xfrm rot="0">
            <a:off x="1403194" y="2676758"/>
            <a:ext cx="3049545" cy="5633466"/>
            <a:chOff x="0" y="0"/>
            <a:chExt cx="1109712" cy="2049986"/>
          </a:xfrm>
        </p:grpSpPr>
        <p:sp>
          <p:nvSpPr>
            <p:cNvPr name="Freeform 8" id="8"/>
            <p:cNvSpPr/>
            <p:nvPr/>
          </p:nvSpPr>
          <p:spPr>
            <a:xfrm flipH="false" flipV="false" rot="0">
              <a:off x="0" y="0"/>
              <a:ext cx="1109712" cy="2049986"/>
            </a:xfrm>
            <a:custGeom>
              <a:avLst/>
              <a:gdLst/>
              <a:ahLst/>
              <a:cxnLst/>
              <a:rect r="r" b="b" t="t" l="l"/>
              <a:pathLst>
                <a:path h="2049986" w="1109712">
                  <a:moveTo>
                    <a:pt x="0" y="0"/>
                  </a:moveTo>
                  <a:lnTo>
                    <a:pt x="1109712" y="0"/>
                  </a:lnTo>
                  <a:lnTo>
                    <a:pt x="1109712" y="2049986"/>
                  </a:lnTo>
                  <a:lnTo>
                    <a:pt x="0" y="2049986"/>
                  </a:lnTo>
                  <a:close/>
                </a:path>
              </a:pathLst>
            </a:custGeom>
            <a:solidFill>
              <a:srgbClr val="FFFFFF"/>
            </a:solidFill>
            <a:ln w="38100" cap="sq">
              <a:solidFill>
                <a:srgbClr val="FF68D4"/>
              </a:solidFill>
              <a:prstDash val="solid"/>
              <a:miter/>
            </a:ln>
          </p:spPr>
        </p:sp>
        <p:sp>
          <p:nvSpPr>
            <p:cNvPr name="TextBox 9" id="9"/>
            <p:cNvSpPr txBox="true"/>
            <p:nvPr/>
          </p:nvSpPr>
          <p:spPr>
            <a:xfrm>
              <a:off x="0" y="-95250"/>
              <a:ext cx="1109712" cy="2145236"/>
            </a:xfrm>
            <a:prstGeom prst="rect">
              <a:avLst/>
            </a:prstGeom>
          </p:spPr>
          <p:txBody>
            <a:bodyPr anchor="t" rtlCol="false" tIns="50800" lIns="50800" bIns="50800" rIns="50800"/>
            <a:lstStyle/>
            <a:p>
              <a:pPr marL="474976" indent="-237488" lvl="1">
                <a:lnSpc>
                  <a:spcPts val="3673"/>
                </a:lnSpc>
                <a:buFont typeface="Arial"/>
                <a:buChar char="•"/>
              </a:pPr>
              <a:r>
                <a:rPr lang="en-US" sz="2199">
                  <a:solidFill>
                    <a:srgbClr val="000000"/>
                  </a:solidFill>
                  <a:latin typeface="Muli"/>
                </a:rPr>
                <a:t>paper craft, little birdie</a:t>
              </a:r>
            </a:p>
            <a:p>
              <a:pPr marL="474976" indent="-237488" lvl="1">
                <a:lnSpc>
                  <a:spcPts val="3673"/>
                </a:lnSpc>
                <a:buFont typeface="Arial"/>
                <a:buChar char="•"/>
              </a:pPr>
              <a:r>
                <a:rPr lang="en-US" sz="2199">
                  <a:solidFill>
                    <a:srgbClr val="000000"/>
                  </a:solidFill>
                  <a:latin typeface="Muli"/>
                </a:rPr>
                <a:t>ceramic storage jar</a:t>
              </a:r>
            </a:p>
            <a:p>
              <a:pPr marL="474976" indent="-237488" lvl="1">
                <a:lnSpc>
                  <a:spcPts val="3673"/>
                </a:lnSpc>
                <a:buFont typeface="Arial"/>
                <a:buChar char="•"/>
              </a:pPr>
              <a:r>
                <a:rPr lang="en-US" sz="2199">
                  <a:solidFill>
                    <a:srgbClr val="000000"/>
                  </a:solidFill>
                  <a:latin typeface="Muli"/>
                </a:rPr>
                <a:t>world warII gliders</a:t>
              </a:r>
            </a:p>
            <a:p>
              <a:pPr marL="474976" indent="-237488" lvl="1">
                <a:lnSpc>
                  <a:spcPts val="3937"/>
                </a:lnSpc>
                <a:buFont typeface="Arial"/>
                <a:buChar char="•"/>
              </a:pPr>
              <a:r>
                <a:rPr lang="en-US" sz="2199">
                  <a:solidFill>
                    <a:srgbClr val="000000"/>
                  </a:solidFill>
                  <a:latin typeface="Muli"/>
                </a:rPr>
                <a:t>Jumbo red bag</a:t>
              </a:r>
            </a:p>
            <a:p>
              <a:pPr marL="474976" indent="-237488" lvl="1">
                <a:lnSpc>
                  <a:spcPts val="3673"/>
                </a:lnSpc>
                <a:buFont typeface="Arial"/>
                <a:buChar char="•"/>
              </a:pPr>
              <a:r>
                <a:rPr lang="en-US" sz="2199">
                  <a:solidFill>
                    <a:srgbClr val="000000"/>
                  </a:solidFill>
                  <a:latin typeface="Muli"/>
                </a:rPr>
                <a:t>white T-light holder</a:t>
              </a:r>
            </a:p>
            <a:p>
              <a:pPr marL="474976" indent="-237488" lvl="1">
                <a:lnSpc>
                  <a:spcPts val="3673"/>
                </a:lnSpc>
                <a:buFont typeface="Arial"/>
                <a:buChar char="•"/>
              </a:pPr>
              <a:r>
                <a:rPr lang="en-US" sz="2199">
                  <a:solidFill>
                    <a:srgbClr val="000000"/>
                  </a:solidFill>
                  <a:latin typeface="Muli"/>
                </a:rPr>
                <a:t>popcorn holder</a:t>
              </a:r>
            </a:p>
            <a:p>
              <a:pPr marL="474976" indent="-237488" lvl="1">
                <a:lnSpc>
                  <a:spcPts val="3673"/>
                </a:lnSpc>
                <a:buFont typeface="Arial"/>
                <a:buChar char="•"/>
              </a:pPr>
              <a:r>
                <a:rPr lang="en-US" sz="2199">
                  <a:solidFill>
                    <a:srgbClr val="000000"/>
                  </a:solidFill>
                  <a:latin typeface="Muli"/>
                </a:rPr>
                <a:t>pack of 72 cake cases</a:t>
              </a:r>
            </a:p>
            <a:p>
              <a:pPr>
                <a:lnSpc>
                  <a:spcPts val="321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03645" y="2482771"/>
            <a:ext cx="12934866" cy="6382051"/>
            <a:chOff x="0" y="0"/>
            <a:chExt cx="9758249" cy="4814711"/>
          </a:xfrm>
        </p:grpSpPr>
        <p:sp>
          <p:nvSpPr>
            <p:cNvPr name="Freeform 3" id="3"/>
            <p:cNvSpPr/>
            <p:nvPr/>
          </p:nvSpPr>
          <p:spPr>
            <a:xfrm flipH="false" flipV="false" rot="0">
              <a:off x="0" y="0"/>
              <a:ext cx="9758249" cy="4814711"/>
            </a:xfrm>
            <a:custGeom>
              <a:avLst/>
              <a:gdLst/>
              <a:ahLst/>
              <a:cxnLst/>
              <a:rect r="r" b="b" t="t" l="l"/>
              <a:pathLst>
                <a:path h="4814711" w="9758249">
                  <a:moveTo>
                    <a:pt x="0" y="0"/>
                  </a:moveTo>
                  <a:lnTo>
                    <a:pt x="9758249" y="0"/>
                  </a:lnTo>
                  <a:lnTo>
                    <a:pt x="9758249" y="4814711"/>
                  </a:lnTo>
                  <a:lnTo>
                    <a:pt x="0" y="4814711"/>
                  </a:lnTo>
                  <a:close/>
                </a:path>
              </a:pathLst>
            </a:custGeom>
            <a:solidFill>
              <a:srgbClr val="FFFFFF"/>
            </a:solidFill>
            <a:ln w="38100" cap="sq">
              <a:solidFill>
                <a:srgbClr val="FF68D4"/>
              </a:solidFill>
              <a:prstDash val="solid"/>
              <a:miter/>
            </a:ln>
          </p:spPr>
        </p:sp>
        <p:sp>
          <p:nvSpPr>
            <p:cNvPr name="TextBox 4" id="4"/>
            <p:cNvSpPr txBox="true"/>
            <p:nvPr/>
          </p:nvSpPr>
          <p:spPr>
            <a:xfrm>
              <a:off x="0" y="-28575"/>
              <a:ext cx="9758249" cy="4843286"/>
            </a:xfrm>
            <a:prstGeom prst="rect">
              <a:avLst/>
            </a:prstGeom>
          </p:spPr>
          <p:txBody>
            <a:bodyPr anchor="ctr" rtlCol="false" tIns="254000" lIns="254000" bIns="254000" rIns="254000"/>
            <a:lstStyle/>
            <a:p>
              <a:pPr>
                <a:lnSpc>
                  <a:spcPts val="2520"/>
                </a:lnSpc>
              </a:pPr>
            </a:p>
          </p:txBody>
        </p:sp>
      </p:grpSp>
      <p:grpSp>
        <p:nvGrpSpPr>
          <p:cNvPr name="Group 5" id="5"/>
          <p:cNvGrpSpPr/>
          <p:nvPr/>
        </p:nvGrpSpPr>
        <p:grpSpPr>
          <a:xfrm rot="0">
            <a:off x="1403194" y="2469928"/>
            <a:ext cx="3049545" cy="6394894"/>
            <a:chOff x="0" y="0"/>
            <a:chExt cx="1109712" cy="2327066"/>
          </a:xfrm>
        </p:grpSpPr>
        <p:sp>
          <p:nvSpPr>
            <p:cNvPr name="Freeform 6" id="6"/>
            <p:cNvSpPr/>
            <p:nvPr/>
          </p:nvSpPr>
          <p:spPr>
            <a:xfrm flipH="false" flipV="false" rot="0">
              <a:off x="0" y="0"/>
              <a:ext cx="1109712" cy="2327066"/>
            </a:xfrm>
            <a:custGeom>
              <a:avLst/>
              <a:gdLst/>
              <a:ahLst/>
              <a:cxnLst/>
              <a:rect r="r" b="b" t="t" l="l"/>
              <a:pathLst>
                <a:path h="2327066" w="1109712">
                  <a:moveTo>
                    <a:pt x="0" y="0"/>
                  </a:moveTo>
                  <a:lnTo>
                    <a:pt x="1109712" y="0"/>
                  </a:lnTo>
                  <a:lnTo>
                    <a:pt x="1109712" y="2327066"/>
                  </a:lnTo>
                  <a:lnTo>
                    <a:pt x="0" y="2327066"/>
                  </a:lnTo>
                  <a:close/>
                </a:path>
              </a:pathLst>
            </a:custGeom>
            <a:solidFill>
              <a:srgbClr val="FFFFFF"/>
            </a:solidFill>
            <a:ln w="38100" cap="sq">
              <a:solidFill>
                <a:srgbClr val="FF68D4"/>
              </a:solidFill>
              <a:prstDash val="solid"/>
              <a:miter/>
            </a:ln>
          </p:spPr>
        </p:sp>
        <p:sp>
          <p:nvSpPr>
            <p:cNvPr name="TextBox 7" id="7"/>
            <p:cNvSpPr txBox="true"/>
            <p:nvPr/>
          </p:nvSpPr>
          <p:spPr>
            <a:xfrm>
              <a:off x="0" y="-95250"/>
              <a:ext cx="1109712" cy="2422316"/>
            </a:xfrm>
            <a:prstGeom prst="rect">
              <a:avLst/>
            </a:prstGeom>
          </p:spPr>
          <p:txBody>
            <a:bodyPr anchor="t" rtlCol="false" tIns="50800" lIns="50800" bIns="50800" rIns="50800"/>
            <a:lstStyle/>
            <a:p>
              <a:pPr marL="474976" indent="-237488" lvl="1">
                <a:lnSpc>
                  <a:spcPts val="3673"/>
                </a:lnSpc>
                <a:buFont typeface="Arial"/>
                <a:buChar char="•"/>
              </a:pPr>
              <a:r>
                <a:rPr lang="en-US" sz="2199">
                  <a:solidFill>
                    <a:srgbClr val="000000"/>
                  </a:solidFill>
                  <a:latin typeface="Muli"/>
                </a:rPr>
                <a:t>paper craft, little birdie</a:t>
              </a:r>
            </a:p>
            <a:p>
              <a:pPr marL="474976" indent="-237488" lvl="1">
                <a:lnSpc>
                  <a:spcPts val="3673"/>
                </a:lnSpc>
                <a:buFont typeface="Arial"/>
                <a:buChar char="•"/>
              </a:pPr>
              <a:r>
                <a:rPr lang="en-US" sz="2199">
                  <a:solidFill>
                    <a:srgbClr val="000000"/>
                  </a:solidFill>
                  <a:latin typeface="Muli"/>
                </a:rPr>
                <a:t>ceramic storage jar</a:t>
              </a:r>
            </a:p>
            <a:p>
              <a:pPr marL="474976" indent="-237488" lvl="1">
                <a:lnSpc>
                  <a:spcPts val="3673"/>
                </a:lnSpc>
                <a:buFont typeface="Arial"/>
                <a:buChar char="•"/>
              </a:pPr>
              <a:r>
                <a:rPr lang="en-US" sz="2199">
                  <a:solidFill>
                    <a:srgbClr val="000000"/>
                  </a:solidFill>
                  <a:latin typeface="Muli"/>
                </a:rPr>
                <a:t>world warII gliders</a:t>
              </a:r>
            </a:p>
            <a:p>
              <a:pPr marL="474976" indent="-237488" lvl="1">
                <a:lnSpc>
                  <a:spcPts val="3937"/>
                </a:lnSpc>
                <a:buFont typeface="Arial"/>
                <a:buChar char="•"/>
              </a:pPr>
              <a:r>
                <a:rPr lang="en-US" sz="2199">
                  <a:solidFill>
                    <a:srgbClr val="000000"/>
                  </a:solidFill>
                  <a:latin typeface="Muli"/>
                </a:rPr>
                <a:t>Jumbo red bag</a:t>
              </a:r>
            </a:p>
            <a:p>
              <a:pPr marL="474976" indent="-237488" lvl="1">
                <a:lnSpc>
                  <a:spcPts val="3673"/>
                </a:lnSpc>
                <a:buFont typeface="Arial"/>
                <a:buChar char="•"/>
              </a:pPr>
              <a:r>
                <a:rPr lang="en-US" sz="2199">
                  <a:solidFill>
                    <a:srgbClr val="000000"/>
                  </a:solidFill>
                  <a:latin typeface="Muli"/>
                </a:rPr>
                <a:t>white T-light holder</a:t>
              </a:r>
            </a:p>
            <a:p>
              <a:pPr marL="474976" indent="-237488" lvl="1">
                <a:lnSpc>
                  <a:spcPts val="3673"/>
                </a:lnSpc>
                <a:buFont typeface="Arial"/>
                <a:buChar char="•"/>
              </a:pPr>
              <a:r>
                <a:rPr lang="en-US" sz="2199">
                  <a:solidFill>
                    <a:srgbClr val="000000"/>
                  </a:solidFill>
                  <a:latin typeface="Muli"/>
                </a:rPr>
                <a:t>popcorn holder</a:t>
              </a:r>
            </a:p>
            <a:p>
              <a:pPr marL="474976" indent="-237488" lvl="1">
                <a:lnSpc>
                  <a:spcPts val="3673"/>
                </a:lnSpc>
                <a:buFont typeface="Arial"/>
                <a:buChar char="•"/>
              </a:pPr>
              <a:r>
                <a:rPr lang="en-US" sz="2199">
                  <a:solidFill>
                    <a:srgbClr val="000000"/>
                  </a:solidFill>
                  <a:latin typeface="Muli"/>
                </a:rPr>
                <a:t>pack of 72 cake cases</a:t>
              </a:r>
            </a:p>
            <a:p>
              <a:pPr>
                <a:lnSpc>
                  <a:spcPts val="3219"/>
                </a:lnSpc>
              </a:pPr>
            </a:p>
          </p:txBody>
        </p:sp>
      </p:grpSp>
      <p:sp>
        <p:nvSpPr>
          <p:cNvPr name="Freeform 8" id="8"/>
          <p:cNvSpPr/>
          <p:nvPr/>
        </p:nvSpPr>
        <p:spPr>
          <a:xfrm flipH="false" flipV="false" rot="0">
            <a:off x="5761886" y="2755638"/>
            <a:ext cx="10662891" cy="1455541"/>
          </a:xfrm>
          <a:custGeom>
            <a:avLst/>
            <a:gdLst/>
            <a:ahLst/>
            <a:cxnLst/>
            <a:rect r="r" b="b" t="t" l="l"/>
            <a:pathLst>
              <a:path h="1455541" w="10662891">
                <a:moveTo>
                  <a:pt x="0" y="0"/>
                </a:moveTo>
                <a:lnTo>
                  <a:pt x="10662891" y="0"/>
                </a:lnTo>
                <a:lnTo>
                  <a:pt x="10662891" y="1455541"/>
                </a:lnTo>
                <a:lnTo>
                  <a:pt x="0" y="1455541"/>
                </a:lnTo>
                <a:lnTo>
                  <a:pt x="0" y="0"/>
                </a:lnTo>
                <a:close/>
              </a:path>
            </a:pathLst>
          </a:custGeom>
          <a:blipFill>
            <a:blip r:embed="rId2"/>
            <a:stretch>
              <a:fillRect l="0" t="0" r="0" b="-45797"/>
            </a:stretch>
          </a:blipFill>
        </p:spPr>
      </p:sp>
      <p:sp>
        <p:nvSpPr>
          <p:cNvPr name="Freeform 9" id="9"/>
          <p:cNvSpPr/>
          <p:nvPr/>
        </p:nvSpPr>
        <p:spPr>
          <a:xfrm flipH="false" flipV="false" rot="0">
            <a:off x="6618663" y="4887454"/>
            <a:ext cx="10640637" cy="1438391"/>
          </a:xfrm>
          <a:custGeom>
            <a:avLst/>
            <a:gdLst/>
            <a:ahLst/>
            <a:cxnLst/>
            <a:rect r="r" b="b" t="t" l="l"/>
            <a:pathLst>
              <a:path h="1438391" w="10640637">
                <a:moveTo>
                  <a:pt x="0" y="0"/>
                </a:moveTo>
                <a:lnTo>
                  <a:pt x="10640637" y="0"/>
                </a:lnTo>
                <a:lnTo>
                  <a:pt x="10640637" y="1438391"/>
                </a:lnTo>
                <a:lnTo>
                  <a:pt x="0" y="1438391"/>
                </a:lnTo>
                <a:lnTo>
                  <a:pt x="0" y="0"/>
                </a:lnTo>
                <a:close/>
              </a:path>
            </a:pathLst>
          </a:custGeom>
          <a:blipFill>
            <a:blip r:embed="rId3"/>
            <a:stretch>
              <a:fillRect l="0" t="0" r="0" b="-46245"/>
            </a:stretch>
          </a:blipFill>
        </p:spPr>
      </p:sp>
      <p:grpSp>
        <p:nvGrpSpPr>
          <p:cNvPr name="Group 10" id="10"/>
          <p:cNvGrpSpPr/>
          <p:nvPr/>
        </p:nvGrpSpPr>
        <p:grpSpPr>
          <a:xfrm rot="0">
            <a:off x="4822022" y="3024604"/>
            <a:ext cx="917610" cy="917610"/>
            <a:chOff x="0" y="0"/>
            <a:chExt cx="1223480" cy="1223480"/>
          </a:xfrm>
        </p:grpSpPr>
        <p:grpSp>
          <p:nvGrpSpPr>
            <p:cNvPr name="Group 11" id="11"/>
            <p:cNvGrpSpPr/>
            <p:nvPr/>
          </p:nvGrpSpPr>
          <p:grpSpPr>
            <a:xfrm rot="0">
              <a:off x="0" y="0"/>
              <a:ext cx="1223480" cy="122348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3" id="13"/>
            <p:cNvSpPr txBox="true"/>
            <p:nvPr/>
          </p:nvSpPr>
          <p:spPr>
            <a:xfrm rot="0">
              <a:off x="208268" y="276802"/>
              <a:ext cx="806945" cy="641302"/>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01</a:t>
              </a:r>
            </a:p>
          </p:txBody>
        </p:sp>
      </p:grpSp>
      <p:grpSp>
        <p:nvGrpSpPr>
          <p:cNvPr name="Group 14" id="14"/>
          <p:cNvGrpSpPr/>
          <p:nvPr/>
        </p:nvGrpSpPr>
        <p:grpSpPr>
          <a:xfrm rot="0">
            <a:off x="5303081" y="5147845"/>
            <a:ext cx="917610" cy="917610"/>
            <a:chOff x="0" y="0"/>
            <a:chExt cx="1223480" cy="1223480"/>
          </a:xfrm>
        </p:grpSpPr>
        <p:grpSp>
          <p:nvGrpSpPr>
            <p:cNvPr name="Group 15" id="15"/>
            <p:cNvGrpSpPr/>
            <p:nvPr/>
          </p:nvGrpSpPr>
          <p:grpSpPr>
            <a:xfrm rot="0">
              <a:off x="0" y="0"/>
              <a:ext cx="1223480" cy="122348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7" id="17"/>
            <p:cNvSpPr txBox="true"/>
            <p:nvPr/>
          </p:nvSpPr>
          <p:spPr>
            <a:xfrm rot="0">
              <a:off x="208268" y="276802"/>
              <a:ext cx="806945" cy="641302"/>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02</a:t>
              </a:r>
            </a:p>
          </p:txBody>
        </p:sp>
      </p:grpSp>
      <p:grpSp>
        <p:nvGrpSpPr>
          <p:cNvPr name="Group 18" id="18"/>
          <p:cNvGrpSpPr/>
          <p:nvPr/>
        </p:nvGrpSpPr>
        <p:grpSpPr>
          <a:xfrm rot="0">
            <a:off x="4844276" y="6998905"/>
            <a:ext cx="917610" cy="917610"/>
            <a:chOff x="0" y="0"/>
            <a:chExt cx="1223480" cy="1223480"/>
          </a:xfrm>
        </p:grpSpPr>
        <p:grpSp>
          <p:nvGrpSpPr>
            <p:cNvPr name="Group 19" id="19"/>
            <p:cNvGrpSpPr/>
            <p:nvPr/>
          </p:nvGrpSpPr>
          <p:grpSpPr>
            <a:xfrm rot="0">
              <a:off x="0" y="0"/>
              <a:ext cx="1223480" cy="1223480"/>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1" id="21"/>
            <p:cNvSpPr txBox="true"/>
            <p:nvPr/>
          </p:nvSpPr>
          <p:spPr>
            <a:xfrm rot="0">
              <a:off x="208268" y="276802"/>
              <a:ext cx="806945" cy="641302"/>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03</a:t>
              </a:r>
            </a:p>
          </p:txBody>
        </p:sp>
      </p:grpSp>
      <p:sp>
        <p:nvSpPr>
          <p:cNvPr name="Freeform 22" id="22"/>
          <p:cNvSpPr/>
          <p:nvPr/>
        </p:nvSpPr>
        <p:spPr>
          <a:xfrm flipH="false" flipV="false" rot="0">
            <a:off x="6220691" y="6998905"/>
            <a:ext cx="10614526" cy="1503725"/>
          </a:xfrm>
          <a:custGeom>
            <a:avLst/>
            <a:gdLst/>
            <a:ahLst/>
            <a:cxnLst/>
            <a:rect r="r" b="b" t="t" l="l"/>
            <a:pathLst>
              <a:path h="1503725" w="10614526">
                <a:moveTo>
                  <a:pt x="0" y="0"/>
                </a:moveTo>
                <a:lnTo>
                  <a:pt x="10614526" y="0"/>
                </a:lnTo>
                <a:lnTo>
                  <a:pt x="10614526" y="1503724"/>
                </a:lnTo>
                <a:lnTo>
                  <a:pt x="0" y="1503724"/>
                </a:lnTo>
                <a:lnTo>
                  <a:pt x="0" y="0"/>
                </a:lnTo>
                <a:close/>
              </a:path>
            </a:pathLst>
          </a:custGeom>
          <a:blipFill>
            <a:blip r:embed="rId4"/>
            <a:stretch>
              <a:fillRect l="0" t="0" r="0" b="0"/>
            </a:stretch>
          </a:blipFill>
        </p:spPr>
      </p:sp>
      <p:sp>
        <p:nvSpPr>
          <p:cNvPr name="TextBox 23" id="23"/>
          <p:cNvSpPr txBox="true"/>
          <p:nvPr/>
        </p:nvSpPr>
        <p:spPr>
          <a:xfrm rot="0">
            <a:off x="1028700" y="1019175"/>
            <a:ext cx="16230600" cy="1057275"/>
          </a:xfrm>
          <a:prstGeom prst="rect">
            <a:avLst/>
          </a:prstGeom>
        </p:spPr>
        <p:txBody>
          <a:bodyPr anchor="t" rtlCol="false" tIns="0" lIns="0" bIns="0" rIns="0">
            <a:spAutoFit/>
          </a:bodyPr>
          <a:lstStyle/>
          <a:p>
            <a:pPr>
              <a:lnSpc>
                <a:spcPts val="8315"/>
              </a:lnSpc>
            </a:pPr>
            <a:r>
              <a:rPr lang="en-US" sz="6929">
                <a:solidFill>
                  <a:srgbClr val="000000"/>
                </a:solidFill>
                <a:latin typeface="Playfair Display Bold"/>
              </a:rPr>
              <a:t>Getting recommedations for the top ten</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25181"/>
            <a:ext cx="16230600" cy="2190750"/>
          </a:xfrm>
          <a:prstGeom prst="rect">
            <a:avLst/>
          </a:prstGeom>
        </p:spPr>
        <p:txBody>
          <a:bodyPr anchor="t" rtlCol="false" tIns="0" lIns="0" bIns="0" rIns="0">
            <a:spAutoFit/>
          </a:bodyPr>
          <a:lstStyle/>
          <a:p>
            <a:pPr>
              <a:lnSpc>
                <a:spcPts val="8640"/>
              </a:lnSpc>
            </a:pPr>
            <a:r>
              <a:rPr lang="en-US" sz="7200">
                <a:solidFill>
                  <a:srgbClr val="000000"/>
                </a:solidFill>
                <a:latin typeface="Playfair Display Bold"/>
              </a:rPr>
              <a:t>How can your Organisation benefit from it?</a:t>
            </a:r>
          </a:p>
        </p:txBody>
      </p:sp>
      <p:grpSp>
        <p:nvGrpSpPr>
          <p:cNvPr name="Group 3" id="3"/>
          <p:cNvGrpSpPr/>
          <p:nvPr/>
        </p:nvGrpSpPr>
        <p:grpSpPr>
          <a:xfrm rot="0">
            <a:off x="1028700" y="3015931"/>
            <a:ext cx="16230600" cy="6142652"/>
            <a:chOff x="0" y="0"/>
            <a:chExt cx="12244598" cy="4634105"/>
          </a:xfrm>
        </p:grpSpPr>
        <p:sp>
          <p:nvSpPr>
            <p:cNvPr name="Freeform 4" id="4"/>
            <p:cNvSpPr/>
            <p:nvPr/>
          </p:nvSpPr>
          <p:spPr>
            <a:xfrm flipH="false" flipV="false" rot="0">
              <a:off x="0" y="0"/>
              <a:ext cx="12244598" cy="4634105"/>
            </a:xfrm>
            <a:custGeom>
              <a:avLst/>
              <a:gdLst/>
              <a:ahLst/>
              <a:cxnLst/>
              <a:rect r="r" b="b" t="t" l="l"/>
              <a:pathLst>
                <a:path h="4634105" w="12244598">
                  <a:moveTo>
                    <a:pt x="0" y="0"/>
                  </a:moveTo>
                  <a:lnTo>
                    <a:pt x="12244598" y="0"/>
                  </a:lnTo>
                  <a:lnTo>
                    <a:pt x="12244598" y="4634105"/>
                  </a:lnTo>
                  <a:lnTo>
                    <a:pt x="0" y="4634105"/>
                  </a:lnTo>
                  <a:close/>
                </a:path>
              </a:pathLst>
            </a:custGeom>
            <a:solidFill>
              <a:srgbClr val="FFFFFF"/>
            </a:solidFill>
            <a:ln w="38100" cap="sq">
              <a:solidFill>
                <a:srgbClr val="FF68D4"/>
              </a:solidFill>
              <a:prstDash val="solid"/>
              <a:miter/>
            </a:ln>
          </p:spPr>
        </p:sp>
        <p:sp>
          <p:nvSpPr>
            <p:cNvPr name="TextBox 5" id="5"/>
            <p:cNvSpPr txBox="true"/>
            <p:nvPr/>
          </p:nvSpPr>
          <p:spPr>
            <a:xfrm>
              <a:off x="0" y="-466725"/>
              <a:ext cx="12244598" cy="5100830"/>
            </a:xfrm>
            <a:prstGeom prst="rect">
              <a:avLst/>
            </a:prstGeom>
          </p:spPr>
          <p:txBody>
            <a:bodyPr anchor="t" rtlCol="false" tIns="254000" lIns="254000" bIns="254000" rIns="254000"/>
            <a:lstStyle/>
            <a:p>
              <a:pPr marL="841999" indent="-420999" lvl="1">
                <a:lnSpc>
                  <a:spcPts val="9554"/>
                </a:lnSpc>
                <a:buFont typeface="Arial"/>
                <a:buChar char="•"/>
              </a:pPr>
              <a:r>
                <a:rPr lang="en-US" sz="3899">
                  <a:solidFill>
                    <a:srgbClr val="000000"/>
                  </a:solidFill>
                  <a:latin typeface="Muli"/>
                </a:rPr>
                <a:t>making use of factors such as ratings and user purchase history</a:t>
              </a:r>
            </a:p>
            <a:p>
              <a:pPr marL="841999" indent="-420999" lvl="1">
                <a:lnSpc>
                  <a:spcPts val="9554"/>
                </a:lnSpc>
                <a:buFont typeface="Arial"/>
                <a:buChar char="•"/>
              </a:pPr>
              <a:r>
                <a:rPr lang="en-US" sz="3899">
                  <a:solidFill>
                    <a:srgbClr val="000000"/>
                  </a:solidFill>
                  <a:latin typeface="Muli"/>
                </a:rPr>
                <a:t>knowing what the consumer wants to predict a preferrable item</a:t>
              </a:r>
            </a:p>
            <a:p>
              <a:pPr marL="841999" indent="-420999" lvl="1">
                <a:lnSpc>
                  <a:spcPts val="6239"/>
                </a:lnSpc>
                <a:buFont typeface="Arial"/>
                <a:buChar char="•"/>
              </a:pPr>
              <a:r>
                <a:rPr lang="en-US" sz="3899">
                  <a:solidFill>
                    <a:srgbClr val="000000"/>
                  </a:solidFill>
                  <a:latin typeface="Muli"/>
                </a:rPr>
                <a:t>providing a more personalized approach which would translate to better revenue</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562521"/>
            <a:ext cx="16230600" cy="5535225"/>
            <a:chOff x="0" y="0"/>
            <a:chExt cx="12244598" cy="4175854"/>
          </a:xfrm>
        </p:grpSpPr>
        <p:sp>
          <p:nvSpPr>
            <p:cNvPr name="Freeform 3" id="3"/>
            <p:cNvSpPr/>
            <p:nvPr/>
          </p:nvSpPr>
          <p:spPr>
            <a:xfrm flipH="false" flipV="false" rot="0">
              <a:off x="0" y="0"/>
              <a:ext cx="12244598" cy="4175854"/>
            </a:xfrm>
            <a:custGeom>
              <a:avLst/>
              <a:gdLst/>
              <a:ahLst/>
              <a:cxnLst/>
              <a:rect r="r" b="b" t="t" l="l"/>
              <a:pathLst>
                <a:path h="4175854" w="12244598">
                  <a:moveTo>
                    <a:pt x="0" y="0"/>
                  </a:moveTo>
                  <a:lnTo>
                    <a:pt x="12244598" y="0"/>
                  </a:lnTo>
                  <a:lnTo>
                    <a:pt x="12244598" y="4175854"/>
                  </a:lnTo>
                  <a:lnTo>
                    <a:pt x="0" y="4175854"/>
                  </a:lnTo>
                  <a:close/>
                </a:path>
              </a:pathLst>
            </a:custGeom>
            <a:solidFill>
              <a:srgbClr val="FFFFFF"/>
            </a:solidFill>
            <a:ln w="38100" cap="sq">
              <a:solidFill>
                <a:srgbClr val="FF68D4"/>
              </a:solidFill>
              <a:prstDash val="solid"/>
              <a:miter/>
            </a:ln>
          </p:spPr>
        </p:sp>
        <p:sp>
          <p:nvSpPr>
            <p:cNvPr name="TextBox 4" id="4"/>
            <p:cNvSpPr txBox="true"/>
            <p:nvPr/>
          </p:nvSpPr>
          <p:spPr>
            <a:xfrm>
              <a:off x="0" y="-438150"/>
              <a:ext cx="12244598" cy="4614004"/>
            </a:xfrm>
            <a:prstGeom prst="rect">
              <a:avLst/>
            </a:prstGeom>
          </p:spPr>
          <p:txBody>
            <a:bodyPr anchor="t" rtlCol="false" tIns="254000" lIns="254000" bIns="254000" rIns="254000"/>
            <a:lstStyle/>
            <a:p>
              <a:pPr>
                <a:lnSpc>
                  <a:spcPts val="9064"/>
                </a:lnSpc>
              </a:pPr>
            </a:p>
            <a:p>
              <a:pPr>
                <a:lnSpc>
                  <a:spcPts val="15434"/>
                </a:lnSpc>
              </a:pPr>
              <a:r>
                <a:rPr lang="en-US" sz="6299" u="sng">
                  <a:solidFill>
                    <a:srgbClr val="000000"/>
                  </a:solidFill>
                  <a:latin typeface="Muli"/>
                </a:rPr>
                <a:t>Thank you</a:t>
              </a:r>
            </a:p>
            <a:p>
              <a:pPr>
                <a:lnSpc>
                  <a:spcPts val="15434"/>
                </a:lnSpc>
              </a:pPr>
            </a:p>
          </p:txBody>
        </p:sp>
      </p:grpSp>
      <p:sp>
        <p:nvSpPr>
          <p:cNvPr name="Freeform 5" id="5"/>
          <p:cNvSpPr/>
          <p:nvPr/>
        </p:nvSpPr>
        <p:spPr>
          <a:xfrm flipH="false" flipV="false" rot="0">
            <a:off x="10873870" y="4030230"/>
            <a:ext cx="886568" cy="1113270"/>
          </a:xfrm>
          <a:custGeom>
            <a:avLst/>
            <a:gdLst/>
            <a:ahLst/>
            <a:cxnLst/>
            <a:rect r="r" b="b" t="t" l="l"/>
            <a:pathLst>
              <a:path h="1113270" w="886568">
                <a:moveTo>
                  <a:pt x="0" y="0"/>
                </a:moveTo>
                <a:lnTo>
                  <a:pt x="886568" y="0"/>
                </a:lnTo>
                <a:lnTo>
                  <a:pt x="886568" y="1113270"/>
                </a:lnTo>
                <a:lnTo>
                  <a:pt x="0" y="11132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20170" y="5675168"/>
            <a:ext cx="9042909" cy="9026468"/>
          </a:xfrm>
          <a:custGeom>
            <a:avLst/>
            <a:gdLst/>
            <a:ahLst/>
            <a:cxnLst/>
            <a:rect r="r" b="b" t="t" l="l"/>
            <a:pathLst>
              <a:path h="9026468" w="9042909">
                <a:moveTo>
                  <a:pt x="0" y="0"/>
                </a:moveTo>
                <a:lnTo>
                  <a:pt x="9042909" y="0"/>
                </a:lnTo>
                <a:lnTo>
                  <a:pt x="9042909" y="9026467"/>
                </a:lnTo>
                <a:lnTo>
                  <a:pt x="0" y="9026467"/>
                </a:lnTo>
                <a:lnTo>
                  <a:pt x="0" y="0"/>
                </a:lnTo>
                <a:close/>
              </a:path>
            </a:pathLst>
          </a:custGeom>
          <a:blipFill>
            <a:blip r:embed="rId3">
              <a:alphaModFix amt="61000"/>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4088142" y="3234659"/>
            <a:ext cx="13171158" cy="4881017"/>
            <a:chOff x="0" y="0"/>
            <a:chExt cx="9936511" cy="3682310"/>
          </a:xfrm>
        </p:grpSpPr>
        <p:sp>
          <p:nvSpPr>
            <p:cNvPr name="Freeform 4" id="4"/>
            <p:cNvSpPr/>
            <p:nvPr/>
          </p:nvSpPr>
          <p:spPr>
            <a:xfrm flipH="false" flipV="false" rot="0">
              <a:off x="0" y="0"/>
              <a:ext cx="9936511" cy="3682310"/>
            </a:xfrm>
            <a:custGeom>
              <a:avLst/>
              <a:gdLst/>
              <a:ahLst/>
              <a:cxnLst/>
              <a:rect r="r" b="b" t="t" l="l"/>
              <a:pathLst>
                <a:path h="3682310" w="9936511">
                  <a:moveTo>
                    <a:pt x="0" y="0"/>
                  </a:moveTo>
                  <a:lnTo>
                    <a:pt x="9936511" y="0"/>
                  </a:lnTo>
                  <a:lnTo>
                    <a:pt x="9936511" y="3682310"/>
                  </a:lnTo>
                  <a:lnTo>
                    <a:pt x="0" y="3682310"/>
                  </a:lnTo>
                  <a:close/>
                </a:path>
              </a:pathLst>
            </a:custGeom>
            <a:solidFill>
              <a:srgbClr val="FFFFFF"/>
            </a:solidFill>
            <a:ln w="38100" cap="sq">
              <a:solidFill>
                <a:srgbClr val="FF68D4"/>
              </a:solidFill>
              <a:prstDash val="solid"/>
              <a:miter/>
            </a:ln>
          </p:spPr>
        </p:sp>
        <p:sp>
          <p:nvSpPr>
            <p:cNvPr name="TextBox 5" id="5"/>
            <p:cNvSpPr txBox="true"/>
            <p:nvPr/>
          </p:nvSpPr>
          <p:spPr>
            <a:xfrm>
              <a:off x="0" y="-28575"/>
              <a:ext cx="9936511" cy="3710885"/>
            </a:xfrm>
            <a:prstGeom prst="rect">
              <a:avLst/>
            </a:prstGeom>
          </p:spPr>
          <p:txBody>
            <a:bodyPr anchor="ctr" rtlCol="false" tIns="254000" lIns="254000" bIns="254000" rIns="254000"/>
            <a:lstStyle/>
            <a:p>
              <a:pPr>
                <a:lnSpc>
                  <a:spcPts val="2520"/>
                </a:lnSpc>
              </a:pPr>
            </a:p>
          </p:txBody>
        </p:sp>
      </p:grpSp>
      <p:grpSp>
        <p:nvGrpSpPr>
          <p:cNvPr name="Group 6" id="6"/>
          <p:cNvGrpSpPr/>
          <p:nvPr/>
        </p:nvGrpSpPr>
        <p:grpSpPr>
          <a:xfrm rot="0">
            <a:off x="6057900" y="3543297"/>
            <a:ext cx="10599691" cy="3982679"/>
            <a:chOff x="0" y="0"/>
            <a:chExt cx="14132922" cy="5310239"/>
          </a:xfrm>
        </p:grpSpPr>
        <p:sp>
          <p:nvSpPr>
            <p:cNvPr name="TextBox 7" id="7"/>
            <p:cNvSpPr txBox="true"/>
            <p:nvPr/>
          </p:nvSpPr>
          <p:spPr>
            <a:xfrm rot="0">
              <a:off x="0" y="3734255"/>
              <a:ext cx="14132922" cy="1575984"/>
            </a:xfrm>
            <a:prstGeom prst="rect">
              <a:avLst/>
            </a:prstGeom>
          </p:spPr>
          <p:txBody>
            <a:bodyPr anchor="t" rtlCol="false" tIns="0" lIns="0" bIns="0" rIns="0">
              <a:spAutoFit/>
            </a:bodyPr>
            <a:lstStyle/>
            <a:p>
              <a:pPr>
                <a:lnSpc>
                  <a:spcPts val="4784"/>
                </a:lnSpc>
              </a:pPr>
              <a:r>
                <a:rPr lang="en-US" sz="3680">
                  <a:solidFill>
                    <a:srgbClr val="000000"/>
                  </a:solidFill>
                  <a:latin typeface="Muli"/>
                </a:rPr>
                <a:t>Finding relevant product recommendations for consumers for a boost of sales in business</a:t>
              </a:r>
              <a:r>
                <a:rPr lang="en-US" sz="3680">
                  <a:solidFill>
                    <a:srgbClr val="000000"/>
                  </a:solidFill>
                  <a:latin typeface="Muli"/>
                </a:rPr>
                <a:t> </a:t>
              </a:r>
            </a:p>
          </p:txBody>
        </p:sp>
        <p:sp>
          <p:nvSpPr>
            <p:cNvPr name="TextBox 8" id="8"/>
            <p:cNvSpPr txBox="true"/>
            <p:nvPr/>
          </p:nvSpPr>
          <p:spPr>
            <a:xfrm rot="0">
              <a:off x="0" y="-47625"/>
              <a:ext cx="14132922" cy="3303591"/>
            </a:xfrm>
            <a:prstGeom prst="rect">
              <a:avLst/>
            </a:prstGeom>
          </p:spPr>
          <p:txBody>
            <a:bodyPr anchor="t" rtlCol="false" tIns="0" lIns="0" bIns="0" rIns="0">
              <a:spAutoFit/>
            </a:bodyPr>
            <a:lstStyle/>
            <a:p>
              <a:pPr>
                <a:lnSpc>
                  <a:spcPts val="6676"/>
                </a:lnSpc>
              </a:pPr>
              <a:r>
                <a:rPr lang="en-US" sz="5136">
                  <a:solidFill>
                    <a:srgbClr val="000000"/>
                  </a:solidFill>
                  <a:latin typeface="Muli Semi-Bold"/>
                </a:rPr>
                <a:t>Building a recommendation system using collaborative filtering techniques</a:t>
              </a:r>
            </a:p>
          </p:txBody>
        </p:sp>
      </p:grpSp>
      <p:grpSp>
        <p:nvGrpSpPr>
          <p:cNvPr name="Group 9" id="9"/>
          <p:cNvGrpSpPr/>
          <p:nvPr/>
        </p:nvGrpSpPr>
        <p:grpSpPr>
          <a:xfrm rot="0">
            <a:off x="4611842" y="3598162"/>
            <a:ext cx="1210897" cy="1210897"/>
            <a:chOff x="0" y="0"/>
            <a:chExt cx="1614529" cy="1614529"/>
          </a:xfrm>
        </p:grpSpPr>
        <p:grpSp>
          <p:nvGrpSpPr>
            <p:cNvPr name="Group 10" id="10"/>
            <p:cNvGrpSpPr/>
            <p:nvPr/>
          </p:nvGrpSpPr>
          <p:grpSpPr>
            <a:xfrm rot="0">
              <a:off x="0" y="0"/>
              <a:ext cx="1614529" cy="1614529"/>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2" id="12"/>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01</a:t>
              </a:r>
            </a:p>
          </p:txBody>
        </p:sp>
      </p:grpSp>
      <p:sp>
        <p:nvSpPr>
          <p:cNvPr name="TextBox 13" id="13"/>
          <p:cNvSpPr txBox="true"/>
          <p:nvPr/>
        </p:nvSpPr>
        <p:spPr>
          <a:xfrm rot="0">
            <a:off x="6057900" y="1175895"/>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Problem Statement</a:t>
            </a:r>
          </a:p>
        </p:txBody>
      </p:sp>
      <p:grpSp>
        <p:nvGrpSpPr>
          <p:cNvPr name="Group 14" id="14"/>
          <p:cNvGrpSpPr/>
          <p:nvPr/>
        </p:nvGrpSpPr>
        <p:grpSpPr>
          <a:xfrm rot="0">
            <a:off x="761128" y="1028700"/>
            <a:ext cx="2012099" cy="1950875"/>
            <a:chOff x="0" y="0"/>
            <a:chExt cx="2682799" cy="2601167"/>
          </a:xfrm>
        </p:grpSpPr>
        <p:sp>
          <p:nvSpPr>
            <p:cNvPr name="Freeform 15" id="15"/>
            <p:cNvSpPr/>
            <p:nvPr/>
          </p:nvSpPr>
          <p:spPr>
            <a:xfrm flipH="false" flipV="false" rot="0">
              <a:off x="392766" y="0"/>
              <a:ext cx="1897267" cy="1893817"/>
            </a:xfrm>
            <a:custGeom>
              <a:avLst/>
              <a:gdLst/>
              <a:ahLst/>
              <a:cxnLst/>
              <a:rect r="r" b="b" t="t" l="l"/>
              <a:pathLst>
                <a:path h="1893817" w="1897267">
                  <a:moveTo>
                    <a:pt x="0" y="0"/>
                  </a:moveTo>
                  <a:lnTo>
                    <a:pt x="1897267" y="0"/>
                  </a:lnTo>
                  <a:lnTo>
                    <a:pt x="1897267" y="1893817"/>
                  </a:lnTo>
                  <a:lnTo>
                    <a:pt x="0" y="1893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0" y="2258479"/>
              <a:ext cx="2682799" cy="342688"/>
            </a:xfrm>
            <a:prstGeom prst="rect">
              <a:avLst/>
            </a:prstGeom>
          </p:spPr>
          <p:txBody>
            <a:bodyPr anchor="t" rtlCol="false" tIns="0" lIns="0" bIns="0" rIns="0">
              <a:spAutoFit/>
            </a:bodyPr>
            <a:lstStyle/>
            <a:p>
              <a:pPr>
                <a:lnSpc>
                  <a:spcPts val="2239"/>
                </a:lnSpc>
                <a:spcBef>
                  <a:spcPct val="0"/>
                </a:spcBef>
              </a:pPr>
              <a:r>
                <a:rPr lang="en-US" sz="1599">
                  <a:solidFill>
                    <a:srgbClr val="000000"/>
                  </a:solidFill>
                  <a:latin typeface="Muli"/>
                </a:rPr>
                <a:t> </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15452" y="1028700"/>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Project Flow</a:t>
            </a:r>
          </a:p>
        </p:txBody>
      </p:sp>
      <p:sp>
        <p:nvSpPr>
          <p:cNvPr name="Freeform 3" id="3"/>
          <p:cNvSpPr/>
          <p:nvPr/>
        </p:nvSpPr>
        <p:spPr>
          <a:xfrm flipH="false" flipV="false" rot="0">
            <a:off x="-3220170" y="5675168"/>
            <a:ext cx="9042909" cy="9026468"/>
          </a:xfrm>
          <a:custGeom>
            <a:avLst/>
            <a:gdLst/>
            <a:ahLst/>
            <a:cxnLst/>
            <a:rect r="r" b="b" t="t" l="l"/>
            <a:pathLst>
              <a:path h="9026468" w="9042909">
                <a:moveTo>
                  <a:pt x="0" y="0"/>
                </a:moveTo>
                <a:lnTo>
                  <a:pt x="9042909" y="0"/>
                </a:lnTo>
                <a:lnTo>
                  <a:pt x="9042909" y="9026467"/>
                </a:lnTo>
                <a:lnTo>
                  <a:pt x="0" y="9026467"/>
                </a:lnTo>
                <a:lnTo>
                  <a:pt x="0" y="0"/>
                </a:lnTo>
                <a:close/>
              </a:path>
            </a:pathLst>
          </a:custGeom>
          <a:blipFill>
            <a:blip r:embed="rId3">
              <a:alphaModFix amt="57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12294" y="2790789"/>
            <a:ext cx="3752870" cy="4207705"/>
            <a:chOff x="0" y="0"/>
            <a:chExt cx="3736132" cy="4188938"/>
          </a:xfrm>
        </p:grpSpPr>
        <p:sp>
          <p:nvSpPr>
            <p:cNvPr name="Freeform 5" id="5"/>
            <p:cNvSpPr/>
            <p:nvPr/>
          </p:nvSpPr>
          <p:spPr>
            <a:xfrm flipH="false" flipV="false" rot="0">
              <a:off x="0" y="0"/>
              <a:ext cx="3736132" cy="4188938"/>
            </a:xfrm>
            <a:custGeom>
              <a:avLst/>
              <a:gdLst/>
              <a:ahLst/>
              <a:cxnLst/>
              <a:rect r="r" b="b" t="t" l="l"/>
              <a:pathLst>
                <a:path h="4188938" w="3736132">
                  <a:moveTo>
                    <a:pt x="0" y="0"/>
                  </a:moveTo>
                  <a:lnTo>
                    <a:pt x="3736132" y="0"/>
                  </a:lnTo>
                  <a:lnTo>
                    <a:pt x="3736132" y="4188938"/>
                  </a:lnTo>
                  <a:lnTo>
                    <a:pt x="0" y="4188938"/>
                  </a:lnTo>
                  <a:close/>
                </a:path>
              </a:pathLst>
            </a:custGeom>
            <a:solidFill>
              <a:srgbClr val="FFFFFF"/>
            </a:solidFill>
            <a:ln w="38100" cap="sq">
              <a:solidFill>
                <a:srgbClr val="FF68D4"/>
              </a:solidFill>
              <a:prstDash val="solid"/>
              <a:miter/>
            </a:ln>
          </p:spPr>
        </p:sp>
        <p:sp>
          <p:nvSpPr>
            <p:cNvPr name="TextBox 6" id="6"/>
            <p:cNvSpPr txBox="true"/>
            <p:nvPr/>
          </p:nvSpPr>
          <p:spPr>
            <a:xfrm>
              <a:off x="0" y="-28575"/>
              <a:ext cx="3736132" cy="4217513"/>
            </a:xfrm>
            <a:prstGeom prst="rect">
              <a:avLst/>
            </a:prstGeom>
          </p:spPr>
          <p:txBody>
            <a:bodyPr anchor="ctr" rtlCol="false" tIns="254000" lIns="254000" bIns="254000" rIns="254000"/>
            <a:lstStyle/>
            <a:p>
              <a:pPr>
                <a:lnSpc>
                  <a:spcPts val="2520"/>
                </a:lnSpc>
              </a:pPr>
            </a:p>
          </p:txBody>
        </p:sp>
      </p:grpSp>
      <p:sp>
        <p:nvSpPr>
          <p:cNvPr name="TextBox 7" id="7"/>
          <p:cNvSpPr txBox="true"/>
          <p:nvPr/>
        </p:nvSpPr>
        <p:spPr>
          <a:xfrm rot="0">
            <a:off x="1940242" y="4336436"/>
            <a:ext cx="3178991" cy="1517413"/>
          </a:xfrm>
          <a:prstGeom prst="rect">
            <a:avLst/>
          </a:prstGeom>
        </p:spPr>
        <p:txBody>
          <a:bodyPr anchor="t" rtlCol="false" tIns="0" lIns="0" bIns="0" rIns="0">
            <a:spAutoFit/>
          </a:bodyPr>
          <a:lstStyle/>
          <a:p>
            <a:pPr>
              <a:lnSpc>
                <a:spcPts val="4834"/>
              </a:lnSpc>
            </a:pPr>
            <a:r>
              <a:rPr lang="en-US" sz="3718">
                <a:solidFill>
                  <a:srgbClr val="000000"/>
                </a:solidFill>
                <a:latin typeface="Muli Semi-Bold"/>
              </a:rPr>
              <a:t>Raw Data Overview</a:t>
            </a:r>
          </a:p>
          <a:p>
            <a:pPr>
              <a:lnSpc>
                <a:spcPts val="2364"/>
              </a:lnSpc>
            </a:pPr>
          </a:p>
        </p:txBody>
      </p:sp>
      <p:grpSp>
        <p:nvGrpSpPr>
          <p:cNvPr name="Group 8" id="8"/>
          <p:cNvGrpSpPr/>
          <p:nvPr/>
        </p:nvGrpSpPr>
        <p:grpSpPr>
          <a:xfrm rot="0">
            <a:off x="1940242" y="3094695"/>
            <a:ext cx="917610" cy="91761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0" id="10"/>
          <p:cNvSpPr txBox="true"/>
          <p:nvPr/>
        </p:nvSpPr>
        <p:spPr>
          <a:xfrm rot="0">
            <a:off x="2096442" y="3295153"/>
            <a:ext cx="605209" cy="488120"/>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01</a:t>
            </a:r>
          </a:p>
        </p:txBody>
      </p:sp>
      <p:grpSp>
        <p:nvGrpSpPr>
          <p:cNvPr name="Group 11" id="11"/>
          <p:cNvGrpSpPr/>
          <p:nvPr/>
        </p:nvGrpSpPr>
        <p:grpSpPr>
          <a:xfrm rot="0">
            <a:off x="12244079" y="2790789"/>
            <a:ext cx="3752870" cy="4291841"/>
            <a:chOff x="0" y="0"/>
            <a:chExt cx="3736132" cy="4272700"/>
          </a:xfrm>
        </p:grpSpPr>
        <p:sp>
          <p:nvSpPr>
            <p:cNvPr name="Freeform 12" id="12"/>
            <p:cNvSpPr/>
            <p:nvPr/>
          </p:nvSpPr>
          <p:spPr>
            <a:xfrm flipH="false" flipV="false" rot="0">
              <a:off x="0" y="0"/>
              <a:ext cx="3736132" cy="4272700"/>
            </a:xfrm>
            <a:custGeom>
              <a:avLst/>
              <a:gdLst/>
              <a:ahLst/>
              <a:cxnLst/>
              <a:rect r="r" b="b" t="t" l="l"/>
              <a:pathLst>
                <a:path h="4272700" w="3736132">
                  <a:moveTo>
                    <a:pt x="0" y="0"/>
                  </a:moveTo>
                  <a:lnTo>
                    <a:pt x="3736132" y="0"/>
                  </a:lnTo>
                  <a:lnTo>
                    <a:pt x="3736132" y="4272700"/>
                  </a:lnTo>
                  <a:lnTo>
                    <a:pt x="0" y="4272700"/>
                  </a:lnTo>
                  <a:close/>
                </a:path>
              </a:pathLst>
            </a:custGeom>
            <a:solidFill>
              <a:srgbClr val="FFFFFF"/>
            </a:solidFill>
            <a:ln w="38100" cap="sq">
              <a:solidFill>
                <a:srgbClr val="FF68D4"/>
              </a:solidFill>
              <a:prstDash val="solid"/>
              <a:miter/>
            </a:ln>
          </p:spPr>
        </p:sp>
        <p:sp>
          <p:nvSpPr>
            <p:cNvPr name="TextBox 13" id="13"/>
            <p:cNvSpPr txBox="true"/>
            <p:nvPr/>
          </p:nvSpPr>
          <p:spPr>
            <a:xfrm>
              <a:off x="0" y="-28575"/>
              <a:ext cx="3736132" cy="4301275"/>
            </a:xfrm>
            <a:prstGeom prst="rect">
              <a:avLst/>
            </a:prstGeom>
          </p:spPr>
          <p:txBody>
            <a:bodyPr anchor="ctr" rtlCol="false" tIns="254000" lIns="254000" bIns="254000" rIns="254000"/>
            <a:lstStyle/>
            <a:p>
              <a:pPr>
                <a:lnSpc>
                  <a:spcPts val="2520"/>
                </a:lnSpc>
              </a:pPr>
            </a:p>
          </p:txBody>
        </p:sp>
      </p:grpSp>
      <p:sp>
        <p:nvSpPr>
          <p:cNvPr name="TextBox 14" id="14"/>
          <p:cNvSpPr txBox="true"/>
          <p:nvPr/>
        </p:nvSpPr>
        <p:spPr>
          <a:xfrm rot="0">
            <a:off x="12514876" y="4164443"/>
            <a:ext cx="3096976" cy="1561228"/>
          </a:xfrm>
          <a:prstGeom prst="rect">
            <a:avLst/>
          </a:prstGeom>
        </p:spPr>
        <p:txBody>
          <a:bodyPr anchor="t" rtlCol="false" tIns="0" lIns="0" bIns="0" rIns="0">
            <a:spAutoFit/>
          </a:bodyPr>
          <a:lstStyle/>
          <a:p>
            <a:pPr>
              <a:lnSpc>
                <a:spcPts val="4574"/>
              </a:lnSpc>
            </a:pPr>
            <a:r>
              <a:rPr lang="en-US" sz="3518">
                <a:solidFill>
                  <a:srgbClr val="000000"/>
                </a:solidFill>
                <a:latin typeface="Muli Semi-Bold"/>
              </a:rPr>
              <a:t>feature engineering</a:t>
            </a:r>
          </a:p>
          <a:p>
            <a:pPr>
              <a:lnSpc>
                <a:spcPts val="3404"/>
              </a:lnSpc>
            </a:pPr>
          </a:p>
        </p:txBody>
      </p:sp>
      <p:grpSp>
        <p:nvGrpSpPr>
          <p:cNvPr name="Group 15" id="15"/>
          <p:cNvGrpSpPr/>
          <p:nvPr/>
        </p:nvGrpSpPr>
        <p:grpSpPr>
          <a:xfrm rot="0">
            <a:off x="12514876" y="3070745"/>
            <a:ext cx="917610" cy="91761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7" id="17"/>
          <p:cNvSpPr txBox="true"/>
          <p:nvPr/>
        </p:nvSpPr>
        <p:spPr>
          <a:xfrm rot="0">
            <a:off x="12671077" y="3271202"/>
            <a:ext cx="605209" cy="488120"/>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03</a:t>
            </a:r>
          </a:p>
        </p:txBody>
      </p:sp>
      <p:grpSp>
        <p:nvGrpSpPr>
          <p:cNvPr name="Group 18" id="18"/>
          <p:cNvGrpSpPr/>
          <p:nvPr/>
        </p:nvGrpSpPr>
        <p:grpSpPr>
          <a:xfrm rot="0">
            <a:off x="3946304" y="5675168"/>
            <a:ext cx="3752870" cy="3525396"/>
            <a:chOff x="0" y="0"/>
            <a:chExt cx="3736132" cy="3509673"/>
          </a:xfrm>
        </p:grpSpPr>
        <p:sp>
          <p:nvSpPr>
            <p:cNvPr name="Freeform 19" id="19"/>
            <p:cNvSpPr/>
            <p:nvPr/>
          </p:nvSpPr>
          <p:spPr>
            <a:xfrm flipH="false" flipV="false" rot="0">
              <a:off x="0" y="0"/>
              <a:ext cx="3736132" cy="3509673"/>
            </a:xfrm>
            <a:custGeom>
              <a:avLst/>
              <a:gdLst/>
              <a:ahLst/>
              <a:cxnLst/>
              <a:rect r="r" b="b" t="t" l="l"/>
              <a:pathLst>
                <a:path h="3509673" w="3736132">
                  <a:moveTo>
                    <a:pt x="0" y="0"/>
                  </a:moveTo>
                  <a:lnTo>
                    <a:pt x="3736132" y="0"/>
                  </a:lnTo>
                  <a:lnTo>
                    <a:pt x="3736132" y="3509673"/>
                  </a:lnTo>
                  <a:lnTo>
                    <a:pt x="0" y="3509673"/>
                  </a:lnTo>
                  <a:close/>
                </a:path>
              </a:pathLst>
            </a:custGeom>
            <a:solidFill>
              <a:srgbClr val="FFFFFF"/>
            </a:solidFill>
            <a:ln w="38100" cap="sq">
              <a:solidFill>
                <a:srgbClr val="FF68D4"/>
              </a:solidFill>
              <a:prstDash val="solid"/>
              <a:miter/>
            </a:ln>
          </p:spPr>
        </p:sp>
        <p:sp>
          <p:nvSpPr>
            <p:cNvPr name="TextBox 20" id="20"/>
            <p:cNvSpPr txBox="true"/>
            <p:nvPr/>
          </p:nvSpPr>
          <p:spPr>
            <a:xfrm>
              <a:off x="0" y="-28575"/>
              <a:ext cx="3736132" cy="3538248"/>
            </a:xfrm>
            <a:prstGeom prst="rect">
              <a:avLst/>
            </a:prstGeom>
          </p:spPr>
          <p:txBody>
            <a:bodyPr anchor="ctr" rtlCol="false" tIns="254000" lIns="254000" bIns="254000" rIns="254000"/>
            <a:lstStyle/>
            <a:p>
              <a:pPr>
                <a:lnSpc>
                  <a:spcPts val="2520"/>
                </a:lnSpc>
              </a:pPr>
            </a:p>
          </p:txBody>
        </p:sp>
      </p:grpSp>
      <p:sp>
        <p:nvSpPr>
          <p:cNvPr name="TextBox 21" id="21"/>
          <p:cNvSpPr txBox="true"/>
          <p:nvPr/>
        </p:nvSpPr>
        <p:spPr>
          <a:xfrm rot="0">
            <a:off x="4274251" y="6969918"/>
            <a:ext cx="3096976" cy="1109108"/>
          </a:xfrm>
          <a:prstGeom prst="rect">
            <a:avLst/>
          </a:prstGeom>
        </p:spPr>
        <p:txBody>
          <a:bodyPr anchor="t" rtlCol="false" tIns="0" lIns="0" bIns="0" rIns="0">
            <a:spAutoFit/>
          </a:bodyPr>
          <a:lstStyle/>
          <a:p>
            <a:pPr>
              <a:lnSpc>
                <a:spcPts val="4444"/>
              </a:lnSpc>
            </a:pPr>
            <a:r>
              <a:rPr lang="en-US" sz="3418">
                <a:solidFill>
                  <a:srgbClr val="000000"/>
                </a:solidFill>
                <a:latin typeface="Muli Semi-Bold"/>
              </a:rPr>
              <a:t>Data Visualisation</a:t>
            </a:r>
          </a:p>
        </p:txBody>
      </p:sp>
      <p:grpSp>
        <p:nvGrpSpPr>
          <p:cNvPr name="Group 22" id="22"/>
          <p:cNvGrpSpPr/>
          <p:nvPr/>
        </p:nvGrpSpPr>
        <p:grpSpPr>
          <a:xfrm rot="0">
            <a:off x="4333980" y="5966583"/>
            <a:ext cx="917610" cy="917610"/>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4" id="24"/>
          <p:cNvSpPr txBox="true"/>
          <p:nvPr/>
        </p:nvSpPr>
        <p:spPr>
          <a:xfrm rot="0">
            <a:off x="4490181" y="6167041"/>
            <a:ext cx="605209" cy="488120"/>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04</a:t>
            </a:r>
          </a:p>
        </p:txBody>
      </p:sp>
      <p:grpSp>
        <p:nvGrpSpPr>
          <p:cNvPr name="Group 25" id="25"/>
          <p:cNvGrpSpPr/>
          <p:nvPr/>
        </p:nvGrpSpPr>
        <p:grpSpPr>
          <a:xfrm rot="0">
            <a:off x="6928187" y="2790789"/>
            <a:ext cx="3752870" cy="4207705"/>
            <a:chOff x="0" y="0"/>
            <a:chExt cx="3736132" cy="4188938"/>
          </a:xfrm>
        </p:grpSpPr>
        <p:sp>
          <p:nvSpPr>
            <p:cNvPr name="Freeform 26" id="26"/>
            <p:cNvSpPr/>
            <p:nvPr/>
          </p:nvSpPr>
          <p:spPr>
            <a:xfrm flipH="false" flipV="false" rot="0">
              <a:off x="0" y="0"/>
              <a:ext cx="3736132" cy="4188938"/>
            </a:xfrm>
            <a:custGeom>
              <a:avLst/>
              <a:gdLst/>
              <a:ahLst/>
              <a:cxnLst/>
              <a:rect r="r" b="b" t="t" l="l"/>
              <a:pathLst>
                <a:path h="4188938" w="3736132">
                  <a:moveTo>
                    <a:pt x="0" y="0"/>
                  </a:moveTo>
                  <a:lnTo>
                    <a:pt x="3736132" y="0"/>
                  </a:lnTo>
                  <a:lnTo>
                    <a:pt x="3736132" y="4188938"/>
                  </a:lnTo>
                  <a:lnTo>
                    <a:pt x="0" y="4188938"/>
                  </a:lnTo>
                  <a:close/>
                </a:path>
              </a:pathLst>
            </a:custGeom>
            <a:solidFill>
              <a:srgbClr val="FFFFFF"/>
            </a:solidFill>
            <a:ln w="38100" cap="sq">
              <a:solidFill>
                <a:srgbClr val="FF68D4"/>
              </a:solidFill>
              <a:prstDash val="solid"/>
              <a:miter/>
            </a:ln>
          </p:spPr>
        </p:sp>
        <p:sp>
          <p:nvSpPr>
            <p:cNvPr name="TextBox 27" id="27"/>
            <p:cNvSpPr txBox="true"/>
            <p:nvPr/>
          </p:nvSpPr>
          <p:spPr>
            <a:xfrm>
              <a:off x="0" y="-28575"/>
              <a:ext cx="3736132" cy="4217513"/>
            </a:xfrm>
            <a:prstGeom prst="rect">
              <a:avLst/>
            </a:prstGeom>
          </p:spPr>
          <p:txBody>
            <a:bodyPr anchor="ctr" rtlCol="false" tIns="254000" lIns="254000" bIns="254000" rIns="254000"/>
            <a:lstStyle/>
            <a:p>
              <a:pPr>
                <a:lnSpc>
                  <a:spcPts val="2520"/>
                </a:lnSpc>
              </a:pPr>
            </a:p>
          </p:txBody>
        </p:sp>
      </p:grpSp>
      <p:sp>
        <p:nvSpPr>
          <p:cNvPr name="TextBox 28" id="28"/>
          <p:cNvSpPr txBox="true"/>
          <p:nvPr/>
        </p:nvSpPr>
        <p:spPr>
          <a:xfrm rot="0">
            <a:off x="7133105" y="4000203"/>
            <a:ext cx="3096976" cy="1853963"/>
          </a:xfrm>
          <a:prstGeom prst="rect">
            <a:avLst/>
          </a:prstGeom>
        </p:spPr>
        <p:txBody>
          <a:bodyPr anchor="t" rtlCol="false" tIns="0" lIns="0" bIns="0" rIns="0">
            <a:spAutoFit/>
          </a:bodyPr>
          <a:lstStyle/>
          <a:p>
            <a:pPr>
              <a:lnSpc>
                <a:spcPts val="4184"/>
              </a:lnSpc>
            </a:pPr>
            <a:r>
              <a:rPr lang="en-US" sz="3218">
                <a:solidFill>
                  <a:srgbClr val="000000"/>
                </a:solidFill>
                <a:latin typeface="Muli Semi-Bold"/>
              </a:rPr>
              <a:t>Data cleaning and preprocessing</a:t>
            </a:r>
          </a:p>
          <a:p>
            <a:pPr>
              <a:lnSpc>
                <a:spcPts val="2364"/>
              </a:lnSpc>
            </a:pPr>
          </a:p>
        </p:txBody>
      </p:sp>
      <p:grpSp>
        <p:nvGrpSpPr>
          <p:cNvPr name="Group 29" id="29"/>
          <p:cNvGrpSpPr/>
          <p:nvPr/>
        </p:nvGrpSpPr>
        <p:grpSpPr>
          <a:xfrm rot="0">
            <a:off x="7256134" y="3094695"/>
            <a:ext cx="917610" cy="917610"/>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31" id="31"/>
          <p:cNvSpPr txBox="true"/>
          <p:nvPr/>
        </p:nvSpPr>
        <p:spPr>
          <a:xfrm rot="0">
            <a:off x="7412335" y="3295153"/>
            <a:ext cx="605209" cy="488120"/>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02</a:t>
            </a:r>
          </a:p>
        </p:txBody>
      </p:sp>
      <p:grpSp>
        <p:nvGrpSpPr>
          <p:cNvPr name="Group 32" id="32"/>
          <p:cNvGrpSpPr/>
          <p:nvPr/>
        </p:nvGrpSpPr>
        <p:grpSpPr>
          <a:xfrm rot="0">
            <a:off x="8681593" y="5559494"/>
            <a:ext cx="3752870" cy="3697481"/>
            <a:chOff x="0" y="0"/>
            <a:chExt cx="3736132" cy="3680990"/>
          </a:xfrm>
        </p:grpSpPr>
        <p:sp>
          <p:nvSpPr>
            <p:cNvPr name="Freeform 33" id="33"/>
            <p:cNvSpPr/>
            <p:nvPr/>
          </p:nvSpPr>
          <p:spPr>
            <a:xfrm flipH="false" flipV="false" rot="0">
              <a:off x="0" y="0"/>
              <a:ext cx="3736132" cy="3680990"/>
            </a:xfrm>
            <a:custGeom>
              <a:avLst/>
              <a:gdLst/>
              <a:ahLst/>
              <a:cxnLst/>
              <a:rect r="r" b="b" t="t" l="l"/>
              <a:pathLst>
                <a:path h="3680990" w="3736132">
                  <a:moveTo>
                    <a:pt x="0" y="0"/>
                  </a:moveTo>
                  <a:lnTo>
                    <a:pt x="3736132" y="0"/>
                  </a:lnTo>
                  <a:lnTo>
                    <a:pt x="3736132" y="3680990"/>
                  </a:lnTo>
                  <a:lnTo>
                    <a:pt x="0" y="3680990"/>
                  </a:lnTo>
                  <a:close/>
                </a:path>
              </a:pathLst>
            </a:custGeom>
            <a:solidFill>
              <a:srgbClr val="FFFFFF"/>
            </a:solidFill>
            <a:ln w="38100" cap="sq">
              <a:solidFill>
                <a:srgbClr val="FF68D4"/>
              </a:solidFill>
              <a:prstDash val="solid"/>
              <a:miter/>
            </a:ln>
          </p:spPr>
        </p:sp>
        <p:sp>
          <p:nvSpPr>
            <p:cNvPr name="TextBox 34" id="34"/>
            <p:cNvSpPr txBox="true"/>
            <p:nvPr/>
          </p:nvSpPr>
          <p:spPr>
            <a:xfrm>
              <a:off x="0" y="-28575"/>
              <a:ext cx="3736132" cy="3709565"/>
            </a:xfrm>
            <a:prstGeom prst="rect">
              <a:avLst/>
            </a:prstGeom>
          </p:spPr>
          <p:txBody>
            <a:bodyPr anchor="ctr" rtlCol="false" tIns="254000" lIns="254000" bIns="254000" rIns="254000"/>
            <a:lstStyle/>
            <a:p>
              <a:pPr>
                <a:lnSpc>
                  <a:spcPts val="2520"/>
                </a:lnSpc>
              </a:pPr>
            </a:p>
          </p:txBody>
        </p:sp>
      </p:grpSp>
      <p:sp>
        <p:nvSpPr>
          <p:cNvPr name="TextBox 35" id="35"/>
          <p:cNvSpPr txBox="true"/>
          <p:nvPr/>
        </p:nvSpPr>
        <p:spPr>
          <a:xfrm rot="0">
            <a:off x="8811176" y="7073105"/>
            <a:ext cx="3493705" cy="1025923"/>
          </a:xfrm>
          <a:prstGeom prst="rect">
            <a:avLst/>
          </a:prstGeom>
        </p:spPr>
        <p:txBody>
          <a:bodyPr anchor="t" rtlCol="false" tIns="0" lIns="0" bIns="0" rIns="0">
            <a:spAutoFit/>
          </a:bodyPr>
          <a:lstStyle/>
          <a:p>
            <a:pPr>
              <a:lnSpc>
                <a:spcPts val="4184"/>
              </a:lnSpc>
            </a:pPr>
            <a:r>
              <a:rPr lang="en-US" sz="3218">
                <a:solidFill>
                  <a:srgbClr val="000000"/>
                </a:solidFill>
                <a:latin typeface="Muli Semi-Bold"/>
              </a:rPr>
              <a:t>frequent itemsets</a:t>
            </a:r>
          </a:p>
          <a:p>
            <a:pPr>
              <a:lnSpc>
                <a:spcPts val="4184"/>
              </a:lnSpc>
            </a:pPr>
          </a:p>
        </p:txBody>
      </p:sp>
      <p:grpSp>
        <p:nvGrpSpPr>
          <p:cNvPr name="Group 36" id="36"/>
          <p:cNvGrpSpPr/>
          <p:nvPr/>
        </p:nvGrpSpPr>
        <p:grpSpPr>
          <a:xfrm rot="0">
            <a:off x="9009540" y="5863400"/>
            <a:ext cx="917610" cy="917610"/>
            <a:chOff x="0" y="0"/>
            <a:chExt cx="6350000" cy="6350000"/>
          </a:xfrm>
        </p:grpSpPr>
        <p:sp>
          <p:nvSpPr>
            <p:cNvPr name="Freeform 37" id="3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38" id="38"/>
          <p:cNvSpPr txBox="true"/>
          <p:nvPr/>
        </p:nvSpPr>
        <p:spPr>
          <a:xfrm rot="0">
            <a:off x="9165741" y="6063858"/>
            <a:ext cx="605209" cy="488120"/>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05</a:t>
            </a:r>
          </a:p>
        </p:txBody>
      </p:sp>
      <p:grpSp>
        <p:nvGrpSpPr>
          <p:cNvPr name="Group 39" id="39"/>
          <p:cNvGrpSpPr/>
          <p:nvPr/>
        </p:nvGrpSpPr>
        <p:grpSpPr>
          <a:xfrm rot="0">
            <a:off x="13506430" y="5559494"/>
            <a:ext cx="3752870" cy="3698806"/>
            <a:chOff x="0" y="0"/>
            <a:chExt cx="3736132" cy="3682310"/>
          </a:xfrm>
        </p:grpSpPr>
        <p:sp>
          <p:nvSpPr>
            <p:cNvPr name="Freeform 40" id="40"/>
            <p:cNvSpPr/>
            <p:nvPr/>
          </p:nvSpPr>
          <p:spPr>
            <a:xfrm flipH="false" flipV="false" rot="0">
              <a:off x="0" y="0"/>
              <a:ext cx="3736132" cy="3682310"/>
            </a:xfrm>
            <a:custGeom>
              <a:avLst/>
              <a:gdLst/>
              <a:ahLst/>
              <a:cxnLst/>
              <a:rect r="r" b="b" t="t" l="l"/>
              <a:pathLst>
                <a:path h="3682310" w="3736132">
                  <a:moveTo>
                    <a:pt x="0" y="0"/>
                  </a:moveTo>
                  <a:lnTo>
                    <a:pt x="3736132" y="0"/>
                  </a:lnTo>
                  <a:lnTo>
                    <a:pt x="3736132" y="3682310"/>
                  </a:lnTo>
                  <a:lnTo>
                    <a:pt x="0" y="3682310"/>
                  </a:lnTo>
                  <a:close/>
                </a:path>
              </a:pathLst>
            </a:custGeom>
            <a:solidFill>
              <a:srgbClr val="FFFFFF"/>
            </a:solidFill>
            <a:ln w="38100" cap="sq">
              <a:solidFill>
                <a:srgbClr val="FF68D4"/>
              </a:solidFill>
              <a:prstDash val="solid"/>
              <a:miter/>
            </a:ln>
          </p:spPr>
        </p:sp>
        <p:sp>
          <p:nvSpPr>
            <p:cNvPr name="TextBox 41" id="41"/>
            <p:cNvSpPr txBox="true"/>
            <p:nvPr/>
          </p:nvSpPr>
          <p:spPr>
            <a:xfrm>
              <a:off x="0" y="-28575"/>
              <a:ext cx="3736132" cy="3710885"/>
            </a:xfrm>
            <a:prstGeom prst="rect">
              <a:avLst/>
            </a:prstGeom>
          </p:spPr>
          <p:txBody>
            <a:bodyPr anchor="ctr" rtlCol="false" tIns="254000" lIns="254000" bIns="254000" rIns="254000"/>
            <a:lstStyle/>
            <a:p>
              <a:pPr>
                <a:lnSpc>
                  <a:spcPts val="2520"/>
                </a:lnSpc>
              </a:pPr>
            </a:p>
          </p:txBody>
        </p:sp>
      </p:grpSp>
      <p:sp>
        <p:nvSpPr>
          <p:cNvPr name="TextBox 42" id="42"/>
          <p:cNvSpPr txBox="true"/>
          <p:nvPr/>
        </p:nvSpPr>
        <p:spPr>
          <a:xfrm rot="0">
            <a:off x="13568888" y="6969918"/>
            <a:ext cx="3627953" cy="1615203"/>
          </a:xfrm>
          <a:prstGeom prst="rect">
            <a:avLst/>
          </a:prstGeom>
        </p:spPr>
        <p:txBody>
          <a:bodyPr anchor="t" rtlCol="false" tIns="0" lIns="0" bIns="0" rIns="0">
            <a:spAutoFit/>
          </a:bodyPr>
          <a:lstStyle/>
          <a:p>
            <a:pPr>
              <a:lnSpc>
                <a:spcPts val="4314"/>
              </a:lnSpc>
            </a:pPr>
            <a:r>
              <a:rPr lang="en-US" sz="3318">
                <a:solidFill>
                  <a:srgbClr val="000000"/>
                </a:solidFill>
                <a:latin typeface="Muli Semi-Bold"/>
              </a:rPr>
              <a:t>getting recommendations</a:t>
            </a:r>
          </a:p>
          <a:p>
            <a:pPr>
              <a:lnSpc>
                <a:spcPts val="4314"/>
              </a:lnSpc>
            </a:pPr>
          </a:p>
        </p:txBody>
      </p:sp>
      <p:grpSp>
        <p:nvGrpSpPr>
          <p:cNvPr name="Group 43" id="43"/>
          <p:cNvGrpSpPr/>
          <p:nvPr/>
        </p:nvGrpSpPr>
        <p:grpSpPr>
          <a:xfrm rot="0">
            <a:off x="13834377" y="5863400"/>
            <a:ext cx="917610" cy="917610"/>
            <a:chOff x="0" y="0"/>
            <a:chExt cx="6350000" cy="6350000"/>
          </a:xfrm>
        </p:grpSpPr>
        <p:sp>
          <p:nvSpPr>
            <p:cNvPr name="Freeform 44" id="4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45" id="45"/>
          <p:cNvSpPr txBox="true"/>
          <p:nvPr/>
        </p:nvSpPr>
        <p:spPr>
          <a:xfrm rot="0">
            <a:off x="13990578" y="6063858"/>
            <a:ext cx="605209" cy="488120"/>
          </a:xfrm>
          <a:prstGeom prst="rect">
            <a:avLst/>
          </a:prstGeom>
        </p:spPr>
        <p:txBody>
          <a:bodyPr anchor="t" rtlCol="false" tIns="0" lIns="0" bIns="0" rIns="0">
            <a:spAutoFit/>
          </a:bodyPr>
          <a:lstStyle/>
          <a:p>
            <a:pPr algn="ctr">
              <a:lnSpc>
                <a:spcPts val="3940"/>
              </a:lnSpc>
            </a:pPr>
            <a:r>
              <a:rPr lang="en-US" sz="3031">
                <a:solidFill>
                  <a:srgbClr val="FFFFFF"/>
                </a:solidFill>
                <a:latin typeface="Muli Semi-Bold"/>
              </a:rPr>
              <a:t>06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03645" y="2539173"/>
            <a:ext cx="12655655" cy="5208654"/>
            <a:chOff x="0" y="0"/>
            <a:chExt cx="9547608" cy="3929483"/>
          </a:xfrm>
        </p:grpSpPr>
        <p:sp>
          <p:nvSpPr>
            <p:cNvPr name="Freeform 3" id="3"/>
            <p:cNvSpPr/>
            <p:nvPr/>
          </p:nvSpPr>
          <p:spPr>
            <a:xfrm flipH="false" flipV="false" rot="0">
              <a:off x="0" y="0"/>
              <a:ext cx="9547609" cy="3929483"/>
            </a:xfrm>
            <a:custGeom>
              <a:avLst/>
              <a:gdLst/>
              <a:ahLst/>
              <a:cxnLst/>
              <a:rect r="r" b="b" t="t" l="l"/>
              <a:pathLst>
                <a:path h="3929483" w="9547609">
                  <a:moveTo>
                    <a:pt x="0" y="0"/>
                  </a:moveTo>
                  <a:lnTo>
                    <a:pt x="9547609" y="0"/>
                  </a:lnTo>
                  <a:lnTo>
                    <a:pt x="9547609" y="3929483"/>
                  </a:lnTo>
                  <a:lnTo>
                    <a:pt x="0" y="3929483"/>
                  </a:lnTo>
                  <a:close/>
                </a:path>
              </a:pathLst>
            </a:custGeom>
            <a:solidFill>
              <a:srgbClr val="FFFFFF"/>
            </a:solidFill>
            <a:ln w="38100" cap="sq">
              <a:solidFill>
                <a:srgbClr val="FF68D4"/>
              </a:solidFill>
              <a:prstDash val="solid"/>
              <a:miter/>
            </a:ln>
          </p:spPr>
        </p:sp>
        <p:sp>
          <p:nvSpPr>
            <p:cNvPr name="TextBox 4" id="4"/>
            <p:cNvSpPr txBox="true"/>
            <p:nvPr/>
          </p:nvSpPr>
          <p:spPr>
            <a:xfrm>
              <a:off x="0" y="-28575"/>
              <a:ext cx="9547608" cy="3958058"/>
            </a:xfrm>
            <a:prstGeom prst="rect">
              <a:avLst/>
            </a:prstGeom>
          </p:spPr>
          <p:txBody>
            <a:bodyPr anchor="ctr" rtlCol="false" tIns="254000" lIns="254000" bIns="254000" rIns="254000"/>
            <a:lstStyle/>
            <a:p>
              <a:pPr>
                <a:lnSpc>
                  <a:spcPts val="2520"/>
                </a:lnSpc>
              </a:pPr>
            </a:p>
          </p:txBody>
        </p:sp>
      </p:grpSp>
      <p:grpSp>
        <p:nvGrpSpPr>
          <p:cNvPr name="Group 5" id="5"/>
          <p:cNvGrpSpPr/>
          <p:nvPr/>
        </p:nvGrpSpPr>
        <p:grpSpPr>
          <a:xfrm rot="0">
            <a:off x="5309510" y="3117480"/>
            <a:ext cx="11556227" cy="975490"/>
            <a:chOff x="0" y="0"/>
            <a:chExt cx="4775999" cy="403154"/>
          </a:xfrm>
        </p:grpSpPr>
        <p:sp>
          <p:nvSpPr>
            <p:cNvPr name="Freeform 6" id="6"/>
            <p:cNvSpPr/>
            <p:nvPr/>
          </p:nvSpPr>
          <p:spPr>
            <a:xfrm flipH="false" flipV="false" rot="0">
              <a:off x="0" y="0"/>
              <a:ext cx="4775999" cy="403154"/>
            </a:xfrm>
            <a:custGeom>
              <a:avLst/>
              <a:gdLst/>
              <a:ahLst/>
              <a:cxnLst/>
              <a:rect r="r" b="b" t="t" l="l"/>
              <a:pathLst>
                <a:path h="403154" w="4775999">
                  <a:moveTo>
                    <a:pt x="0" y="0"/>
                  </a:moveTo>
                  <a:lnTo>
                    <a:pt x="4775999" y="0"/>
                  </a:lnTo>
                  <a:lnTo>
                    <a:pt x="4775999" y="403154"/>
                  </a:lnTo>
                  <a:lnTo>
                    <a:pt x="0" y="403154"/>
                  </a:lnTo>
                  <a:close/>
                </a:path>
              </a:pathLst>
            </a:custGeom>
            <a:solidFill>
              <a:srgbClr val="FFFFFF"/>
            </a:solidFill>
            <a:ln w="38100" cap="sq">
              <a:solidFill>
                <a:srgbClr val="FF68D4"/>
              </a:solidFill>
              <a:prstDash val="solid"/>
              <a:miter/>
            </a:ln>
          </p:spPr>
        </p:sp>
        <p:sp>
          <p:nvSpPr>
            <p:cNvPr name="TextBox 7" id="7"/>
            <p:cNvSpPr txBox="true"/>
            <p:nvPr/>
          </p:nvSpPr>
          <p:spPr>
            <a:xfrm>
              <a:off x="0" y="-57150"/>
              <a:ext cx="4775999" cy="460304"/>
            </a:xfrm>
            <a:prstGeom prst="rect">
              <a:avLst/>
            </a:prstGeom>
          </p:spPr>
          <p:txBody>
            <a:bodyPr anchor="ctr" rtlCol="false" tIns="50800" lIns="50800" bIns="50800" rIns="50800"/>
            <a:lstStyle/>
            <a:p>
              <a:pPr algn="ctr">
                <a:lnSpc>
                  <a:spcPts val="4479"/>
                </a:lnSpc>
              </a:pPr>
              <a:r>
                <a:rPr lang="en-US" sz="3199">
                  <a:solidFill>
                    <a:srgbClr val="000000"/>
                  </a:solidFill>
                  <a:latin typeface="Muli"/>
                </a:rPr>
                <a:t>the dataset:</a:t>
              </a:r>
            </a:p>
          </p:txBody>
        </p:sp>
      </p:grpSp>
      <p:grpSp>
        <p:nvGrpSpPr>
          <p:cNvPr name="Group 8" id="8"/>
          <p:cNvGrpSpPr/>
          <p:nvPr/>
        </p:nvGrpSpPr>
        <p:grpSpPr>
          <a:xfrm rot="0">
            <a:off x="1199087" y="2717579"/>
            <a:ext cx="2977892" cy="5380167"/>
            <a:chOff x="0" y="0"/>
            <a:chExt cx="1083638" cy="1957812"/>
          </a:xfrm>
        </p:grpSpPr>
        <p:sp>
          <p:nvSpPr>
            <p:cNvPr name="Freeform 9" id="9"/>
            <p:cNvSpPr/>
            <p:nvPr/>
          </p:nvSpPr>
          <p:spPr>
            <a:xfrm flipH="false" flipV="false" rot="0">
              <a:off x="0" y="0"/>
              <a:ext cx="1083638" cy="1957812"/>
            </a:xfrm>
            <a:custGeom>
              <a:avLst/>
              <a:gdLst/>
              <a:ahLst/>
              <a:cxnLst/>
              <a:rect r="r" b="b" t="t" l="l"/>
              <a:pathLst>
                <a:path h="1957812" w="1083638">
                  <a:moveTo>
                    <a:pt x="0" y="0"/>
                  </a:moveTo>
                  <a:lnTo>
                    <a:pt x="1083638" y="0"/>
                  </a:lnTo>
                  <a:lnTo>
                    <a:pt x="1083638" y="1957812"/>
                  </a:lnTo>
                  <a:lnTo>
                    <a:pt x="0" y="1957812"/>
                  </a:lnTo>
                  <a:close/>
                </a:path>
              </a:pathLst>
            </a:custGeom>
            <a:solidFill>
              <a:srgbClr val="FFFFFF"/>
            </a:solidFill>
            <a:ln w="38100" cap="sq">
              <a:solidFill>
                <a:srgbClr val="FF68D4"/>
              </a:solidFill>
              <a:prstDash val="solid"/>
              <a:miter/>
            </a:ln>
          </p:spPr>
        </p:sp>
        <p:sp>
          <p:nvSpPr>
            <p:cNvPr name="TextBox 10" id="10"/>
            <p:cNvSpPr txBox="true"/>
            <p:nvPr/>
          </p:nvSpPr>
          <p:spPr>
            <a:xfrm>
              <a:off x="0" y="-38100"/>
              <a:ext cx="1083638" cy="1995912"/>
            </a:xfrm>
            <a:prstGeom prst="rect">
              <a:avLst/>
            </a:prstGeom>
          </p:spPr>
          <p:txBody>
            <a:bodyPr anchor="t" rtlCol="false" tIns="50800" lIns="50800" bIns="50800" rIns="50800"/>
            <a:lstStyle/>
            <a:p>
              <a:pPr>
                <a:lnSpc>
                  <a:spcPts val="3079"/>
                </a:lnSpc>
              </a:pPr>
            </a:p>
            <a:p>
              <a:pPr>
                <a:lnSpc>
                  <a:spcPts val="3079"/>
                </a:lnSpc>
              </a:pPr>
            </a:p>
            <a:p>
              <a:pPr marL="474976" indent="-237488" lvl="1">
                <a:lnSpc>
                  <a:spcPts val="3079"/>
                </a:lnSpc>
                <a:buFont typeface="Arial"/>
                <a:buChar char="•"/>
              </a:pPr>
              <a:r>
                <a:rPr lang="en-US" sz="2199">
                  <a:solidFill>
                    <a:srgbClr val="000000"/>
                  </a:solidFill>
                  <a:latin typeface="Muli"/>
                </a:rPr>
                <a:t>invoice number</a:t>
              </a:r>
            </a:p>
            <a:p>
              <a:pPr marL="474976" indent="-237488" lvl="1">
                <a:lnSpc>
                  <a:spcPts val="3079"/>
                </a:lnSpc>
                <a:buFont typeface="Arial"/>
                <a:buChar char="•"/>
              </a:pPr>
              <a:r>
                <a:rPr lang="en-US" sz="2199">
                  <a:solidFill>
                    <a:srgbClr val="000000"/>
                  </a:solidFill>
                  <a:latin typeface="Muli"/>
                </a:rPr>
                <a:t>stock code</a:t>
              </a:r>
            </a:p>
            <a:p>
              <a:pPr marL="474976" indent="-237488" lvl="1">
                <a:lnSpc>
                  <a:spcPts val="3079"/>
                </a:lnSpc>
                <a:buFont typeface="Arial"/>
                <a:buChar char="•"/>
              </a:pPr>
              <a:r>
                <a:rPr lang="en-US" sz="2199">
                  <a:solidFill>
                    <a:srgbClr val="000000"/>
                  </a:solidFill>
                  <a:latin typeface="Muli"/>
                </a:rPr>
                <a:t>description</a:t>
              </a:r>
            </a:p>
            <a:p>
              <a:pPr marL="474976" indent="-237488" lvl="1">
                <a:lnSpc>
                  <a:spcPts val="3079"/>
                </a:lnSpc>
                <a:buFont typeface="Arial"/>
                <a:buChar char="•"/>
              </a:pPr>
              <a:r>
                <a:rPr lang="en-US" sz="2199">
                  <a:solidFill>
                    <a:srgbClr val="000000"/>
                  </a:solidFill>
                  <a:latin typeface="Muli"/>
                </a:rPr>
                <a:t>quantity</a:t>
              </a:r>
            </a:p>
            <a:p>
              <a:pPr marL="474976" indent="-237488" lvl="1">
                <a:lnSpc>
                  <a:spcPts val="3079"/>
                </a:lnSpc>
                <a:buFont typeface="Arial"/>
                <a:buChar char="•"/>
              </a:pPr>
              <a:r>
                <a:rPr lang="en-US" sz="2199">
                  <a:solidFill>
                    <a:srgbClr val="000000"/>
                  </a:solidFill>
                  <a:latin typeface="Muli"/>
                </a:rPr>
                <a:t>invoice date</a:t>
              </a:r>
            </a:p>
            <a:p>
              <a:pPr marL="474976" indent="-237488" lvl="1">
                <a:lnSpc>
                  <a:spcPts val="3079"/>
                </a:lnSpc>
                <a:buFont typeface="Arial"/>
                <a:buChar char="•"/>
              </a:pPr>
              <a:r>
                <a:rPr lang="en-US" sz="2199">
                  <a:solidFill>
                    <a:srgbClr val="000000"/>
                  </a:solidFill>
                  <a:latin typeface="Muli"/>
                </a:rPr>
                <a:t>unit price</a:t>
              </a:r>
            </a:p>
            <a:p>
              <a:pPr marL="474976" indent="-237488" lvl="1">
                <a:lnSpc>
                  <a:spcPts val="3079"/>
                </a:lnSpc>
                <a:buFont typeface="Arial"/>
                <a:buChar char="•"/>
              </a:pPr>
              <a:r>
                <a:rPr lang="en-US" sz="2199">
                  <a:solidFill>
                    <a:srgbClr val="000000"/>
                  </a:solidFill>
                  <a:latin typeface="Muli"/>
                </a:rPr>
                <a:t>customer id</a:t>
              </a:r>
            </a:p>
            <a:p>
              <a:pPr marL="474976" indent="-237488" lvl="1">
                <a:lnSpc>
                  <a:spcPts val="3079"/>
                </a:lnSpc>
                <a:buFont typeface="Arial"/>
                <a:buChar char="•"/>
              </a:pPr>
              <a:r>
                <a:rPr lang="en-US" sz="2199">
                  <a:solidFill>
                    <a:srgbClr val="000000"/>
                  </a:solidFill>
                  <a:latin typeface="Muli"/>
                </a:rPr>
                <a:t>country</a:t>
              </a:r>
            </a:p>
          </p:txBody>
        </p:sp>
      </p:grpSp>
      <p:sp>
        <p:nvSpPr>
          <p:cNvPr name="Freeform 11" id="11"/>
          <p:cNvSpPr/>
          <p:nvPr/>
        </p:nvSpPr>
        <p:spPr>
          <a:xfrm flipH="false" flipV="false" rot="0">
            <a:off x="5462324" y="4556717"/>
            <a:ext cx="11250599" cy="2252990"/>
          </a:xfrm>
          <a:custGeom>
            <a:avLst/>
            <a:gdLst/>
            <a:ahLst/>
            <a:cxnLst/>
            <a:rect r="r" b="b" t="t" l="l"/>
            <a:pathLst>
              <a:path h="2252990" w="11250599">
                <a:moveTo>
                  <a:pt x="0" y="0"/>
                </a:moveTo>
                <a:lnTo>
                  <a:pt x="11250599" y="0"/>
                </a:lnTo>
                <a:lnTo>
                  <a:pt x="11250599" y="2252989"/>
                </a:lnTo>
                <a:lnTo>
                  <a:pt x="0" y="2252989"/>
                </a:lnTo>
                <a:lnTo>
                  <a:pt x="0" y="0"/>
                </a:lnTo>
                <a:close/>
              </a:path>
            </a:pathLst>
          </a:custGeom>
          <a:blipFill>
            <a:blip r:embed="rId3"/>
            <a:stretch>
              <a:fillRect l="0" t="0" r="0" b="0"/>
            </a:stretch>
          </a:blipFill>
        </p:spPr>
      </p:sp>
      <p:sp>
        <p:nvSpPr>
          <p:cNvPr name="TextBox 12" id="12"/>
          <p:cNvSpPr txBox="true"/>
          <p:nvPr/>
        </p:nvSpPr>
        <p:spPr>
          <a:xfrm rot="0">
            <a:off x="1028700" y="825181"/>
            <a:ext cx="10835455" cy="1371600"/>
          </a:xfrm>
          <a:prstGeom prst="rect">
            <a:avLst/>
          </a:prstGeom>
        </p:spPr>
        <p:txBody>
          <a:bodyPr anchor="t" rtlCol="false" tIns="0" lIns="0" bIns="0" rIns="0">
            <a:spAutoFit/>
          </a:bodyPr>
          <a:lstStyle/>
          <a:p>
            <a:pPr>
              <a:lnSpc>
                <a:spcPts val="10800"/>
              </a:lnSpc>
            </a:pPr>
            <a:r>
              <a:rPr lang="en-US" sz="9000">
                <a:solidFill>
                  <a:srgbClr val="000000"/>
                </a:solidFill>
                <a:latin typeface="Playfair Display Bold"/>
              </a:rPr>
              <a:t>Raw Data Overview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54089" y="3427295"/>
            <a:ext cx="6493331" cy="3424120"/>
            <a:chOff x="0" y="0"/>
            <a:chExt cx="8657774" cy="4565493"/>
          </a:xfrm>
        </p:grpSpPr>
        <p:sp>
          <p:nvSpPr>
            <p:cNvPr name="TextBox 3" id="3"/>
            <p:cNvSpPr txBox="true"/>
            <p:nvPr/>
          </p:nvSpPr>
          <p:spPr>
            <a:xfrm rot="0">
              <a:off x="0" y="0"/>
              <a:ext cx="8657774" cy="3657600"/>
            </a:xfrm>
            <a:prstGeom prst="rect">
              <a:avLst/>
            </a:prstGeom>
          </p:spPr>
          <p:txBody>
            <a:bodyPr anchor="t" rtlCol="false" tIns="0" lIns="0" bIns="0" rIns="0">
              <a:spAutoFit/>
            </a:bodyPr>
            <a:lstStyle/>
            <a:p>
              <a:pPr>
                <a:lnSpc>
                  <a:spcPts val="10800"/>
                </a:lnSpc>
              </a:pPr>
              <a:r>
                <a:rPr lang="en-US" sz="9000">
                  <a:solidFill>
                    <a:srgbClr val="000000"/>
                  </a:solidFill>
                  <a:latin typeface="Playfair Display Bold"/>
                </a:rPr>
                <a:t>Data</a:t>
              </a:r>
              <a:r>
                <a:rPr lang="en-US" sz="9000">
                  <a:solidFill>
                    <a:srgbClr val="000000"/>
                  </a:solidFill>
                  <a:latin typeface="Playfair Display Bold"/>
                </a:rPr>
                <a:t> Analysis</a:t>
              </a:r>
            </a:p>
          </p:txBody>
        </p:sp>
        <p:sp>
          <p:nvSpPr>
            <p:cNvPr name="TextBox 4" id="4"/>
            <p:cNvSpPr txBox="true"/>
            <p:nvPr/>
          </p:nvSpPr>
          <p:spPr>
            <a:xfrm rot="0">
              <a:off x="0" y="4040348"/>
              <a:ext cx="8657774" cy="525145"/>
            </a:xfrm>
            <a:prstGeom prst="rect">
              <a:avLst/>
            </a:prstGeom>
          </p:spPr>
          <p:txBody>
            <a:bodyPr anchor="t" rtlCol="false" tIns="0" lIns="0" bIns="0" rIns="0">
              <a:spAutoFit/>
            </a:bodyPr>
            <a:lstStyle/>
            <a:p>
              <a:pPr algn="l">
                <a:lnSpc>
                  <a:spcPts val="3359"/>
                </a:lnSpc>
              </a:pPr>
              <a:r>
                <a:rPr lang="en-US" sz="2399">
                  <a:solidFill>
                    <a:srgbClr val="000000"/>
                  </a:solidFill>
                  <a:latin typeface="Muli Semi-Bold"/>
                </a:rPr>
                <a:t>analysing the trend of our data</a:t>
              </a:r>
            </a:p>
          </p:txBody>
        </p:sp>
      </p:grpSp>
      <p:pic>
        <p:nvPicPr>
          <p:cNvPr name="Picture 5" id="5"/>
          <p:cNvPicPr>
            <a:picLocks noChangeAspect="true"/>
          </p:cNvPicPr>
          <p:nvPr/>
        </p:nvPicPr>
        <p:blipFill>
          <a:blip r:embed="rId2"/>
          <a:stretch>
            <a:fillRect/>
          </a:stretch>
        </p:blipFill>
        <p:spPr>
          <a:xfrm rot="0">
            <a:off x="357423" y="68549"/>
            <a:ext cx="9744854" cy="9725901"/>
          </a:xfrm>
          <a:prstGeom prst="rect">
            <a:avLst/>
          </a:prstGeom>
        </p:spPr>
      </p:pic>
      <p:grpSp>
        <p:nvGrpSpPr>
          <p:cNvPr name="Group 6" id="6"/>
          <p:cNvGrpSpPr/>
          <p:nvPr/>
        </p:nvGrpSpPr>
        <p:grpSpPr>
          <a:xfrm rot="0">
            <a:off x="10454089" y="880620"/>
            <a:ext cx="2012099" cy="1950875"/>
            <a:chOff x="0" y="0"/>
            <a:chExt cx="2682799" cy="2601167"/>
          </a:xfrm>
        </p:grpSpPr>
        <p:sp>
          <p:nvSpPr>
            <p:cNvPr name="Freeform 7" id="7"/>
            <p:cNvSpPr/>
            <p:nvPr/>
          </p:nvSpPr>
          <p:spPr>
            <a:xfrm flipH="false" flipV="false" rot="0">
              <a:off x="392766" y="0"/>
              <a:ext cx="1897267" cy="1893817"/>
            </a:xfrm>
            <a:custGeom>
              <a:avLst/>
              <a:gdLst/>
              <a:ahLst/>
              <a:cxnLst/>
              <a:rect r="r" b="b" t="t" l="l"/>
              <a:pathLst>
                <a:path h="1893817" w="1897267">
                  <a:moveTo>
                    <a:pt x="0" y="0"/>
                  </a:moveTo>
                  <a:lnTo>
                    <a:pt x="1897267" y="0"/>
                  </a:lnTo>
                  <a:lnTo>
                    <a:pt x="1897267" y="1893817"/>
                  </a:lnTo>
                  <a:lnTo>
                    <a:pt x="0" y="18938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0" y="2258479"/>
              <a:ext cx="2682799" cy="342688"/>
            </a:xfrm>
            <a:prstGeom prst="rect">
              <a:avLst/>
            </a:prstGeom>
          </p:spPr>
          <p:txBody>
            <a:bodyPr anchor="t" rtlCol="false" tIns="0" lIns="0" bIns="0" rIns="0">
              <a:spAutoFit/>
            </a:bodyPr>
            <a:lstStyle/>
            <a:p>
              <a:pPr>
                <a:lnSpc>
                  <a:spcPts val="2239"/>
                </a:lnSpc>
                <a:spcBef>
                  <a:spcPct val="0"/>
                </a:spcBef>
              </a:pPr>
              <a:r>
                <a:rPr lang="en-US" sz="1599">
                  <a:solidFill>
                    <a:srgbClr val="000000"/>
                  </a:solidFill>
                  <a:latin typeface="Muli"/>
                </a:rPr>
                <a:t> </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408009"/>
            <a:ext cx="16101008" cy="6850291"/>
            <a:chOff x="0" y="0"/>
            <a:chExt cx="12146832" cy="5167958"/>
          </a:xfrm>
        </p:grpSpPr>
        <p:sp>
          <p:nvSpPr>
            <p:cNvPr name="Freeform 3" id="3"/>
            <p:cNvSpPr/>
            <p:nvPr/>
          </p:nvSpPr>
          <p:spPr>
            <a:xfrm flipH="false" flipV="false" rot="0">
              <a:off x="0" y="0"/>
              <a:ext cx="12146832" cy="5167958"/>
            </a:xfrm>
            <a:custGeom>
              <a:avLst/>
              <a:gdLst/>
              <a:ahLst/>
              <a:cxnLst/>
              <a:rect r="r" b="b" t="t" l="l"/>
              <a:pathLst>
                <a:path h="5167958" w="12146832">
                  <a:moveTo>
                    <a:pt x="0" y="0"/>
                  </a:moveTo>
                  <a:lnTo>
                    <a:pt x="12146832" y="0"/>
                  </a:lnTo>
                  <a:lnTo>
                    <a:pt x="12146832" y="5167958"/>
                  </a:lnTo>
                  <a:lnTo>
                    <a:pt x="0" y="5167958"/>
                  </a:lnTo>
                  <a:close/>
                </a:path>
              </a:pathLst>
            </a:custGeom>
            <a:solidFill>
              <a:srgbClr val="FFFFFF"/>
            </a:solidFill>
            <a:ln w="38100" cap="sq">
              <a:solidFill>
                <a:srgbClr val="FF68D4"/>
              </a:solidFill>
              <a:prstDash val="solid"/>
              <a:miter/>
            </a:ln>
          </p:spPr>
        </p:sp>
        <p:sp>
          <p:nvSpPr>
            <p:cNvPr name="TextBox 4" id="4"/>
            <p:cNvSpPr txBox="true"/>
            <p:nvPr/>
          </p:nvSpPr>
          <p:spPr>
            <a:xfrm>
              <a:off x="0" y="-28575"/>
              <a:ext cx="12146832" cy="5196533"/>
            </a:xfrm>
            <a:prstGeom prst="rect">
              <a:avLst/>
            </a:prstGeom>
          </p:spPr>
          <p:txBody>
            <a:bodyPr anchor="ctr" rtlCol="false" tIns="254000" lIns="254000" bIns="254000" rIns="254000"/>
            <a:lstStyle/>
            <a:p>
              <a:pPr>
                <a:lnSpc>
                  <a:spcPts val="2520"/>
                </a:lnSpc>
              </a:pPr>
            </a:p>
          </p:txBody>
        </p:sp>
      </p:grpSp>
      <p:sp>
        <p:nvSpPr>
          <p:cNvPr name="Freeform 5" id="5"/>
          <p:cNvSpPr/>
          <p:nvPr/>
        </p:nvSpPr>
        <p:spPr>
          <a:xfrm flipH="false" flipV="false" rot="0">
            <a:off x="1537488" y="2872346"/>
            <a:ext cx="8322496" cy="4878063"/>
          </a:xfrm>
          <a:custGeom>
            <a:avLst/>
            <a:gdLst/>
            <a:ahLst/>
            <a:cxnLst/>
            <a:rect r="r" b="b" t="t" l="l"/>
            <a:pathLst>
              <a:path h="4878063" w="8322496">
                <a:moveTo>
                  <a:pt x="0" y="0"/>
                </a:moveTo>
                <a:lnTo>
                  <a:pt x="8322496" y="0"/>
                </a:lnTo>
                <a:lnTo>
                  <a:pt x="8322496" y="4878063"/>
                </a:lnTo>
                <a:lnTo>
                  <a:pt x="0" y="4878063"/>
                </a:lnTo>
                <a:lnTo>
                  <a:pt x="0" y="0"/>
                </a:lnTo>
                <a:close/>
              </a:path>
            </a:pathLst>
          </a:custGeom>
          <a:blipFill>
            <a:blip r:embed="rId2"/>
            <a:stretch>
              <a:fillRect l="0" t="0" r="0" b="0"/>
            </a:stretch>
          </a:blipFill>
        </p:spPr>
      </p:sp>
      <p:sp>
        <p:nvSpPr>
          <p:cNvPr name="Freeform 6" id="6"/>
          <p:cNvSpPr/>
          <p:nvPr/>
        </p:nvSpPr>
        <p:spPr>
          <a:xfrm flipH="false" flipV="false" rot="0">
            <a:off x="9859984" y="3018894"/>
            <a:ext cx="6766185" cy="4584967"/>
          </a:xfrm>
          <a:custGeom>
            <a:avLst/>
            <a:gdLst/>
            <a:ahLst/>
            <a:cxnLst/>
            <a:rect r="r" b="b" t="t" l="l"/>
            <a:pathLst>
              <a:path h="4584967" w="6766185">
                <a:moveTo>
                  <a:pt x="0" y="0"/>
                </a:moveTo>
                <a:lnTo>
                  <a:pt x="6766184" y="0"/>
                </a:lnTo>
                <a:lnTo>
                  <a:pt x="6766184" y="4584967"/>
                </a:lnTo>
                <a:lnTo>
                  <a:pt x="0" y="4584967"/>
                </a:lnTo>
                <a:lnTo>
                  <a:pt x="0" y="0"/>
                </a:lnTo>
                <a:close/>
              </a:path>
            </a:pathLst>
          </a:custGeom>
          <a:blipFill>
            <a:blip r:embed="rId3"/>
            <a:stretch>
              <a:fillRect l="0" t="-7239" r="0" b="0"/>
            </a:stretch>
          </a:blipFill>
        </p:spPr>
      </p:sp>
      <p:sp>
        <p:nvSpPr>
          <p:cNvPr name="TextBox 7" id="7"/>
          <p:cNvSpPr txBox="true"/>
          <p:nvPr/>
        </p:nvSpPr>
        <p:spPr>
          <a:xfrm rot="0">
            <a:off x="1028700" y="825181"/>
            <a:ext cx="15969187" cy="1371600"/>
          </a:xfrm>
          <a:prstGeom prst="rect">
            <a:avLst/>
          </a:prstGeom>
        </p:spPr>
        <p:txBody>
          <a:bodyPr anchor="t" rtlCol="false" tIns="0" lIns="0" bIns="0" rIns="0">
            <a:spAutoFit/>
          </a:bodyPr>
          <a:lstStyle/>
          <a:p>
            <a:pPr algn="ctr">
              <a:lnSpc>
                <a:spcPts val="10800"/>
              </a:lnSpc>
            </a:pPr>
            <a:r>
              <a:rPr lang="en-US" sz="9000">
                <a:solidFill>
                  <a:srgbClr val="000000"/>
                </a:solidFill>
                <a:latin typeface="Playfair Display Bold"/>
              </a:rPr>
              <a:t>Analysing the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542937"/>
            <a:ext cx="16101008" cy="6168779"/>
            <a:chOff x="0" y="0"/>
            <a:chExt cx="12146832" cy="4653816"/>
          </a:xfrm>
        </p:grpSpPr>
        <p:sp>
          <p:nvSpPr>
            <p:cNvPr name="Freeform 3" id="3"/>
            <p:cNvSpPr/>
            <p:nvPr/>
          </p:nvSpPr>
          <p:spPr>
            <a:xfrm flipH="false" flipV="false" rot="0">
              <a:off x="0" y="0"/>
              <a:ext cx="12146832" cy="4653816"/>
            </a:xfrm>
            <a:custGeom>
              <a:avLst/>
              <a:gdLst/>
              <a:ahLst/>
              <a:cxnLst/>
              <a:rect r="r" b="b" t="t" l="l"/>
              <a:pathLst>
                <a:path h="4653816" w="12146832">
                  <a:moveTo>
                    <a:pt x="0" y="0"/>
                  </a:moveTo>
                  <a:lnTo>
                    <a:pt x="12146832" y="0"/>
                  </a:lnTo>
                  <a:lnTo>
                    <a:pt x="12146832" y="4653816"/>
                  </a:lnTo>
                  <a:lnTo>
                    <a:pt x="0" y="4653816"/>
                  </a:lnTo>
                  <a:close/>
                </a:path>
              </a:pathLst>
            </a:custGeom>
            <a:solidFill>
              <a:srgbClr val="FFFFFF"/>
            </a:solidFill>
            <a:ln w="38100" cap="sq">
              <a:solidFill>
                <a:srgbClr val="FF68D4"/>
              </a:solidFill>
              <a:prstDash val="solid"/>
              <a:miter/>
            </a:ln>
          </p:spPr>
        </p:sp>
        <p:sp>
          <p:nvSpPr>
            <p:cNvPr name="TextBox 4" id="4"/>
            <p:cNvSpPr txBox="true"/>
            <p:nvPr/>
          </p:nvSpPr>
          <p:spPr>
            <a:xfrm>
              <a:off x="0" y="-28575"/>
              <a:ext cx="12146832" cy="4682391"/>
            </a:xfrm>
            <a:prstGeom prst="rect">
              <a:avLst/>
            </a:prstGeom>
          </p:spPr>
          <p:txBody>
            <a:bodyPr anchor="ctr" rtlCol="false" tIns="254000" lIns="254000" bIns="254000" rIns="254000"/>
            <a:lstStyle/>
            <a:p>
              <a:pPr>
                <a:lnSpc>
                  <a:spcPts val="2520"/>
                </a:lnSpc>
              </a:pPr>
            </a:p>
          </p:txBody>
        </p:sp>
      </p:grpSp>
      <p:sp>
        <p:nvSpPr>
          <p:cNvPr name="Freeform 5" id="5"/>
          <p:cNvSpPr/>
          <p:nvPr/>
        </p:nvSpPr>
        <p:spPr>
          <a:xfrm flipH="false" flipV="false" rot="0">
            <a:off x="4518905" y="3494760"/>
            <a:ext cx="9919293" cy="3509904"/>
          </a:xfrm>
          <a:custGeom>
            <a:avLst/>
            <a:gdLst/>
            <a:ahLst/>
            <a:cxnLst/>
            <a:rect r="r" b="b" t="t" l="l"/>
            <a:pathLst>
              <a:path h="3509904" w="9919293">
                <a:moveTo>
                  <a:pt x="0" y="0"/>
                </a:moveTo>
                <a:lnTo>
                  <a:pt x="9919293" y="0"/>
                </a:lnTo>
                <a:lnTo>
                  <a:pt x="9919293" y="3509904"/>
                </a:lnTo>
                <a:lnTo>
                  <a:pt x="0" y="3509904"/>
                </a:lnTo>
                <a:lnTo>
                  <a:pt x="0" y="0"/>
                </a:lnTo>
                <a:close/>
              </a:path>
            </a:pathLst>
          </a:custGeom>
          <a:blipFill>
            <a:blip r:embed="rId2"/>
            <a:stretch>
              <a:fillRect l="0" t="0" r="0" b="0"/>
            </a:stretch>
          </a:blipFill>
        </p:spPr>
      </p:sp>
      <p:sp>
        <p:nvSpPr>
          <p:cNvPr name="TextBox 6" id="6"/>
          <p:cNvSpPr txBox="true"/>
          <p:nvPr/>
        </p:nvSpPr>
        <p:spPr>
          <a:xfrm rot="0">
            <a:off x="1028700" y="825181"/>
            <a:ext cx="16101008" cy="1371600"/>
          </a:xfrm>
          <a:prstGeom prst="rect">
            <a:avLst/>
          </a:prstGeom>
        </p:spPr>
        <p:txBody>
          <a:bodyPr anchor="t" rtlCol="false" tIns="0" lIns="0" bIns="0" rIns="0">
            <a:spAutoFit/>
          </a:bodyPr>
          <a:lstStyle/>
          <a:p>
            <a:pPr algn="ctr">
              <a:lnSpc>
                <a:spcPts val="10800"/>
              </a:lnSpc>
            </a:pPr>
            <a:r>
              <a:rPr lang="en-US" sz="9000">
                <a:solidFill>
                  <a:srgbClr val="000000"/>
                </a:solidFill>
                <a:latin typeface="Playfair Display Bold"/>
              </a:rPr>
              <a:t>Analysing Columns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64868" y="6219321"/>
            <a:ext cx="5417481" cy="1936116"/>
            <a:chOff x="0" y="0"/>
            <a:chExt cx="7223308" cy="2581487"/>
          </a:xfrm>
        </p:grpSpPr>
        <p:sp>
          <p:nvSpPr>
            <p:cNvPr name="TextBox 3" id="3"/>
            <p:cNvSpPr txBox="true"/>
            <p:nvPr/>
          </p:nvSpPr>
          <p:spPr>
            <a:xfrm rot="0">
              <a:off x="0" y="1260475"/>
              <a:ext cx="7223308" cy="1321012"/>
            </a:xfrm>
            <a:prstGeom prst="rect">
              <a:avLst/>
            </a:prstGeom>
          </p:spPr>
          <p:txBody>
            <a:bodyPr anchor="t" rtlCol="false" tIns="0" lIns="0" bIns="0" rIns="0">
              <a:spAutoFit/>
            </a:bodyPr>
            <a:lstStyle/>
            <a:p>
              <a:pPr algn="ctr" marL="626106" indent="-313053" lvl="1">
                <a:lnSpc>
                  <a:spcPts val="4059"/>
                </a:lnSpc>
                <a:buFont typeface="Arial"/>
                <a:buChar char="•"/>
              </a:pPr>
              <a:r>
                <a:rPr lang="en-US" sz="2899">
                  <a:solidFill>
                    <a:srgbClr val="000000"/>
                  </a:solidFill>
                  <a:latin typeface="Muli"/>
                </a:rPr>
                <a:t>python</a:t>
              </a:r>
            </a:p>
            <a:p>
              <a:pPr algn="ctr" marL="626106" indent="-313053" lvl="1">
                <a:lnSpc>
                  <a:spcPts val="4059"/>
                </a:lnSpc>
                <a:buFont typeface="Arial"/>
                <a:buChar char="•"/>
              </a:pPr>
              <a:r>
                <a:rPr lang="en-US" sz="2899">
                  <a:solidFill>
                    <a:srgbClr val="000000"/>
                  </a:solidFill>
                  <a:latin typeface="Muli"/>
                </a:rPr>
                <a:t>matplotlib library</a:t>
              </a:r>
            </a:p>
          </p:txBody>
        </p:sp>
        <p:sp>
          <p:nvSpPr>
            <p:cNvPr name="TextBox 4" id="4"/>
            <p:cNvSpPr txBox="true"/>
            <p:nvPr/>
          </p:nvSpPr>
          <p:spPr>
            <a:xfrm rot="0">
              <a:off x="0" y="0"/>
              <a:ext cx="7223308" cy="850900"/>
            </a:xfrm>
            <a:prstGeom prst="rect">
              <a:avLst/>
            </a:prstGeom>
          </p:spPr>
          <p:txBody>
            <a:bodyPr anchor="t" rtlCol="false" tIns="0" lIns="0" bIns="0" rIns="0">
              <a:spAutoFit/>
            </a:bodyPr>
            <a:lstStyle/>
            <a:p>
              <a:pPr algn="ctr" marL="0" indent="0" lvl="0">
                <a:lnSpc>
                  <a:spcPts val="5039"/>
                </a:lnSpc>
                <a:spcBef>
                  <a:spcPct val="0"/>
                </a:spcBef>
              </a:pPr>
              <a:r>
                <a:rPr lang="en-US" sz="4199">
                  <a:solidFill>
                    <a:srgbClr val="000000"/>
                  </a:solidFill>
                  <a:latin typeface="Playfair Display Bold"/>
                </a:rPr>
                <a:t>tools/ libraries</a:t>
              </a:r>
            </a:p>
          </p:txBody>
        </p:sp>
      </p:grpSp>
      <p:sp>
        <p:nvSpPr>
          <p:cNvPr name="TextBox 5" id="5"/>
          <p:cNvSpPr txBox="true"/>
          <p:nvPr/>
        </p:nvSpPr>
        <p:spPr>
          <a:xfrm rot="0">
            <a:off x="3806027" y="3789988"/>
            <a:ext cx="11135162" cy="3040645"/>
          </a:xfrm>
          <a:prstGeom prst="rect">
            <a:avLst/>
          </a:prstGeom>
        </p:spPr>
        <p:txBody>
          <a:bodyPr anchor="t" rtlCol="false" tIns="0" lIns="0" bIns="0" rIns="0">
            <a:spAutoFit/>
          </a:bodyPr>
          <a:lstStyle/>
          <a:p>
            <a:pPr algn="ctr">
              <a:lnSpc>
                <a:spcPts val="11933"/>
              </a:lnSpc>
            </a:pPr>
            <a:r>
              <a:rPr lang="en-US" sz="9944">
                <a:solidFill>
                  <a:srgbClr val="000000"/>
                </a:solidFill>
                <a:latin typeface="Playfair Display Bold"/>
              </a:rPr>
              <a:t>Data Visualization</a:t>
            </a:r>
          </a:p>
          <a:p>
            <a:pPr algn="ctr">
              <a:lnSpc>
                <a:spcPts val="11933"/>
              </a:lnSpc>
            </a:pPr>
          </a:p>
        </p:txBody>
      </p:sp>
      <p:grpSp>
        <p:nvGrpSpPr>
          <p:cNvPr name="Group 6" id="6"/>
          <p:cNvGrpSpPr/>
          <p:nvPr/>
        </p:nvGrpSpPr>
        <p:grpSpPr>
          <a:xfrm rot="0">
            <a:off x="8367558" y="1028700"/>
            <a:ext cx="2012099" cy="1950875"/>
            <a:chOff x="0" y="0"/>
            <a:chExt cx="2682799" cy="2601167"/>
          </a:xfrm>
        </p:grpSpPr>
        <p:sp>
          <p:nvSpPr>
            <p:cNvPr name="Freeform 7" id="7"/>
            <p:cNvSpPr/>
            <p:nvPr/>
          </p:nvSpPr>
          <p:spPr>
            <a:xfrm flipH="false" flipV="false" rot="0">
              <a:off x="392766" y="0"/>
              <a:ext cx="1897267" cy="1893817"/>
            </a:xfrm>
            <a:custGeom>
              <a:avLst/>
              <a:gdLst/>
              <a:ahLst/>
              <a:cxnLst/>
              <a:rect r="r" b="b" t="t" l="l"/>
              <a:pathLst>
                <a:path h="1893817" w="1897267">
                  <a:moveTo>
                    <a:pt x="0" y="0"/>
                  </a:moveTo>
                  <a:lnTo>
                    <a:pt x="1897267" y="0"/>
                  </a:lnTo>
                  <a:lnTo>
                    <a:pt x="1897267" y="1893817"/>
                  </a:lnTo>
                  <a:lnTo>
                    <a:pt x="0" y="18938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0" y="2258479"/>
              <a:ext cx="2682799" cy="342688"/>
            </a:xfrm>
            <a:prstGeom prst="rect">
              <a:avLst/>
            </a:prstGeom>
          </p:spPr>
          <p:txBody>
            <a:bodyPr anchor="t" rtlCol="false" tIns="0" lIns="0" bIns="0" rIns="0">
              <a:spAutoFit/>
            </a:bodyPr>
            <a:lstStyle/>
            <a:p>
              <a:pPr>
                <a:lnSpc>
                  <a:spcPts val="2239"/>
                </a:lnSpc>
                <a:spcBef>
                  <a:spcPct val="0"/>
                </a:spcBef>
              </a:pPr>
              <a:r>
                <a:rPr lang="en-US" sz="1599">
                  <a:solidFill>
                    <a:srgbClr val="000000"/>
                  </a:solidFill>
                  <a:latin typeface="Muli"/>
                </a:rPr>
                <a:t> </a:t>
              </a:r>
            </a:p>
          </p:txBody>
        </p:sp>
      </p:grpSp>
      <p:sp>
        <p:nvSpPr>
          <p:cNvPr name="AutoShape 9" id="9"/>
          <p:cNvSpPr/>
          <p:nvPr/>
        </p:nvSpPr>
        <p:spPr>
          <a:xfrm flipV="true">
            <a:off x="4266883" y="5664563"/>
            <a:ext cx="10213451" cy="0"/>
          </a:xfrm>
          <a:prstGeom prst="line">
            <a:avLst/>
          </a:prstGeom>
          <a:ln cap="flat" w="57150">
            <a:solidFill>
              <a:srgbClr val="FF68D4"/>
            </a:solidFill>
            <a:prstDash val="solid"/>
            <a:headEnd type="none" len="sm" w="sm"/>
            <a:tailEnd type="none" len="sm" w="sm"/>
          </a:ln>
        </p:spPr>
      </p:sp>
      <p:sp>
        <p:nvSpPr>
          <p:cNvPr name="Freeform 10" id="10"/>
          <p:cNvSpPr/>
          <p:nvPr/>
        </p:nvSpPr>
        <p:spPr>
          <a:xfrm flipH="false" flipV="false" rot="0">
            <a:off x="-2501370" y="6830633"/>
            <a:ext cx="5912478" cy="5901728"/>
          </a:xfrm>
          <a:custGeom>
            <a:avLst/>
            <a:gdLst/>
            <a:ahLst/>
            <a:cxnLst/>
            <a:rect r="r" b="b" t="t" l="l"/>
            <a:pathLst>
              <a:path h="5901728" w="5912478">
                <a:moveTo>
                  <a:pt x="0" y="0"/>
                </a:moveTo>
                <a:lnTo>
                  <a:pt x="5912478" y="0"/>
                </a:lnTo>
                <a:lnTo>
                  <a:pt x="5912478" y="5901728"/>
                </a:lnTo>
                <a:lnTo>
                  <a:pt x="0" y="5901728"/>
                </a:lnTo>
                <a:lnTo>
                  <a:pt x="0" y="0"/>
                </a:lnTo>
                <a:close/>
              </a:path>
            </a:pathLst>
          </a:custGeom>
          <a:blipFill>
            <a:blip r:embed="rId5">
              <a:alphaModFix amt="51000"/>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774577" y="-2490160"/>
            <a:ext cx="5840239" cy="5829620"/>
          </a:xfrm>
          <a:custGeom>
            <a:avLst/>
            <a:gdLst/>
            <a:ahLst/>
            <a:cxnLst/>
            <a:rect r="r" b="b" t="t" l="l"/>
            <a:pathLst>
              <a:path h="5829620" w="5840239">
                <a:moveTo>
                  <a:pt x="0" y="0"/>
                </a:moveTo>
                <a:lnTo>
                  <a:pt x="5840239" y="0"/>
                </a:lnTo>
                <a:lnTo>
                  <a:pt x="5840239" y="5829621"/>
                </a:lnTo>
                <a:lnTo>
                  <a:pt x="0" y="5829621"/>
                </a:lnTo>
                <a:lnTo>
                  <a:pt x="0" y="0"/>
                </a:lnTo>
                <a:close/>
              </a:path>
            </a:pathLst>
          </a:custGeom>
          <a:blipFill>
            <a:blip r:embed="rId5">
              <a:alphaModFix amt="51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12065" y="722539"/>
            <a:ext cx="13063870" cy="1921694"/>
            <a:chOff x="0" y="0"/>
            <a:chExt cx="9855571" cy="1449754"/>
          </a:xfrm>
        </p:grpSpPr>
        <p:sp>
          <p:nvSpPr>
            <p:cNvPr name="Freeform 3" id="3"/>
            <p:cNvSpPr/>
            <p:nvPr/>
          </p:nvSpPr>
          <p:spPr>
            <a:xfrm flipH="false" flipV="false" rot="0">
              <a:off x="0" y="0"/>
              <a:ext cx="9855571" cy="1449754"/>
            </a:xfrm>
            <a:custGeom>
              <a:avLst/>
              <a:gdLst/>
              <a:ahLst/>
              <a:cxnLst/>
              <a:rect r="r" b="b" t="t" l="l"/>
              <a:pathLst>
                <a:path h="1449754" w="9855571">
                  <a:moveTo>
                    <a:pt x="0" y="0"/>
                  </a:moveTo>
                  <a:lnTo>
                    <a:pt x="9855571" y="0"/>
                  </a:lnTo>
                  <a:lnTo>
                    <a:pt x="9855571" y="1449754"/>
                  </a:lnTo>
                  <a:lnTo>
                    <a:pt x="0" y="1449754"/>
                  </a:lnTo>
                  <a:close/>
                </a:path>
              </a:pathLst>
            </a:custGeom>
            <a:solidFill>
              <a:srgbClr val="FFFFFF"/>
            </a:solidFill>
            <a:ln w="38100" cap="sq">
              <a:solidFill>
                <a:srgbClr val="FF68D4"/>
              </a:solidFill>
              <a:prstDash val="solid"/>
              <a:miter/>
            </a:ln>
          </p:spPr>
        </p:sp>
        <p:sp>
          <p:nvSpPr>
            <p:cNvPr name="TextBox 4" id="4"/>
            <p:cNvSpPr txBox="true"/>
            <p:nvPr/>
          </p:nvSpPr>
          <p:spPr>
            <a:xfrm>
              <a:off x="0" y="-28575"/>
              <a:ext cx="9855571" cy="1478329"/>
            </a:xfrm>
            <a:prstGeom prst="rect">
              <a:avLst/>
            </a:prstGeom>
          </p:spPr>
          <p:txBody>
            <a:bodyPr anchor="ctr" rtlCol="false" tIns="254000" lIns="254000" bIns="254000" rIns="254000"/>
            <a:lstStyle/>
            <a:p>
              <a:pPr>
                <a:lnSpc>
                  <a:spcPts val="2520"/>
                </a:lnSpc>
              </a:pPr>
            </a:p>
          </p:txBody>
        </p:sp>
      </p:grpSp>
      <p:sp>
        <p:nvSpPr>
          <p:cNvPr name="TextBox 5" id="5"/>
          <p:cNvSpPr txBox="true"/>
          <p:nvPr/>
        </p:nvSpPr>
        <p:spPr>
          <a:xfrm rot="0">
            <a:off x="4068738" y="512989"/>
            <a:ext cx="10150525" cy="1825083"/>
          </a:xfrm>
          <a:prstGeom prst="rect">
            <a:avLst/>
          </a:prstGeom>
        </p:spPr>
        <p:txBody>
          <a:bodyPr anchor="t" rtlCol="false" tIns="0" lIns="0" bIns="0" rIns="0">
            <a:spAutoFit/>
          </a:bodyPr>
          <a:lstStyle/>
          <a:p>
            <a:pPr algn="ctr">
              <a:lnSpc>
                <a:spcPts val="14904"/>
              </a:lnSpc>
            </a:pPr>
            <a:r>
              <a:rPr lang="en-US" sz="10646">
                <a:solidFill>
                  <a:srgbClr val="000000"/>
                </a:solidFill>
                <a:latin typeface="Canva Sans Bold"/>
              </a:rPr>
              <a:t>Sales year-wise</a:t>
            </a:r>
          </a:p>
        </p:txBody>
      </p:sp>
      <p:sp>
        <p:nvSpPr>
          <p:cNvPr name="Freeform 6" id="6"/>
          <p:cNvSpPr/>
          <p:nvPr/>
        </p:nvSpPr>
        <p:spPr>
          <a:xfrm flipH="false" flipV="false" rot="0">
            <a:off x="4246885" y="2644233"/>
            <a:ext cx="9277589" cy="7074162"/>
          </a:xfrm>
          <a:custGeom>
            <a:avLst/>
            <a:gdLst/>
            <a:ahLst/>
            <a:cxnLst/>
            <a:rect r="r" b="b" t="t" l="l"/>
            <a:pathLst>
              <a:path h="7074162" w="9277589">
                <a:moveTo>
                  <a:pt x="0" y="0"/>
                </a:moveTo>
                <a:lnTo>
                  <a:pt x="9277589" y="0"/>
                </a:lnTo>
                <a:lnTo>
                  <a:pt x="9277589" y="7074162"/>
                </a:lnTo>
                <a:lnTo>
                  <a:pt x="0" y="7074162"/>
                </a:lnTo>
                <a:lnTo>
                  <a:pt x="0" y="0"/>
                </a:lnTo>
                <a:close/>
              </a:path>
            </a:pathLst>
          </a:custGeom>
          <a:blipFill>
            <a:blip r:embed="rId3"/>
            <a:stretch>
              <a:fillRect l="0" t="0" r="0" b="0"/>
            </a:stretch>
          </a:blipFill>
        </p:spPr>
      </p:sp>
      <p:grpSp>
        <p:nvGrpSpPr>
          <p:cNvPr name="Group 7" id="7"/>
          <p:cNvGrpSpPr/>
          <p:nvPr/>
        </p:nvGrpSpPr>
        <p:grpSpPr>
          <a:xfrm rot="0">
            <a:off x="22650" y="722539"/>
            <a:ext cx="2012099" cy="1950875"/>
            <a:chOff x="0" y="0"/>
            <a:chExt cx="2682799" cy="2601167"/>
          </a:xfrm>
        </p:grpSpPr>
        <p:sp>
          <p:nvSpPr>
            <p:cNvPr name="Freeform 8" id="8"/>
            <p:cNvSpPr/>
            <p:nvPr/>
          </p:nvSpPr>
          <p:spPr>
            <a:xfrm flipH="false" flipV="false" rot="0">
              <a:off x="392766" y="0"/>
              <a:ext cx="1897267" cy="1893817"/>
            </a:xfrm>
            <a:custGeom>
              <a:avLst/>
              <a:gdLst/>
              <a:ahLst/>
              <a:cxnLst/>
              <a:rect r="r" b="b" t="t" l="l"/>
              <a:pathLst>
                <a:path h="1893817" w="1897267">
                  <a:moveTo>
                    <a:pt x="0" y="0"/>
                  </a:moveTo>
                  <a:lnTo>
                    <a:pt x="1897267" y="0"/>
                  </a:lnTo>
                  <a:lnTo>
                    <a:pt x="1897267" y="1893817"/>
                  </a:lnTo>
                  <a:lnTo>
                    <a:pt x="0" y="18938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2258479"/>
              <a:ext cx="2682799" cy="342688"/>
            </a:xfrm>
            <a:prstGeom prst="rect">
              <a:avLst/>
            </a:prstGeom>
          </p:spPr>
          <p:txBody>
            <a:bodyPr anchor="t" rtlCol="false" tIns="0" lIns="0" bIns="0" rIns="0">
              <a:spAutoFit/>
            </a:bodyPr>
            <a:lstStyle/>
            <a:p>
              <a:pPr>
                <a:lnSpc>
                  <a:spcPts val="2239"/>
                </a:lnSpc>
                <a:spcBef>
                  <a:spcPct val="0"/>
                </a:spcBef>
              </a:pPr>
              <a:r>
                <a:rPr lang="en-US" sz="1599">
                  <a:solidFill>
                    <a:srgbClr val="000000"/>
                  </a:solidFill>
                  <a:latin typeface="Muli"/>
                </a:rPr>
                <a:t>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DAFseThuHy4</dc:identifier>
  <dcterms:modified xsi:type="dcterms:W3CDTF">2011-08-01T06:04:30Z</dcterms:modified>
  <cp:revision>1</cp:revision>
  <dc:title>Blue Green Corporate Geometric Business Case Study and Report Business Presentation</dc:title>
</cp:coreProperties>
</file>