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79" r:id="rId5"/>
    <p:sldId id="280" r:id="rId6"/>
    <p:sldId id="269" r:id="rId7"/>
    <p:sldId id="259" r:id="rId8"/>
    <p:sldId id="273" r:id="rId9"/>
    <p:sldId id="274" r:id="rId10"/>
    <p:sldId id="275" r:id="rId11"/>
    <p:sldId id="262" r:id="rId12"/>
    <p:sldId id="263" r:id="rId13"/>
    <p:sldId id="264" r:id="rId14"/>
    <p:sldId id="276" r:id="rId15"/>
    <p:sldId id="266" r:id="rId16"/>
    <p:sldId id="267" r:id="rId17"/>
    <p:sldId id="268" r:id="rId18"/>
    <p:sldId id="270" r:id="rId19"/>
    <p:sldId id="271"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67" d="100"/>
          <a:sy n="67" d="100"/>
        </p:scale>
        <p:origin x="5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F1A-27E6-4B53-82AE-BABFB2234DC5}"/>
              </a:ext>
            </a:extLst>
          </p:cNvPr>
          <p:cNvSpPr>
            <a:spLocks noGrp="1"/>
          </p:cNvSpPr>
          <p:nvPr>
            <p:ph type="ctrTitle"/>
          </p:nvPr>
        </p:nvSpPr>
        <p:spPr/>
        <p:txBody>
          <a:bodyPr>
            <a:normAutofit/>
          </a:bodyPr>
          <a:lstStyle/>
          <a:p>
            <a:r>
              <a:rPr lang="en-IN" sz="3600" dirty="0"/>
              <a:t>HEART RATE PULSE COUNTER USING 8051 MICROCONTROLLER AND IR SENSOR</a:t>
            </a:r>
          </a:p>
        </p:txBody>
      </p:sp>
      <p:sp>
        <p:nvSpPr>
          <p:cNvPr id="3" name="Subtitle 2">
            <a:extLst>
              <a:ext uri="{FF2B5EF4-FFF2-40B4-BE49-F238E27FC236}">
                <a16:creationId xmlns:a16="http://schemas.microsoft.com/office/drawing/2014/main" id="{5BD5A675-7151-4039-8516-338C5112FBE8}"/>
              </a:ext>
            </a:extLst>
          </p:cNvPr>
          <p:cNvSpPr>
            <a:spLocks noGrp="1"/>
          </p:cNvSpPr>
          <p:nvPr>
            <p:ph type="subTitle" idx="1"/>
          </p:nvPr>
        </p:nvSpPr>
        <p:spPr/>
        <p:txBody>
          <a:bodyPr/>
          <a:lstStyle/>
          <a:p>
            <a:r>
              <a:rPr lang="en-IN" dirty="0"/>
              <a:t>MICRO CONTROLLER PROJECT REVIEW 2</a:t>
            </a:r>
          </a:p>
        </p:txBody>
      </p:sp>
      <p:sp>
        <p:nvSpPr>
          <p:cNvPr id="4" name="TextBox 3">
            <a:extLst>
              <a:ext uri="{FF2B5EF4-FFF2-40B4-BE49-F238E27FC236}">
                <a16:creationId xmlns:a16="http://schemas.microsoft.com/office/drawing/2014/main" id="{692D6681-E80F-459E-9A73-8855035313B5}"/>
              </a:ext>
            </a:extLst>
          </p:cNvPr>
          <p:cNvSpPr txBox="1"/>
          <p:nvPr/>
        </p:nvSpPr>
        <p:spPr>
          <a:xfrm>
            <a:off x="9437317" y="4888233"/>
            <a:ext cx="2611808" cy="1618648"/>
          </a:xfrm>
          <a:prstGeom prst="rect">
            <a:avLst/>
          </a:prstGeom>
          <a:noFill/>
        </p:spPr>
        <p:txBody>
          <a:bodyPr wrap="square" rtlCol="0">
            <a:spAutoFit/>
          </a:bodyPr>
          <a:lstStyle/>
          <a:p>
            <a:endParaRPr lang="en-IN" dirty="0"/>
          </a:p>
          <a:p>
            <a:pPr algn="ctr">
              <a:lnSpc>
                <a:spcPct val="107000"/>
              </a:lnSpc>
              <a:spcAft>
                <a:spcPts val="800"/>
              </a:spcAft>
            </a:pPr>
            <a:r>
              <a:rPr lang="en-IN" sz="1800" dirty="0">
                <a:solidFill>
                  <a:srgbClr val="203864"/>
                </a:solidFill>
                <a:effectLst/>
                <a:latin typeface="Times New Roman" panose="02020603050405020304" pitchFamily="18" charset="0"/>
                <a:ea typeface="Calibri" panose="020F0502020204030204" pitchFamily="34" charset="0"/>
                <a:cs typeface="Times New Roman" panose="02020603050405020304" pitchFamily="18" charset="0"/>
              </a:rPr>
              <a:t>LAVANYA GUNE – 19BEC0367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070578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28A0-F567-4D0F-A152-B4A9A7708293}"/>
              </a:ext>
            </a:extLst>
          </p:cNvPr>
          <p:cNvSpPr txBox="1">
            <a:spLocks/>
          </p:cNvSpPr>
          <p:nvPr/>
        </p:nvSpPr>
        <p:spPr>
          <a:xfrm>
            <a:off x="685800" y="74632"/>
            <a:ext cx="6207689" cy="620694"/>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IN"/>
              <a:t>MICROCONTROLLER UNIT-</a:t>
            </a:r>
            <a:endParaRPr lang="en-IN" dirty="0"/>
          </a:p>
        </p:txBody>
      </p:sp>
      <p:pic>
        <p:nvPicPr>
          <p:cNvPr id="3" name="Picture 2">
            <a:extLst>
              <a:ext uri="{FF2B5EF4-FFF2-40B4-BE49-F238E27FC236}">
                <a16:creationId xmlns:a16="http://schemas.microsoft.com/office/drawing/2014/main" id="{E5B0BC71-5519-4860-8BBD-E0B0E807BCEC}"/>
              </a:ext>
            </a:extLst>
          </p:cNvPr>
          <p:cNvPicPr>
            <a:picLocks noChangeAspect="1"/>
          </p:cNvPicPr>
          <p:nvPr/>
        </p:nvPicPr>
        <p:blipFill>
          <a:blip r:embed="rId2"/>
          <a:stretch>
            <a:fillRect/>
          </a:stretch>
        </p:blipFill>
        <p:spPr>
          <a:xfrm>
            <a:off x="2590800" y="1214353"/>
            <a:ext cx="3819525" cy="4753143"/>
          </a:xfrm>
          <a:prstGeom prst="rect">
            <a:avLst/>
          </a:prstGeom>
        </p:spPr>
      </p:pic>
      <p:sp>
        <p:nvSpPr>
          <p:cNvPr id="4" name="TextBox 3">
            <a:extLst>
              <a:ext uri="{FF2B5EF4-FFF2-40B4-BE49-F238E27FC236}">
                <a16:creationId xmlns:a16="http://schemas.microsoft.com/office/drawing/2014/main" id="{4780F705-3880-429F-A188-9FB1AB961456}"/>
              </a:ext>
            </a:extLst>
          </p:cNvPr>
          <p:cNvSpPr txBox="1"/>
          <p:nvPr/>
        </p:nvSpPr>
        <p:spPr>
          <a:xfrm>
            <a:off x="7134225" y="3936171"/>
            <a:ext cx="3486150" cy="2585323"/>
          </a:xfrm>
          <a:prstGeom prst="rect">
            <a:avLst/>
          </a:prstGeom>
          <a:noFill/>
        </p:spPr>
        <p:txBody>
          <a:bodyPr wrap="square" rtlCol="0">
            <a:spAutoFit/>
          </a:bodyPr>
          <a:lstStyle/>
          <a:p>
            <a:r>
              <a:rPr lang="en-IN" dirty="0"/>
              <a:t>CODE IS WRITTEN IN ASSEMBLY LANGUAGE, THE INTERNAL TIMERS ARE USED TO COUNT AND PROVIDE DELAY. PORT P2 IS USED FOR DISPLAY ON LCD.PORT P3.5 USED AS INPUT PIN. PORT P1 IS USED TO SWITCH BETWEEN THE LCD.</a:t>
            </a:r>
          </a:p>
        </p:txBody>
      </p:sp>
    </p:spTree>
    <p:extLst>
      <p:ext uri="{BB962C8B-B14F-4D97-AF65-F5344CB8AC3E}">
        <p14:creationId xmlns:p14="http://schemas.microsoft.com/office/powerpoint/2010/main" val="78022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E3C6-5F22-4E1F-AD43-01722DBAD9F9}"/>
              </a:ext>
            </a:extLst>
          </p:cNvPr>
          <p:cNvSpPr>
            <a:spLocks noGrp="1"/>
          </p:cNvSpPr>
          <p:nvPr>
            <p:ph type="title"/>
          </p:nvPr>
        </p:nvSpPr>
        <p:spPr>
          <a:xfrm>
            <a:off x="2028825" y="665181"/>
            <a:ext cx="3654989" cy="744519"/>
          </a:xfrm>
        </p:spPr>
        <p:txBody>
          <a:bodyPr/>
          <a:lstStyle/>
          <a:p>
            <a:r>
              <a:rPr lang="en-IN" dirty="0"/>
              <a:t>OUTPUT UNIT-</a:t>
            </a:r>
          </a:p>
        </p:txBody>
      </p:sp>
      <p:sp>
        <p:nvSpPr>
          <p:cNvPr id="8" name="Title 1">
            <a:extLst>
              <a:ext uri="{FF2B5EF4-FFF2-40B4-BE49-F238E27FC236}">
                <a16:creationId xmlns:a16="http://schemas.microsoft.com/office/drawing/2014/main" id="{6BD62806-CC5C-4592-8D71-BA70B6981034}"/>
              </a:ext>
            </a:extLst>
          </p:cNvPr>
          <p:cNvSpPr txBox="1">
            <a:spLocks/>
          </p:cNvSpPr>
          <p:nvPr/>
        </p:nvSpPr>
        <p:spPr>
          <a:xfrm>
            <a:off x="7600950" y="1704478"/>
            <a:ext cx="3654989" cy="4443694"/>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IN" sz="2400" dirty="0">
                <a:latin typeface="Bahnschrift Condensed" panose="020B0502040204020203" pitchFamily="34" charset="0"/>
              </a:rPr>
              <a:t>THREE LCD ARE USED TO PROVIDE A 3 DIGIT OUTPUT , THE LCD SCREEN IS WITCHED USING A BJT OPERATING IN CUTOFF AND SATURATION MODE.</a:t>
            </a:r>
          </a:p>
          <a:p>
            <a:pPr algn="l"/>
            <a:endParaRPr lang="en-IN" sz="2400" dirty="0">
              <a:latin typeface="Bahnschrift Condensed" panose="020B0502040204020203" pitchFamily="34" charset="0"/>
            </a:endParaRPr>
          </a:p>
          <a:p>
            <a:pPr algn="l"/>
            <a:r>
              <a:rPr lang="en-US" sz="1600" b="0" i="0" dirty="0">
                <a:solidFill>
                  <a:schemeClr val="tx2">
                    <a:lumMod val="50000"/>
                  </a:schemeClr>
                </a:solidFill>
                <a:effectLst/>
                <a:latin typeface="-apple-system"/>
              </a:rPr>
              <a:t>The Red colour one is universally used since it consumes less current than other colours.</a:t>
            </a:r>
          </a:p>
          <a:p>
            <a:pPr algn="l"/>
            <a:endParaRPr lang="en-IN" sz="3200" dirty="0">
              <a:solidFill>
                <a:schemeClr val="tx2">
                  <a:lumMod val="50000"/>
                </a:schemeClr>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5909F6E3-4F57-4EA1-A811-B592A00D1902}"/>
              </a:ext>
            </a:extLst>
          </p:cNvPr>
          <p:cNvSpPr txBox="1"/>
          <p:nvPr/>
        </p:nvSpPr>
        <p:spPr>
          <a:xfrm>
            <a:off x="1085850" y="5753099"/>
            <a:ext cx="4429125" cy="461665"/>
          </a:xfrm>
          <a:prstGeom prst="rect">
            <a:avLst/>
          </a:prstGeom>
          <a:noFill/>
        </p:spPr>
        <p:txBody>
          <a:bodyPr wrap="square">
            <a:spAutoFit/>
          </a:bodyPr>
          <a:lstStyle/>
          <a:p>
            <a:pPr algn="l"/>
            <a:r>
              <a:rPr lang="en-US" sz="2400" b="0" i="0" dirty="0">
                <a:solidFill>
                  <a:schemeClr val="tx2">
                    <a:lumMod val="50000"/>
                  </a:schemeClr>
                </a:solidFill>
                <a:effectLst/>
                <a:latin typeface="-apple-system"/>
              </a:rPr>
              <a:t>14.20mm with Red colour display</a:t>
            </a:r>
            <a:endParaRPr lang="en-IN" sz="4400" dirty="0">
              <a:solidFill>
                <a:schemeClr val="tx2">
                  <a:lumMod val="50000"/>
                </a:schemeClr>
              </a:solidFill>
              <a:latin typeface="Bahnschrift Condensed" panose="020B0502040204020203" pitchFamily="34" charset="0"/>
            </a:endParaRPr>
          </a:p>
        </p:txBody>
      </p:sp>
      <p:pic>
        <p:nvPicPr>
          <p:cNvPr id="12" name="Picture 11">
            <a:extLst>
              <a:ext uri="{FF2B5EF4-FFF2-40B4-BE49-F238E27FC236}">
                <a16:creationId xmlns:a16="http://schemas.microsoft.com/office/drawing/2014/main" id="{BA9A97FC-17CF-4867-ABC6-D323954EDB7A}"/>
              </a:ext>
            </a:extLst>
          </p:cNvPr>
          <p:cNvPicPr>
            <a:picLocks noChangeAspect="1"/>
          </p:cNvPicPr>
          <p:nvPr/>
        </p:nvPicPr>
        <p:blipFill>
          <a:blip r:embed="rId2"/>
          <a:stretch>
            <a:fillRect/>
          </a:stretch>
        </p:blipFill>
        <p:spPr>
          <a:xfrm>
            <a:off x="1085850" y="1652339"/>
            <a:ext cx="6515099" cy="3553321"/>
          </a:xfrm>
          <a:prstGeom prst="rect">
            <a:avLst/>
          </a:prstGeom>
        </p:spPr>
      </p:pic>
    </p:spTree>
    <p:extLst>
      <p:ext uri="{BB962C8B-B14F-4D97-AF65-F5344CB8AC3E}">
        <p14:creationId xmlns:p14="http://schemas.microsoft.com/office/powerpoint/2010/main" val="2620405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7C44-0F78-4889-B452-F62CF0DA3C62}"/>
              </a:ext>
            </a:extLst>
          </p:cNvPr>
          <p:cNvSpPr>
            <a:spLocks noGrp="1"/>
          </p:cNvSpPr>
          <p:nvPr>
            <p:ph type="title"/>
          </p:nvPr>
        </p:nvSpPr>
        <p:spPr>
          <a:xfrm>
            <a:off x="2162175" y="617557"/>
            <a:ext cx="9248775" cy="696894"/>
          </a:xfrm>
        </p:spPr>
        <p:txBody>
          <a:bodyPr/>
          <a:lstStyle/>
          <a:p>
            <a:r>
              <a:rPr lang="en-IN" dirty="0"/>
              <a:t>WORKING OF THE CIRCUIT-(ALGORITHM)</a:t>
            </a:r>
          </a:p>
        </p:txBody>
      </p:sp>
      <p:sp>
        <p:nvSpPr>
          <p:cNvPr id="3" name="TextBox 2">
            <a:extLst>
              <a:ext uri="{FF2B5EF4-FFF2-40B4-BE49-F238E27FC236}">
                <a16:creationId xmlns:a16="http://schemas.microsoft.com/office/drawing/2014/main" id="{3A1899A2-2366-4AD4-9C85-5C9FA8326AF2}"/>
              </a:ext>
            </a:extLst>
          </p:cNvPr>
          <p:cNvSpPr txBox="1"/>
          <p:nvPr/>
        </p:nvSpPr>
        <p:spPr>
          <a:xfrm>
            <a:off x="1123950" y="1314451"/>
            <a:ext cx="4191000" cy="4124206"/>
          </a:xfrm>
          <a:prstGeom prst="rect">
            <a:avLst/>
          </a:prstGeom>
          <a:noFill/>
        </p:spPr>
        <p:txBody>
          <a:bodyPr wrap="square" rtlCol="0">
            <a:spAutoFit/>
          </a:bodyPr>
          <a:lstStyle/>
          <a:p>
            <a:r>
              <a:rPr lang="en-IN" sz="2800" dirty="0"/>
              <a:t>STEP 1-</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CNY70 optical sensor is used to sense the reflected light. Finger is placed between the transmitter and receiver probe of sensor. When more light falls on the photo transistor it conducts more, its collector current increases and so its collector voltage decreases. When less light falls on the photo transistor it conducts less, its collector current decreases and so its collector voltage decreases. This variation in the collector voltage is proportional to the heart rate.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0DAC9869-6B1B-4A66-AE6A-D55CAD443A1B}"/>
              </a:ext>
            </a:extLst>
          </p:cNvPr>
          <p:cNvPicPr>
            <a:picLocks noChangeAspect="1"/>
          </p:cNvPicPr>
          <p:nvPr/>
        </p:nvPicPr>
        <p:blipFill>
          <a:blip r:embed="rId2"/>
          <a:stretch>
            <a:fillRect/>
          </a:stretch>
        </p:blipFill>
        <p:spPr>
          <a:xfrm>
            <a:off x="6029040" y="1314451"/>
            <a:ext cx="4924710" cy="1971674"/>
          </a:xfrm>
          <a:prstGeom prst="rect">
            <a:avLst/>
          </a:prstGeom>
        </p:spPr>
      </p:pic>
      <p:pic>
        <p:nvPicPr>
          <p:cNvPr id="6" name="Picture 5">
            <a:extLst>
              <a:ext uri="{FF2B5EF4-FFF2-40B4-BE49-F238E27FC236}">
                <a16:creationId xmlns:a16="http://schemas.microsoft.com/office/drawing/2014/main" id="{00E9F7EC-29CD-49A1-8890-383D4744A3DD}"/>
              </a:ext>
            </a:extLst>
          </p:cNvPr>
          <p:cNvPicPr>
            <a:picLocks noChangeAspect="1"/>
          </p:cNvPicPr>
          <p:nvPr/>
        </p:nvPicPr>
        <p:blipFill>
          <a:blip r:embed="rId3"/>
          <a:stretch>
            <a:fillRect/>
          </a:stretch>
        </p:blipFill>
        <p:spPr>
          <a:xfrm>
            <a:off x="6096000" y="3429000"/>
            <a:ext cx="5196491" cy="2981633"/>
          </a:xfrm>
          <a:prstGeom prst="rect">
            <a:avLst/>
          </a:prstGeom>
        </p:spPr>
      </p:pic>
    </p:spTree>
    <p:extLst>
      <p:ext uri="{BB962C8B-B14F-4D97-AF65-F5344CB8AC3E}">
        <p14:creationId xmlns:p14="http://schemas.microsoft.com/office/powerpoint/2010/main" val="256381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716B5-B88C-4FF4-B909-CE65552785EE}"/>
              </a:ext>
            </a:extLst>
          </p:cNvPr>
          <p:cNvSpPr>
            <a:spLocks noGrp="1"/>
          </p:cNvSpPr>
          <p:nvPr>
            <p:ph type="title"/>
          </p:nvPr>
        </p:nvSpPr>
        <p:spPr>
          <a:xfrm>
            <a:off x="952523" y="809625"/>
            <a:ext cx="5381602" cy="1424746"/>
          </a:xfrm>
        </p:spPr>
        <p:txBody>
          <a:bodyPr>
            <a:no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Signal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received by the photo transistor is very weak and perturbed by high frequency noise. For this signal to be processed in Microcontroller, undesired noise needs to be eliminated. In addition, the signal level has to be raised to an acceptable level so that the spikes coming from the photo transistor every time the heart beats can be distinguished clearly in the Microcontroller.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noise reduction and amplification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purpose, three QUAD OP-AMP are used. Reflection method is used as it serves better performance. The received signal is passed through two consecutive filters to block dc components. Signal components below a defined cut-off frequency are amplified. For this amplification purpose OP-AMP LM324 with class A output stage is used that amplifies the original signal almost ten thousand times. Thus, high frequency components (ripple or noise) automatically get attenuated throughout this amplification process.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sp>
        <p:nvSpPr>
          <p:cNvPr id="5" name="Text Placeholder 4">
            <a:extLst>
              <a:ext uri="{FF2B5EF4-FFF2-40B4-BE49-F238E27FC236}">
                <a16:creationId xmlns:a16="http://schemas.microsoft.com/office/drawing/2014/main" id="{4E71400E-7F8D-4846-8B80-D3BF76D3B2BC}"/>
              </a:ext>
            </a:extLst>
          </p:cNvPr>
          <p:cNvSpPr>
            <a:spLocks noGrp="1"/>
          </p:cNvSpPr>
          <p:nvPr>
            <p:ph type="body" idx="1"/>
          </p:nvPr>
        </p:nvSpPr>
        <p:spPr>
          <a:xfrm>
            <a:off x="1059468" y="192336"/>
            <a:ext cx="7791931" cy="617289"/>
          </a:xfrm>
        </p:spPr>
        <p:txBody>
          <a:bodyPr>
            <a:normAutofit/>
          </a:bodyPr>
          <a:lstStyle/>
          <a:p>
            <a:pPr algn="l"/>
            <a:r>
              <a:rPr lang="en-IN" sz="2800" dirty="0"/>
              <a:t>STEP</a:t>
            </a:r>
            <a:r>
              <a:rPr lang="en-IN" dirty="0"/>
              <a:t> </a:t>
            </a:r>
            <a:r>
              <a:rPr lang="en-IN" sz="2800" dirty="0"/>
              <a:t>2-</a:t>
            </a:r>
            <a:endParaRPr lang="en-IN" dirty="0"/>
          </a:p>
        </p:txBody>
      </p:sp>
      <p:pic>
        <p:nvPicPr>
          <p:cNvPr id="7" name="Picture 6">
            <a:extLst>
              <a:ext uri="{FF2B5EF4-FFF2-40B4-BE49-F238E27FC236}">
                <a16:creationId xmlns:a16="http://schemas.microsoft.com/office/drawing/2014/main" id="{F7E0E786-3639-428E-84B7-6D7EE1D12E5F}"/>
              </a:ext>
            </a:extLst>
          </p:cNvPr>
          <p:cNvPicPr>
            <a:picLocks noChangeAspect="1"/>
          </p:cNvPicPr>
          <p:nvPr/>
        </p:nvPicPr>
        <p:blipFill>
          <a:blip r:embed="rId2"/>
          <a:stretch>
            <a:fillRect/>
          </a:stretch>
        </p:blipFill>
        <p:spPr>
          <a:xfrm>
            <a:off x="6829413" y="809625"/>
            <a:ext cx="4257862" cy="3091004"/>
          </a:xfrm>
          <a:prstGeom prst="rect">
            <a:avLst/>
          </a:prstGeom>
        </p:spPr>
      </p:pic>
      <p:pic>
        <p:nvPicPr>
          <p:cNvPr id="11" name="Picture 10">
            <a:extLst>
              <a:ext uri="{FF2B5EF4-FFF2-40B4-BE49-F238E27FC236}">
                <a16:creationId xmlns:a16="http://schemas.microsoft.com/office/drawing/2014/main" id="{04AC0114-5561-4D0E-B138-F0AFD3A38D87}"/>
              </a:ext>
            </a:extLst>
          </p:cNvPr>
          <p:cNvPicPr>
            <a:picLocks noChangeAspect="1"/>
          </p:cNvPicPr>
          <p:nvPr/>
        </p:nvPicPr>
        <p:blipFill>
          <a:blip r:embed="rId3"/>
          <a:stretch>
            <a:fillRect/>
          </a:stretch>
        </p:blipFill>
        <p:spPr>
          <a:xfrm>
            <a:off x="7931382" y="5124426"/>
            <a:ext cx="1840033" cy="361974"/>
          </a:xfrm>
          <a:prstGeom prst="rect">
            <a:avLst/>
          </a:prstGeom>
        </p:spPr>
      </p:pic>
      <p:pic>
        <p:nvPicPr>
          <p:cNvPr id="3" name="Picture 2">
            <a:extLst>
              <a:ext uri="{FF2B5EF4-FFF2-40B4-BE49-F238E27FC236}">
                <a16:creationId xmlns:a16="http://schemas.microsoft.com/office/drawing/2014/main" id="{35D2E4EA-62F5-4700-AB48-4376FD8C1ACE}"/>
              </a:ext>
            </a:extLst>
          </p:cNvPr>
          <p:cNvPicPr>
            <a:picLocks noChangeAspect="1"/>
          </p:cNvPicPr>
          <p:nvPr/>
        </p:nvPicPr>
        <p:blipFill>
          <a:blip r:embed="rId4"/>
          <a:stretch>
            <a:fillRect/>
          </a:stretch>
        </p:blipFill>
        <p:spPr>
          <a:xfrm>
            <a:off x="7260501" y="4433855"/>
            <a:ext cx="3181794" cy="466790"/>
          </a:xfrm>
          <a:prstGeom prst="rect">
            <a:avLst/>
          </a:prstGeom>
        </p:spPr>
      </p:pic>
    </p:spTree>
    <p:extLst>
      <p:ext uri="{BB962C8B-B14F-4D97-AF65-F5344CB8AC3E}">
        <p14:creationId xmlns:p14="http://schemas.microsoft.com/office/powerpoint/2010/main" val="149073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4EEAB7-459B-4E0A-B60D-DF440B5F58D1}"/>
              </a:ext>
            </a:extLst>
          </p:cNvPr>
          <p:cNvSpPr txBox="1"/>
          <p:nvPr/>
        </p:nvSpPr>
        <p:spPr>
          <a:xfrm>
            <a:off x="1304925" y="200025"/>
            <a:ext cx="4181475" cy="830997"/>
          </a:xfrm>
          <a:prstGeom prst="rect">
            <a:avLst/>
          </a:prstGeom>
          <a:noFill/>
        </p:spPr>
        <p:txBody>
          <a:bodyPr wrap="square" rtlCol="0">
            <a:spAutoFit/>
          </a:bodyPr>
          <a:lstStyle/>
          <a:p>
            <a:r>
              <a:rPr lang="en-IN" sz="2400" b="1" u="sng" dirty="0">
                <a:solidFill>
                  <a:schemeClr val="tx2">
                    <a:lumMod val="50000"/>
                  </a:schemeClr>
                </a:solidFill>
                <a:effectLst>
                  <a:outerShdw blurRad="38100" dist="38100" dir="2700000" algn="tl">
                    <a:srgbClr val="000000">
                      <a:alpha val="43137"/>
                    </a:srgbClr>
                  </a:outerShdw>
                </a:effectLst>
              </a:rPr>
              <a:t>PASSIVE HIGH PASS FILTER</a:t>
            </a:r>
          </a:p>
        </p:txBody>
      </p:sp>
      <p:sp>
        <p:nvSpPr>
          <p:cNvPr id="8" name="TextBox 7">
            <a:extLst>
              <a:ext uri="{FF2B5EF4-FFF2-40B4-BE49-F238E27FC236}">
                <a16:creationId xmlns:a16="http://schemas.microsoft.com/office/drawing/2014/main" id="{9533D35E-954A-455A-8A56-0B0B6C69B10D}"/>
              </a:ext>
            </a:extLst>
          </p:cNvPr>
          <p:cNvSpPr txBox="1"/>
          <p:nvPr/>
        </p:nvSpPr>
        <p:spPr>
          <a:xfrm rot="10800000" flipV="1">
            <a:off x="7038977" y="247650"/>
            <a:ext cx="3848098" cy="830997"/>
          </a:xfrm>
          <a:prstGeom prst="rect">
            <a:avLst/>
          </a:prstGeom>
          <a:noFill/>
        </p:spPr>
        <p:txBody>
          <a:bodyPr wrap="square">
            <a:spAutoFit/>
          </a:bodyPr>
          <a:lstStyle/>
          <a:p>
            <a:r>
              <a:rPr lang="en-IN" sz="2400" b="1" u="sng" dirty="0">
                <a:solidFill>
                  <a:schemeClr val="tx2">
                    <a:lumMod val="50000"/>
                  </a:schemeClr>
                </a:solidFill>
                <a:effectLst>
                  <a:outerShdw blurRad="38100" dist="38100" dir="2700000" algn="tl">
                    <a:srgbClr val="000000">
                      <a:alpha val="43137"/>
                    </a:srgbClr>
                  </a:outerShdw>
                </a:effectLst>
              </a:rPr>
              <a:t>ACTIVE LOW PASS FILTER</a:t>
            </a:r>
          </a:p>
        </p:txBody>
      </p:sp>
      <p:cxnSp>
        <p:nvCxnSpPr>
          <p:cNvPr id="10" name="Straight Arrow Connector 9">
            <a:extLst>
              <a:ext uri="{FF2B5EF4-FFF2-40B4-BE49-F238E27FC236}">
                <a16:creationId xmlns:a16="http://schemas.microsoft.com/office/drawing/2014/main" id="{BF29FB19-378F-48BD-8423-E17FA7BDBF49}"/>
              </a:ext>
            </a:extLst>
          </p:cNvPr>
          <p:cNvCxnSpPr/>
          <p:nvPr/>
        </p:nvCxnSpPr>
        <p:spPr>
          <a:xfrm flipH="1">
            <a:off x="7038977" y="1078647"/>
            <a:ext cx="403681" cy="645378"/>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85C9F74-4208-4B37-B2EA-9A7703D263FC}"/>
              </a:ext>
            </a:extLst>
          </p:cNvPr>
          <p:cNvCxnSpPr>
            <a:cxnSpLocks/>
          </p:cNvCxnSpPr>
          <p:nvPr/>
        </p:nvCxnSpPr>
        <p:spPr>
          <a:xfrm>
            <a:off x="2695575" y="858271"/>
            <a:ext cx="898985" cy="86315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5" name="Right Brace 14">
            <a:extLst>
              <a:ext uri="{FF2B5EF4-FFF2-40B4-BE49-F238E27FC236}">
                <a16:creationId xmlns:a16="http://schemas.microsoft.com/office/drawing/2014/main" id="{876CDB05-C8C1-49B4-A1C3-F8E8488881CC}"/>
              </a:ext>
            </a:extLst>
          </p:cNvPr>
          <p:cNvSpPr/>
          <p:nvPr/>
        </p:nvSpPr>
        <p:spPr>
          <a:xfrm rot="5400000">
            <a:off x="5420292" y="3713799"/>
            <a:ext cx="284619" cy="496752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7A38E649-958C-41B3-AFF1-462DCC2CCCC5}"/>
              </a:ext>
            </a:extLst>
          </p:cNvPr>
          <p:cNvSpPr txBox="1"/>
          <p:nvPr/>
        </p:nvSpPr>
        <p:spPr>
          <a:xfrm rot="10800000" flipV="1">
            <a:off x="3999371" y="6298067"/>
            <a:ext cx="3126459" cy="461665"/>
          </a:xfrm>
          <a:prstGeom prst="rect">
            <a:avLst/>
          </a:prstGeom>
          <a:noFill/>
        </p:spPr>
        <p:txBody>
          <a:bodyPr wrap="square">
            <a:spAutoFit/>
          </a:bodyPr>
          <a:lstStyle/>
          <a:p>
            <a:r>
              <a:rPr lang="en-IN" sz="2400" b="1" u="sng" dirty="0">
                <a:solidFill>
                  <a:schemeClr val="tx2">
                    <a:lumMod val="50000"/>
                  </a:schemeClr>
                </a:solidFill>
                <a:effectLst>
                  <a:outerShdw blurRad="38100" dist="38100" dir="2700000" algn="tl">
                    <a:srgbClr val="000000">
                      <a:alpha val="43137"/>
                    </a:srgbClr>
                  </a:outerShdw>
                </a:effectLst>
              </a:rPr>
              <a:t>BAND PASS FILTER</a:t>
            </a:r>
          </a:p>
        </p:txBody>
      </p:sp>
      <p:pic>
        <p:nvPicPr>
          <p:cNvPr id="18" name="Picture 17">
            <a:extLst>
              <a:ext uri="{FF2B5EF4-FFF2-40B4-BE49-F238E27FC236}">
                <a16:creationId xmlns:a16="http://schemas.microsoft.com/office/drawing/2014/main" id="{8E0A565F-DABD-4940-B5D4-2AFD2C2AB8EC}"/>
              </a:ext>
            </a:extLst>
          </p:cNvPr>
          <p:cNvPicPr>
            <a:picLocks noChangeAspect="1"/>
          </p:cNvPicPr>
          <p:nvPr/>
        </p:nvPicPr>
        <p:blipFill>
          <a:blip r:embed="rId2"/>
          <a:stretch>
            <a:fillRect/>
          </a:stretch>
        </p:blipFill>
        <p:spPr>
          <a:xfrm>
            <a:off x="4791953" y="247650"/>
            <a:ext cx="1913649" cy="727585"/>
          </a:xfrm>
          <a:prstGeom prst="rect">
            <a:avLst/>
          </a:prstGeom>
        </p:spPr>
      </p:pic>
      <p:sp>
        <p:nvSpPr>
          <p:cNvPr id="19" name="TextBox 18">
            <a:extLst>
              <a:ext uri="{FF2B5EF4-FFF2-40B4-BE49-F238E27FC236}">
                <a16:creationId xmlns:a16="http://schemas.microsoft.com/office/drawing/2014/main" id="{2850FDCA-1CD9-42A9-9DBB-B4311CF61053}"/>
              </a:ext>
            </a:extLst>
          </p:cNvPr>
          <p:cNvSpPr txBox="1"/>
          <p:nvPr/>
        </p:nvSpPr>
        <p:spPr>
          <a:xfrm>
            <a:off x="8327797" y="3897411"/>
            <a:ext cx="3010324" cy="2862322"/>
          </a:xfrm>
          <a:prstGeom prst="rect">
            <a:avLst/>
          </a:prstGeom>
          <a:noFill/>
        </p:spPr>
        <p:txBody>
          <a:bodyPr wrap="square" rtlCol="0">
            <a:spAutoFit/>
          </a:bodyPr>
          <a:lstStyle/>
          <a:p>
            <a:pPr algn="ctr"/>
            <a:r>
              <a:rPr lang="en-IN" dirty="0">
                <a:highlight>
                  <a:srgbClr val="000000"/>
                </a:highlight>
              </a:rPr>
              <a:t>Any frequency lower than 60 Hz is filtered out as it is noise from the surrounding</a:t>
            </a:r>
          </a:p>
          <a:p>
            <a:pPr algn="ctr"/>
            <a:r>
              <a:rPr lang="en-US" b="0" i="0" dirty="0">
                <a:effectLst/>
                <a:highlight>
                  <a:srgbClr val="000000"/>
                </a:highlight>
                <a:latin typeface="Open Sans" panose="020B0606030504020204" pitchFamily="34" charset="0"/>
              </a:rPr>
              <a:t> If the frequency was &lt; 30 Hz , then it belongs to the category of the abnormal heart sound, as third and fourth heart sounds and the diastolic murmur of mitral stenosis . </a:t>
            </a:r>
            <a:endParaRPr lang="en-IN" dirty="0">
              <a:highlight>
                <a:srgbClr val="000000"/>
              </a:highlight>
            </a:endParaRPr>
          </a:p>
        </p:txBody>
      </p:sp>
      <p:sp>
        <p:nvSpPr>
          <p:cNvPr id="20" name="TextBox 19">
            <a:extLst>
              <a:ext uri="{FF2B5EF4-FFF2-40B4-BE49-F238E27FC236}">
                <a16:creationId xmlns:a16="http://schemas.microsoft.com/office/drawing/2014/main" id="{1B4042D3-C9D2-4740-9794-6706CDE89AB2}"/>
              </a:ext>
            </a:extLst>
          </p:cNvPr>
          <p:cNvSpPr txBox="1"/>
          <p:nvPr/>
        </p:nvSpPr>
        <p:spPr>
          <a:xfrm>
            <a:off x="1304925" y="1401336"/>
            <a:ext cx="1571625" cy="646331"/>
          </a:xfrm>
          <a:prstGeom prst="rect">
            <a:avLst/>
          </a:prstGeom>
          <a:noFill/>
        </p:spPr>
        <p:txBody>
          <a:bodyPr wrap="square" rtlCol="0">
            <a:spAutoFit/>
          </a:bodyPr>
          <a:lstStyle/>
          <a:p>
            <a:r>
              <a:rPr lang="en-IN" dirty="0"/>
              <a:t>f cut-off = 0.7Hz</a:t>
            </a:r>
          </a:p>
        </p:txBody>
      </p:sp>
      <p:sp>
        <p:nvSpPr>
          <p:cNvPr id="21" name="TextBox 20">
            <a:extLst>
              <a:ext uri="{FF2B5EF4-FFF2-40B4-BE49-F238E27FC236}">
                <a16:creationId xmlns:a16="http://schemas.microsoft.com/office/drawing/2014/main" id="{1BFA80F9-81AF-4618-A223-8CE8A7C08FA1}"/>
              </a:ext>
            </a:extLst>
          </p:cNvPr>
          <p:cNvSpPr txBox="1"/>
          <p:nvPr/>
        </p:nvSpPr>
        <p:spPr>
          <a:xfrm>
            <a:off x="8710612" y="1294432"/>
            <a:ext cx="1571625" cy="646331"/>
          </a:xfrm>
          <a:prstGeom prst="rect">
            <a:avLst/>
          </a:prstGeom>
          <a:noFill/>
        </p:spPr>
        <p:txBody>
          <a:bodyPr wrap="square" rtlCol="0">
            <a:spAutoFit/>
          </a:bodyPr>
          <a:lstStyle/>
          <a:p>
            <a:r>
              <a:rPr lang="en-IN" dirty="0"/>
              <a:t>f cut-off = 2.34 Hz</a:t>
            </a:r>
          </a:p>
        </p:txBody>
      </p:sp>
      <p:pic>
        <p:nvPicPr>
          <p:cNvPr id="23" name="Picture 22">
            <a:extLst>
              <a:ext uri="{FF2B5EF4-FFF2-40B4-BE49-F238E27FC236}">
                <a16:creationId xmlns:a16="http://schemas.microsoft.com/office/drawing/2014/main" id="{B10C88AF-E8DE-44CE-B9D6-F3946CB26711}"/>
              </a:ext>
            </a:extLst>
          </p:cNvPr>
          <p:cNvPicPr>
            <a:picLocks noChangeAspect="1"/>
          </p:cNvPicPr>
          <p:nvPr/>
        </p:nvPicPr>
        <p:blipFill>
          <a:blip r:embed="rId3"/>
          <a:stretch>
            <a:fillRect/>
          </a:stretch>
        </p:blipFill>
        <p:spPr>
          <a:xfrm>
            <a:off x="3157982" y="1524163"/>
            <a:ext cx="5058481" cy="4467849"/>
          </a:xfrm>
          <a:prstGeom prst="rect">
            <a:avLst/>
          </a:prstGeom>
        </p:spPr>
      </p:pic>
      <p:sp>
        <p:nvSpPr>
          <p:cNvPr id="5" name="Rectangle 4">
            <a:extLst>
              <a:ext uri="{FF2B5EF4-FFF2-40B4-BE49-F238E27FC236}">
                <a16:creationId xmlns:a16="http://schemas.microsoft.com/office/drawing/2014/main" id="{2D7A70E2-6AFE-40F7-9A86-C17E95E94584}"/>
              </a:ext>
            </a:extLst>
          </p:cNvPr>
          <p:cNvSpPr/>
          <p:nvPr/>
        </p:nvSpPr>
        <p:spPr>
          <a:xfrm>
            <a:off x="3246894" y="1627576"/>
            <a:ext cx="1362075" cy="4007817"/>
          </a:xfrm>
          <a:prstGeom prst="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DA83BBC9-6E75-4776-B962-BD307AA08140}"/>
              </a:ext>
            </a:extLst>
          </p:cNvPr>
          <p:cNvSpPr/>
          <p:nvPr/>
        </p:nvSpPr>
        <p:spPr>
          <a:xfrm>
            <a:off x="5213808" y="1627576"/>
            <a:ext cx="2228850" cy="4030274"/>
          </a:xfrm>
          <a:prstGeom prst="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9751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65106B-5D5E-4CBF-B7B5-D10199C6C174}"/>
              </a:ext>
            </a:extLst>
          </p:cNvPr>
          <p:cNvPicPr>
            <a:picLocks noChangeAspect="1"/>
          </p:cNvPicPr>
          <p:nvPr/>
        </p:nvPicPr>
        <p:blipFill>
          <a:blip r:embed="rId2"/>
          <a:stretch>
            <a:fillRect/>
          </a:stretch>
        </p:blipFill>
        <p:spPr>
          <a:xfrm>
            <a:off x="5724636" y="0"/>
            <a:ext cx="5352828" cy="6858000"/>
          </a:xfrm>
          <a:prstGeom prst="rect">
            <a:avLst/>
          </a:prstGeom>
        </p:spPr>
      </p:pic>
      <p:sp>
        <p:nvSpPr>
          <p:cNvPr id="6" name="TextBox 5">
            <a:extLst>
              <a:ext uri="{FF2B5EF4-FFF2-40B4-BE49-F238E27FC236}">
                <a16:creationId xmlns:a16="http://schemas.microsoft.com/office/drawing/2014/main" id="{020D5AB5-DC0A-4021-B840-6F729DF56C2D}"/>
              </a:ext>
            </a:extLst>
          </p:cNvPr>
          <p:cNvSpPr txBox="1"/>
          <p:nvPr/>
        </p:nvSpPr>
        <p:spPr>
          <a:xfrm>
            <a:off x="1114536" y="3286125"/>
            <a:ext cx="4229100" cy="769441"/>
          </a:xfrm>
          <a:prstGeom prst="rect">
            <a:avLst/>
          </a:prstGeom>
          <a:noFill/>
        </p:spPr>
        <p:txBody>
          <a:bodyPr wrap="square" rtlCol="0">
            <a:spAutoFit/>
          </a:bodyPr>
          <a:lstStyle/>
          <a:p>
            <a:r>
              <a:rPr lang="en-IN" sz="4400" dirty="0"/>
              <a:t>ALGORITHM</a:t>
            </a:r>
          </a:p>
        </p:txBody>
      </p:sp>
      <p:sp>
        <p:nvSpPr>
          <p:cNvPr id="5" name="TextBox 4">
            <a:extLst>
              <a:ext uri="{FF2B5EF4-FFF2-40B4-BE49-F238E27FC236}">
                <a16:creationId xmlns:a16="http://schemas.microsoft.com/office/drawing/2014/main" id="{5CE16F6C-FEB0-4550-A962-2DD460CDDD01}"/>
              </a:ext>
            </a:extLst>
          </p:cNvPr>
          <p:cNvSpPr txBox="1"/>
          <p:nvPr/>
        </p:nvSpPr>
        <p:spPr>
          <a:xfrm>
            <a:off x="1114536" y="4455616"/>
            <a:ext cx="3543189" cy="1754326"/>
          </a:xfrm>
          <a:prstGeom prst="rect">
            <a:avLst/>
          </a:prstGeom>
          <a:noFill/>
        </p:spPr>
        <p:txBody>
          <a:bodyPr wrap="square">
            <a:spAutoFit/>
          </a:bodyPr>
          <a:lstStyle/>
          <a:p>
            <a:r>
              <a:rPr lang="en-IN" dirty="0">
                <a:latin typeface="Times New Roman" panose="02020603050405020304" pitchFamily="18" charset="0"/>
              </a:rPr>
              <a:t>Output has to be displayed as BPM (beats per minute) however it is a tough task to measure for one minute. Hence we scale down the time to 15 secs and the final count will be multiplied by 4 to get BPM.</a:t>
            </a:r>
          </a:p>
        </p:txBody>
      </p:sp>
    </p:spTree>
    <p:extLst>
      <p:ext uri="{BB962C8B-B14F-4D97-AF65-F5344CB8AC3E}">
        <p14:creationId xmlns:p14="http://schemas.microsoft.com/office/powerpoint/2010/main" val="65982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2522-AAB4-42F1-9BD4-378187FB5A74}"/>
              </a:ext>
            </a:extLst>
          </p:cNvPr>
          <p:cNvSpPr>
            <a:spLocks noGrp="1"/>
          </p:cNvSpPr>
          <p:nvPr>
            <p:ph type="title"/>
          </p:nvPr>
        </p:nvSpPr>
        <p:spPr>
          <a:xfrm>
            <a:off x="419100" y="0"/>
            <a:ext cx="3159689" cy="592119"/>
          </a:xfrm>
        </p:spPr>
        <p:txBody>
          <a:bodyPr/>
          <a:lstStyle/>
          <a:p>
            <a:r>
              <a:rPr lang="en-IN" dirty="0"/>
              <a:t>CIRCUITRY-</a:t>
            </a:r>
          </a:p>
        </p:txBody>
      </p:sp>
      <p:pic>
        <p:nvPicPr>
          <p:cNvPr id="4" name="Picture 3">
            <a:extLst>
              <a:ext uri="{FF2B5EF4-FFF2-40B4-BE49-F238E27FC236}">
                <a16:creationId xmlns:a16="http://schemas.microsoft.com/office/drawing/2014/main" id="{E2DBB803-3113-4F5E-92AD-563035E44811}"/>
              </a:ext>
            </a:extLst>
          </p:cNvPr>
          <p:cNvPicPr>
            <a:picLocks noChangeAspect="1"/>
          </p:cNvPicPr>
          <p:nvPr/>
        </p:nvPicPr>
        <p:blipFill rotWithShape="1">
          <a:blip r:embed="rId2"/>
          <a:srcRect l="4844" t="2862" r="2578" b="2548"/>
          <a:stretch/>
        </p:blipFill>
        <p:spPr>
          <a:xfrm>
            <a:off x="0" y="504826"/>
            <a:ext cx="12192000" cy="6353174"/>
          </a:xfrm>
          <a:prstGeom prst="rect">
            <a:avLst/>
          </a:prstGeom>
        </p:spPr>
      </p:pic>
    </p:spTree>
    <p:extLst>
      <p:ext uri="{BB962C8B-B14F-4D97-AF65-F5344CB8AC3E}">
        <p14:creationId xmlns:p14="http://schemas.microsoft.com/office/powerpoint/2010/main" val="751919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331FA-E9E2-4A95-86C6-D33F6CF719D7}"/>
              </a:ext>
            </a:extLst>
          </p:cNvPr>
          <p:cNvSpPr txBox="1"/>
          <p:nvPr/>
        </p:nvSpPr>
        <p:spPr>
          <a:xfrm>
            <a:off x="3047999" y="2136339"/>
            <a:ext cx="7191375" cy="369332"/>
          </a:xfrm>
          <a:prstGeom prst="rect">
            <a:avLst/>
          </a:prstGeom>
          <a:noFill/>
        </p:spPr>
        <p:txBody>
          <a:bodyPr wrap="square">
            <a:spAutoFit/>
          </a:bodyPr>
          <a:lstStyle/>
          <a:p>
            <a:endParaRPr lang="en-IN" dirty="0"/>
          </a:p>
        </p:txBody>
      </p:sp>
      <p:pic>
        <p:nvPicPr>
          <p:cNvPr id="7" name="Picture 6">
            <a:extLst>
              <a:ext uri="{FF2B5EF4-FFF2-40B4-BE49-F238E27FC236}">
                <a16:creationId xmlns:a16="http://schemas.microsoft.com/office/drawing/2014/main" id="{167C6946-0304-455F-9E1C-4236851898F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1068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23A607-0764-471B-B350-41EE532A85D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79420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E0532-D9EB-4FCB-AD09-0EAB7308E30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5041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6BD3A874-DAA0-498E-B551-8806E5AB4543}"/>
              </a:ext>
            </a:extLst>
          </p:cNvPr>
          <p:cNvSpPr>
            <a:spLocks noGrp="1"/>
          </p:cNvSpPr>
          <p:nvPr>
            <p:ph type="body" idx="1"/>
          </p:nvPr>
        </p:nvSpPr>
        <p:spPr>
          <a:xfrm>
            <a:off x="2773968" y="2268786"/>
            <a:ext cx="7791931" cy="878468"/>
          </a:xfrm>
        </p:spPr>
        <p:txBody>
          <a:bodyPr>
            <a:normAutofit/>
          </a:bodyPr>
          <a:lstStyle/>
          <a:p>
            <a:r>
              <a:rPr lang="en-IN" sz="4400" dirty="0"/>
              <a:t>OBJECTIVE</a:t>
            </a:r>
          </a:p>
        </p:txBody>
      </p:sp>
      <p:sp>
        <p:nvSpPr>
          <p:cNvPr id="5" name="Title 1">
            <a:extLst>
              <a:ext uri="{FF2B5EF4-FFF2-40B4-BE49-F238E27FC236}">
                <a16:creationId xmlns:a16="http://schemas.microsoft.com/office/drawing/2014/main" id="{E2AF4A13-FD13-433E-A1B9-1582C6BB66B3}"/>
              </a:ext>
            </a:extLst>
          </p:cNvPr>
          <p:cNvSpPr>
            <a:spLocks noGrp="1"/>
          </p:cNvSpPr>
          <p:nvPr>
            <p:ph type="title"/>
          </p:nvPr>
        </p:nvSpPr>
        <p:spPr>
          <a:xfrm>
            <a:off x="2609873" y="3147253"/>
            <a:ext cx="7956560" cy="2558221"/>
          </a:xfrm>
        </p:spPr>
        <p:txBody>
          <a:bodyPr>
            <a:normAutofit fontScale="90000"/>
          </a:bodyPr>
          <a:lstStyle/>
          <a:p>
            <a:r>
              <a:rPr lang="en-IN" sz="2800" dirty="0">
                <a:effectLst/>
                <a:latin typeface="Times New Roman" panose="02020603050405020304" pitchFamily="18" charset="0"/>
                <a:ea typeface="Calibri" panose="020F0502020204030204" pitchFamily="34" charset="0"/>
              </a:rPr>
              <a:t>This project underlines the design of heart rate monitor system using 8051 microcontroller and Photosensor. The circuit is designed in order to calculate the heart rate at the fingertip based on the change in blood volume. The finger is places between Photo diode and transistor and the intensity of reflected light is measured to calculate the heart rate. </a:t>
            </a:r>
            <a:endParaRPr lang="en-IN" sz="4400" dirty="0"/>
          </a:p>
        </p:txBody>
      </p:sp>
    </p:spTree>
    <p:extLst>
      <p:ext uri="{BB962C8B-B14F-4D97-AF65-F5344CB8AC3E}">
        <p14:creationId xmlns:p14="http://schemas.microsoft.com/office/powerpoint/2010/main" val="3017057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E31BC1-3DB9-49D8-85B5-ED47DB94127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9924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B469-89C2-4FD2-A3B2-92397F0AB7FC}"/>
              </a:ext>
            </a:extLst>
          </p:cNvPr>
          <p:cNvSpPr>
            <a:spLocks noGrp="1"/>
          </p:cNvSpPr>
          <p:nvPr>
            <p:ph type="title"/>
          </p:nvPr>
        </p:nvSpPr>
        <p:spPr>
          <a:xfrm>
            <a:off x="2609873" y="2716627"/>
            <a:ext cx="7956560" cy="1424746"/>
          </a:xfrm>
        </p:spPr>
        <p:txBody>
          <a:bodyPr>
            <a:noAutofit/>
          </a:bodyPr>
          <a:lstStyle/>
          <a:p>
            <a:r>
              <a:rPr lang="en-IN" sz="2400" dirty="0">
                <a:effectLst/>
                <a:latin typeface="Bahnschrift Light" panose="020B0502040204020203" pitchFamily="34" charset="0"/>
                <a:ea typeface="Calibri" panose="020F0502020204030204" pitchFamily="34" charset="0"/>
              </a:rPr>
              <a:t>The methodology adapted for this project is referred to as photoplethysmography in medical terms. It is the process of optically evaluating the volumetric measurement of an organ.</a:t>
            </a:r>
            <a:r>
              <a:rPr lang="en-IN" sz="2400" dirty="0">
                <a:effectLst/>
                <a:latin typeface="Bahnschrift Light" panose="020B0502040204020203" pitchFamily="34" charset="0"/>
                <a:ea typeface="Calibri" panose="020F0502020204030204" pitchFamily="34" charset="0"/>
                <a:cs typeface="Times New Roman" panose="02020603050405020304" pitchFamily="18" charset="0"/>
              </a:rPr>
              <a:t> When the heart expands (diastole) the volume of blood inside the fingertip increases and when the heart contracts (systole) the volume of blood inside the fingertip decreases. The resultant pulsing of blood volume inside the fingertip is directly proportional to the heart rate. Aim is to count the number of pulses in one minute, that’s the heart rate in beats per minute (bpm). </a:t>
            </a:r>
            <a:br>
              <a:rPr lang="en-IN" sz="24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2400" dirty="0">
                <a:effectLst/>
                <a:latin typeface="Bahnschrift Light" panose="020B0502040204020203" pitchFamily="34" charset="0"/>
                <a:ea typeface="Calibri" panose="020F0502020204030204" pitchFamily="34" charset="0"/>
              </a:rPr>
              <a:t> </a:t>
            </a:r>
            <a:endParaRPr lang="en-IN" sz="2400" dirty="0">
              <a:latin typeface="Bahnschrift Light" panose="020B0502040204020203" pitchFamily="34" charset="0"/>
            </a:endParaRPr>
          </a:p>
        </p:txBody>
      </p:sp>
      <p:sp>
        <p:nvSpPr>
          <p:cNvPr id="3" name="Text Placeholder 2">
            <a:extLst>
              <a:ext uri="{FF2B5EF4-FFF2-40B4-BE49-F238E27FC236}">
                <a16:creationId xmlns:a16="http://schemas.microsoft.com/office/drawing/2014/main" id="{9A93B522-6001-4E58-BD76-298E73426E17}"/>
              </a:ext>
            </a:extLst>
          </p:cNvPr>
          <p:cNvSpPr>
            <a:spLocks noGrp="1"/>
          </p:cNvSpPr>
          <p:nvPr>
            <p:ph type="body" idx="1"/>
          </p:nvPr>
        </p:nvSpPr>
        <p:spPr>
          <a:xfrm>
            <a:off x="2774502" y="1649661"/>
            <a:ext cx="7791931" cy="878468"/>
          </a:xfrm>
        </p:spPr>
        <p:txBody>
          <a:bodyPr>
            <a:normAutofit/>
          </a:bodyPr>
          <a:lstStyle/>
          <a:p>
            <a:r>
              <a:rPr lang="en-IN" sz="3600" dirty="0"/>
              <a:t>METHODOLOGY ADAPTED-</a:t>
            </a:r>
          </a:p>
        </p:txBody>
      </p:sp>
    </p:spTree>
    <p:extLst>
      <p:ext uri="{BB962C8B-B14F-4D97-AF65-F5344CB8AC3E}">
        <p14:creationId xmlns:p14="http://schemas.microsoft.com/office/powerpoint/2010/main" val="255413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2A705BD-3E60-4048-8F93-AA7A52000D8E}"/>
              </a:ext>
            </a:extLst>
          </p:cNvPr>
          <p:cNvSpPr>
            <a:spLocks noGrp="1"/>
          </p:cNvSpPr>
          <p:nvPr>
            <p:ph type="body" idx="1"/>
          </p:nvPr>
        </p:nvSpPr>
        <p:spPr>
          <a:xfrm>
            <a:off x="2773968" y="2268786"/>
            <a:ext cx="7791931" cy="878468"/>
          </a:xfrm>
        </p:spPr>
        <p:txBody>
          <a:bodyPr>
            <a:normAutofit/>
          </a:bodyPr>
          <a:lstStyle/>
          <a:p>
            <a:r>
              <a:rPr lang="en-IN" sz="4400" dirty="0"/>
              <a:t>NOVELTY-</a:t>
            </a:r>
          </a:p>
        </p:txBody>
      </p:sp>
      <p:sp>
        <p:nvSpPr>
          <p:cNvPr id="5" name="Title 1">
            <a:extLst>
              <a:ext uri="{FF2B5EF4-FFF2-40B4-BE49-F238E27FC236}">
                <a16:creationId xmlns:a16="http://schemas.microsoft.com/office/drawing/2014/main" id="{AB439F4D-D0CC-4596-854A-FC0AF3B08DBB}"/>
              </a:ext>
            </a:extLst>
          </p:cNvPr>
          <p:cNvSpPr>
            <a:spLocks noGrp="1"/>
          </p:cNvSpPr>
          <p:nvPr>
            <p:ph type="title"/>
          </p:nvPr>
        </p:nvSpPr>
        <p:spPr>
          <a:xfrm>
            <a:off x="2609873" y="3147254"/>
            <a:ext cx="7956560" cy="1424746"/>
          </a:xfrm>
        </p:spPr>
        <p:txBody>
          <a:bodyPr>
            <a:normAutofit fontScale="90000"/>
          </a:bodyPr>
          <a:lstStyle/>
          <a:p>
            <a:r>
              <a:rPr lang="en-IN" sz="2700" dirty="0">
                <a:latin typeface="+mn-lt"/>
              </a:rPr>
              <a:t>As we are using 8051 microcontroller it is very cost effective. It is portable and provides real time analysis.</a:t>
            </a:r>
            <a:br>
              <a:rPr lang="en-IN" sz="2700" dirty="0">
                <a:latin typeface="+mn-lt"/>
              </a:rPr>
            </a:br>
            <a:r>
              <a:rPr lang="en-IN" sz="2700" dirty="0">
                <a:latin typeface="+mn-lt"/>
              </a:rPr>
              <a:t>During covid post treatment most patients suffer from heart trouble and this can help them to track their heart rate. </a:t>
            </a:r>
            <a:r>
              <a:rPr lang="en-IN" sz="2700" dirty="0">
                <a:effectLst/>
                <a:latin typeface="+mn-lt"/>
                <a:ea typeface="Calibri" panose="020F0502020204030204" pitchFamily="34" charset="0"/>
              </a:rPr>
              <a:t>. It is difficult to identify patterns using traditional examinations for those cardiac problems that occur customarily during normal daily activities but disappear the moment the patient is hospitalized. This results in diagnostic difficulties and consequently possible therapeutic errors. Real time monitoring is a boon to such patients</a:t>
            </a:r>
            <a:r>
              <a:rPr lang="en-IN" sz="1800" dirty="0">
                <a:effectLst/>
                <a:latin typeface="Times New Roman" panose="02020603050405020304" pitchFamily="18" charset="0"/>
                <a:ea typeface="Calibri" panose="020F0502020204030204" pitchFamily="34" charset="0"/>
              </a:rPr>
              <a:t>.</a:t>
            </a:r>
            <a:r>
              <a:rPr lang="en-IN" sz="1800" dirty="0">
                <a:solidFill>
                  <a:srgbClr val="303030"/>
                </a:solidFill>
                <a:effectLst/>
                <a:latin typeface="Segoe UI" panose="020B0502040204020203" pitchFamily="34" charset="0"/>
                <a:ea typeface="Calibri" panose="020F0502020204030204" pitchFamily="34" charset="0"/>
              </a:rPr>
              <a:t> </a:t>
            </a:r>
            <a:endParaRPr lang="en-IN" sz="2400" dirty="0"/>
          </a:p>
        </p:txBody>
      </p:sp>
    </p:spTree>
    <p:extLst>
      <p:ext uri="{BB962C8B-B14F-4D97-AF65-F5344CB8AC3E}">
        <p14:creationId xmlns:p14="http://schemas.microsoft.com/office/powerpoint/2010/main" val="311639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92" y="608032"/>
            <a:ext cx="7958331" cy="731986"/>
          </a:xfrm>
        </p:spPr>
        <p:txBody>
          <a:bodyPr/>
          <a:lstStyle/>
          <a:p>
            <a:r>
              <a:rPr lang="en-IN" dirty="0"/>
              <a:t>LITERATURE SURVEY</a:t>
            </a:r>
          </a:p>
        </p:txBody>
      </p:sp>
      <p:graphicFrame>
        <p:nvGraphicFramePr>
          <p:cNvPr id="3" name="Content Placeholder 6"/>
          <p:cNvGraphicFramePr>
            <a:graphicFrameLocks/>
          </p:cNvGraphicFramePr>
          <p:nvPr>
            <p:extLst>
              <p:ext uri="{D42A27DB-BD31-4B8C-83A1-F6EECF244321}">
                <p14:modId xmlns:p14="http://schemas.microsoft.com/office/powerpoint/2010/main" val="4123962959"/>
              </p:ext>
            </p:extLst>
          </p:nvPr>
        </p:nvGraphicFramePr>
        <p:xfrm>
          <a:off x="1228725" y="1340018"/>
          <a:ext cx="10125074" cy="5194940"/>
        </p:xfrm>
        <a:graphic>
          <a:graphicData uri="http://schemas.openxmlformats.org/drawingml/2006/table">
            <a:tbl>
              <a:tblPr firstRow="1" bandRow="1">
                <a:tableStyleId>{5C22544A-7EE6-4342-B048-85BDC9FD1C3A}</a:tableStyleId>
              </a:tblPr>
              <a:tblGrid>
                <a:gridCol w="690491">
                  <a:extLst>
                    <a:ext uri="{9D8B030D-6E8A-4147-A177-3AD203B41FA5}">
                      <a16:colId xmlns:a16="http://schemas.microsoft.com/office/drawing/2014/main" val="20000"/>
                    </a:ext>
                  </a:extLst>
                </a:gridCol>
                <a:gridCol w="3752114">
                  <a:extLst>
                    <a:ext uri="{9D8B030D-6E8A-4147-A177-3AD203B41FA5}">
                      <a16:colId xmlns:a16="http://schemas.microsoft.com/office/drawing/2014/main" val="20001"/>
                    </a:ext>
                  </a:extLst>
                </a:gridCol>
                <a:gridCol w="2447563">
                  <a:extLst>
                    <a:ext uri="{9D8B030D-6E8A-4147-A177-3AD203B41FA5}">
                      <a16:colId xmlns:a16="http://schemas.microsoft.com/office/drawing/2014/main" val="20002"/>
                    </a:ext>
                  </a:extLst>
                </a:gridCol>
                <a:gridCol w="1614163">
                  <a:extLst>
                    <a:ext uri="{9D8B030D-6E8A-4147-A177-3AD203B41FA5}">
                      <a16:colId xmlns:a16="http://schemas.microsoft.com/office/drawing/2014/main" val="20003"/>
                    </a:ext>
                  </a:extLst>
                </a:gridCol>
                <a:gridCol w="1620743">
                  <a:extLst>
                    <a:ext uri="{9D8B030D-6E8A-4147-A177-3AD203B41FA5}">
                      <a16:colId xmlns:a16="http://schemas.microsoft.com/office/drawing/2014/main" val="20004"/>
                    </a:ext>
                  </a:extLst>
                </a:gridCol>
              </a:tblGrid>
              <a:tr h="6534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Title</a:t>
                      </a:r>
                      <a:r>
                        <a:rPr lang="en-IN" baseline="0" dirty="0">
                          <a:latin typeface="Times New Roman" panose="02020603050405020304" pitchFamily="18" charset="0"/>
                          <a:cs typeface="Times New Roman" panose="02020603050405020304" pitchFamily="18" charset="0"/>
                        </a:rPr>
                        <a:t> , journal name, author name, 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Pros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Cons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82378">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Wireless Heart Rate Monitoring System using MQTT</a:t>
                      </a:r>
                    </a:p>
                    <a:p>
                      <a:r>
                        <a:rPr lang="en-US" sz="1400" dirty="0">
                          <a:latin typeface="Times New Roman" panose="02020603050405020304" pitchFamily="18" charset="0"/>
                          <a:cs typeface="Times New Roman" panose="02020603050405020304" pitchFamily="18" charset="0"/>
                        </a:rPr>
                        <a:t>2016 International Electrical Engineering Congress, iEECON2016, 2-4 March </a:t>
                      </a:r>
                      <a:r>
                        <a:rPr lang="en-US" sz="1400" b="1" dirty="0">
                          <a:latin typeface="Times New Roman" panose="02020603050405020304" pitchFamily="18" charset="0"/>
                          <a:cs typeface="Times New Roman" panose="02020603050405020304" pitchFamily="18" charset="0"/>
                        </a:rPr>
                        <a:t>2016</a:t>
                      </a:r>
                      <a:r>
                        <a:rPr lang="en-US" sz="1400" dirty="0">
                          <a:latin typeface="Times New Roman" panose="02020603050405020304" pitchFamily="18" charset="0"/>
                          <a:cs typeface="Times New Roman" panose="02020603050405020304" pitchFamily="18" charset="0"/>
                        </a:rPr>
                        <a:t>, Chiang Mai,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Komkrit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Chooruanga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Pongpat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Mangkalakeereea</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Thailand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kern="1200" dirty="0" err="1">
                          <a:effectLst/>
                          <a:latin typeface="Times New Roman" panose="02020603050405020304" pitchFamily="18" charset="0"/>
                          <a:cs typeface="Times New Roman" panose="02020603050405020304" pitchFamily="18" charset="0"/>
                        </a:rPr>
                        <a:t>Photoplethysmography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Faster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More Costly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00185">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Fully Printed Wearable Vital Sensor for Human Pulse Rate Monitoring using Ferroelectric Polymer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Sekine</a:t>
                      </a:r>
                      <a:r>
                        <a:rPr lang="en-US" sz="1400" dirty="0">
                          <a:latin typeface="Times New Roman" panose="02020603050405020304" pitchFamily="18" charset="0"/>
                          <a:cs typeface="Times New Roman" panose="02020603050405020304" pitchFamily="18" charset="0"/>
                        </a:rPr>
                        <a:t>, T., Sugano, R., </a:t>
                      </a:r>
                      <a:r>
                        <a:rPr lang="en-US" sz="1400" dirty="0" err="1">
                          <a:latin typeface="Times New Roman" panose="02020603050405020304" pitchFamily="18" charset="0"/>
                          <a:cs typeface="Times New Roman" panose="02020603050405020304" pitchFamily="18" charset="0"/>
                        </a:rPr>
                        <a:t>Tashiro</a:t>
                      </a:r>
                      <a:r>
                        <a:rPr lang="en-US" sz="1400" dirty="0">
                          <a:latin typeface="Times New Roman" panose="02020603050405020304" pitchFamily="18" charset="0"/>
                          <a:cs typeface="Times New Roman" panose="02020603050405020304" pitchFamily="18" charset="0"/>
                        </a:rPr>
                        <a:t>, T. et al. Fully Printed Wearable Vital Sensor for Human Pulse Rate Monitoring using Ferroelectric Polymer. </a:t>
                      </a:r>
                      <a:r>
                        <a:rPr lang="en-US" sz="1400" dirty="0" err="1">
                          <a:latin typeface="Times New Roman" panose="02020603050405020304" pitchFamily="18" charset="0"/>
                          <a:cs typeface="Times New Roman" panose="02020603050405020304" pitchFamily="18" charset="0"/>
                        </a:rPr>
                        <a:t>Sci</a:t>
                      </a:r>
                      <a:r>
                        <a:rPr lang="en-US" sz="1400" dirty="0">
                          <a:latin typeface="Times New Roman" panose="02020603050405020304" pitchFamily="18" charset="0"/>
                          <a:cs typeface="Times New Roman" panose="02020603050405020304" pitchFamily="18" charset="0"/>
                        </a:rPr>
                        <a:t> Rep 8, 4442 (</a:t>
                      </a:r>
                      <a:r>
                        <a:rPr lang="en-US" sz="1400" b="1" dirty="0">
                          <a:latin typeface="Times New Roman" panose="02020603050405020304" pitchFamily="18" charset="0"/>
                          <a:cs typeface="Times New Roman" panose="02020603050405020304" pitchFamily="18" charset="0"/>
                        </a:rPr>
                        <a:t>2018</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800" kern="1200" dirty="0">
                          <a:effectLst/>
                          <a:latin typeface="Times New Roman" panose="02020603050405020304" pitchFamily="18" charset="0"/>
                          <a:cs typeface="Times New Roman" panose="02020603050405020304" pitchFamily="18" charset="0"/>
                        </a:rPr>
                        <a:t>Using an oscilloscope (MDO3000, Tektronix) and a waveform generator</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effectLst/>
                          <a:latin typeface="Times New Roman" panose="02020603050405020304" pitchFamily="18" charset="0"/>
                          <a:cs typeface="Times New Roman" panose="02020603050405020304" pitchFamily="18" charset="0"/>
                        </a:rPr>
                        <a:t>Flexible and wearable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More Costly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400185">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H. K. </a:t>
                      </a:r>
                      <a:r>
                        <a:rPr lang="en-IN" sz="1400" dirty="0" err="1">
                          <a:latin typeface="Times New Roman" panose="02020603050405020304" pitchFamily="18" charset="0"/>
                          <a:cs typeface="Times New Roman" panose="02020603050405020304" pitchFamily="18" charset="0"/>
                        </a:rPr>
                        <a:t>Azman</a:t>
                      </a:r>
                      <a:r>
                        <a:rPr lang="en-IN" sz="1400" dirty="0">
                          <a:latin typeface="Times New Roman" panose="02020603050405020304" pitchFamily="18" charset="0"/>
                          <a:cs typeface="Times New Roman" panose="02020603050405020304" pitchFamily="18" charset="0"/>
                        </a:rPr>
                        <a:t>, A. H. Q. A. </a:t>
                      </a:r>
                      <a:r>
                        <a:rPr lang="en-IN" sz="1400" dirty="0" err="1">
                          <a:latin typeface="Times New Roman" panose="02020603050405020304" pitchFamily="18" charset="0"/>
                          <a:cs typeface="Times New Roman" panose="02020603050405020304" pitchFamily="18" charset="0"/>
                        </a:rPr>
                        <a:t>Talib</a:t>
                      </a:r>
                      <a:r>
                        <a:rPr lang="en-IN" sz="1400" dirty="0">
                          <a:latin typeface="Times New Roman" panose="02020603050405020304" pitchFamily="18" charset="0"/>
                          <a:cs typeface="Times New Roman" panose="02020603050405020304" pitchFamily="18" charset="0"/>
                        </a:rPr>
                        <a:t> and K. </a:t>
                      </a:r>
                      <a:r>
                        <a:rPr lang="en-IN" sz="1400" dirty="0" err="1">
                          <a:latin typeface="Times New Roman" panose="02020603050405020304" pitchFamily="18" charset="0"/>
                          <a:cs typeface="Times New Roman" panose="02020603050405020304" pitchFamily="18" charset="0"/>
                        </a:rPr>
                        <a:t>Kadir</a:t>
                      </a:r>
                      <a:r>
                        <a:rPr lang="en-IN" sz="1400" dirty="0">
                          <a:latin typeface="Times New Roman" panose="02020603050405020304" pitchFamily="18" charset="0"/>
                          <a:cs typeface="Times New Roman" panose="02020603050405020304" pitchFamily="18" charset="0"/>
                        </a:rPr>
                        <a:t>, "Development of a Low-Power Heart Rate Monitor Device for Observation of Heart Rate Variability," 2019 IEEE International Conference on Smart Instrumentation, Measurement and Application (ICSIMA), Kuala Lumpur, Malaysia, </a:t>
                      </a:r>
                      <a:r>
                        <a:rPr lang="en-IN" sz="1400" b="1" dirty="0">
                          <a:latin typeface="Times New Roman" panose="02020603050405020304" pitchFamily="18" charset="0"/>
                          <a:cs typeface="Times New Roman" panose="02020603050405020304" pitchFamily="18" charset="0"/>
                        </a:rPr>
                        <a:t>2019</a:t>
                      </a: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Electrocardiogram with post-processing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More 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Time consuming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439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D23EB-B641-4643-AC5E-4EFB7FDA3574}"/>
              </a:ext>
            </a:extLst>
          </p:cNvPr>
          <p:cNvSpPr txBox="1"/>
          <p:nvPr/>
        </p:nvSpPr>
        <p:spPr>
          <a:xfrm>
            <a:off x="1495425" y="1038284"/>
            <a:ext cx="6096000" cy="4247317"/>
          </a:xfrm>
          <a:prstGeom prst="rect">
            <a:avLst/>
          </a:prstGeom>
          <a:noFill/>
        </p:spPr>
        <p:txBody>
          <a:bodyPr wrap="square">
            <a:spAutoFit/>
          </a:bodyPr>
          <a:lstStyle/>
          <a:p>
            <a:pPr marL="342900" indent="-342900">
              <a:buAutoNum type="arabicPeriod"/>
            </a:pPr>
            <a:r>
              <a:rPr lang="en-IN" sz="1800" dirty="0"/>
              <a:t>CNY70 OPTOCOUPLER</a:t>
            </a:r>
          </a:p>
          <a:p>
            <a:pPr marL="342900" indent="-342900">
              <a:buAutoNum type="arabicPeriod"/>
            </a:pPr>
            <a:r>
              <a:rPr lang="en-IN" sz="1800" dirty="0"/>
              <a:t>8051 MICRO CONTROLLER</a:t>
            </a:r>
            <a:endParaRPr lang="en-IN" dirty="0"/>
          </a:p>
          <a:p>
            <a:pPr marL="342900" indent="-342900">
              <a:buAutoNum type="arabicPeriod"/>
            </a:pPr>
            <a:r>
              <a:rPr lang="en-IN" sz="1800" dirty="0"/>
              <a:t>SEVEN SEGMENT 1 DIGIT LCD DISPLAY-3</a:t>
            </a:r>
          </a:p>
          <a:p>
            <a:pPr marL="342900" indent="-342900">
              <a:buAutoNum type="arabicPeriod"/>
            </a:pPr>
            <a:r>
              <a:rPr lang="en-IN" sz="1800" dirty="0"/>
              <a:t>RESISTORS</a:t>
            </a:r>
            <a:endParaRPr lang="en-IN" dirty="0"/>
          </a:p>
          <a:p>
            <a:pPr marL="342900" indent="-342900">
              <a:buAutoNum type="arabicPeriod"/>
            </a:pPr>
            <a:r>
              <a:rPr lang="en-IN" sz="1800" dirty="0"/>
              <a:t>CAPACITORS</a:t>
            </a:r>
            <a:endParaRPr lang="en-IN" dirty="0"/>
          </a:p>
          <a:p>
            <a:pPr marL="342900" indent="-342900">
              <a:buAutoNum type="arabicPeriod"/>
            </a:pPr>
            <a:r>
              <a:rPr lang="en-IN" sz="1800" dirty="0"/>
              <a:t>CRYSTAL OSCILLATOR </a:t>
            </a:r>
            <a:r>
              <a:rPr lang="en-IN" sz="1800" dirty="0">
                <a:latin typeface="+mn-lt"/>
              </a:rPr>
              <a:t>(</a:t>
            </a:r>
            <a:r>
              <a:rPr lang="en-IN" sz="1800" dirty="0">
                <a:effectLst/>
                <a:latin typeface="+mn-lt"/>
                <a:ea typeface="Calibri" panose="020F0502020204030204" pitchFamily="34" charset="0"/>
              </a:rPr>
              <a:t>11.0593MHz )</a:t>
            </a:r>
            <a:endParaRPr lang="en-IN" dirty="0">
              <a:ea typeface="Calibri" panose="020F0502020204030204" pitchFamily="34" charset="0"/>
            </a:endParaRPr>
          </a:p>
          <a:p>
            <a:pPr marL="342900" indent="-342900">
              <a:buAutoNum type="arabicPeriod"/>
            </a:pPr>
            <a:r>
              <a:rPr lang="en-IN" sz="1800" dirty="0">
                <a:effectLst/>
                <a:latin typeface="+mn-lt"/>
                <a:ea typeface="Calibri" panose="020F0502020204030204" pitchFamily="34" charset="0"/>
              </a:rPr>
              <a:t>LM324 QUAD OPERATIONAL AMPLIFIER(3)</a:t>
            </a:r>
          </a:p>
          <a:p>
            <a:pPr marL="342900" indent="-342900">
              <a:buAutoNum type="arabicPeriod"/>
            </a:pPr>
            <a:r>
              <a:rPr lang="en-IN" dirty="0">
                <a:ea typeface="Calibri" panose="020F0502020204030204" pitchFamily="34" charset="0"/>
              </a:rPr>
              <a:t>BJT-2N2222-4</a:t>
            </a:r>
          </a:p>
          <a:p>
            <a:pPr marL="342900" indent="-342900">
              <a:buAutoNum type="arabicPeriod"/>
            </a:pPr>
            <a:endParaRPr lang="en-IN" sz="1800" dirty="0">
              <a:effectLst/>
              <a:latin typeface="+mn-lt"/>
              <a:ea typeface="Calibri" panose="020F0502020204030204" pitchFamily="34" charset="0"/>
            </a:endParaRPr>
          </a:p>
          <a:p>
            <a:br>
              <a:rPr lang="en-IN" sz="1800" dirty="0">
                <a:effectLst/>
                <a:latin typeface="+mn-lt"/>
                <a:ea typeface="Calibri" panose="020F0502020204030204" pitchFamily="34" charset="0"/>
              </a:rPr>
            </a:br>
            <a:r>
              <a:rPr lang="en-IN" sz="1800" dirty="0">
                <a:effectLst/>
                <a:latin typeface="+mn-lt"/>
                <a:ea typeface="Calibri" panose="020F0502020204030204" pitchFamily="34" charset="0"/>
              </a:rPr>
              <a:t>SOWFWARE REQUIRED-</a:t>
            </a:r>
            <a:br>
              <a:rPr lang="en-IN" sz="1800" dirty="0">
                <a:effectLst/>
                <a:latin typeface="+mn-lt"/>
                <a:ea typeface="Calibri" panose="020F0502020204030204" pitchFamily="34" charset="0"/>
              </a:rPr>
            </a:br>
            <a:br>
              <a:rPr lang="en-IN" sz="1800" dirty="0">
                <a:effectLst/>
                <a:latin typeface="+mn-lt"/>
                <a:ea typeface="Calibri" panose="020F0502020204030204" pitchFamily="34" charset="0"/>
              </a:rPr>
            </a:br>
            <a:r>
              <a:rPr lang="en-IN" sz="1800" dirty="0">
                <a:effectLst/>
                <a:latin typeface="+mn-lt"/>
                <a:ea typeface="Calibri" panose="020F0502020204030204" pitchFamily="34" charset="0"/>
              </a:rPr>
              <a:t>1. KEIL</a:t>
            </a:r>
            <a:br>
              <a:rPr lang="en-IN" sz="1800" dirty="0">
                <a:effectLst/>
                <a:latin typeface="+mn-lt"/>
                <a:ea typeface="Calibri" panose="020F0502020204030204" pitchFamily="34" charset="0"/>
              </a:rPr>
            </a:br>
            <a:r>
              <a:rPr lang="en-IN" sz="1800" dirty="0">
                <a:effectLst/>
                <a:latin typeface="+mn-lt"/>
                <a:ea typeface="Calibri" panose="020F0502020204030204" pitchFamily="34" charset="0"/>
              </a:rPr>
              <a:t>2. PROTEUS</a:t>
            </a:r>
            <a:br>
              <a:rPr lang="en-IN" sz="1800" dirty="0">
                <a:effectLst/>
                <a:latin typeface="+mn-lt"/>
                <a:ea typeface="Calibri" panose="020F0502020204030204" pitchFamily="34" charset="0"/>
              </a:rPr>
            </a:br>
            <a:endParaRPr lang="en-IN" dirty="0"/>
          </a:p>
        </p:txBody>
      </p:sp>
      <p:sp>
        <p:nvSpPr>
          <p:cNvPr id="5" name="TextBox 4">
            <a:extLst>
              <a:ext uri="{FF2B5EF4-FFF2-40B4-BE49-F238E27FC236}">
                <a16:creationId xmlns:a16="http://schemas.microsoft.com/office/drawing/2014/main" id="{EAF3487F-6633-4A35-B885-C4C6FDA73DB2}"/>
              </a:ext>
            </a:extLst>
          </p:cNvPr>
          <p:cNvSpPr txBox="1"/>
          <p:nvPr/>
        </p:nvSpPr>
        <p:spPr>
          <a:xfrm>
            <a:off x="1495425" y="453509"/>
            <a:ext cx="6096000" cy="584775"/>
          </a:xfrm>
          <a:prstGeom prst="rect">
            <a:avLst/>
          </a:prstGeom>
          <a:noFill/>
        </p:spPr>
        <p:txBody>
          <a:bodyPr wrap="square">
            <a:spAutoFit/>
          </a:bodyPr>
          <a:lstStyle/>
          <a:p>
            <a:pPr algn="l"/>
            <a:r>
              <a:rPr lang="en-IN" sz="3200" dirty="0"/>
              <a:t>COMPONENTS REQUIRED</a:t>
            </a:r>
          </a:p>
        </p:txBody>
      </p:sp>
    </p:spTree>
    <p:extLst>
      <p:ext uri="{BB962C8B-B14F-4D97-AF65-F5344CB8AC3E}">
        <p14:creationId xmlns:p14="http://schemas.microsoft.com/office/powerpoint/2010/main" val="428016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20FB-DA4D-47CA-B394-55ACBCE50BA8}"/>
              </a:ext>
            </a:extLst>
          </p:cNvPr>
          <p:cNvSpPr>
            <a:spLocks noGrp="1"/>
          </p:cNvSpPr>
          <p:nvPr>
            <p:ph type="title"/>
          </p:nvPr>
        </p:nvSpPr>
        <p:spPr>
          <a:xfrm>
            <a:off x="849683" y="93681"/>
            <a:ext cx="7958331" cy="1077229"/>
          </a:xfrm>
        </p:spPr>
        <p:txBody>
          <a:bodyPr/>
          <a:lstStyle/>
          <a:p>
            <a:r>
              <a:rPr lang="en-IN" dirty="0"/>
              <a:t>BASIC BLOCK DIAGRAM-</a:t>
            </a:r>
          </a:p>
        </p:txBody>
      </p:sp>
      <p:pic>
        <p:nvPicPr>
          <p:cNvPr id="4" name="Picture 3">
            <a:extLst>
              <a:ext uri="{FF2B5EF4-FFF2-40B4-BE49-F238E27FC236}">
                <a16:creationId xmlns:a16="http://schemas.microsoft.com/office/drawing/2014/main" id="{217E943E-38D4-4697-BBDB-314EB7421A63}"/>
              </a:ext>
            </a:extLst>
          </p:cNvPr>
          <p:cNvPicPr>
            <a:picLocks noChangeAspect="1"/>
          </p:cNvPicPr>
          <p:nvPr/>
        </p:nvPicPr>
        <p:blipFill>
          <a:blip r:embed="rId2"/>
          <a:stretch>
            <a:fillRect/>
          </a:stretch>
        </p:blipFill>
        <p:spPr>
          <a:xfrm>
            <a:off x="2724150" y="800099"/>
            <a:ext cx="7305675" cy="5819775"/>
          </a:xfrm>
          <a:prstGeom prst="rect">
            <a:avLst/>
          </a:prstGeom>
        </p:spPr>
      </p:pic>
    </p:spTree>
    <p:extLst>
      <p:ext uri="{BB962C8B-B14F-4D97-AF65-F5344CB8AC3E}">
        <p14:creationId xmlns:p14="http://schemas.microsoft.com/office/powerpoint/2010/main" val="109696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5EBD7-A6D8-44EB-833F-FF36A19DACA7}"/>
              </a:ext>
            </a:extLst>
          </p:cNvPr>
          <p:cNvPicPr>
            <a:picLocks noChangeAspect="1"/>
          </p:cNvPicPr>
          <p:nvPr/>
        </p:nvPicPr>
        <p:blipFill>
          <a:blip r:embed="rId2"/>
          <a:stretch>
            <a:fillRect/>
          </a:stretch>
        </p:blipFill>
        <p:spPr>
          <a:xfrm>
            <a:off x="6677025" y="3281122"/>
            <a:ext cx="4025169" cy="3310855"/>
          </a:xfrm>
          <a:prstGeom prst="rect">
            <a:avLst/>
          </a:prstGeom>
        </p:spPr>
      </p:pic>
      <p:sp>
        <p:nvSpPr>
          <p:cNvPr id="4" name="TextBox 3">
            <a:extLst>
              <a:ext uri="{FF2B5EF4-FFF2-40B4-BE49-F238E27FC236}">
                <a16:creationId xmlns:a16="http://schemas.microsoft.com/office/drawing/2014/main" id="{1EEA3EED-B4B4-49FD-9A78-DEA9000647C5}"/>
              </a:ext>
            </a:extLst>
          </p:cNvPr>
          <p:cNvSpPr txBox="1"/>
          <p:nvPr/>
        </p:nvSpPr>
        <p:spPr>
          <a:xfrm>
            <a:off x="1116326" y="266023"/>
            <a:ext cx="4741549" cy="523220"/>
          </a:xfrm>
          <a:prstGeom prst="rect">
            <a:avLst/>
          </a:prstGeom>
          <a:noFill/>
        </p:spPr>
        <p:txBody>
          <a:bodyPr wrap="square" rtlCol="0">
            <a:spAutoFit/>
          </a:bodyPr>
          <a:lstStyle/>
          <a:p>
            <a:r>
              <a:rPr lang="en-IN" sz="2800" b="1" u="sng" dirty="0">
                <a:solidFill>
                  <a:schemeClr val="tx2">
                    <a:lumMod val="50000"/>
                  </a:schemeClr>
                </a:solidFill>
              </a:rPr>
              <a:t>CNY70 OPTICAL SENSOR-</a:t>
            </a:r>
          </a:p>
        </p:txBody>
      </p:sp>
      <p:pic>
        <p:nvPicPr>
          <p:cNvPr id="5" name="Picture 4">
            <a:extLst>
              <a:ext uri="{FF2B5EF4-FFF2-40B4-BE49-F238E27FC236}">
                <a16:creationId xmlns:a16="http://schemas.microsoft.com/office/drawing/2014/main" id="{D2B646B7-22EA-447D-8686-F8FE69776ABF}"/>
              </a:ext>
            </a:extLst>
          </p:cNvPr>
          <p:cNvPicPr>
            <a:picLocks noChangeAspect="1"/>
          </p:cNvPicPr>
          <p:nvPr/>
        </p:nvPicPr>
        <p:blipFill>
          <a:blip r:embed="rId3"/>
          <a:stretch>
            <a:fillRect/>
          </a:stretch>
        </p:blipFill>
        <p:spPr>
          <a:xfrm>
            <a:off x="4354826" y="855918"/>
            <a:ext cx="3217549" cy="2163507"/>
          </a:xfrm>
          <a:prstGeom prst="rect">
            <a:avLst/>
          </a:prstGeom>
        </p:spPr>
      </p:pic>
      <p:pic>
        <p:nvPicPr>
          <p:cNvPr id="6" name="Picture 5">
            <a:extLst>
              <a:ext uri="{FF2B5EF4-FFF2-40B4-BE49-F238E27FC236}">
                <a16:creationId xmlns:a16="http://schemas.microsoft.com/office/drawing/2014/main" id="{300F4AF8-FFF4-47B5-9DB6-FD2EE5A65DD5}"/>
              </a:ext>
            </a:extLst>
          </p:cNvPr>
          <p:cNvPicPr>
            <a:picLocks noChangeAspect="1"/>
          </p:cNvPicPr>
          <p:nvPr/>
        </p:nvPicPr>
        <p:blipFill>
          <a:blip r:embed="rId4"/>
          <a:stretch>
            <a:fillRect/>
          </a:stretch>
        </p:blipFill>
        <p:spPr>
          <a:xfrm>
            <a:off x="1298523" y="3281122"/>
            <a:ext cx="4377153" cy="3310855"/>
          </a:xfrm>
          <a:prstGeom prst="rect">
            <a:avLst/>
          </a:prstGeom>
        </p:spPr>
      </p:pic>
    </p:spTree>
    <p:extLst>
      <p:ext uri="{BB962C8B-B14F-4D97-AF65-F5344CB8AC3E}">
        <p14:creationId xmlns:p14="http://schemas.microsoft.com/office/powerpoint/2010/main" val="214309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2EA3A-72EA-494D-8C9E-B6977418AF8F}"/>
              </a:ext>
            </a:extLst>
          </p:cNvPr>
          <p:cNvPicPr>
            <a:picLocks noChangeAspect="1"/>
          </p:cNvPicPr>
          <p:nvPr/>
        </p:nvPicPr>
        <p:blipFill>
          <a:blip r:embed="rId2"/>
          <a:stretch>
            <a:fillRect/>
          </a:stretch>
        </p:blipFill>
        <p:spPr>
          <a:xfrm>
            <a:off x="6371864" y="342900"/>
            <a:ext cx="4620270" cy="5020376"/>
          </a:xfrm>
          <a:prstGeom prst="rect">
            <a:avLst/>
          </a:prstGeom>
        </p:spPr>
      </p:pic>
      <p:sp>
        <p:nvSpPr>
          <p:cNvPr id="4" name="TextBox 3">
            <a:extLst>
              <a:ext uri="{FF2B5EF4-FFF2-40B4-BE49-F238E27FC236}">
                <a16:creationId xmlns:a16="http://schemas.microsoft.com/office/drawing/2014/main" id="{4AD9A4DA-9686-4CD6-B086-D3A14AFF3F7E}"/>
              </a:ext>
            </a:extLst>
          </p:cNvPr>
          <p:cNvSpPr txBox="1"/>
          <p:nvPr/>
        </p:nvSpPr>
        <p:spPr>
          <a:xfrm>
            <a:off x="1199866" y="81290"/>
            <a:ext cx="4741549" cy="523220"/>
          </a:xfrm>
          <a:prstGeom prst="rect">
            <a:avLst/>
          </a:prstGeom>
          <a:noFill/>
        </p:spPr>
        <p:txBody>
          <a:bodyPr wrap="square" rtlCol="0">
            <a:spAutoFit/>
          </a:bodyPr>
          <a:lstStyle/>
          <a:p>
            <a:r>
              <a:rPr lang="en-IN" sz="2800" b="1" u="sng" dirty="0">
                <a:solidFill>
                  <a:schemeClr val="tx2">
                    <a:lumMod val="50000"/>
                  </a:schemeClr>
                </a:solidFill>
              </a:rPr>
              <a:t>LM324 OP AMP-</a:t>
            </a:r>
          </a:p>
        </p:txBody>
      </p:sp>
      <p:pic>
        <p:nvPicPr>
          <p:cNvPr id="5" name="Picture 4">
            <a:extLst>
              <a:ext uri="{FF2B5EF4-FFF2-40B4-BE49-F238E27FC236}">
                <a16:creationId xmlns:a16="http://schemas.microsoft.com/office/drawing/2014/main" id="{1F35C852-B3E8-4384-B880-B3B4E39251BB}"/>
              </a:ext>
            </a:extLst>
          </p:cNvPr>
          <p:cNvPicPr>
            <a:picLocks noChangeAspect="1"/>
          </p:cNvPicPr>
          <p:nvPr/>
        </p:nvPicPr>
        <p:blipFill>
          <a:blip r:embed="rId3"/>
          <a:stretch>
            <a:fillRect/>
          </a:stretch>
        </p:blipFill>
        <p:spPr>
          <a:xfrm>
            <a:off x="1229032" y="771192"/>
            <a:ext cx="4591105" cy="3886866"/>
          </a:xfrm>
          <a:prstGeom prst="rect">
            <a:avLst/>
          </a:prstGeom>
        </p:spPr>
      </p:pic>
      <p:sp>
        <p:nvSpPr>
          <p:cNvPr id="7" name="TextBox 6">
            <a:extLst>
              <a:ext uri="{FF2B5EF4-FFF2-40B4-BE49-F238E27FC236}">
                <a16:creationId xmlns:a16="http://schemas.microsoft.com/office/drawing/2014/main" id="{A78AEB06-5E64-48D2-AF32-5F103F79A74D}"/>
              </a:ext>
            </a:extLst>
          </p:cNvPr>
          <p:cNvSpPr txBox="1"/>
          <p:nvPr/>
        </p:nvSpPr>
        <p:spPr>
          <a:xfrm>
            <a:off x="1229032" y="6086808"/>
            <a:ext cx="6096000" cy="369332"/>
          </a:xfrm>
          <a:prstGeom prst="rect">
            <a:avLst/>
          </a:prstGeom>
          <a:noFill/>
        </p:spPr>
        <p:txBody>
          <a:bodyPr wrap="square">
            <a:spAutoFit/>
          </a:bodyPr>
          <a:lstStyle/>
          <a:p>
            <a:r>
              <a:rPr lang="en-IN" dirty="0"/>
              <a:t>https://www.ti.com/lit/ds/snosc16d/snosc16d.pdf</a:t>
            </a:r>
          </a:p>
        </p:txBody>
      </p:sp>
    </p:spTree>
    <p:extLst>
      <p:ext uri="{BB962C8B-B14F-4D97-AF65-F5344CB8AC3E}">
        <p14:creationId xmlns:p14="http://schemas.microsoft.com/office/powerpoint/2010/main" val="1610582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{682B5A07-9573-44A6-A85D-06735DEC8FD9}tf16401375</Template>
  <TotalTime>791</TotalTime>
  <Words>999</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-apple-system</vt:lpstr>
      <vt:lpstr>Arial</vt:lpstr>
      <vt:lpstr>Bahnschrift Condensed</vt:lpstr>
      <vt:lpstr>Bahnschrift Light</vt:lpstr>
      <vt:lpstr>Calibri</vt:lpstr>
      <vt:lpstr>MS Shell Dlg 2</vt:lpstr>
      <vt:lpstr>Open Sans</vt:lpstr>
      <vt:lpstr>Segoe UI</vt:lpstr>
      <vt:lpstr>Times New Roman</vt:lpstr>
      <vt:lpstr>Wingdings</vt:lpstr>
      <vt:lpstr>Wingdings 3</vt:lpstr>
      <vt:lpstr>Madison</vt:lpstr>
      <vt:lpstr>HEART RATE PULSE COUNTER USING 8051 MICROCONTROLLER AND IR SENSOR</vt:lpstr>
      <vt:lpstr>This project underlines the design of heart rate monitor system using 8051 microcontroller and Photosensor. The circuit is designed in order to calculate the heart rate at the fingertip based on the change in blood volume. The finger is places between Photo diode and transistor and the intensity of reflected light is measured to calculate the heart rate. </vt:lpstr>
      <vt:lpstr>The methodology adapted for this project is referred to as photoplethysmography in medical terms. It is the process of optically evaluating the volumetric measurement of an organ. When the heart expands (diastole) the volume of blood inside the fingertip increases and when the heart contracts (systole) the volume of blood inside the fingertip decreases. The resultant pulsing of blood volume inside the fingertip is directly proportional to the heart rate. Aim is to count the number of pulses in one minute, that’s the heart rate in beats per minute (bpm).   </vt:lpstr>
      <vt:lpstr>As we are using 8051 microcontroller it is very cost effective. It is portable and provides real time analysis. During covid post treatment most patients suffer from heart trouble and this can help them to track their heart rate. . It is difficult to identify patterns using traditional examinations for those cardiac problems that occur customarily during normal daily activities but disappear the moment the patient is hospitalized. This results in diagnostic difficulties and consequently possible therapeutic errors. Real time monitoring is a boon to such patients. </vt:lpstr>
      <vt:lpstr>LITERATURE SURVEY</vt:lpstr>
      <vt:lpstr>PowerPoint Presentation</vt:lpstr>
      <vt:lpstr>BASIC BLOCK DIAGRAM-</vt:lpstr>
      <vt:lpstr>PowerPoint Presentation</vt:lpstr>
      <vt:lpstr>PowerPoint Presentation</vt:lpstr>
      <vt:lpstr>PowerPoint Presentation</vt:lpstr>
      <vt:lpstr>OUTPUT UNIT-</vt:lpstr>
      <vt:lpstr>WORKING OF THE CIRCUIT-(ALGORITHM)</vt:lpstr>
      <vt:lpstr>Signal received by the photo transistor is very weak and perturbed by high frequency noise. For this signal to be processed in Microcontroller, undesired noise needs to be eliminated. In addition, the signal level has to be raised to an acceptable level so that the spikes coming from the photo transistor every time the heart beats can be distinguished clearly in the Microcontroller. For noise reduction and amplification purpose, three QUAD OP-AMP are used. Reflection method is used as it serves better performance. The received signal is passed through two consecutive filters to block dc components. Signal components below a defined cut-off frequency are amplified. For this amplification purpose OP-AMP LM324 with class A output stage is used that amplifies the original signal almost ten thousand times. Thus, high frequency components (ripple or noise) automatically get attenuated throughout this amplification process.  </vt:lpstr>
      <vt:lpstr>PowerPoint Presentation</vt:lpstr>
      <vt:lpstr>PowerPoint Presentation</vt:lpstr>
      <vt:lpstr>CIRCUITRY-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RATE PULSE COUNTER USING 8051 MICROCONTROLLER AND IR SENSOR</dc:title>
  <dc:creator>lavanya gune</dc:creator>
  <cp:lastModifiedBy>lavanya gune</cp:lastModifiedBy>
  <cp:revision>36</cp:revision>
  <dcterms:created xsi:type="dcterms:W3CDTF">2021-03-31T18:02:39Z</dcterms:created>
  <dcterms:modified xsi:type="dcterms:W3CDTF">2021-08-19T14:33:38Z</dcterms:modified>
</cp:coreProperties>
</file>