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7" r:id="rId5"/>
    <p:sldId id="278"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7949" autoAdjust="0"/>
  </p:normalViewPr>
  <p:slideViewPr>
    <p:cSldViewPr snapToGrid="0" showGuides="1">
      <p:cViewPr varScale="1">
        <p:scale>
          <a:sx n="63" d="100"/>
          <a:sy n="63" d="100"/>
        </p:scale>
        <p:origin x="804"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7/9/2023</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7/9/2023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298553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36304E-FDE3-4B4F-A3B7-EBE87F3FA5E2}" type="slidenum">
              <a:rPr lang="en-US" noProof="0" smtClean="0"/>
              <a:t>15</a:t>
            </a:fld>
            <a:endParaRPr lang="en-US" noProof="0" dirty="0"/>
          </a:p>
        </p:txBody>
      </p:sp>
    </p:spTree>
    <p:extLst>
      <p:ext uri="{BB962C8B-B14F-4D97-AF65-F5344CB8AC3E}">
        <p14:creationId xmlns:p14="http://schemas.microsoft.com/office/powerpoint/2010/main" val="10039034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2" name="Picture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21" name="Picture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pic>
        <p:nvPicPr>
          <p:cNvPr id="8" name="Picture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7/9/2023</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theswirlworld.com/2013/01/24/where-you-at/"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a:xfrm>
            <a:off x="6343650" y="2173288"/>
            <a:ext cx="5143500" cy="2090808"/>
          </a:xfrm>
        </p:spPr>
        <p:txBody>
          <a:bodyPr anchor="b">
            <a:normAutofit/>
          </a:bodyPr>
          <a:lstStyle/>
          <a:p>
            <a:r>
              <a:rPr lang="en-US" sz="4600"/>
              <a:t>Sentiment and emotion analysis</a:t>
            </a:r>
          </a:p>
        </p:txBody>
      </p:sp>
      <p:sp>
        <p:nvSpPr>
          <p:cNvPr id="3" name="Subtitle 2">
            <a:extLst>
              <a:ext uri="{FF2B5EF4-FFF2-40B4-BE49-F238E27FC236}">
                <a16:creationId xmlns:a16="http://schemas.microsoft.com/office/drawing/2014/main" id="{1AFF0EFE-C50F-44EB-8978-B97795477C9E}"/>
              </a:ext>
            </a:extLst>
          </p:cNvPr>
          <p:cNvSpPr>
            <a:spLocks noGrp="1"/>
          </p:cNvSpPr>
          <p:nvPr>
            <p:ph type="subTitle" idx="1"/>
          </p:nvPr>
        </p:nvSpPr>
        <p:spPr>
          <a:xfrm>
            <a:off x="6343650" y="4279971"/>
            <a:ext cx="5143500" cy="503167"/>
          </a:xfrm>
        </p:spPr>
        <p:txBody>
          <a:bodyPr>
            <a:normAutofit/>
          </a:bodyPr>
          <a:lstStyle/>
          <a:p>
            <a:r>
              <a:rPr lang="en-US" sz="1500" dirty="0"/>
              <a:t>Sentiment &amp; emotion analysis of tweet mentions of @Dell using NLTK in python</a:t>
            </a:r>
          </a:p>
        </p:txBody>
      </p:sp>
      <p:pic>
        <p:nvPicPr>
          <p:cNvPr id="18" name="Picture Placeholder 17" descr="A blue bird using a computer&#10;&#10;Description automatically generated">
            <a:extLst>
              <a:ext uri="{FF2B5EF4-FFF2-40B4-BE49-F238E27FC236}">
                <a16:creationId xmlns:a16="http://schemas.microsoft.com/office/drawing/2014/main" id="{2B136FBE-1C31-E20D-2827-590F55062285}"/>
              </a:ext>
            </a:extLst>
          </p:cNvPr>
          <p:cNvPicPr>
            <a:picLocks noGrp="1" noChangeAspect="1"/>
          </p:cNvPicPr>
          <p:nvPr>
            <p:ph type="pic" sz="quarter" idx="10"/>
          </p:nvPr>
        </p:nvPicPr>
        <p:blipFill rotWithShape="1">
          <a:blip r:embed="rId3">
            <a:extLst>
              <a:ext uri="{837473B0-CC2E-450A-ABE3-18F120FF3D39}">
                <a1611:picAttrSrcUrl xmlns:a1611="http://schemas.microsoft.com/office/drawing/2016/11/main" r:id="rId4"/>
              </a:ext>
            </a:extLst>
          </a:blip>
          <a:srcRect l="10667" r="-1" b="-1"/>
          <a:stretch/>
        </p:blipFill>
        <p:spPr>
          <a:xfrm>
            <a:off x="710812" y="728545"/>
            <a:ext cx="5305661" cy="5305661"/>
          </a:xfrm>
          <a:noFill/>
        </p:spPr>
      </p:pic>
      <p:sp>
        <p:nvSpPr>
          <p:cNvPr id="20" name="Oval 19">
            <a:extLst>
              <a:ext uri="{FF2B5EF4-FFF2-40B4-BE49-F238E27FC236}">
                <a16:creationId xmlns:a16="http://schemas.microsoft.com/office/drawing/2014/main" id="{153CEFBC-00D6-4E1F-F135-3499E4C52F68}"/>
              </a:ext>
            </a:extLst>
          </p:cNvPr>
          <p:cNvSpPr/>
          <p:nvPr/>
        </p:nvSpPr>
        <p:spPr>
          <a:xfrm>
            <a:off x="9675628" y="5613991"/>
            <a:ext cx="1913860" cy="744279"/>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Lavanya R</a:t>
            </a:r>
          </a:p>
          <a:p>
            <a:pPr algn="ctr"/>
            <a:r>
              <a:rPr lang="en-US" dirty="0"/>
              <a:t>15-06-2023</a:t>
            </a:r>
          </a:p>
        </p:txBody>
      </p:sp>
    </p:spTree>
    <p:extLst>
      <p:ext uri="{BB962C8B-B14F-4D97-AF65-F5344CB8AC3E}">
        <p14:creationId xmlns:p14="http://schemas.microsoft.com/office/powerpoint/2010/main" val="3737989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F35B16-5E20-66AD-BAE4-D3D62AE284C8}"/>
              </a:ext>
            </a:extLst>
          </p:cNvPr>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noProof="0" smtClean="0"/>
              <a:pPr>
                <a:spcAft>
                  <a:spcPts val="600"/>
                </a:spcAft>
              </a:pPr>
              <a:t>10</a:t>
            </a:fld>
            <a:endParaRPr lang="en-US" noProof="0"/>
          </a:p>
        </p:txBody>
      </p:sp>
      <p:pic>
        <p:nvPicPr>
          <p:cNvPr id="5124" name="Picture 4">
            <a:extLst>
              <a:ext uri="{FF2B5EF4-FFF2-40B4-BE49-F238E27FC236}">
                <a16:creationId xmlns:a16="http://schemas.microsoft.com/office/drawing/2014/main" id="{A0EE2B91-13E3-E7A9-3668-692046AA941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81138" y="1249679"/>
            <a:ext cx="8089582" cy="5206059"/>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2F684D32-3D3B-BCE2-D8D0-1E2DA8F52D3B}"/>
              </a:ext>
            </a:extLst>
          </p:cNvPr>
          <p:cNvSpPr>
            <a:spLocks noGrp="1"/>
          </p:cNvSpPr>
          <p:nvPr>
            <p:ph type="title"/>
          </p:nvPr>
        </p:nvSpPr>
        <p:spPr>
          <a:xfrm>
            <a:off x="515938" y="246621"/>
            <a:ext cx="11150600" cy="920336"/>
          </a:xfrm>
        </p:spPr>
        <p:txBody>
          <a:bodyPr anchor="b">
            <a:normAutofit/>
          </a:bodyPr>
          <a:lstStyle/>
          <a:p>
            <a:r>
              <a:rPr lang="en-US" dirty="0"/>
              <a:t>Emotion &amp; sentiment analysis with respect to time &amp; date</a:t>
            </a:r>
          </a:p>
        </p:txBody>
      </p:sp>
    </p:spTree>
    <p:extLst>
      <p:ext uri="{BB962C8B-B14F-4D97-AF65-F5344CB8AC3E}">
        <p14:creationId xmlns:p14="http://schemas.microsoft.com/office/powerpoint/2010/main" val="2479558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B9CBF5-2C79-12B6-2C12-F13E618C3F2E}"/>
              </a:ext>
            </a:extLst>
          </p:cNvPr>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noProof="0" smtClean="0"/>
              <a:pPr>
                <a:spcAft>
                  <a:spcPts val="600"/>
                </a:spcAft>
              </a:pPr>
              <a:t>11</a:t>
            </a:fld>
            <a:endParaRPr lang="en-US" noProof="0"/>
          </a:p>
        </p:txBody>
      </p:sp>
      <p:sp>
        <p:nvSpPr>
          <p:cNvPr id="4" name="Title 3">
            <a:extLst>
              <a:ext uri="{FF2B5EF4-FFF2-40B4-BE49-F238E27FC236}">
                <a16:creationId xmlns:a16="http://schemas.microsoft.com/office/drawing/2014/main" id="{83505D8B-9287-D6EB-FDC1-C44F5AA18099}"/>
              </a:ext>
            </a:extLst>
          </p:cNvPr>
          <p:cNvSpPr>
            <a:spLocks noGrp="1"/>
          </p:cNvSpPr>
          <p:nvPr>
            <p:ph type="title"/>
          </p:nvPr>
        </p:nvSpPr>
        <p:spPr>
          <a:xfrm>
            <a:off x="839788" y="457200"/>
            <a:ext cx="3932237" cy="1600200"/>
          </a:xfrm>
        </p:spPr>
        <p:txBody>
          <a:bodyPr anchor="b">
            <a:normAutofit fontScale="90000"/>
          </a:bodyPr>
          <a:lstStyle/>
          <a:p>
            <a:r>
              <a:rPr lang="en-US" b="1" u="sng" dirty="0"/>
              <a:t>Visualize emotions for different sentiments of tweets.</a:t>
            </a:r>
          </a:p>
        </p:txBody>
      </p:sp>
      <p:sp>
        <p:nvSpPr>
          <p:cNvPr id="6151" name="Text Placeholder 3">
            <a:extLst>
              <a:ext uri="{FF2B5EF4-FFF2-40B4-BE49-F238E27FC236}">
                <a16:creationId xmlns:a16="http://schemas.microsoft.com/office/drawing/2014/main" id="{64DFC80C-1F56-6933-15E2-CA7F68315020}"/>
              </a:ext>
            </a:extLst>
          </p:cNvPr>
          <p:cNvSpPr>
            <a:spLocks noGrp="1"/>
          </p:cNvSpPr>
          <p:nvPr>
            <p:ph type="body" sz="half" idx="2"/>
          </p:nvPr>
        </p:nvSpPr>
        <p:spPr>
          <a:xfrm>
            <a:off x="839788" y="3769360"/>
            <a:ext cx="3932237" cy="1838960"/>
          </a:xfrm>
        </p:spPr>
        <p:txBody>
          <a:bodyPr>
            <a:normAutofit/>
          </a:bodyPr>
          <a:lstStyle/>
          <a:p>
            <a:r>
              <a:rPr lang="en-US" sz="3200" b="1" dirty="0">
                <a:solidFill>
                  <a:srgbClr val="C00000"/>
                </a:solidFill>
              </a:rPr>
              <a:t>Negative Tweets are higher across all the quarters.</a:t>
            </a:r>
          </a:p>
        </p:txBody>
      </p:sp>
      <p:pic>
        <p:nvPicPr>
          <p:cNvPr id="6146" name="Picture 2">
            <a:extLst>
              <a:ext uri="{FF2B5EF4-FFF2-40B4-BE49-F238E27FC236}">
                <a16:creationId xmlns:a16="http://schemas.microsoft.com/office/drawing/2014/main" id="{7B819242-5829-0872-E66A-0A218F09C3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377940" y="457201"/>
            <a:ext cx="3782695" cy="540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083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F18A28-998B-88AD-A5B4-A98EDD6E38CC}"/>
              </a:ext>
            </a:extLst>
          </p:cNvPr>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noProof="0" smtClean="0"/>
              <a:pPr>
                <a:spcAft>
                  <a:spcPts val="600"/>
                </a:spcAft>
              </a:pPr>
              <a:t>12</a:t>
            </a:fld>
            <a:endParaRPr lang="en-US" noProof="0"/>
          </a:p>
        </p:txBody>
      </p:sp>
      <p:sp>
        <p:nvSpPr>
          <p:cNvPr id="12" name="Title 3">
            <a:extLst>
              <a:ext uri="{FF2B5EF4-FFF2-40B4-BE49-F238E27FC236}">
                <a16:creationId xmlns:a16="http://schemas.microsoft.com/office/drawing/2014/main" id="{C81B9863-668D-A157-1DF4-91FE86EF6421}"/>
              </a:ext>
            </a:extLst>
          </p:cNvPr>
          <p:cNvSpPr>
            <a:spLocks noGrp="1"/>
          </p:cNvSpPr>
          <p:nvPr>
            <p:ph type="title"/>
          </p:nvPr>
        </p:nvSpPr>
        <p:spPr>
          <a:xfrm>
            <a:off x="520700" y="214894"/>
            <a:ext cx="11150600" cy="1500899"/>
          </a:xfrm>
        </p:spPr>
        <p:txBody>
          <a:bodyPr/>
          <a:lstStyle/>
          <a:p>
            <a:r>
              <a:rPr lang="en-US" dirty="0"/>
              <a:t>Examine sentiments and emotions across financial quarters (Q1 to Q3)</a:t>
            </a:r>
            <a:br>
              <a:rPr lang="en-US" dirty="0"/>
            </a:br>
            <a:r>
              <a:rPr lang="en-US" dirty="0">
                <a:solidFill>
                  <a:srgbClr val="C00000"/>
                </a:solidFill>
              </a:rPr>
              <a:t>“</a:t>
            </a:r>
            <a:r>
              <a:rPr lang="en-US" b="0" cap="none" dirty="0">
                <a:solidFill>
                  <a:srgbClr val="C00000"/>
                </a:solidFill>
              </a:rPr>
              <a:t>total number of tweets spiked during the second quarter”</a:t>
            </a:r>
            <a:endParaRPr lang="en-US" b="0" dirty="0">
              <a:solidFill>
                <a:srgbClr val="C00000"/>
              </a:solidFill>
            </a:endParaRPr>
          </a:p>
        </p:txBody>
      </p:sp>
      <p:pic>
        <p:nvPicPr>
          <p:cNvPr id="7170" name="Picture 2">
            <a:extLst>
              <a:ext uri="{FF2B5EF4-FFF2-40B4-BE49-F238E27FC236}">
                <a16:creationId xmlns:a16="http://schemas.microsoft.com/office/drawing/2014/main" id="{5ED5C6F8-37B9-EC64-4F7C-F9296F237A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2058" y="1825625"/>
            <a:ext cx="750562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510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966497-4A26-D3AC-38C0-00E5CC5E1D13}"/>
              </a:ext>
            </a:extLst>
          </p:cNvPr>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noProof="0" smtClean="0"/>
              <a:pPr>
                <a:spcAft>
                  <a:spcPts val="600"/>
                </a:spcAft>
              </a:pPr>
              <a:t>13</a:t>
            </a:fld>
            <a:endParaRPr lang="en-US" noProof="0"/>
          </a:p>
        </p:txBody>
      </p:sp>
      <p:pic>
        <p:nvPicPr>
          <p:cNvPr id="8194" name="Picture 2">
            <a:extLst>
              <a:ext uri="{FF2B5EF4-FFF2-40B4-BE49-F238E27FC236}">
                <a16:creationId xmlns:a16="http://schemas.microsoft.com/office/drawing/2014/main" id="{64DB385D-DE7F-EBA7-FEFB-FBAAFD10C1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56640" y="1351280"/>
            <a:ext cx="9662160" cy="482568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556626C2-27B2-E669-7C37-19AF09ECA183}"/>
              </a:ext>
            </a:extLst>
          </p:cNvPr>
          <p:cNvSpPr>
            <a:spLocks noGrp="1"/>
          </p:cNvSpPr>
          <p:nvPr>
            <p:ph type="title"/>
          </p:nvPr>
        </p:nvSpPr>
        <p:spPr>
          <a:xfrm>
            <a:off x="515938" y="246621"/>
            <a:ext cx="11150600" cy="920336"/>
          </a:xfrm>
        </p:spPr>
        <p:txBody>
          <a:bodyPr anchor="b">
            <a:normAutofit/>
          </a:bodyPr>
          <a:lstStyle/>
          <a:p>
            <a:r>
              <a:rPr lang="en-US" dirty="0"/>
              <a:t>Visualize emotions across quarters</a:t>
            </a:r>
          </a:p>
        </p:txBody>
      </p:sp>
    </p:spTree>
    <p:extLst>
      <p:ext uri="{BB962C8B-B14F-4D97-AF65-F5344CB8AC3E}">
        <p14:creationId xmlns:p14="http://schemas.microsoft.com/office/powerpoint/2010/main" val="4128332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2283C9-11CD-1CA7-62F3-88FE8910E54D}"/>
              </a:ext>
            </a:extLst>
          </p:cNvPr>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noProof="0" smtClean="0"/>
              <a:pPr>
                <a:spcAft>
                  <a:spcPts val="600"/>
                </a:spcAft>
              </a:pPr>
              <a:t>14</a:t>
            </a:fld>
            <a:endParaRPr lang="en-US" noProof="0"/>
          </a:p>
        </p:txBody>
      </p:sp>
      <p:pic>
        <p:nvPicPr>
          <p:cNvPr id="9218" name="Picture 2">
            <a:extLst>
              <a:ext uri="{FF2B5EF4-FFF2-40B4-BE49-F238E27FC236}">
                <a16:creationId xmlns:a16="http://schemas.microsoft.com/office/drawing/2014/main" id="{F616037B-0EFA-9B05-68FF-E0992EECA8F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0274" y="1645920"/>
            <a:ext cx="4437406" cy="4531043"/>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9223" name="Content Placeholder 3">
            <a:extLst>
              <a:ext uri="{FF2B5EF4-FFF2-40B4-BE49-F238E27FC236}">
                <a16:creationId xmlns:a16="http://schemas.microsoft.com/office/drawing/2014/main" id="{0B794DAD-43A5-5842-5B1A-50E1D90A1E76}"/>
              </a:ext>
            </a:extLst>
          </p:cNvPr>
          <p:cNvSpPr>
            <a:spLocks noGrp="1"/>
          </p:cNvSpPr>
          <p:nvPr>
            <p:ph sz="half" idx="2"/>
          </p:nvPr>
        </p:nvSpPr>
        <p:spPr>
          <a:xfrm>
            <a:off x="6172200" y="1825625"/>
            <a:ext cx="5181600" cy="4351338"/>
          </a:xfrm>
        </p:spPr>
        <p:txBody>
          <a:bodyPr>
            <a:normAutofit fontScale="92500" lnSpcReduction="20000"/>
          </a:bodyPr>
          <a:lstStyle/>
          <a:p>
            <a:r>
              <a:rPr lang="en-US" dirty="0">
                <a:solidFill>
                  <a:srgbClr val="C00000"/>
                </a:solidFill>
              </a:rPr>
              <a:t>As expected,: 'anger' dominates the show, as most of the tweets show negative sentiment. So here is a human behavioral lesson:</a:t>
            </a:r>
          </a:p>
          <a:p>
            <a:endParaRPr lang="en-US" dirty="0">
              <a:solidFill>
                <a:srgbClr val="C00000"/>
              </a:solidFill>
            </a:endParaRPr>
          </a:p>
          <a:p>
            <a:r>
              <a:rPr lang="en-US" dirty="0">
                <a:solidFill>
                  <a:srgbClr val="C00000"/>
                </a:solidFill>
              </a:rPr>
              <a:t>People respond more to negative stimuli, that's called negative bias.</a:t>
            </a:r>
          </a:p>
          <a:p>
            <a:endParaRPr lang="en-US" dirty="0">
              <a:solidFill>
                <a:srgbClr val="C00000"/>
              </a:solidFill>
            </a:endParaRPr>
          </a:p>
          <a:p>
            <a:r>
              <a:rPr lang="en-US" dirty="0">
                <a:solidFill>
                  <a:srgbClr val="C00000"/>
                </a:solidFill>
              </a:rPr>
              <a:t>For example: How often you read or say, "My laptop's fan has got too noisy", but we hardly mention it when it is working as it should. Got my point!</a:t>
            </a:r>
          </a:p>
        </p:txBody>
      </p:sp>
      <p:sp>
        <p:nvSpPr>
          <p:cNvPr id="5" name="Title 4">
            <a:extLst>
              <a:ext uri="{FF2B5EF4-FFF2-40B4-BE49-F238E27FC236}">
                <a16:creationId xmlns:a16="http://schemas.microsoft.com/office/drawing/2014/main" id="{B9A1D2E4-6E7E-C085-7B5E-23F4D951F59D}"/>
              </a:ext>
            </a:extLst>
          </p:cNvPr>
          <p:cNvSpPr>
            <a:spLocks noGrp="1"/>
          </p:cNvSpPr>
          <p:nvPr>
            <p:ph type="title"/>
          </p:nvPr>
        </p:nvSpPr>
        <p:spPr>
          <a:xfrm>
            <a:off x="515938" y="246621"/>
            <a:ext cx="11150600" cy="920336"/>
          </a:xfrm>
        </p:spPr>
        <p:txBody>
          <a:bodyPr anchor="b">
            <a:normAutofit/>
          </a:bodyPr>
          <a:lstStyle/>
          <a:p>
            <a:r>
              <a:rPr lang="en-US" dirty="0"/>
              <a:t>conclusion</a:t>
            </a:r>
          </a:p>
        </p:txBody>
      </p:sp>
    </p:spTree>
    <p:extLst>
      <p:ext uri="{BB962C8B-B14F-4D97-AF65-F5344CB8AC3E}">
        <p14:creationId xmlns:p14="http://schemas.microsoft.com/office/powerpoint/2010/main" val="1568753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person leaning on a wall&#10;&#10;Description automatically generated">
            <a:extLst>
              <a:ext uri="{FF2B5EF4-FFF2-40B4-BE49-F238E27FC236}">
                <a16:creationId xmlns:a16="http://schemas.microsoft.com/office/drawing/2014/main" id="{B25ABE59-902E-225F-A2BF-E84CEC614BE1}"/>
              </a:ext>
            </a:extLst>
          </p:cNvPr>
          <p:cNvPicPr>
            <a:picLocks noGrp="1" noChangeAspect="1"/>
          </p:cNvPicPr>
          <p:nvPr>
            <p:ph type="pic" sz="quarter" idx="10"/>
          </p:nvPr>
        </p:nvPicPr>
        <p:blipFill rotWithShape="1">
          <a:blip r:embed="rId3"/>
          <a:srcRect l="21125" r="21124" b="-1"/>
          <a:stretch/>
        </p:blipFill>
        <p:spPr>
          <a:xfrm>
            <a:off x="710812" y="728545"/>
            <a:ext cx="5305661" cy="5305661"/>
          </a:xfrm>
          <a:noFill/>
        </p:spPr>
      </p:pic>
      <p:sp>
        <p:nvSpPr>
          <p:cNvPr id="5" name="Subtitle 4">
            <a:extLst>
              <a:ext uri="{FF2B5EF4-FFF2-40B4-BE49-F238E27FC236}">
                <a16:creationId xmlns:a16="http://schemas.microsoft.com/office/drawing/2014/main" id="{E3C40962-BA6A-43E4-97BA-511A9B90CF41}"/>
              </a:ext>
            </a:extLst>
          </p:cNvPr>
          <p:cNvSpPr>
            <a:spLocks noGrp="1"/>
          </p:cNvSpPr>
          <p:nvPr>
            <p:ph type="subTitle" idx="1"/>
          </p:nvPr>
        </p:nvSpPr>
        <p:spPr>
          <a:xfrm>
            <a:off x="7002130" y="4484691"/>
            <a:ext cx="4540440" cy="503167"/>
          </a:xfrm>
        </p:spPr>
        <p:txBody>
          <a:bodyPr>
            <a:normAutofit/>
          </a:bodyPr>
          <a:lstStyle/>
          <a:p>
            <a:r>
              <a:rPr lang="en-US" dirty="0"/>
              <a:t>LAVANYARK1242@GMAIL.COM</a:t>
            </a:r>
          </a:p>
        </p:txBody>
      </p:sp>
      <p:sp>
        <p:nvSpPr>
          <p:cNvPr id="7" name="Text Placeholder 6">
            <a:extLst>
              <a:ext uri="{FF2B5EF4-FFF2-40B4-BE49-F238E27FC236}">
                <a16:creationId xmlns:a16="http://schemas.microsoft.com/office/drawing/2014/main" id="{11FDFFBF-E125-47CF-AAE0-ACC45013CE38}"/>
              </a:ext>
            </a:extLst>
          </p:cNvPr>
          <p:cNvSpPr>
            <a:spLocks noGrp="1"/>
          </p:cNvSpPr>
          <p:nvPr>
            <p:ph type="body" sz="quarter" idx="11"/>
          </p:nvPr>
        </p:nvSpPr>
        <p:spPr>
          <a:xfrm>
            <a:off x="7002320" y="5012635"/>
            <a:ext cx="4533900" cy="503238"/>
          </a:xfrm>
        </p:spPr>
        <p:txBody>
          <a:bodyPr>
            <a:normAutofit/>
          </a:bodyPr>
          <a:lstStyle/>
          <a:p>
            <a:r>
              <a:rPr lang="en-US" sz="1500"/>
              <a:t>https://github.com/lavanya-ramakrishna24/lavanyark.git</a:t>
            </a:r>
          </a:p>
        </p:txBody>
      </p:sp>
      <p:sp>
        <p:nvSpPr>
          <p:cNvPr id="6" name="Title 5">
            <a:extLst>
              <a:ext uri="{FF2B5EF4-FFF2-40B4-BE49-F238E27FC236}">
                <a16:creationId xmlns:a16="http://schemas.microsoft.com/office/drawing/2014/main" id="{95D612B9-68B9-4C9F-98FE-CEE07DB1F00D}"/>
              </a:ext>
            </a:extLst>
          </p:cNvPr>
          <p:cNvSpPr>
            <a:spLocks noGrp="1"/>
          </p:cNvSpPr>
          <p:nvPr>
            <p:ph type="title"/>
          </p:nvPr>
        </p:nvSpPr>
        <p:spPr>
          <a:xfrm>
            <a:off x="6469778" y="3158641"/>
            <a:ext cx="5011410" cy="921807"/>
          </a:xfrm>
        </p:spPr>
        <p:txBody>
          <a:bodyPr wrap="square" anchor="ctr">
            <a:normAutofit/>
          </a:bodyPr>
          <a:lstStyle/>
          <a:p>
            <a:r>
              <a:rPr lang="en-US" dirty="0"/>
              <a:t>Thank you!</a:t>
            </a:r>
          </a:p>
        </p:txBody>
      </p:sp>
    </p:spTree>
    <p:extLst>
      <p:ext uri="{BB962C8B-B14F-4D97-AF65-F5344CB8AC3E}">
        <p14:creationId xmlns:p14="http://schemas.microsoft.com/office/powerpoint/2010/main" val="112477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DC70A-C8FB-2E41-5A1D-67765EC8496B}"/>
              </a:ext>
            </a:extLst>
          </p:cNvPr>
          <p:cNvSpPr>
            <a:spLocks noGrp="1"/>
          </p:cNvSpPr>
          <p:nvPr>
            <p:ph type="title"/>
          </p:nvPr>
        </p:nvSpPr>
        <p:spPr/>
        <p:txBody>
          <a:bodyPr/>
          <a:lstStyle/>
          <a:p>
            <a:r>
              <a:rPr lang="en-US" sz="2800" b="0" dirty="0">
                <a:solidFill>
                  <a:srgbClr val="000000"/>
                </a:solidFill>
                <a:latin typeface="Carlito"/>
                <a:cs typeface="Carlito"/>
              </a:rPr>
              <a:t>Business </a:t>
            </a:r>
            <a:r>
              <a:rPr lang="en-US" sz="2800" b="0" spc="-15" dirty="0">
                <a:solidFill>
                  <a:srgbClr val="000000"/>
                </a:solidFill>
                <a:latin typeface="Carlito"/>
                <a:cs typeface="Carlito"/>
              </a:rPr>
              <a:t>Problem Understanding</a:t>
            </a:r>
            <a:endParaRPr lang="en-US" sz="2800" dirty="0"/>
          </a:p>
        </p:txBody>
      </p:sp>
      <p:sp>
        <p:nvSpPr>
          <p:cNvPr id="3" name="Slide Number Placeholder 2">
            <a:extLst>
              <a:ext uri="{FF2B5EF4-FFF2-40B4-BE49-F238E27FC236}">
                <a16:creationId xmlns:a16="http://schemas.microsoft.com/office/drawing/2014/main" id="{921ADECE-6472-3CCA-944B-676136AB48DE}"/>
              </a:ext>
            </a:extLst>
          </p:cNvPr>
          <p:cNvSpPr>
            <a:spLocks noGrp="1"/>
          </p:cNvSpPr>
          <p:nvPr>
            <p:ph type="sldNum" sz="quarter" idx="12"/>
          </p:nvPr>
        </p:nvSpPr>
        <p:spPr/>
        <p:txBody>
          <a:bodyPr/>
          <a:lstStyle/>
          <a:p>
            <a:fld id="{9EC71654-96A5-4280-94F3-931C61A9F92C}" type="slidenum">
              <a:rPr lang="en-US" noProof="0" smtClean="0"/>
              <a:pPr/>
              <a:t>2</a:t>
            </a:fld>
            <a:endParaRPr lang="en-US" noProof="0" dirty="0"/>
          </a:p>
        </p:txBody>
      </p:sp>
      <p:sp>
        <p:nvSpPr>
          <p:cNvPr id="9" name="TextBox 8">
            <a:extLst>
              <a:ext uri="{FF2B5EF4-FFF2-40B4-BE49-F238E27FC236}">
                <a16:creationId xmlns:a16="http://schemas.microsoft.com/office/drawing/2014/main" id="{E90B5BF9-0BAD-6825-EFD3-2DF45E6404F7}"/>
              </a:ext>
            </a:extLst>
          </p:cNvPr>
          <p:cNvSpPr txBox="1"/>
          <p:nvPr/>
        </p:nvSpPr>
        <p:spPr>
          <a:xfrm>
            <a:off x="807720" y="1287794"/>
            <a:ext cx="10053320" cy="4401205"/>
          </a:xfrm>
          <a:prstGeom prst="rect">
            <a:avLst/>
          </a:prstGeom>
          <a:noFill/>
        </p:spPr>
        <p:txBody>
          <a:bodyPr wrap="square">
            <a:spAutoFit/>
          </a:bodyPr>
          <a:lstStyle/>
          <a:p>
            <a:pPr marL="342900" indent="-342900">
              <a:buFont typeface="Arial" panose="020B0604020202020204" pitchFamily="34" charset="0"/>
              <a:buChar char="•"/>
            </a:pPr>
            <a:r>
              <a:rPr lang="en-IN" sz="2000" dirty="0"/>
              <a:t>Analysis of Textual data (Tweet texts and description) to detect and predict sentiment and emotion of mentions @Dell.</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US" sz="2000" b="0" i="0" dirty="0">
                <a:solidFill>
                  <a:srgbClr val="3C4043"/>
                </a:solidFill>
                <a:effectLst/>
              </a:rPr>
              <a:t>The csv dataset contains all the Twitter mentions of Dell during first three quarters of 2022 (Jan 01 - Sept 30) along with the sentiment and emotions of each tweet.</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US" sz="2000" b="0" i="0" dirty="0">
                <a:solidFill>
                  <a:srgbClr val="3C4043"/>
                </a:solidFill>
                <a:effectLst/>
              </a:rPr>
              <a:t>It has about 25k tweets along with date, timestamp, username and tweet Id, sentiment, </a:t>
            </a:r>
            <a:r>
              <a:rPr lang="en-US" sz="2000" b="0" i="0" dirty="0" err="1">
                <a:solidFill>
                  <a:srgbClr val="3C4043"/>
                </a:solidFill>
                <a:effectLst/>
              </a:rPr>
              <a:t>sentiment_score</a:t>
            </a:r>
            <a:r>
              <a:rPr lang="en-US" sz="2000" b="0" i="0" dirty="0">
                <a:solidFill>
                  <a:srgbClr val="3C4043"/>
                </a:solidFill>
                <a:effectLst/>
              </a:rPr>
              <a:t>, emotion and </a:t>
            </a:r>
            <a:r>
              <a:rPr lang="en-US" sz="2000" b="0" i="0" dirty="0" err="1">
                <a:solidFill>
                  <a:srgbClr val="3C4043"/>
                </a:solidFill>
                <a:effectLst/>
              </a:rPr>
              <a:t>emotion_score</a:t>
            </a:r>
            <a:r>
              <a:rPr lang="en-IN" sz="2000" dirty="0"/>
              <a:t>.</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US" sz="2000" b="0" i="0" dirty="0">
                <a:effectLst/>
              </a:rPr>
              <a:t>Therefore, by applying Natural Language Processing (NLP) through these headlines, </a:t>
            </a:r>
            <a:r>
              <a:rPr lang="en-US" sz="2000" dirty="0"/>
              <a:t>we</a:t>
            </a:r>
            <a:r>
              <a:rPr lang="en-US" sz="2000" b="0" i="0" dirty="0">
                <a:effectLst/>
              </a:rPr>
              <a:t> can see how the positivity/negativity of the score through each day correlate to </a:t>
            </a:r>
            <a:r>
              <a:rPr lang="en-US" sz="2000" dirty="0"/>
              <a:t>Dell.</a:t>
            </a:r>
          </a:p>
          <a:p>
            <a:endParaRPr lang="en-US" sz="2000" dirty="0"/>
          </a:p>
          <a:p>
            <a:pPr marL="342900" indent="-342900">
              <a:buFont typeface="Arial" panose="020B0604020202020204" pitchFamily="34" charset="0"/>
              <a:buChar char="•"/>
            </a:pPr>
            <a:endParaRPr lang="en-US" sz="2000" dirty="0">
              <a:latin typeface="Carlito"/>
            </a:endParaRPr>
          </a:p>
          <a:p>
            <a:pPr marL="342900" indent="-342900">
              <a:buFont typeface="Arial" panose="020B0604020202020204" pitchFamily="34" charset="0"/>
              <a:buChar char="•"/>
            </a:pPr>
            <a:endParaRPr lang="en-IN" sz="2000" dirty="0">
              <a:latin typeface="Carlito"/>
            </a:endParaRPr>
          </a:p>
        </p:txBody>
      </p:sp>
    </p:spTree>
    <p:extLst>
      <p:ext uri="{BB962C8B-B14F-4D97-AF65-F5344CB8AC3E}">
        <p14:creationId xmlns:p14="http://schemas.microsoft.com/office/powerpoint/2010/main" val="98263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6EE963-BCD7-91D8-F65D-538C168F5132}"/>
              </a:ext>
            </a:extLst>
          </p:cNvPr>
          <p:cNvSpPr>
            <a:spLocks noGrp="1"/>
          </p:cNvSpPr>
          <p:nvPr>
            <p:ph type="sldNum" sz="quarter" idx="12"/>
          </p:nvPr>
        </p:nvSpPr>
        <p:spPr/>
        <p:txBody>
          <a:bodyPr/>
          <a:lstStyle/>
          <a:p>
            <a:fld id="{9EC71654-96A5-4280-94F3-931C61A9F92C}" type="slidenum">
              <a:rPr lang="en-US" noProof="0" smtClean="0"/>
              <a:pPr/>
              <a:t>3</a:t>
            </a:fld>
            <a:endParaRPr lang="en-US" noProof="0" dirty="0"/>
          </a:p>
        </p:txBody>
      </p:sp>
      <p:sp>
        <p:nvSpPr>
          <p:cNvPr id="4" name="Title 3">
            <a:extLst>
              <a:ext uri="{FF2B5EF4-FFF2-40B4-BE49-F238E27FC236}">
                <a16:creationId xmlns:a16="http://schemas.microsoft.com/office/drawing/2014/main" id="{4C8453BE-FE39-5A5B-C343-D6280BDDF909}"/>
              </a:ext>
            </a:extLst>
          </p:cNvPr>
          <p:cNvSpPr>
            <a:spLocks noGrp="1"/>
          </p:cNvSpPr>
          <p:nvPr>
            <p:ph type="title"/>
          </p:nvPr>
        </p:nvSpPr>
        <p:spPr/>
        <p:txBody>
          <a:bodyPr/>
          <a:lstStyle/>
          <a:p>
            <a:r>
              <a:rPr lang="en-IN" sz="3200" b="0" dirty="0">
                <a:solidFill>
                  <a:srgbClr val="000000"/>
                </a:solidFill>
                <a:latin typeface="+mn-lt"/>
                <a:cs typeface="Carlito"/>
              </a:rPr>
              <a:t>Sentiment Analysis of Financial News using NLTK</a:t>
            </a:r>
            <a:endParaRPr lang="en-US" dirty="0">
              <a:latin typeface="+mn-lt"/>
            </a:endParaRPr>
          </a:p>
        </p:txBody>
      </p:sp>
      <p:sp>
        <p:nvSpPr>
          <p:cNvPr id="8" name="Content Placeholder 7">
            <a:extLst>
              <a:ext uri="{FF2B5EF4-FFF2-40B4-BE49-F238E27FC236}">
                <a16:creationId xmlns:a16="http://schemas.microsoft.com/office/drawing/2014/main" id="{52F735C9-683F-1E6D-DD1B-55431C3C9BB0}"/>
              </a:ext>
            </a:extLst>
          </p:cNvPr>
          <p:cNvSpPr>
            <a:spLocks noGrp="1"/>
          </p:cNvSpPr>
          <p:nvPr>
            <p:ph idx="1"/>
          </p:nvPr>
        </p:nvSpPr>
        <p:spPr>
          <a:xfrm>
            <a:off x="515938" y="1432560"/>
            <a:ext cx="10837862" cy="4744403"/>
          </a:xfrm>
        </p:spPr>
        <p:txBody>
          <a:bodyPr>
            <a:normAutofit/>
          </a:bodyPr>
          <a:lstStyle/>
          <a:p>
            <a:pPr marL="0" indent="0">
              <a:buNone/>
            </a:pPr>
            <a:r>
              <a:rPr lang="en-US" sz="2400" dirty="0"/>
              <a:t>Predicting the Sentiment and Emotion analysis of Tweets </a:t>
            </a:r>
          </a:p>
          <a:p>
            <a:pPr marL="0" indent="0">
              <a:buNone/>
            </a:pPr>
            <a:endParaRPr lang="en-US" sz="2400" dirty="0"/>
          </a:p>
        </p:txBody>
      </p:sp>
      <p:pic>
        <p:nvPicPr>
          <p:cNvPr id="1026" name="Picture 2" descr="Image result for images of sentiment and emotion analysis">
            <a:extLst>
              <a:ext uri="{FF2B5EF4-FFF2-40B4-BE49-F238E27FC236}">
                <a16:creationId xmlns:a16="http://schemas.microsoft.com/office/drawing/2014/main" id="{F8AED5B0-386C-A118-E192-FD519D4B9A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38" y="2123440"/>
            <a:ext cx="10837862" cy="370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6894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465203-CA02-1DE7-85BA-BF36136A25ED}"/>
              </a:ext>
            </a:extLst>
          </p:cNvPr>
          <p:cNvSpPr>
            <a:spLocks noGrp="1"/>
          </p:cNvSpPr>
          <p:nvPr>
            <p:ph type="sldNum" sz="quarter" idx="12"/>
          </p:nvPr>
        </p:nvSpPr>
        <p:spPr/>
        <p:txBody>
          <a:bodyPr/>
          <a:lstStyle/>
          <a:p>
            <a:fld id="{9EC71654-96A5-4280-94F3-931C61A9F92C}" type="slidenum">
              <a:rPr lang="en-US" noProof="0" smtClean="0"/>
              <a:pPr/>
              <a:t>4</a:t>
            </a:fld>
            <a:endParaRPr lang="en-US" noProof="0" dirty="0"/>
          </a:p>
        </p:txBody>
      </p:sp>
      <p:sp>
        <p:nvSpPr>
          <p:cNvPr id="4" name="Title 3">
            <a:extLst>
              <a:ext uri="{FF2B5EF4-FFF2-40B4-BE49-F238E27FC236}">
                <a16:creationId xmlns:a16="http://schemas.microsoft.com/office/drawing/2014/main" id="{372D878A-0E13-64DD-D635-38A48A9858BA}"/>
              </a:ext>
            </a:extLst>
          </p:cNvPr>
          <p:cNvSpPr>
            <a:spLocks noGrp="1"/>
          </p:cNvSpPr>
          <p:nvPr>
            <p:ph type="title"/>
          </p:nvPr>
        </p:nvSpPr>
        <p:spPr>
          <a:xfrm>
            <a:off x="515938" y="101600"/>
            <a:ext cx="11150600" cy="1918789"/>
          </a:xfrm>
        </p:spPr>
        <p:txBody>
          <a:bodyPr/>
          <a:lstStyle/>
          <a:p>
            <a:pPr algn="l"/>
            <a:br>
              <a:rPr lang="en-US" sz="1600" b="0" i="0" dirty="0">
                <a:effectLst/>
                <a:latin typeface="Carlito"/>
              </a:rPr>
            </a:br>
            <a:r>
              <a:rPr lang="en-US" sz="2400" i="0" dirty="0" err="1">
                <a:effectLst/>
                <a:latin typeface="+mn-lt"/>
              </a:rPr>
              <a:t>nlp</a:t>
            </a:r>
            <a:r>
              <a:rPr lang="en-US" sz="2400" i="0" dirty="0">
                <a:effectLst/>
                <a:latin typeface="+mn-lt"/>
              </a:rPr>
              <a:t>:-</a:t>
            </a:r>
            <a:br>
              <a:rPr lang="en-US" sz="1600" b="1" i="0" dirty="0">
                <a:solidFill>
                  <a:srgbClr val="000000"/>
                </a:solidFill>
                <a:effectLst/>
                <a:latin typeface="+mn-lt"/>
              </a:rPr>
            </a:br>
            <a:r>
              <a:rPr lang="en-US" sz="2000" b="0" i="0" cap="none" dirty="0">
                <a:effectLst/>
                <a:latin typeface="+mn-lt"/>
              </a:rPr>
              <a:t>Natural language processing (NLP) is a subfield of linguistics, computer science, </a:t>
            </a:r>
            <a:br>
              <a:rPr lang="en-US" sz="2000" b="0" i="0" cap="none" dirty="0">
                <a:effectLst/>
                <a:latin typeface="+mn-lt"/>
              </a:rPr>
            </a:br>
            <a:r>
              <a:rPr lang="en-US" sz="2000" b="0" i="0" cap="none" dirty="0">
                <a:effectLst/>
                <a:latin typeface="+mn-lt"/>
              </a:rPr>
              <a:t>and artificial intelligence concerned with the interactions between computers </a:t>
            </a:r>
            <a:br>
              <a:rPr lang="en-US" sz="2000" b="0" i="0" cap="none" dirty="0">
                <a:effectLst/>
                <a:latin typeface="+mn-lt"/>
              </a:rPr>
            </a:br>
            <a:r>
              <a:rPr lang="en-US" sz="2000" b="0" i="0" cap="none" dirty="0">
                <a:effectLst/>
                <a:latin typeface="+mn-lt"/>
              </a:rPr>
              <a:t>and human language, how to program computers to </a:t>
            </a:r>
            <a:br>
              <a:rPr lang="en-US" sz="2000" b="0" i="0" cap="none" dirty="0">
                <a:effectLst/>
                <a:latin typeface="+mn-lt"/>
              </a:rPr>
            </a:br>
            <a:r>
              <a:rPr lang="en-US" sz="2000" b="0" i="0" cap="none" dirty="0">
                <a:effectLst/>
                <a:latin typeface="+mn-lt"/>
              </a:rPr>
              <a:t>process and analyze large amounts of natural language data</a:t>
            </a:r>
            <a:r>
              <a:rPr lang="en-US" sz="2000" b="0" i="0" dirty="0">
                <a:effectLst/>
                <a:latin typeface="+mn-lt"/>
              </a:rPr>
              <a:t>. </a:t>
            </a:r>
            <a:br>
              <a:rPr lang="en-US" sz="1600" b="0" i="0" dirty="0">
                <a:effectLst/>
                <a:latin typeface="+mn-lt"/>
              </a:rPr>
            </a:br>
            <a:br>
              <a:rPr lang="en-US" sz="1600" b="1" i="0" dirty="0">
                <a:solidFill>
                  <a:srgbClr val="000000"/>
                </a:solidFill>
                <a:effectLst/>
                <a:latin typeface="Carlito"/>
              </a:rPr>
            </a:br>
            <a:endParaRPr lang="en-US" sz="1600" dirty="0"/>
          </a:p>
        </p:txBody>
      </p:sp>
      <p:pic>
        <p:nvPicPr>
          <p:cNvPr id="7" name="Picture 2">
            <a:extLst>
              <a:ext uri="{FF2B5EF4-FFF2-40B4-BE49-F238E27FC236}">
                <a16:creationId xmlns:a16="http://schemas.microsoft.com/office/drawing/2014/main" id="{70DA39DA-D355-40D5-81A6-536B63AAF03C}"/>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73200" y="1802674"/>
            <a:ext cx="8920479" cy="4374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2232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28E891-E1EB-0C96-2B18-3FAC2D1FA510}"/>
              </a:ext>
            </a:extLst>
          </p:cNvPr>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noProof="0" smtClean="0"/>
              <a:pPr>
                <a:spcAft>
                  <a:spcPts val="600"/>
                </a:spcAft>
              </a:pPr>
              <a:t>5</a:t>
            </a:fld>
            <a:endParaRPr lang="en-US" noProof="0"/>
          </a:p>
        </p:txBody>
      </p:sp>
      <p:sp>
        <p:nvSpPr>
          <p:cNvPr id="3" name="Content Placeholder 2">
            <a:extLst>
              <a:ext uri="{FF2B5EF4-FFF2-40B4-BE49-F238E27FC236}">
                <a16:creationId xmlns:a16="http://schemas.microsoft.com/office/drawing/2014/main" id="{9D1CDA4C-D0D0-4DE1-457D-28F0DBA47784}"/>
              </a:ext>
            </a:extLst>
          </p:cNvPr>
          <p:cNvSpPr>
            <a:spLocks noGrp="1"/>
          </p:cNvSpPr>
          <p:nvPr>
            <p:ph sz="half" idx="1"/>
          </p:nvPr>
        </p:nvSpPr>
        <p:spPr>
          <a:xfrm>
            <a:off x="515938" y="1825625"/>
            <a:ext cx="5503862" cy="4351338"/>
          </a:xfrm>
        </p:spPr>
        <p:txBody>
          <a:bodyPr>
            <a:normAutofit/>
          </a:bodyPr>
          <a:lstStyle/>
          <a:p>
            <a:r>
              <a:rPr lang="en-US" sz="1800" b="1" dirty="0"/>
              <a:t>Emotion and Sentiment analysis </a:t>
            </a:r>
            <a:r>
              <a:rPr lang="en-US" sz="1800" dirty="0"/>
              <a:t>are  two related but distinct fields of natural language processing.</a:t>
            </a:r>
          </a:p>
          <a:p>
            <a:endParaRPr lang="en-US" sz="1800" dirty="0"/>
          </a:p>
          <a:p>
            <a:r>
              <a:rPr lang="en-US" sz="1800" b="1" dirty="0"/>
              <a:t>Sentiment analysis </a:t>
            </a:r>
            <a:r>
              <a:rPr lang="en-US" sz="1800" dirty="0"/>
              <a:t>is the use of NLP, text analysis, computational linguistics, and biometrics to systematically identify, extract, quantify and study affective states and subjective information. It segments textual data into three distinct sentiments (positive, negative or neutral).</a:t>
            </a:r>
          </a:p>
          <a:p>
            <a:endParaRPr lang="en-US" sz="1800" dirty="0"/>
          </a:p>
          <a:p>
            <a:r>
              <a:rPr lang="en-US" sz="1800" b="1" dirty="0"/>
              <a:t>Emotional analysis </a:t>
            </a:r>
            <a:r>
              <a:rPr lang="en-US" sz="1800" dirty="0"/>
              <a:t>is a more sophisticated solution that digs deeper into specific emotions and helps turn insights into action. It segments comments into 6 so-called primary emptions (joy, positive, surprise, fear, sadness, anger and disgust).</a:t>
            </a:r>
          </a:p>
          <a:p>
            <a:endParaRPr lang="en-US" sz="1800" dirty="0"/>
          </a:p>
        </p:txBody>
      </p:sp>
      <p:pic>
        <p:nvPicPr>
          <p:cNvPr id="7" name="Picture 2">
            <a:extLst>
              <a:ext uri="{FF2B5EF4-FFF2-40B4-BE49-F238E27FC236}">
                <a16:creationId xmlns:a16="http://schemas.microsoft.com/office/drawing/2014/main" id="{B6BB3FD3-237D-C27F-9F54-526BD1B5A54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72202" y="1825625"/>
            <a:ext cx="5181600" cy="2028119"/>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F8A0ECF2-6631-F7C4-E974-93CA4DDAD539}"/>
              </a:ext>
            </a:extLst>
          </p:cNvPr>
          <p:cNvSpPr>
            <a:spLocks noGrp="1"/>
          </p:cNvSpPr>
          <p:nvPr>
            <p:ph type="title"/>
          </p:nvPr>
        </p:nvSpPr>
        <p:spPr>
          <a:xfrm>
            <a:off x="515938" y="246621"/>
            <a:ext cx="11150600" cy="920336"/>
          </a:xfrm>
        </p:spPr>
        <p:txBody>
          <a:bodyPr anchor="b">
            <a:normAutofit/>
          </a:bodyPr>
          <a:lstStyle/>
          <a:p>
            <a:r>
              <a:rPr lang="en-IN" b="0" i="0">
                <a:effectLst/>
              </a:rPr>
              <a:t>What is Sentiment Analysis ?</a:t>
            </a:r>
            <a:br>
              <a:rPr lang="en-US" b="1" i="0">
                <a:effectLst/>
              </a:rPr>
            </a:br>
            <a:endParaRPr lang="en-US"/>
          </a:p>
        </p:txBody>
      </p:sp>
      <p:pic>
        <p:nvPicPr>
          <p:cNvPr id="2050" name="Picture 2" descr="Image result for images of  emotion analysis">
            <a:extLst>
              <a:ext uri="{FF2B5EF4-FFF2-40B4-BE49-F238E27FC236}">
                <a16:creationId xmlns:a16="http://schemas.microsoft.com/office/drawing/2014/main" id="{2BB20F14-E394-1C51-ABBA-3B7E91737B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1636" y="4082473"/>
            <a:ext cx="4842166" cy="1745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061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5BCBDDF-8B5D-5414-8165-8A1BB8318369}"/>
              </a:ext>
            </a:extLst>
          </p:cNvPr>
          <p:cNvSpPr>
            <a:spLocks noGrp="1"/>
          </p:cNvSpPr>
          <p:nvPr>
            <p:ph type="sldNum" sz="quarter" idx="12"/>
          </p:nvPr>
        </p:nvSpPr>
        <p:spPr/>
        <p:txBody>
          <a:bodyPr/>
          <a:lstStyle/>
          <a:p>
            <a:fld id="{9EC71654-96A5-4280-94F3-931C61A9F92C}" type="slidenum">
              <a:rPr lang="en-US" noProof="0" smtClean="0"/>
              <a:pPr/>
              <a:t>6</a:t>
            </a:fld>
            <a:endParaRPr lang="en-US" noProof="0" dirty="0"/>
          </a:p>
        </p:txBody>
      </p:sp>
      <p:sp>
        <p:nvSpPr>
          <p:cNvPr id="3" name="Content Placeholder 2">
            <a:extLst>
              <a:ext uri="{FF2B5EF4-FFF2-40B4-BE49-F238E27FC236}">
                <a16:creationId xmlns:a16="http://schemas.microsoft.com/office/drawing/2014/main" id="{2FCB16D1-BB43-246A-84E1-21031CD44F0C}"/>
              </a:ext>
            </a:extLst>
          </p:cNvPr>
          <p:cNvSpPr>
            <a:spLocks noGrp="1"/>
          </p:cNvSpPr>
          <p:nvPr>
            <p:ph idx="1"/>
          </p:nvPr>
        </p:nvSpPr>
        <p:spPr>
          <a:xfrm>
            <a:off x="515938" y="1825625"/>
            <a:ext cx="10837862" cy="3254375"/>
          </a:xfrm>
        </p:spPr>
        <p:txBody>
          <a:bodyPr>
            <a:normAutofit/>
          </a:bodyPr>
          <a:lstStyle/>
          <a:p>
            <a:r>
              <a:rPr lang="en-US" dirty="0"/>
              <a:t>This dataset is downloaded from Kaggle.</a:t>
            </a:r>
          </a:p>
          <a:p>
            <a:endParaRPr lang="en-US" dirty="0"/>
          </a:p>
          <a:p>
            <a:r>
              <a:rPr lang="en-US" dirty="0"/>
              <a:t>This dataset contains a csv file</a:t>
            </a:r>
          </a:p>
          <a:p>
            <a:endParaRPr lang="en-US" dirty="0"/>
          </a:p>
          <a:p>
            <a:r>
              <a:rPr lang="en-US" dirty="0"/>
              <a:t>This dataset contains 1csv file(24970,9)</a:t>
            </a:r>
          </a:p>
          <a:p>
            <a:pPr marL="0" indent="0">
              <a:buNone/>
            </a:pPr>
            <a:r>
              <a:rPr lang="en-US" dirty="0"/>
              <a:t>              </a:t>
            </a:r>
          </a:p>
        </p:txBody>
      </p:sp>
      <p:sp>
        <p:nvSpPr>
          <p:cNvPr id="4" name="Title 3">
            <a:extLst>
              <a:ext uri="{FF2B5EF4-FFF2-40B4-BE49-F238E27FC236}">
                <a16:creationId xmlns:a16="http://schemas.microsoft.com/office/drawing/2014/main" id="{1D2EFA40-2BDF-9BEC-79A6-AC74F6069553}"/>
              </a:ext>
            </a:extLst>
          </p:cNvPr>
          <p:cNvSpPr>
            <a:spLocks noGrp="1"/>
          </p:cNvSpPr>
          <p:nvPr>
            <p:ph type="title"/>
          </p:nvPr>
        </p:nvSpPr>
        <p:spPr/>
        <p:txBody>
          <a:bodyPr/>
          <a:lstStyle/>
          <a:p>
            <a:r>
              <a:rPr lang="en-US" sz="2800" dirty="0"/>
              <a:t>ABOUT DATASET.</a:t>
            </a:r>
          </a:p>
        </p:txBody>
      </p:sp>
    </p:spTree>
    <p:extLst>
      <p:ext uri="{BB962C8B-B14F-4D97-AF65-F5344CB8AC3E}">
        <p14:creationId xmlns:p14="http://schemas.microsoft.com/office/powerpoint/2010/main" val="2442872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CB6F3F-E813-B2C9-9146-DAA7184FCFA4}"/>
              </a:ext>
            </a:extLst>
          </p:cNvPr>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noProof="0" smtClean="0"/>
              <a:pPr>
                <a:spcAft>
                  <a:spcPts val="600"/>
                </a:spcAft>
              </a:pPr>
              <a:t>7</a:t>
            </a:fld>
            <a:endParaRPr lang="en-US" noProof="0"/>
          </a:p>
        </p:txBody>
      </p:sp>
      <p:sp>
        <p:nvSpPr>
          <p:cNvPr id="3" name="Content Placeholder 2">
            <a:extLst>
              <a:ext uri="{FF2B5EF4-FFF2-40B4-BE49-F238E27FC236}">
                <a16:creationId xmlns:a16="http://schemas.microsoft.com/office/drawing/2014/main" id="{E6E9A38F-C500-03E7-F3D7-C33244F5D30A}"/>
              </a:ext>
            </a:extLst>
          </p:cNvPr>
          <p:cNvSpPr>
            <a:spLocks noGrp="1"/>
          </p:cNvSpPr>
          <p:nvPr>
            <p:ph sz="half" idx="1"/>
          </p:nvPr>
        </p:nvSpPr>
        <p:spPr>
          <a:xfrm>
            <a:off x="515938" y="1825625"/>
            <a:ext cx="5503862" cy="4351338"/>
          </a:xfrm>
        </p:spPr>
        <p:txBody>
          <a:bodyPr>
            <a:normAutofit/>
          </a:bodyPr>
          <a:lstStyle/>
          <a:p>
            <a:pPr marL="285750" indent="-285750">
              <a:buFont typeface="Arial" panose="020B0604020202020204" pitchFamily="34" charset="0"/>
              <a:buChar char="•"/>
            </a:pPr>
            <a:r>
              <a:rPr lang="en-IN" sz="2600" dirty="0"/>
              <a:t>Loaded the dataset</a:t>
            </a:r>
          </a:p>
          <a:p>
            <a:pPr marL="285750" indent="-285750">
              <a:buFont typeface="Arial" panose="020B0604020202020204" pitchFamily="34" charset="0"/>
              <a:buChar char="•"/>
            </a:pPr>
            <a:r>
              <a:rPr lang="en-IN" sz="2600" dirty="0"/>
              <a:t>Checked Shape of the dataset</a:t>
            </a:r>
          </a:p>
          <a:p>
            <a:pPr marL="285750" indent="-285750">
              <a:buFont typeface="Arial" panose="020B0604020202020204" pitchFamily="34" charset="0"/>
              <a:buChar char="•"/>
            </a:pPr>
            <a:r>
              <a:rPr lang="en-IN" sz="2600" dirty="0"/>
              <a:t>Understood the Attributes of the dataset</a:t>
            </a:r>
          </a:p>
          <a:p>
            <a:pPr marL="285750" indent="-285750">
              <a:buFont typeface="Arial" panose="020B0604020202020204" pitchFamily="34" charset="0"/>
              <a:buChar char="•"/>
            </a:pPr>
            <a:r>
              <a:rPr lang="en-IN" sz="2600" dirty="0"/>
              <a:t>Analysed the Summary of dataset</a:t>
            </a:r>
          </a:p>
          <a:p>
            <a:pPr marL="285750" indent="-285750">
              <a:buFont typeface="Arial" panose="020B0604020202020204" pitchFamily="34" charset="0"/>
              <a:buChar char="•"/>
            </a:pPr>
            <a:r>
              <a:rPr lang="en-IN" sz="2600" dirty="0"/>
              <a:t>Checked for Null values</a:t>
            </a:r>
          </a:p>
          <a:p>
            <a:pPr marL="285750" indent="-285750">
              <a:buFont typeface="Arial" panose="020B0604020202020204" pitchFamily="34" charset="0"/>
              <a:buChar char="•"/>
            </a:pPr>
            <a:r>
              <a:rPr lang="en-IN" sz="2600" dirty="0"/>
              <a:t>Dropped Null values, if any</a:t>
            </a:r>
          </a:p>
          <a:p>
            <a:pPr marL="285750" indent="-285750">
              <a:buFont typeface="Arial" panose="020B0604020202020204" pitchFamily="34" charset="0"/>
              <a:buChar char="•"/>
            </a:pPr>
            <a:r>
              <a:rPr lang="en-IN" sz="2600" dirty="0"/>
              <a:t>Checked for duplicates</a:t>
            </a:r>
          </a:p>
          <a:p>
            <a:pPr marL="285750" indent="-285750">
              <a:buFont typeface="Arial" panose="020B0604020202020204" pitchFamily="34" charset="0"/>
              <a:buChar char="•"/>
            </a:pPr>
            <a:r>
              <a:rPr lang="en-IN" sz="2600" dirty="0"/>
              <a:t>Dropped duplicates if any</a:t>
            </a:r>
          </a:p>
          <a:p>
            <a:endParaRPr lang="en-US" sz="2600" dirty="0"/>
          </a:p>
        </p:txBody>
      </p:sp>
      <p:pic>
        <p:nvPicPr>
          <p:cNvPr id="6" name="Picture 5">
            <a:extLst>
              <a:ext uri="{FF2B5EF4-FFF2-40B4-BE49-F238E27FC236}">
                <a16:creationId xmlns:a16="http://schemas.microsoft.com/office/drawing/2014/main" id="{812E1785-860C-AEBC-B69F-3F20B42BCAF9}"/>
              </a:ext>
            </a:extLst>
          </p:cNvPr>
          <p:cNvPicPr>
            <a:picLocks noChangeAspect="1"/>
          </p:cNvPicPr>
          <p:nvPr/>
        </p:nvPicPr>
        <p:blipFill>
          <a:blip r:embed="rId2"/>
          <a:stretch>
            <a:fillRect/>
          </a:stretch>
        </p:blipFill>
        <p:spPr>
          <a:xfrm>
            <a:off x="6172200" y="1825624"/>
            <a:ext cx="5181600" cy="4351337"/>
          </a:xfrm>
          <a:prstGeom prst="rect">
            <a:avLst/>
          </a:prstGeom>
          <a:noFill/>
        </p:spPr>
      </p:pic>
      <p:sp>
        <p:nvSpPr>
          <p:cNvPr id="4" name="Title 3">
            <a:extLst>
              <a:ext uri="{FF2B5EF4-FFF2-40B4-BE49-F238E27FC236}">
                <a16:creationId xmlns:a16="http://schemas.microsoft.com/office/drawing/2014/main" id="{B3AB4FC4-CA3B-1590-51F5-1F929AC63194}"/>
              </a:ext>
            </a:extLst>
          </p:cNvPr>
          <p:cNvSpPr>
            <a:spLocks noGrp="1"/>
          </p:cNvSpPr>
          <p:nvPr>
            <p:ph type="title"/>
          </p:nvPr>
        </p:nvSpPr>
        <p:spPr>
          <a:xfrm>
            <a:off x="515938" y="246621"/>
            <a:ext cx="11150600" cy="920336"/>
          </a:xfrm>
        </p:spPr>
        <p:txBody>
          <a:bodyPr anchor="b">
            <a:normAutofit/>
          </a:bodyPr>
          <a:lstStyle/>
          <a:p>
            <a:r>
              <a:rPr lang="en-IN" b="0" spc="-10" dirty="0"/>
              <a:t>Basic operations on dataset</a:t>
            </a:r>
            <a:endParaRPr lang="en-US" dirty="0"/>
          </a:p>
        </p:txBody>
      </p:sp>
    </p:spTree>
    <p:extLst>
      <p:ext uri="{BB962C8B-B14F-4D97-AF65-F5344CB8AC3E}">
        <p14:creationId xmlns:p14="http://schemas.microsoft.com/office/powerpoint/2010/main" val="3136868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6D08CB-7416-E45D-FD9A-1CEBF5ABEE59}"/>
              </a:ext>
            </a:extLst>
          </p:cNvPr>
          <p:cNvSpPr>
            <a:spLocks noGrp="1"/>
          </p:cNvSpPr>
          <p:nvPr>
            <p:ph type="sldNum" sz="quarter" idx="12"/>
          </p:nvPr>
        </p:nvSpPr>
        <p:spPr/>
        <p:txBody>
          <a:bodyPr/>
          <a:lstStyle/>
          <a:p>
            <a:fld id="{9EC71654-96A5-4280-94F3-931C61A9F92C}" type="slidenum">
              <a:rPr lang="en-US" noProof="0" smtClean="0"/>
              <a:pPr/>
              <a:t>8</a:t>
            </a:fld>
            <a:endParaRPr lang="en-US" noProof="0" dirty="0"/>
          </a:p>
        </p:txBody>
      </p:sp>
      <p:sp>
        <p:nvSpPr>
          <p:cNvPr id="5" name="Title 4">
            <a:extLst>
              <a:ext uri="{FF2B5EF4-FFF2-40B4-BE49-F238E27FC236}">
                <a16:creationId xmlns:a16="http://schemas.microsoft.com/office/drawing/2014/main" id="{04F15F9E-068B-95EA-60D4-F0A5AEC1025D}"/>
              </a:ext>
            </a:extLst>
          </p:cNvPr>
          <p:cNvSpPr>
            <a:spLocks noGrp="1"/>
          </p:cNvSpPr>
          <p:nvPr>
            <p:ph type="title"/>
          </p:nvPr>
        </p:nvSpPr>
        <p:spPr>
          <a:xfrm>
            <a:off x="515938" y="246621"/>
            <a:ext cx="11150600" cy="637299"/>
          </a:xfrm>
        </p:spPr>
        <p:txBody>
          <a:bodyPr/>
          <a:lstStyle/>
          <a:p>
            <a:r>
              <a:rPr lang="en-IN" sz="3200" b="0" spc="-15" dirty="0">
                <a:solidFill>
                  <a:srgbClr val="000000"/>
                </a:solidFill>
                <a:latin typeface="Carlito"/>
                <a:cs typeface="Carlito"/>
              </a:rPr>
              <a:t>Target Attribute with three classes of sentiment</a:t>
            </a:r>
            <a:endParaRPr lang="en-US" dirty="0"/>
          </a:p>
        </p:txBody>
      </p:sp>
      <p:sp>
        <p:nvSpPr>
          <p:cNvPr id="9" name="TextBox 8">
            <a:extLst>
              <a:ext uri="{FF2B5EF4-FFF2-40B4-BE49-F238E27FC236}">
                <a16:creationId xmlns:a16="http://schemas.microsoft.com/office/drawing/2014/main" id="{62670499-1F9A-9E45-FBBA-995AAE387EBA}"/>
              </a:ext>
            </a:extLst>
          </p:cNvPr>
          <p:cNvSpPr txBox="1"/>
          <p:nvPr/>
        </p:nvSpPr>
        <p:spPr>
          <a:xfrm>
            <a:off x="515938" y="1166957"/>
            <a:ext cx="8363902" cy="1015663"/>
          </a:xfrm>
          <a:prstGeom prst="rect">
            <a:avLst/>
          </a:prstGeom>
          <a:noFill/>
        </p:spPr>
        <p:txBody>
          <a:bodyPr wrap="square">
            <a:spAutoFit/>
          </a:bodyPr>
          <a:lstStyle/>
          <a:p>
            <a:r>
              <a:rPr lang="en-US" sz="2000" dirty="0">
                <a:latin typeface="Carlito"/>
              </a:rPr>
              <a:t>T</a:t>
            </a:r>
            <a:r>
              <a:rPr lang="en-US" sz="2000" b="0" i="0" dirty="0">
                <a:effectLst/>
                <a:latin typeface="Carlito"/>
              </a:rPr>
              <a:t>he sentiment of Tweets for “@dell” are classified into </a:t>
            </a:r>
          </a:p>
          <a:p>
            <a:r>
              <a:rPr lang="en-US" sz="2000" b="0" i="0" dirty="0">
                <a:effectLst/>
                <a:latin typeface="Carlito"/>
              </a:rPr>
              <a:t>three class </a:t>
            </a:r>
            <a:r>
              <a:rPr lang="en-US" sz="2000" dirty="0">
                <a:latin typeface="Carlito"/>
              </a:rPr>
              <a:t>types </a:t>
            </a:r>
            <a:r>
              <a:rPr lang="en-US" sz="2000" b="0" i="0" dirty="0">
                <a:effectLst/>
                <a:latin typeface="Carlito"/>
              </a:rPr>
              <a:t> and their presence in the dataset </a:t>
            </a:r>
          </a:p>
          <a:p>
            <a:r>
              <a:rPr lang="en-US" sz="2000" b="0" i="0" dirty="0">
                <a:effectLst/>
                <a:latin typeface="Carlito"/>
              </a:rPr>
              <a:t>is distributed and depicted in the </a:t>
            </a:r>
            <a:r>
              <a:rPr lang="en-US" sz="2000" dirty="0">
                <a:latin typeface="Carlito"/>
              </a:rPr>
              <a:t>Plots below:</a:t>
            </a:r>
            <a:endParaRPr lang="en-IN" sz="2000" dirty="0"/>
          </a:p>
        </p:txBody>
      </p:sp>
      <p:pic>
        <p:nvPicPr>
          <p:cNvPr id="3074" name="Picture 2">
            <a:extLst>
              <a:ext uri="{FF2B5EF4-FFF2-40B4-BE49-F238E27FC236}">
                <a16:creationId xmlns:a16="http://schemas.microsoft.com/office/drawing/2014/main" id="{1E43D7C3-5CC5-58F9-2D91-8A2D2C2F691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62323" y="2293938"/>
            <a:ext cx="4611091" cy="395446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71207C57-6CBC-BF21-CF82-7CF6819511B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893048" y="2465656"/>
            <a:ext cx="4242312" cy="3782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911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A38D9B-6337-6AF7-9867-27E6B5068AB0}"/>
              </a:ext>
            </a:extLst>
          </p:cNvPr>
          <p:cNvSpPr>
            <a:spLocks noGrp="1"/>
          </p:cNvSpPr>
          <p:nvPr>
            <p:ph type="sldNum" sz="quarter" idx="12"/>
          </p:nvPr>
        </p:nvSpPr>
        <p:spPr/>
        <p:txBody>
          <a:bodyPr/>
          <a:lstStyle/>
          <a:p>
            <a:fld id="{9EC71654-96A5-4280-94F3-931C61A9F92C}" type="slidenum">
              <a:rPr lang="en-US" noProof="0" smtClean="0"/>
              <a:pPr/>
              <a:t>9</a:t>
            </a:fld>
            <a:endParaRPr lang="en-US" noProof="0" dirty="0"/>
          </a:p>
        </p:txBody>
      </p:sp>
      <p:sp>
        <p:nvSpPr>
          <p:cNvPr id="5" name="Title 4">
            <a:extLst>
              <a:ext uri="{FF2B5EF4-FFF2-40B4-BE49-F238E27FC236}">
                <a16:creationId xmlns:a16="http://schemas.microsoft.com/office/drawing/2014/main" id="{4247964B-9B77-028C-BD87-46A65AC3125F}"/>
              </a:ext>
            </a:extLst>
          </p:cNvPr>
          <p:cNvSpPr>
            <a:spLocks noGrp="1"/>
          </p:cNvSpPr>
          <p:nvPr>
            <p:ph type="title"/>
          </p:nvPr>
        </p:nvSpPr>
        <p:spPr/>
        <p:txBody>
          <a:bodyPr/>
          <a:lstStyle/>
          <a:p>
            <a:r>
              <a:rPr lang="en-IN" sz="3200" b="0" spc="-15" dirty="0">
                <a:solidFill>
                  <a:srgbClr val="000000"/>
                </a:solidFill>
                <a:latin typeface="Carlito"/>
                <a:cs typeface="Carlito"/>
              </a:rPr>
              <a:t>Target Attribute with six classes of Emotion</a:t>
            </a:r>
            <a:endParaRPr lang="en-US" dirty="0"/>
          </a:p>
        </p:txBody>
      </p:sp>
      <p:sp>
        <p:nvSpPr>
          <p:cNvPr id="7" name="TextBox 6">
            <a:extLst>
              <a:ext uri="{FF2B5EF4-FFF2-40B4-BE49-F238E27FC236}">
                <a16:creationId xmlns:a16="http://schemas.microsoft.com/office/drawing/2014/main" id="{C6F213DF-4778-DA72-FD02-85BBF695495C}"/>
              </a:ext>
            </a:extLst>
          </p:cNvPr>
          <p:cNvSpPr txBox="1"/>
          <p:nvPr/>
        </p:nvSpPr>
        <p:spPr>
          <a:xfrm>
            <a:off x="838200" y="1270000"/>
            <a:ext cx="8534400" cy="923330"/>
          </a:xfrm>
          <a:prstGeom prst="rect">
            <a:avLst/>
          </a:prstGeom>
          <a:noFill/>
        </p:spPr>
        <p:txBody>
          <a:bodyPr wrap="square">
            <a:spAutoFit/>
          </a:bodyPr>
          <a:lstStyle/>
          <a:p>
            <a:r>
              <a:rPr lang="en-US" sz="1800" dirty="0">
                <a:latin typeface="Carlito"/>
              </a:rPr>
              <a:t>T</a:t>
            </a:r>
            <a:r>
              <a:rPr lang="en-US" sz="1800" b="0" i="0" dirty="0">
                <a:effectLst/>
                <a:latin typeface="Carlito"/>
              </a:rPr>
              <a:t>he Emotion of Tweets @dell are classified into </a:t>
            </a:r>
          </a:p>
          <a:p>
            <a:r>
              <a:rPr lang="en-US" dirty="0">
                <a:latin typeface="Carlito"/>
              </a:rPr>
              <a:t>6</a:t>
            </a:r>
            <a:r>
              <a:rPr lang="en-US" sz="1800" b="0" i="0" dirty="0">
                <a:effectLst/>
                <a:latin typeface="Carlito"/>
              </a:rPr>
              <a:t> class </a:t>
            </a:r>
            <a:r>
              <a:rPr lang="en-US" sz="1800" dirty="0">
                <a:latin typeface="Carlito"/>
              </a:rPr>
              <a:t>types </a:t>
            </a:r>
            <a:r>
              <a:rPr lang="en-US" sz="1800" b="0" i="0" dirty="0">
                <a:effectLst/>
                <a:latin typeface="Carlito"/>
              </a:rPr>
              <a:t> and their presence in the dataset </a:t>
            </a:r>
          </a:p>
          <a:p>
            <a:r>
              <a:rPr lang="en-US" sz="1800" b="0" i="0" dirty="0">
                <a:effectLst/>
                <a:latin typeface="Carlito"/>
              </a:rPr>
              <a:t>is distributed and depicted in the </a:t>
            </a:r>
            <a:r>
              <a:rPr lang="en-US" sz="1800" dirty="0">
                <a:latin typeface="Carlito"/>
              </a:rPr>
              <a:t>Plots below:</a:t>
            </a:r>
            <a:endParaRPr lang="en-IN" sz="1800" dirty="0"/>
          </a:p>
        </p:txBody>
      </p:sp>
      <p:pic>
        <p:nvPicPr>
          <p:cNvPr id="4098" name="Picture 2">
            <a:extLst>
              <a:ext uri="{FF2B5EF4-FFF2-40B4-BE49-F238E27FC236}">
                <a16:creationId xmlns:a16="http://schemas.microsoft.com/office/drawing/2014/main" id="{C8384E0B-E125-8910-FDCC-CB40B972688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28082" y="2053239"/>
            <a:ext cx="4452114" cy="398303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F06ED3DC-1F15-6DD2-DD91-91355554ECE0}"/>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042286" y="2193330"/>
            <a:ext cx="4921633" cy="3983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774249"/>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0C07E3D-60A7-4F4E-8208-D9CCD01982CB}">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Blue spheres presentation</Template>
  <TotalTime>1068</TotalTime>
  <Words>615</Words>
  <Application>Microsoft Office PowerPoint</Application>
  <PresentationFormat>Widescreen</PresentationFormat>
  <Paragraphs>75</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Carlito</vt:lpstr>
      <vt:lpstr>Corbel</vt:lpstr>
      <vt:lpstr>Office Theme</vt:lpstr>
      <vt:lpstr>Sentiment and emotion analysis</vt:lpstr>
      <vt:lpstr>Business Problem Understanding</vt:lpstr>
      <vt:lpstr>Sentiment Analysis of Financial News using NLTK</vt:lpstr>
      <vt:lpstr> nlp:- Natural language processing (NLP) is a subfield of linguistics, computer science,  and artificial intelligence concerned with the interactions between computers  and human language, how to program computers to  process and analyze large amounts of natural language data.   </vt:lpstr>
      <vt:lpstr>What is Sentiment Analysis ? </vt:lpstr>
      <vt:lpstr>ABOUT DATASET.</vt:lpstr>
      <vt:lpstr>Basic operations on dataset</vt:lpstr>
      <vt:lpstr>Target Attribute with three classes of sentiment</vt:lpstr>
      <vt:lpstr>Target Attribute with six classes of Emotion</vt:lpstr>
      <vt:lpstr>Emotion &amp; sentiment analysis with respect to time &amp; date</vt:lpstr>
      <vt:lpstr>Visualize emotions for different sentiments of tweets.</vt:lpstr>
      <vt:lpstr>Examine sentiments and emotions across financial quarters (Q1 to Q3) “total number of tweets spiked during the second quarter”</vt:lpstr>
      <vt:lpstr>Visualize emotions across quarters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and emotion analysis</dc:title>
  <dc:creator>Lavanya R (DXC Technology Services LLC)</dc:creator>
  <cp:lastModifiedBy>Lavanya R (DXC Technology Services LLC)</cp:lastModifiedBy>
  <cp:revision>2</cp:revision>
  <dcterms:created xsi:type="dcterms:W3CDTF">2023-07-09T07:35:28Z</dcterms:created>
  <dcterms:modified xsi:type="dcterms:W3CDTF">2023-07-10T01:23:45Z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