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66" r:id="rId3"/>
    <p:sldId id="292" r:id="rId4"/>
    <p:sldId id="267" r:id="rId5"/>
    <p:sldId id="268" r:id="rId6"/>
    <p:sldId id="291" r:id="rId7"/>
    <p:sldId id="288" r:id="rId8"/>
    <p:sldId id="257" r:id="rId9"/>
    <p:sldId id="271" r:id="rId10"/>
    <p:sldId id="272" r:id="rId11"/>
    <p:sldId id="269" r:id="rId12"/>
    <p:sldId id="270" r:id="rId13"/>
    <p:sldId id="258" r:id="rId14"/>
    <p:sldId id="273" r:id="rId15"/>
    <p:sldId id="274" r:id="rId16"/>
    <p:sldId id="275" r:id="rId17"/>
    <p:sldId id="276" r:id="rId18"/>
    <p:sldId id="277" r:id="rId19"/>
    <p:sldId id="278" r:id="rId20"/>
    <p:sldId id="259" r:id="rId21"/>
    <p:sldId id="279" r:id="rId22"/>
    <p:sldId id="260" r:id="rId23"/>
    <p:sldId id="280" r:id="rId24"/>
    <p:sldId id="261" r:id="rId25"/>
    <p:sldId id="281" r:id="rId26"/>
    <p:sldId id="262" r:id="rId27"/>
    <p:sldId id="284" r:id="rId28"/>
    <p:sldId id="293" r:id="rId29"/>
    <p:sldId id="263" r:id="rId30"/>
    <p:sldId id="282" r:id="rId31"/>
    <p:sldId id="264" r:id="rId32"/>
    <p:sldId id="285" r:id="rId33"/>
    <p:sldId id="289" r:id="rId34"/>
    <p:sldId id="265" r:id="rId35"/>
    <p:sldId id="283" r:id="rId36"/>
    <p:sldId id="286" r:id="rId37"/>
    <p:sldId id="28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62"/>
    <p:restoredTop sz="94657"/>
  </p:normalViewPr>
  <p:slideViewPr>
    <p:cSldViewPr snapToGrid="0" snapToObjects="1">
      <p:cViewPr varScale="1">
        <p:scale>
          <a:sx n="102" d="100"/>
          <a:sy n="102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5FDAB-A30D-9548-A25D-D2C6D2266D94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0B8F3-D546-0040-B3AE-6666182A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5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18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64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6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97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93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20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21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81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01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82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70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13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03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06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31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94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96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936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41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59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4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252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81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6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15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41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70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37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0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0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04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59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84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54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0B8F3-D546-0040-B3AE-6666182A9C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1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B9AD-97D6-3444-9DF7-CAE08BF9F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D82B0-0769-ED46-B626-B085F3C1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0B128-23D9-E944-A6A4-45D8A004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F5B1-5686-834C-8CA5-EFF5A34C4D87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E39EA-2963-BD40-81AC-422E84CE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4C1B0-E392-314F-A1F9-409F9DA5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A2BB-F387-AE47-AF4C-3B0AA264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6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313E-3BFD-544E-BCAD-CDF883CE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61198-77BA-2A4F-AFF7-12EE3AEA7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9A30C-852A-A549-832C-2352E815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F5B1-5686-834C-8CA5-EFF5A34C4D87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1B2B3-EFFE-3140-BF36-6742BEAA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83A30-DA95-7141-BE55-0E860627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A2BB-F387-AE47-AF4C-3B0AA264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5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67547-2704-6944-B930-36099A552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CD34C-A4B0-B440-8495-19C8E78E0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3E66A-DF98-D540-B7F2-965B86CB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F5B1-5686-834C-8CA5-EFF5A34C4D87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67AF-92DF-524E-90DF-812265AB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B079D-9DF1-5648-B5D4-DE4A5CDA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A2BB-F387-AE47-AF4C-3B0AA264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7082-EF74-8943-8BD4-1B0F3577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98D1-C193-BB4F-B48F-1BE12ADD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A4DD4-8A87-9A43-AF40-EDCB61D3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F5B1-5686-834C-8CA5-EFF5A34C4D87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E956-4E62-E743-8E04-AF0C5AA3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9B4FE-9C07-8C4C-A15C-994D350E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A2BB-F387-AE47-AF4C-3B0AA264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0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0D57-6018-CA4C-8AE5-9E5D4AEF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27ABA-3FBD-634A-BD27-B673CF07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404E-D781-4D40-9817-7BB2671A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F5B1-5686-834C-8CA5-EFF5A34C4D87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9B678-AC4F-2746-9DEA-F5C6D2D2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B0178-D5FF-1C4C-B127-28B8FAE3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A2BB-F387-AE47-AF4C-3B0AA264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5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94EB-88B8-994B-AB95-9179A047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A56D9-09C6-464F-8C80-4603D262B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5F3B8-192A-6E48-ADFC-016CA6940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83347-D690-B94E-B93A-65C22B45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F5B1-5686-834C-8CA5-EFF5A34C4D87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8A65C-AA57-DB4C-8FA3-EE083E41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38174-615C-5341-8A41-6BC8A124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A2BB-F387-AE47-AF4C-3B0AA264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6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F9-A31B-5F48-B23B-EA97677D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AFB04-DFEF-1F44-BF19-C005D05D8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51D4-B355-4C4F-8CDC-E4CB4CD55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9A6B9-23A2-7B43-85A1-0BA13BFA7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5001C-9355-6B42-A6EC-0495F3783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AAD4B-5FFE-8548-A411-FE9D2CA0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F5B1-5686-834C-8CA5-EFF5A34C4D87}" type="datetimeFigureOut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CEF75-0262-2441-ADFA-083CD431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DA7AC-41EA-FA48-A3CF-7E722F4F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A2BB-F387-AE47-AF4C-3B0AA264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3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DF80-6A8A-144F-8A1E-6844553F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DA1EE-5C8E-C346-B5B4-757C563A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F5B1-5686-834C-8CA5-EFF5A34C4D87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52071-8F51-7B49-986D-7FCE72F9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E398A-8743-BC40-A467-1482BD3F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A2BB-F387-AE47-AF4C-3B0AA264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7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7DC6D-A90E-3F47-94F1-CF381483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F5B1-5686-834C-8CA5-EFF5A34C4D87}" type="datetimeFigureOut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71178-B465-A242-B857-187BFD01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23DE6-E3EE-DD4E-AC44-41CBCD1D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A2BB-F387-AE47-AF4C-3B0AA264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1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45C6-C323-A440-ABC6-C7D90899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0B45-C1B2-B740-9D5C-F57CE95BB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87DBA-606D-104C-A23B-34850558D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D6D07-2C7D-AE46-95F3-55BD18E9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F5B1-5686-834C-8CA5-EFF5A34C4D87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170C5-BD55-2F45-8D7D-FB0DDF82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9E2FE-B476-E144-92AA-1594EEBF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A2BB-F387-AE47-AF4C-3B0AA264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9B42-E151-B247-AA7F-8935EABB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95E52-65A9-954C-B54D-0BC8EECB7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5D601-EB27-1B4D-9460-FBA29540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0A2AA-5F9B-EF41-9332-1E74BCA4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F5B1-5686-834C-8CA5-EFF5A34C4D87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E1DFC-67F4-A647-84AC-DE999ED2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1E112-CB04-A04F-95A9-98FCBC77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A2BB-F387-AE47-AF4C-3B0AA264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5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85C4D-F9E7-0F47-B884-8942D7A0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34F2A-E21A-E247-ABA4-64CBE8A4A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5433-59B8-A24E-B9D0-FB8C2A500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6F5B1-5686-834C-8CA5-EFF5A34C4D87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30EF8-7C10-4346-A149-2EDFF376C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4DE29-6469-224B-9BA9-1283E7373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5A2BB-F387-AE47-AF4C-3B0AA264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3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289E-42E1-3346-B63D-E88354335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1896"/>
            <a:ext cx="9144000" cy="28942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Helvetica" pitchFamily="2" charset="0"/>
              </a:rPr>
              <a:t>Introduction to</a:t>
            </a:r>
            <a:br>
              <a:rPr lang="en-US" sz="6600" b="1" dirty="0">
                <a:solidFill>
                  <a:schemeClr val="bg1"/>
                </a:solidFill>
                <a:latin typeface="Helvetica" pitchFamily="2" charset="0"/>
              </a:rPr>
            </a:br>
            <a:r>
              <a:rPr lang="en-US" sz="6600" b="1" dirty="0">
                <a:solidFill>
                  <a:schemeClr val="bg1"/>
                </a:solidFill>
                <a:latin typeface="Helvetica" pitchFamily="2" charset="0"/>
              </a:rPr>
              <a:t>Hypertext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381138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0" y="590972"/>
            <a:ext cx="7175500" cy="1187027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AU" sz="5400" b="1" dirty="0">
                <a:solidFill>
                  <a:srgbClr val="2E7EAB"/>
                </a:solidFill>
              </a:rPr>
              <a:t>HTML Tag</a:t>
            </a:r>
            <a:endParaRPr lang="en-US" sz="5400" b="1" dirty="0">
              <a:solidFill>
                <a:srgbClr val="2E7EAB"/>
              </a:solidFill>
              <a:latin typeface="Helvetica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CD2EBA-BB92-EB4C-9290-D91D3DFE8203}"/>
              </a:ext>
            </a:extLst>
          </p:cNvPr>
          <p:cNvSpPr txBox="1">
            <a:spLocks/>
          </p:cNvSpPr>
          <p:nvPr/>
        </p:nvSpPr>
        <p:spPr>
          <a:xfrm>
            <a:off x="2508250" y="2241973"/>
            <a:ext cx="7175500" cy="11870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AU" sz="5400" dirty="0">
                <a:latin typeface="Helvetica" pitchFamily="2" charset="0"/>
              </a:rPr>
              <a:t>&lt; p &gt;</a:t>
            </a:r>
            <a:endParaRPr lang="en-US" sz="5400" dirty="0">
              <a:latin typeface="Helvetica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6BBFD8-CDFA-6948-8FB8-35A5750F902D}"/>
              </a:ext>
            </a:extLst>
          </p:cNvPr>
          <p:cNvSpPr txBox="1">
            <a:spLocks/>
          </p:cNvSpPr>
          <p:nvPr/>
        </p:nvSpPr>
        <p:spPr>
          <a:xfrm>
            <a:off x="4500880" y="4654206"/>
            <a:ext cx="3190240" cy="425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E7EAB"/>
                </a:solidFill>
                <a:latin typeface="Helvetica" pitchFamily="2" charset="0"/>
              </a:rPr>
              <a:t>Name of Element</a:t>
            </a:r>
            <a:endParaRPr lang="en-US" sz="1900" dirty="0">
              <a:latin typeface="Helvetica" pitchFamily="2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F78C9A1-6548-A44C-A72A-2ED56471D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78572" y="3683827"/>
            <a:ext cx="1200989" cy="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380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585" y="2195359"/>
            <a:ext cx="7844830" cy="936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6000" dirty="0">
                <a:latin typeface="Helvetica" pitchFamily="2" charset="0"/>
              </a:rPr>
              <a:t>&lt;p&gt; Hello World &lt;/p&gt;</a:t>
            </a:r>
            <a:endParaRPr lang="en-US" sz="6000" dirty="0">
              <a:latin typeface="Helvetica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181FBA-18B8-854E-87C1-73EF4689370F}"/>
              </a:ext>
            </a:extLst>
          </p:cNvPr>
          <p:cNvSpPr txBox="1">
            <a:spLocks/>
          </p:cNvSpPr>
          <p:nvPr/>
        </p:nvSpPr>
        <p:spPr>
          <a:xfrm>
            <a:off x="1200988" y="4513371"/>
            <a:ext cx="3190240" cy="425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E7EAB"/>
                </a:solidFill>
                <a:latin typeface="Helvetica" pitchFamily="2" charset="0"/>
              </a:rPr>
              <a:t>Opening Tag</a:t>
            </a:r>
            <a:endParaRPr lang="en-US" sz="1900" dirty="0">
              <a:latin typeface="Helvetica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264D3C-EB3E-F84B-94A7-43000D1A20D3}"/>
              </a:ext>
            </a:extLst>
          </p:cNvPr>
          <p:cNvSpPr txBox="1">
            <a:spLocks/>
          </p:cNvSpPr>
          <p:nvPr/>
        </p:nvSpPr>
        <p:spPr>
          <a:xfrm>
            <a:off x="6828175" y="4513371"/>
            <a:ext cx="3190240" cy="425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E7EAB"/>
                </a:solidFill>
                <a:latin typeface="Helvetica" pitchFamily="2" charset="0"/>
              </a:rPr>
              <a:t>Closing Tag</a:t>
            </a:r>
            <a:endParaRPr lang="en-US" sz="1900" dirty="0">
              <a:latin typeface="Helvetica" pitchFamily="2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3C9B34A-76E0-E549-984F-221E8FC3E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95613" y="3563872"/>
            <a:ext cx="1200989" cy="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A7C3DCF-A6E9-5A46-AB6F-18F49E7EE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065813" y="3436629"/>
            <a:ext cx="1200989" cy="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3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459" y="1781178"/>
            <a:ext cx="9087082" cy="30031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6000" dirty="0">
                <a:latin typeface="Helvetica" pitchFamily="2" charset="0"/>
              </a:rPr>
              <a:t>&lt;div&gt;</a:t>
            </a:r>
          </a:p>
          <a:p>
            <a:pPr marL="0" indent="0">
              <a:buNone/>
            </a:pPr>
            <a:r>
              <a:rPr lang="en-AU" sz="6000" dirty="0">
                <a:latin typeface="Helvetica" pitchFamily="2" charset="0"/>
              </a:rPr>
              <a:t>	&lt;p&gt; Hello World &lt;/p&gt;</a:t>
            </a:r>
          </a:p>
          <a:p>
            <a:pPr marL="0" indent="0">
              <a:buNone/>
            </a:pPr>
            <a:r>
              <a:rPr lang="en-AU" sz="6000" dirty="0">
                <a:latin typeface="Helvetica" pitchFamily="2" charset="0"/>
              </a:rPr>
              <a:t>&lt;/div&gt;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181FBA-18B8-854E-87C1-73EF4689370F}"/>
              </a:ext>
            </a:extLst>
          </p:cNvPr>
          <p:cNvSpPr txBox="1">
            <a:spLocks/>
          </p:cNvSpPr>
          <p:nvPr/>
        </p:nvSpPr>
        <p:spPr>
          <a:xfrm>
            <a:off x="8186228" y="1355382"/>
            <a:ext cx="3190240" cy="425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E7EAB"/>
                </a:solidFill>
                <a:latin typeface="Helvetica" pitchFamily="2" charset="0"/>
              </a:rPr>
              <a:t>Child</a:t>
            </a:r>
            <a:endParaRPr lang="en-US" sz="1900" dirty="0">
              <a:latin typeface="Helvetica" pitchFamily="2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3C9B34A-76E0-E549-984F-221E8FC3E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47555">
            <a:off x="8890588" y="2057182"/>
            <a:ext cx="1200989" cy="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244793-FB10-F64C-A405-B36466B86092}"/>
              </a:ext>
            </a:extLst>
          </p:cNvPr>
          <p:cNvSpPr txBox="1">
            <a:spLocks/>
          </p:cNvSpPr>
          <p:nvPr/>
        </p:nvSpPr>
        <p:spPr>
          <a:xfrm>
            <a:off x="-449772" y="390182"/>
            <a:ext cx="3190240" cy="425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E7EAB"/>
                </a:solidFill>
                <a:latin typeface="Helvetica" pitchFamily="2" charset="0"/>
              </a:rPr>
              <a:t>Parent</a:t>
            </a:r>
            <a:endParaRPr lang="en-US" sz="1900" dirty="0">
              <a:latin typeface="Helvetica" pitchFamily="2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4983930-02E6-3E41-BF09-EA82F4662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46538">
            <a:off x="1222467" y="1055565"/>
            <a:ext cx="1200989" cy="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771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289E-42E1-3346-B63D-E88354335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1896"/>
            <a:ext cx="9144000" cy="28942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Helvetica" pitchFamily="2" charset="0"/>
              </a:rPr>
              <a:t>HTML Document</a:t>
            </a:r>
            <a:br>
              <a:rPr lang="en-US" sz="6600" b="1" dirty="0">
                <a:solidFill>
                  <a:schemeClr val="bg1"/>
                </a:solidFill>
                <a:latin typeface="Helvetica" pitchFamily="2" charset="0"/>
              </a:rPr>
            </a:br>
            <a:endParaRPr lang="en-US" sz="66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2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585" y="876429"/>
            <a:ext cx="7844830" cy="4171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200" dirty="0"/>
              <a:t>&lt;!DOCTYPE html&gt;</a:t>
            </a:r>
          </a:p>
          <a:p>
            <a:pPr marL="0" indent="0">
              <a:buNone/>
            </a:pPr>
            <a:r>
              <a:rPr lang="en-AU" sz="3200" dirty="0"/>
              <a:t>&lt;html&gt;</a:t>
            </a:r>
          </a:p>
          <a:p>
            <a:pPr marL="457200" lvl="1" indent="0">
              <a:buNone/>
            </a:pPr>
            <a:r>
              <a:rPr lang="en-AU" sz="3200" dirty="0"/>
              <a:t>&lt;head&gt;</a:t>
            </a:r>
          </a:p>
          <a:p>
            <a:pPr marL="457200" lvl="1" indent="0">
              <a:buNone/>
            </a:pPr>
            <a:r>
              <a:rPr lang="en-AU" sz="3200" dirty="0"/>
              <a:t>	&lt;title&gt; Introduction &lt;/title&gt;</a:t>
            </a:r>
          </a:p>
          <a:p>
            <a:pPr marL="457200" lvl="1" indent="0">
              <a:buNone/>
            </a:pPr>
            <a:r>
              <a:rPr lang="en-AU" sz="3200" dirty="0"/>
              <a:t>&lt;/head&gt;</a:t>
            </a:r>
          </a:p>
          <a:p>
            <a:pPr marL="457200" lvl="1" indent="0">
              <a:buNone/>
            </a:pPr>
            <a:r>
              <a:rPr lang="en-AU" sz="3200" dirty="0"/>
              <a:t>&lt;body&gt;</a:t>
            </a:r>
          </a:p>
          <a:p>
            <a:pPr marL="457200" lvl="1" indent="0">
              <a:buNone/>
            </a:pPr>
            <a:r>
              <a:rPr lang="en-AU" sz="3200" dirty="0"/>
              <a:t>&lt;/body&gt;</a:t>
            </a:r>
          </a:p>
          <a:p>
            <a:pPr marL="0" indent="0">
              <a:buNone/>
            </a:pPr>
            <a:r>
              <a:rPr lang="en-AU" sz="3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72437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585" y="876429"/>
            <a:ext cx="7844830" cy="4171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200" dirty="0">
                <a:solidFill>
                  <a:srgbClr val="2E7EAB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AU" sz="3200" dirty="0"/>
              <a:t>&lt;html&gt;</a:t>
            </a:r>
          </a:p>
          <a:p>
            <a:pPr marL="457200" lvl="1" indent="0">
              <a:buNone/>
            </a:pPr>
            <a:r>
              <a:rPr lang="en-AU" sz="3200" dirty="0"/>
              <a:t>&lt;head&gt;</a:t>
            </a:r>
          </a:p>
          <a:p>
            <a:pPr marL="457200" lvl="1" indent="0">
              <a:buNone/>
            </a:pPr>
            <a:r>
              <a:rPr lang="en-AU" sz="3200" dirty="0"/>
              <a:t>	&lt;title&gt; Introduction &lt;/title&gt;</a:t>
            </a:r>
          </a:p>
          <a:p>
            <a:pPr marL="457200" lvl="1" indent="0">
              <a:buNone/>
            </a:pPr>
            <a:r>
              <a:rPr lang="en-AU" sz="3200" dirty="0"/>
              <a:t>&lt;/head&gt;</a:t>
            </a:r>
          </a:p>
          <a:p>
            <a:pPr marL="457200" lvl="1" indent="0">
              <a:buNone/>
            </a:pPr>
            <a:r>
              <a:rPr lang="en-AU" sz="3200" dirty="0"/>
              <a:t>&lt;body&gt;</a:t>
            </a:r>
          </a:p>
          <a:p>
            <a:pPr marL="457200" lvl="1" indent="0">
              <a:buNone/>
            </a:pPr>
            <a:r>
              <a:rPr lang="en-AU" sz="3200" dirty="0"/>
              <a:t>&lt;/body&gt;</a:t>
            </a:r>
          </a:p>
          <a:p>
            <a:pPr marL="0" indent="0">
              <a:buNone/>
            </a:pPr>
            <a:r>
              <a:rPr lang="en-AU" sz="3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71733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585" y="876429"/>
            <a:ext cx="7844830" cy="4171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200" dirty="0"/>
              <a:t>&lt;!DOCTYPE html&gt;</a:t>
            </a:r>
          </a:p>
          <a:p>
            <a:pPr marL="0" indent="0">
              <a:buNone/>
            </a:pPr>
            <a:r>
              <a:rPr lang="en-AU" sz="3200" dirty="0">
                <a:solidFill>
                  <a:srgbClr val="2E7EAB"/>
                </a:solidFill>
              </a:rPr>
              <a:t>&lt;html&gt;</a:t>
            </a:r>
          </a:p>
          <a:p>
            <a:pPr marL="457200" lvl="1" indent="0">
              <a:buNone/>
            </a:pPr>
            <a:r>
              <a:rPr lang="en-AU" sz="3200" dirty="0"/>
              <a:t>&lt;head&gt;</a:t>
            </a:r>
          </a:p>
          <a:p>
            <a:pPr marL="457200" lvl="1" indent="0">
              <a:buNone/>
            </a:pPr>
            <a:r>
              <a:rPr lang="en-AU" sz="3200" dirty="0"/>
              <a:t>	&lt;title&gt; Introduction &lt;/title&gt;</a:t>
            </a:r>
          </a:p>
          <a:p>
            <a:pPr marL="457200" lvl="1" indent="0">
              <a:buNone/>
            </a:pPr>
            <a:r>
              <a:rPr lang="en-AU" sz="3200" dirty="0"/>
              <a:t>&lt;/head&gt;</a:t>
            </a:r>
          </a:p>
          <a:p>
            <a:pPr marL="457200" lvl="1" indent="0">
              <a:buNone/>
            </a:pPr>
            <a:r>
              <a:rPr lang="en-AU" sz="3200" dirty="0"/>
              <a:t>&lt;body&gt;</a:t>
            </a:r>
          </a:p>
          <a:p>
            <a:pPr marL="457200" lvl="1" indent="0">
              <a:buNone/>
            </a:pPr>
            <a:r>
              <a:rPr lang="en-AU" sz="3200" dirty="0"/>
              <a:t>&lt;/body&gt;</a:t>
            </a:r>
          </a:p>
          <a:p>
            <a:pPr marL="0" indent="0">
              <a:buNone/>
            </a:pPr>
            <a:r>
              <a:rPr lang="en-AU" sz="3200" dirty="0">
                <a:solidFill>
                  <a:srgbClr val="2E7EAB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43105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585" y="876429"/>
            <a:ext cx="7844830" cy="4171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200" dirty="0"/>
              <a:t>&lt;!DOCTYPE html&gt;</a:t>
            </a:r>
          </a:p>
          <a:p>
            <a:pPr marL="0" indent="0">
              <a:buNone/>
            </a:pPr>
            <a:r>
              <a:rPr lang="en-AU" sz="3200" dirty="0"/>
              <a:t>&lt;html&gt;</a:t>
            </a:r>
          </a:p>
          <a:p>
            <a:pPr marL="457200" lvl="1" indent="0">
              <a:buNone/>
            </a:pPr>
            <a:r>
              <a:rPr lang="en-AU" sz="3200" dirty="0">
                <a:solidFill>
                  <a:srgbClr val="2E7EAB"/>
                </a:solidFill>
              </a:rPr>
              <a:t>&lt;head&gt;</a:t>
            </a:r>
          </a:p>
          <a:p>
            <a:pPr marL="457200" lvl="1" indent="0">
              <a:buNone/>
            </a:pPr>
            <a:r>
              <a:rPr lang="en-AU" sz="3200" dirty="0"/>
              <a:t>	&lt;title&gt; Introduction &lt;/title&gt;</a:t>
            </a:r>
          </a:p>
          <a:p>
            <a:pPr marL="457200" lvl="1" indent="0">
              <a:buNone/>
            </a:pPr>
            <a:r>
              <a:rPr lang="en-AU" sz="3200" dirty="0">
                <a:solidFill>
                  <a:srgbClr val="2E7EAB"/>
                </a:solidFill>
              </a:rPr>
              <a:t>&lt;/head&gt;</a:t>
            </a:r>
          </a:p>
          <a:p>
            <a:pPr marL="457200" lvl="1" indent="0">
              <a:buNone/>
            </a:pPr>
            <a:r>
              <a:rPr lang="en-AU" sz="3200" dirty="0"/>
              <a:t>&lt;body&gt;</a:t>
            </a:r>
          </a:p>
          <a:p>
            <a:pPr marL="457200" lvl="1" indent="0">
              <a:buNone/>
            </a:pPr>
            <a:r>
              <a:rPr lang="en-AU" sz="3200" dirty="0"/>
              <a:t>&lt;/body&gt;</a:t>
            </a:r>
          </a:p>
          <a:p>
            <a:pPr marL="0" indent="0">
              <a:buNone/>
            </a:pPr>
            <a:r>
              <a:rPr lang="en-AU" sz="3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9459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585" y="876429"/>
            <a:ext cx="7844830" cy="4171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200" dirty="0"/>
              <a:t>&lt;!DOCTYPE html&gt;</a:t>
            </a:r>
          </a:p>
          <a:p>
            <a:pPr marL="0" indent="0">
              <a:buNone/>
            </a:pPr>
            <a:r>
              <a:rPr lang="en-AU" sz="3200" dirty="0"/>
              <a:t>&lt;html&gt;</a:t>
            </a:r>
          </a:p>
          <a:p>
            <a:pPr marL="457200" lvl="1" indent="0">
              <a:buNone/>
            </a:pPr>
            <a:r>
              <a:rPr lang="en-AU" sz="3200" dirty="0"/>
              <a:t>&lt;head&gt;</a:t>
            </a:r>
          </a:p>
          <a:p>
            <a:pPr marL="457200" lvl="1" indent="0">
              <a:buNone/>
            </a:pPr>
            <a:r>
              <a:rPr lang="en-AU" sz="3200" dirty="0"/>
              <a:t>	</a:t>
            </a:r>
            <a:r>
              <a:rPr lang="en-AU" sz="3200" dirty="0">
                <a:solidFill>
                  <a:srgbClr val="2E7EAB"/>
                </a:solidFill>
              </a:rPr>
              <a:t>&lt;title&gt; Introduction &lt;/title&gt;</a:t>
            </a:r>
          </a:p>
          <a:p>
            <a:pPr marL="457200" lvl="1" indent="0">
              <a:buNone/>
            </a:pPr>
            <a:r>
              <a:rPr lang="en-AU" sz="3200" dirty="0"/>
              <a:t>&lt;/head&gt;</a:t>
            </a:r>
          </a:p>
          <a:p>
            <a:pPr marL="457200" lvl="1" indent="0">
              <a:buNone/>
            </a:pPr>
            <a:r>
              <a:rPr lang="en-AU" sz="3200" dirty="0"/>
              <a:t>&lt;body&gt;</a:t>
            </a:r>
          </a:p>
          <a:p>
            <a:pPr marL="457200" lvl="1" indent="0">
              <a:buNone/>
            </a:pPr>
            <a:r>
              <a:rPr lang="en-AU" sz="3200" dirty="0"/>
              <a:t>&lt;/body&gt;</a:t>
            </a:r>
          </a:p>
          <a:p>
            <a:pPr marL="0" indent="0">
              <a:buNone/>
            </a:pPr>
            <a:r>
              <a:rPr lang="en-AU" sz="3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47657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585" y="876429"/>
            <a:ext cx="7844830" cy="4171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200" dirty="0"/>
              <a:t>&lt;!DOCTYPE html&gt;</a:t>
            </a:r>
          </a:p>
          <a:p>
            <a:pPr marL="0" indent="0">
              <a:buNone/>
            </a:pPr>
            <a:r>
              <a:rPr lang="en-AU" sz="3200" dirty="0"/>
              <a:t>&lt;html&gt;</a:t>
            </a:r>
          </a:p>
          <a:p>
            <a:pPr marL="457200" lvl="1" indent="0">
              <a:buNone/>
            </a:pPr>
            <a:r>
              <a:rPr lang="en-AU" sz="3200" dirty="0"/>
              <a:t>&lt;head&gt;</a:t>
            </a:r>
          </a:p>
          <a:p>
            <a:pPr marL="457200" lvl="1" indent="0">
              <a:buNone/>
            </a:pPr>
            <a:r>
              <a:rPr lang="en-AU" sz="3200" dirty="0"/>
              <a:t>	&lt;title&gt; Introduction &lt;/title&gt;</a:t>
            </a:r>
          </a:p>
          <a:p>
            <a:pPr marL="457200" lvl="1" indent="0">
              <a:buNone/>
            </a:pPr>
            <a:r>
              <a:rPr lang="en-AU" sz="3200" dirty="0"/>
              <a:t>&lt;/head&gt;</a:t>
            </a:r>
          </a:p>
          <a:p>
            <a:pPr marL="457200" lvl="1" indent="0">
              <a:buNone/>
            </a:pPr>
            <a:r>
              <a:rPr lang="en-AU" sz="3200" dirty="0">
                <a:solidFill>
                  <a:srgbClr val="2E7EAB"/>
                </a:solidFill>
              </a:rPr>
              <a:t>&lt;body&gt;</a:t>
            </a:r>
          </a:p>
          <a:p>
            <a:pPr marL="457200" lvl="1" indent="0">
              <a:buNone/>
            </a:pPr>
            <a:r>
              <a:rPr lang="en-AU" sz="3200" dirty="0">
                <a:solidFill>
                  <a:srgbClr val="2E7EAB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AU" sz="3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30984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888112"/>
            <a:ext cx="9220200" cy="2362613"/>
          </a:xfrm>
        </p:spPr>
        <p:txBody>
          <a:bodyPr/>
          <a:lstStyle/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Internet is an electronic communication network that connects devices across the globe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415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289E-42E1-3346-B63D-E88354335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1896"/>
            <a:ext cx="9144000" cy="28942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Helvetica" pitchFamily="2" charset="0"/>
              </a:rPr>
              <a:t>Heading</a:t>
            </a:r>
            <a:br>
              <a:rPr lang="en-US" sz="6600" b="1" dirty="0">
                <a:solidFill>
                  <a:schemeClr val="bg1"/>
                </a:solidFill>
                <a:latin typeface="Helvetica" pitchFamily="2" charset="0"/>
              </a:rPr>
            </a:br>
            <a:endParaRPr lang="en-US" sz="66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43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0" y="1149773"/>
            <a:ext cx="7175500" cy="14579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AU" dirty="0"/>
              <a:t>Headings are the title that you put on an HTML page in order to break up sections on a page.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6A5332-749F-5E48-92DA-E191C752215C}"/>
              </a:ext>
            </a:extLst>
          </p:cNvPr>
          <p:cNvSpPr txBox="1">
            <a:spLocks/>
          </p:cNvSpPr>
          <p:nvPr/>
        </p:nvSpPr>
        <p:spPr>
          <a:xfrm>
            <a:off x="2173585" y="3113240"/>
            <a:ext cx="7844830" cy="936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6000" dirty="0">
                <a:solidFill>
                  <a:srgbClr val="2E7EAB"/>
                </a:solidFill>
                <a:latin typeface="Helvetica" pitchFamily="2" charset="0"/>
              </a:rPr>
              <a:t>&lt;h1&gt; Welcome &lt;/h1&gt;</a:t>
            </a:r>
            <a:endParaRPr lang="en-US" sz="6000" dirty="0">
              <a:solidFill>
                <a:srgbClr val="2E7EAB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02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289E-42E1-3346-B63D-E88354335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1896"/>
            <a:ext cx="9144000" cy="28942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Helvetica" pitchFamily="2" charset="0"/>
              </a:rPr>
              <a:t>Paragraph</a:t>
            </a:r>
            <a:br>
              <a:rPr lang="en-US" sz="6600" b="1" dirty="0">
                <a:solidFill>
                  <a:schemeClr val="bg1"/>
                </a:solidFill>
                <a:latin typeface="Helvetica" pitchFamily="2" charset="0"/>
              </a:rPr>
            </a:br>
            <a:endParaRPr lang="en-US" sz="66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5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0" y="1149773"/>
            <a:ext cx="7175500" cy="14579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AU" dirty="0"/>
              <a:t>Paragraphs are used to write a body of text on an HTML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6A5332-749F-5E48-92DA-E191C752215C}"/>
              </a:ext>
            </a:extLst>
          </p:cNvPr>
          <p:cNvSpPr txBox="1">
            <a:spLocks/>
          </p:cNvSpPr>
          <p:nvPr/>
        </p:nvSpPr>
        <p:spPr>
          <a:xfrm>
            <a:off x="1357725" y="3373215"/>
            <a:ext cx="9476549" cy="936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6000" dirty="0">
                <a:solidFill>
                  <a:srgbClr val="2E7EAB"/>
                </a:solidFill>
                <a:latin typeface="Helvetica" pitchFamily="2" charset="0"/>
              </a:rPr>
              <a:t>&lt;p&gt; This is some text &lt;/p&gt;</a:t>
            </a:r>
            <a:endParaRPr lang="en-US" sz="6000" dirty="0">
              <a:solidFill>
                <a:srgbClr val="2E7EAB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21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289E-42E1-3346-B63D-E88354335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1896"/>
            <a:ext cx="9144000" cy="28942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Helvetica" pitchFamily="2" charset="0"/>
              </a:rPr>
              <a:t>List</a:t>
            </a:r>
            <a:br>
              <a:rPr lang="en-US" sz="6600" b="1" dirty="0">
                <a:solidFill>
                  <a:schemeClr val="bg1"/>
                </a:solidFill>
                <a:latin typeface="Helvetica" pitchFamily="2" charset="0"/>
              </a:rPr>
            </a:br>
            <a:endParaRPr lang="en-US" sz="66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88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0" y="955040"/>
            <a:ext cx="7175500" cy="429429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dirty="0"/>
              <a:t>The lists tag is used to create lists on an HTML page.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AU" dirty="0"/>
              <a:t>There are two main types of list on HTML, the ordered list and the unordered list.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Unordered List: </a:t>
            </a:r>
            <a:r>
              <a:rPr lang="en-AU" b="1" dirty="0">
                <a:solidFill>
                  <a:srgbClr val="2E7EA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&lt;ul&gt; 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Ordered list: </a:t>
            </a:r>
            <a:r>
              <a:rPr lang="en-AU" b="1" dirty="0">
                <a:solidFill>
                  <a:srgbClr val="2E7EA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b="1" dirty="0" err="1">
                <a:solidFill>
                  <a:srgbClr val="2E7EA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</a:t>
            </a:r>
            <a:r>
              <a:rPr lang="en-AU" b="1" dirty="0">
                <a:solidFill>
                  <a:srgbClr val="2E7EA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List Item: </a:t>
            </a:r>
            <a:r>
              <a:rPr lang="en-AU" b="1" dirty="0">
                <a:solidFill>
                  <a:srgbClr val="2E7EA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&lt;li&gt; 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7429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289E-42E1-3346-B63D-E88354335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1896"/>
            <a:ext cx="9144000" cy="28942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Helvetica" pitchFamily="2" charset="0"/>
              </a:rPr>
              <a:t>Styling Text Elements</a:t>
            </a:r>
            <a:br>
              <a:rPr lang="en-US" sz="6600" b="1" dirty="0">
                <a:solidFill>
                  <a:schemeClr val="bg1"/>
                </a:solidFill>
                <a:latin typeface="Helvetica" pitchFamily="2" charset="0"/>
              </a:rPr>
            </a:br>
            <a:endParaRPr lang="en-US" sz="66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409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0" y="1149773"/>
            <a:ext cx="7175500" cy="14579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AU" dirty="0"/>
              <a:t>HTML Text Elements can be styled nesting specific HTML elements within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6A5332-749F-5E48-92DA-E191C752215C}"/>
              </a:ext>
            </a:extLst>
          </p:cNvPr>
          <p:cNvSpPr txBox="1">
            <a:spLocks/>
          </p:cNvSpPr>
          <p:nvPr/>
        </p:nvSpPr>
        <p:spPr>
          <a:xfrm>
            <a:off x="1357725" y="2650066"/>
            <a:ext cx="9476549" cy="2130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AU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Bold Text: </a:t>
            </a:r>
            <a:r>
              <a:rPr lang="en-AU" sz="2600" b="1" dirty="0">
                <a:solidFill>
                  <a:srgbClr val="2E7EA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&lt;b&gt; </a:t>
            </a:r>
            <a:r>
              <a:rPr lang="en-AU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AU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Italic Text: </a:t>
            </a:r>
            <a:r>
              <a:rPr lang="en-AU" sz="2600" b="1" dirty="0">
                <a:solidFill>
                  <a:srgbClr val="2E7EA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sz="2600" b="1" dirty="0" err="1">
                <a:solidFill>
                  <a:srgbClr val="2E7EA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AU" sz="2600" b="1" dirty="0">
                <a:solidFill>
                  <a:srgbClr val="2E7EA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AU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AU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Underline Text: </a:t>
            </a:r>
            <a:r>
              <a:rPr lang="en-AU" sz="2600" b="1" dirty="0">
                <a:solidFill>
                  <a:srgbClr val="2E7EA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&lt;u&gt; </a:t>
            </a:r>
            <a:r>
              <a:rPr lang="en-AU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tag.</a:t>
            </a:r>
          </a:p>
        </p:txBody>
      </p:sp>
    </p:spTree>
    <p:extLst>
      <p:ext uri="{BB962C8B-B14F-4D97-AF65-F5344CB8AC3E}">
        <p14:creationId xmlns:p14="http://schemas.microsoft.com/office/powerpoint/2010/main" val="1109428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0" y="1149773"/>
            <a:ext cx="7175500" cy="1457960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AU" dirty="0"/>
              <a:t>Some HTML Elements already have inbuilt text style in them so the tags are not included in those cases: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1A3AFE-D7FD-9044-B1B3-34DB461493C6}"/>
              </a:ext>
            </a:extLst>
          </p:cNvPr>
          <p:cNvSpPr txBox="1">
            <a:spLocks/>
          </p:cNvSpPr>
          <p:nvPr/>
        </p:nvSpPr>
        <p:spPr>
          <a:xfrm>
            <a:off x="1357725" y="2650066"/>
            <a:ext cx="9476549" cy="2130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AU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Headings are Bold on default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AU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Links are Underlined on default</a:t>
            </a:r>
          </a:p>
        </p:txBody>
      </p:sp>
    </p:spTree>
    <p:extLst>
      <p:ext uri="{BB962C8B-B14F-4D97-AF65-F5344CB8AC3E}">
        <p14:creationId xmlns:p14="http://schemas.microsoft.com/office/powerpoint/2010/main" val="2332741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289E-42E1-3346-B63D-E88354335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1896"/>
            <a:ext cx="9144000" cy="2894208"/>
          </a:xfrm>
        </p:spPr>
        <p:txBody>
          <a:bodyPr>
            <a:noAutofit/>
          </a:bodyPr>
          <a:lstStyle/>
          <a:p>
            <a:r>
              <a:rPr lang="en-US" sz="6600" b="1" dirty="0" err="1">
                <a:solidFill>
                  <a:schemeClr val="bg1"/>
                </a:solidFill>
                <a:latin typeface="Helvetica" pitchFamily="2" charset="0"/>
              </a:rPr>
              <a:t>Div</a:t>
            </a:r>
            <a:br>
              <a:rPr lang="en-US" sz="6600" b="1" dirty="0">
                <a:solidFill>
                  <a:schemeClr val="bg1"/>
                </a:solidFill>
                <a:latin typeface="Helvetica" pitchFamily="2" charset="0"/>
              </a:rPr>
            </a:br>
            <a:endParaRPr lang="en-US" sz="66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79"/>
            <a:ext cx="4548447" cy="4239491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World Wide Web (WWW) is an interconnected system of public webpages that can be accessed through the internet</a:t>
            </a:r>
            <a:r>
              <a:rPr lang="en-AU" dirty="0">
                <a:effectLst/>
              </a:rPr>
              <a:t> 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C6EBB4-298D-6043-A638-238AF4C43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789" y="598517"/>
            <a:ext cx="3190240" cy="399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181FBA-18B8-854E-87C1-73EF4689370F}"/>
              </a:ext>
            </a:extLst>
          </p:cNvPr>
          <p:cNvSpPr txBox="1">
            <a:spLocks/>
          </p:cNvSpPr>
          <p:nvPr/>
        </p:nvSpPr>
        <p:spPr>
          <a:xfrm>
            <a:off x="7093789" y="4705004"/>
            <a:ext cx="3190240" cy="781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2E7EAB"/>
                </a:solidFill>
                <a:latin typeface="Helvetica" pitchFamily="2" charset="0"/>
              </a:rPr>
              <a:t>Tim Berners-Lee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>
                <a:latin typeface="Helvetica" pitchFamily="2" charset="0"/>
              </a:rPr>
              <a:t>Inventor of WWW</a:t>
            </a:r>
          </a:p>
        </p:txBody>
      </p:sp>
    </p:spTree>
    <p:extLst>
      <p:ext uri="{BB962C8B-B14F-4D97-AF65-F5344CB8AC3E}">
        <p14:creationId xmlns:p14="http://schemas.microsoft.com/office/powerpoint/2010/main" val="1263813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0" y="1149773"/>
            <a:ext cx="7175500" cy="14579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AU" dirty="0"/>
              <a:t>Division or container elements separate the html page into different sections.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87B88C-AC83-454B-9DAA-A03092D18889}"/>
              </a:ext>
            </a:extLst>
          </p:cNvPr>
          <p:cNvSpPr txBox="1">
            <a:spLocks/>
          </p:cNvSpPr>
          <p:nvPr/>
        </p:nvSpPr>
        <p:spPr>
          <a:xfrm>
            <a:off x="2508250" y="2748037"/>
            <a:ext cx="7175500" cy="253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5000" dirty="0">
                <a:solidFill>
                  <a:srgbClr val="2E7EAB"/>
                </a:solidFill>
                <a:latin typeface="Helvetica" pitchFamily="2" charset="0"/>
              </a:rPr>
              <a:t>&lt;div&gt;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5000" dirty="0">
                <a:solidFill>
                  <a:srgbClr val="2E7EAB"/>
                </a:solidFill>
                <a:latin typeface="Helvetica" pitchFamily="2" charset="0"/>
              </a:rPr>
              <a:t>	&lt;p&gt; Hello World 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5000" dirty="0">
                <a:solidFill>
                  <a:srgbClr val="2E7EAB"/>
                </a:solidFill>
                <a:latin typeface="Helvetica" pitchFamily="2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6056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289E-42E1-3346-B63D-E88354335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1896"/>
            <a:ext cx="9144000" cy="28942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Helvetica" pitchFamily="2" charset="0"/>
              </a:rPr>
              <a:t>HTML Attributes</a:t>
            </a:r>
            <a:br>
              <a:rPr lang="en-US" sz="6600" b="1" dirty="0">
                <a:solidFill>
                  <a:schemeClr val="bg1"/>
                </a:solidFill>
                <a:latin typeface="Helvetica" pitchFamily="2" charset="0"/>
              </a:rPr>
            </a:br>
            <a:endParaRPr lang="en-US" sz="66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134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0" y="806873"/>
            <a:ext cx="7175500" cy="222344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AU" dirty="0"/>
              <a:t>An attribute is content that is added to the opening tag of an HTML element and can be used to add features to the element.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6A5332-749F-5E48-92DA-E191C752215C}"/>
              </a:ext>
            </a:extLst>
          </p:cNvPr>
          <p:cNvSpPr txBox="1">
            <a:spLocks/>
          </p:cNvSpPr>
          <p:nvPr/>
        </p:nvSpPr>
        <p:spPr>
          <a:xfrm>
            <a:off x="2245725" y="3273202"/>
            <a:ext cx="7700550" cy="936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6000" dirty="0">
                <a:latin typeface="Helvetica" pitchFamily="2" charset="0"/>
              </a:rPr>
              <a:t>&lt;div id=“number-list”&gt;</a:t>
            </a:r>
            <a:endParaRPr lang="en-US" sz="6000" dirty="0">
              <a:latin typeface="Helvetica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3C6233-980E-2E42-87F0-F07F2E8A2DB1}"/>
              </a:ext>
            </a:extLst>
          </p:cNvPr>
          <p:cNvSpPr txBox="1">
            <a:spLocks/>
          </p:cNvSpPr>
          <p:nvPr/>
        </p:nvSpPr>
        <p:spPr>
          <a:xfrm>
            <a:off x="2704590" y="5042985"/>
            <a:ext cx="3190240" cy="425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E7EAB"/>
                </a:solidFill>
                <a:latin typeface="Helvetica" pitchFamily="2" charset="0"/>
              </a:rPr>
              <a:t>Name</a:t>
            </a:r>
            <a:endParaRPr lang="en-US" sz="1900" dirty="0">
              <a:latin typeface="Helvetica" pitchFamily="2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C54224B-B741-4E44-844F-4D6CB45D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60692" y="4305843"/>
            <a:ext cx="936319" cy="37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AEB0165-0400-BF4B-B4BE-F676E2039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01883" y="4314625"/>
            <a:ext cx="936319" cy="37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F14C30-6042-8944-A7D5-08A61C9B92B9}"/>
              </a:ext>
            </a:extLst>
          </p:cNvPr>
          <p:cNvSpPr txBox="1">
            <a:spLocks/>
          </p:cNvSpPr>
          <p:nvPr/>
        </p:nvSpPr>
        <p:spPr>
          <a:xfrm>
            <a:off x="5674922" y="5042985"/>
            <a:ext cx="3190240" cy="425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E7EAB"/>
                </a:solidFill>
                <a:latin typeface="Helvetica" pitchFamily="2" charset="0"/>
              </a:rPr>
              <a:t>Value</a:t>
            </a:r>
            <a:endParaRPr lang="en-US" sz="19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598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0" y="1938249"/>
            <a:ext cx="7175500" cy="2897221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</a:pPr>
            <a:r>
              <a:rPr lang="en-AU" dirty="0"/>
              <a:t>Id</a:t>
            </a:r>
          </a:p>
          <a:p>
            <a:pPr algn="ctr">
              <a:lnSpc>
                <a:spcPct val="150000"/>
              </a:lnSpc>
            </a:pPr>
            <a:r>
              <a:rPr lang="en-AU" dirty="0"/>
              <a:t>Class</a:t>
            </a:r>
          </a:p>
          <a:p>
            <a:pPr algn="ctr">
              <a:lnSpc>
                <a:spcPct val="150000"/>
              </a:lnSpc>
            </a:pPr>
            <a:r>
              <a:rPr lang="en-AU" dirty="0"/>
              <a:t>Style</a:t>
            </a:r>
          </a:p>
          <a:p>
            <a:pPr algn="ctr">
              <a:lnSpc>
                <a:spcPct val="150000"/>
              </a:lnSpc>
            </a:pPr>
            <a:r>
              <a:rPr lang="en-AU" dirty="0"/>
              <a:t>Title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0F750D-17AB-C44E-B932-DCF394158CD3}"/>
              </a:ext>
            </a:extLst>
          </p:cNvPr>
          <p:cNvSpPr txBox="1">
            <a:spLocks/>
          </p:cNvSpPr>
          <p:nvPr/>
        </p:nvSpPr>
        <p:spPr>
          <a:xfrm>
            <a:off x="2508250" y="590972"/>
            <a:ext cx="7175500" cy="1187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AU" sz="5400" b="1" dirty="0">
                <a:solidFill>
                  <a:srgbClr val="2E7EAB"/>
                </a:solidFill>
              </a:rPr>
              <a:t>Global Attributes</a:t>
            </a:r>
            <a:endParaRPr lang="en-US" sz="5400" b="1" dirty="0">
              <a:solidFill>
                <a:srgbClr val="2E7EAB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723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289E-42E1-3346-B63D-E88354335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1896"/>
            <a:ext cx="9144000" cy="28942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Helvetica" pitchFamily="2" charset="0"/>
              </a:rPr>
              <a:t>Image</a:t>
            </a:r>
            <a:br>
              <a:rPr lang="en-US" sz="6600" b="1" dirty="0">
                <a:solidFill>
                  <a:schemeClr val="bg1"/>
                </a:solidFill>
                <a:latin typeface="Helvetica" pitchFamily="2" charset="0"/>
              </a:rPr>
            </a:br>
            <a:endParaRPr lang="en-US" sz="66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74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586" y="980440"/>
            <a:ext cx="7844829" cy="9363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AU" dirty="0"/>
              <a:t>Image element is used to add an image to the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6A5332-749F-5E48-92DA-E191C752215C}"/>
              </a:ext>
            </a:extLst>
          </p:cNvPr>
          <p:cNvSpPr txBox="1">
            <a:spLocks/>
          </p:cNvSpPr>
          <p:nvPr/>
        </p:nvSpPr>
        <p:spPr>
          <a:xfrm>
            <a:off x="1227667" y="2876172"/>
            <a:ext cx="9736666" cy="1374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4000" dirty="0">
                <a:latin typeface="Helvetica" pitchFamily="2" charset="0"/>
              </a:rPr>
              <a:t>&lt;</a:t>
            </a:r>
            <a:r>
              <a:rPr lang="en-AU" sz="4000" dirty="0" err="1">
                <a:latin typeface="Helvetica" pitchFamily="2" charset="0"/>
              </a:rPr>
              <a:t>img</a:t>
            </a:r>
            <a:r>
              <a:rPr lang="en-AU" sz="4000" dirty="0">
                <a:latin typeface="Helvetica" pitchFamily="2" charset="0"/>
              </a:rPr>
              <a:t> </a:t>
            </a:r>
            <a:r>
              <a:rPr lang="en-AU" sz="4000" dirty="0" err="1">
                <a:latin typeface="Helvetica" pitchFamily="2" charset="0"/>
              </a:rPr>
              <a:t>src</a:t>
            </a:r>
            <a:r>
              <a:rPr lang="en-AU" sz="4000" dirty="0">
                <a:latin typeface="Helvetica" pitchFamily="2" charset="0"/>
              </a:rPr>
              <a:t>=“</a:t>
            </a:r>
            <a:r>
              <a:rPr lang="en-AU" sz="4000" dirty="0" err="1">
                <a:latin typeface="Helvetica" pitchFamily="2" charset="0"/>
              </a:rPr>
              <a:t>google.com</a:t>
            </a:r>
            <a:r>
              <a:rPr lang="en-AU" sz="4000" dirty="0">
                <a:latin typeface="Helvetica" pitchFamily="2" charset="0"/>
              </a:rPr>
              <a:t>/</a:t>
            </a:r>
            <a:r>
              <a:rPr lang="en-AU" sz="4000" dirty="0" err="1">
                <a:latin typeface="Helvetica" pitchFamily="2" charset="0"/>
              </a:rPr>
              <a:t>heading.png</a:t>
            </a:r>
            <a:r>
              <a:rPr lang="en-AU" sz="4000" dirty="0">
                <a:latin typeface="Helvetica" pitchFamily="2" charset="0"/>
              </a:rPr>
              <a:t>” width=“300px” height=“200px” /&gt; </a:t>
            </a:r>
            <a:endParaRPr lang="en-US" sz="4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686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586" y="980440"/>
            <a:ext cx="7844829" cy="9363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AU" dirty="0"/>
              <a:t>Image element is used to add an image to the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6A5332-749F-5E48-92DA-E191C752215C}"/>
              </a:ext>
            </a:extLst>
          </p:cNvPr>
          <p:cNvSpPr txBox="1">
            <a:spLocks/>
          </p:cNvSpPr>
          <p:nvPr/>
        </p:nvSpPr>
        <p:spPr>
          <a:xfrm>
            <a:off x="1227667" y="3265639"/>
            <a:ext cx="9736666" cy="1374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4000" dirty="0">
                <a:latin typeface="Helvetica" pitchFamily="2" charset="0"/>
              </a:rPr>
              <a:t>&lt;</a:t>
            </a:r>
            <a:r>
              <a:rPr lang="en-AU" sz="4000" dirty="0" err="1">
                <a:latin typeface="Helvetica" pitchFamily="2" charset="0"/>
              </a:rPr>
              <a:t>img</a:t>
            </a:r>
            <a:r>
              <a:rPr lang="en-AU" sz="4000" dirty="0">
                <a:latin typeface="Helvetica" pitchFamily="2" charset="0"/>
              </a:rPr>
              <a:t> </a:t>
            </a:r>
            <a:r>
              <a:rPr lang="en-AU" sz="4000" dirty="0" err="1">
                <a:solidFill>
                  <a:srgbClr val="2E7EAB"/>
                </a:solidFill>
                <a:latin typeface="Helvetica" pitchFamily="2" charset="0"/>
              </a:rPr>
              <a:t>src</a:t>
            </a:r>
            <a:r>
              <a:rPr lang="en-AU" sz="4000" dirty="0">
                <a:solidFill>
                  <a:srgbClr val="2E7EAB"/>
                </a:solidFill>
                <a:latin typeface="Helvetica" pitchFamily="2" charset="0"/>
              </a:rPr>
              <a:t>=“</a:t>
            </a:r>
            <a:r>
              <a:rPr lang="en-AU" sz="4000" dirty="0" err="1">
                <a:solidFill>
                  <a:srgbClr val="2E7EAB"/>
                </a:solidFill>
                <a:latin typeface="Helvetica" pitchFamily="2" charset="0"/>
              </a:rPr>
              <a:t>google.com</a:t>
            </a:r>
            <a:r>
              <a:rPr lang="en-AU" sz="4000" dirty="0">
                <a:solidFill>
                  <a:srgbClr val="2E7EAB"/>
                </a:solidFill>
                <a:latin typeface="Helvetica" pitchFamily="2" charset="0"/>
              </a:rPr>
              <a:t>/</a:t>
            </a:r>
            <a:r>
              <a:rPr lang="en-AU" sz="4000" dirty="0" err="1">
                <a:solidFill>
                  <a:srgbClr val="2E7EAB"/>
                </a:solidFill>
                <a:latin typeface="Helvetica" pitchFamily="2" charset="0"/>
              </a:rPr>
              <a:t>heading.png</a:t>
            </a:r>
            <a:r>
              <a:rPr lang="en-AU" sz="4000" dirty="0">
                <a:solidFill>
                  <a:srgbClr val="2E7EAB"/>
                </a:solidFill>
                <a:latin typeface="Helvetica" pitchFamily="2" charset="0"/>
              </a:rPr>
              <a:t>” </a:t>
            </a:r>
            <a:r>
              <a:rPr lang="en-AU" sz="4000" dirty="0">
                <a:latin typeface="Helvetica" pitchFamily="2" charset="0"/>
              </a:rPr>
              <a:t>width=“300px” height=“200px” /&gt; </a:t>
            </a:r>
            <a:endParaRPr lang="en-US" sz="4000" dirty="0">
              <a:latin typeface="Helvetica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103FD8-D289-D441-9478-13BB6C81B5FD}"/>
              </a:ext>
            </a:extLst>
          </p:cNvPr>
          <p:cNvSpPr txBox="1">
            <a:spLocks/>
          </p:cNvSpPr>
          <p:nvPr/>
        </p:nvSpPr>
        <p:spPr>
          <a:xfrm>
            <a:off x="7119428" y="2183568"/>
            <a:ext cx="3190240" cy="425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E7EAB"/>
                </a:solidFill>
                <a:latin typeface="Helvetica" pitchFamily="2" charset="0"/>
              </a:rPr>
              <a:t>Source of the Image</a:t>
            </a:r>
            <a:endParaRPr lang="en-US" sz="1900" dirty="0">
              <a:latin typeface="Helvetica" pitchFamily="2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656A288-5349-2E4E-B085-1843CBC6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30436">
            <a:off x="7586721" y="2695362"/>
            <a:ext cx="1200989" cy="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117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586" y="980440"/>
            <a:ext cx="7844829" cy="9363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AU" dirty="0"/>
              <a:t>Image element is used to add an image to the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6A5332-749F-5E48-92DA-E191C752215C}"/>
              </a:ext>
            </a:extLst>
          </p:cNvPr>
          <p:cNvSpPr txBox="1">
            <a:spLocks/>
          </p:cNvSpPr>
          <p:nvPr/>
        </p:nvSpPr>
        <p:spPr>
          <a:xfrm>
            <a:off x="1227667" y="2876172"/>
            <a:ext cx="9736666" cy="1374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4000" dirty="0">
                <a:latin typeface="Helvetica" pitchFamily="2" charset="0"/>
              </a:rPr>
              <a:t>&lt;</a:t>
            </a:r>
            <a:r>
              <a:rPr lang="en-AU" sz="4000" dirty="0" err="1">
                <a:latin typeface="Helvetica" pitchFamily="2" charset="0"/>
              </a:rPr>
              <a:t>img</a:t>
            </a:r>
            <a:r>
              <a:rPr lang="en-AU" sz="4000" dirty="0">
                <a:latin typeface="Helvetica" pitchFamily="2" charset="0"/>
              </a:rPr>
              <a:t> </a:t>
            </a:r>
            <a:r>
              <a:rPr lang="en-AU" sz="4000" dirty="0" err="1">
                <a:latin typeface="Helvetica" pitchFamily="2" charset="0"/>
              </a:rPr>
              <a:t>src</a:t>
            </a:r>
            <a:r>
              <a:rPr lang="en-AU" sz="4000" dirty="0">
                <a:latin typeface="Helvetica" pitchFamily="2" charset="0"/>
              </a:rPr>
              <a:t>=“</a:t>
            </a:r>
            <a:r>
              <a:rPr lang="en-AU" sz="4000" dirty="0" err="1">
                <a:latin typeface="Helvetica" pitchFamily="2" charset="0"/>
              </a:rPr>
              <a:t>google.com</a:t>
            </a:r>
            <a:r>
              <a:rPr lang="en-AU" sz="4000" dirty="0">
                <a:latin typeface="Helvetica" pitchFamily="2" charset="0"/>
              </a:rPr>
              <a:t>/</a:t>
            </a:r>
            <a:r>
              <a:rPr lang="en-AU" sz="4000" dirty="0" err="1">
                <a:latin typeface="Helvetica" pitchFamily="2" charset="0"/>
              </a:rPr>
              <a:t>heading.png</a:t>
            </a:r>
            <a:r>
              <a:rPr lang="en-AU" sz="4000" dirty="0">
                <a:latin typeface="Helvetica" pitchFamily="2" charset="0"/>
              </a:rPr>
              <a:t>” </a:t>
            </a:r>
            <a:r>
              <a:rPr lang="en-AU" sz="4000" dirty="0">
                <a:solidFill>
                  <a:srgbClr val="2E7EAB"/>
                </a:solidFill>
                <a:latin typeface="Helvetica" pitchFamily="2" charset="0"/>
              </a:rPr>
              <a:t>width=“300px” height=“200px” </a:t>
            </a:r>
            <a:r>
              <a:rPr lang="en-AU" sz="4000" dirty="0">
                <a:latin typeface="Helvetica" pitchFamily="2" charset="0"/>
              </a:rPr>
              <a:t>/&gt; </a:t>
            </a:r>
            <a:endParaRPr lang="en-US" sz="4000" dirty="0">
              <a:latin typeface="Helvetica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267C151-0BA6-5D4F-B865-D9E769576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7841">
            <a:off x="2354321" y="4156915"/>
            <a:ext cx="1200989" cy="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D72C931-BAC3-D24F-808B-A5AD05F61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81418">
            <a:off x="7214188" y="4164314"/>
            <a:ext cx="1200989" cy="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65B914-ACBC-4943-A417-02B5FC62364C}"/>
              </a:ext>
            </a:extLst>
          </p:cNvPr>
          <p:cNvSpPr txBox="1">
            <a:spLocks/>
          </p:cNvSpPr>
          <p:nvPr/>
        </p:nvSpPr>
        <p:spPr>
          <a:xfrm>
            <a:off x="1048538" y="4947752"/>
            <a:ext cx="3190240" cy="425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E7EAB"/>
                </a:solidFill>
                <a:latin typeface="Helvetica" pitchFamily="2" charset="0"/>
              </a:rPr>
              <a:t>Width of Image</a:t>
            </a:r>
            <a:endParaRPr lang="en-US" sz="1900" dirty="0">
              <a:latin typeface="Helvetica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23BDE2-582D-E34E-8402-BCDA94189F90}"/>
              </a:ext>
            </a:extLst>
          </p:cNvPr>
          <p:cNvSpPr txBox="1">
            <a:spLocks/>
          </p:cNvSpPr>
          <p:nvPr/>
        </p:nvSpPr>
        <p:spPr>
          <a:xfrm>
            <a:off x="7398538" y="4947752"/>
            <a:ext cx="3190240" cy="425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E7EAB"/>
                </a:solidFill>
                <a:latin typeface="Helvetica" pitchFamily="2" charset="0"/>
              </a:rPr>
              <a:t>Height of Image</a:t>
            </a:r>
            <a:endParaRPr lang="en-US" sz="19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46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clipart, first-aid kit, sign&#10;&#10;Description automatically generated">
            <a:extLst>
              <a:ext uri="{FF2B5EF4-FFF2-40B4-BE49-F238E27FC236}">
                <a16:creationId xmlns:a16="http://schemas.microsoft.com/office/drawing/2014/main" id="{76548BC5-EAE4-1C49-9979-FD18A349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539" y="1249929"/>
            <a:ext cx="8236922" cy="3212399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275C0C-1F4D-7E4C-8347-87627DD2B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135" y="3921709"/>
            <a:ext cx="9220200" cy="2362613"/>
          </a:xfrm>
        </p:spPr>
        <p:txBody>
          <a:bodyPr/>
          <a:lstStyle/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Websites usually last forever due to the legacy features that are available in the three languages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16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79"/>
            <a:ext cx="5710881" cy="4239491"/>
          </a:xfrm>
        </p:spPr>
        <p:txBody>
          <a:bodyPr>
            <a:normAutofit/>
          </a:bodyPr>
          <a:lstStyle/>
          <a:p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HTML stands for Hypertext Markup Language</a:t>
            </a:r>
          </a:p>
          <a:p>
            <a:pPr>
              <a:lnSpc>
                <a:spcPct val="150000"/>
              </a:lnSpc>
            </a:pPr>
            <a:r>
              <a:rPr lang="en-AU" dirty="0"/>
              <a:t>Used in websites and applications</a:t>
            </a:r>
          </a:p>
          <a:p>
            <a:pPr>
              <a:lnSpc>
                <a:spcPct val="150000"/>
              </a:lnSpc>
            </a:pPr>
            <a:r>
              <a:rPr lang="en-AU" dirty="0"/>
              <a:t>Framework on which a website is built.</a:t>
            </a:r>
          </a:p>
        </p:txBody>
      </p:sp>
      <p:pic>
        <p:nvPicPr>
          <p:cNvPr id="1026" name="Picture 2" descr="In-Depth HTML 5 Tutorials for 2021 | egghead.io">
            <a:extLst>
              <a:ext uri="{FF2B5EF4-FFF2-40B4-BE49-F238E27FC236}">
                <a16:creationId xmlns:a16="http://schemas.microsoft.com/office/drawing/2014/main" id="{1A0E85E3-FFA9-3946-9337-4EAA1AF79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962" y="1470370"/>
            <a:ext cx="3866400" cy="38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244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4ADD3A-E4D1-3346-97B0-5A672676EA09}"/>
              </a:ext>
            </a:extLst>
          </p:cNvPr>
          <p:cNvSpPr txBox="1">
            <a:spLocks/>
          </p:cNvSpPr>
          <p:nvPr/>
        </p:nvSpPr>
        <p:spPr>
          <a:xfrm>
            <a:off x="2065752" y="763816"/>
            <a:ext cx="8618950" cy="423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Acts as a markup to bridge the gap between Humans and Computers</a:t>
            </a:r>
          </a:p>
          <a:p>
            <a:pPr>
              <a:lnSpc>
                <a:spcPct val="150000"/>
              </a:lnSpc>
            </a:pPr>
            <a:r>
              <a:rPr lang="en-AU" dirty="0"/>
              <a:t>Easy to understand</a:t>
            </a:r>
          </a:p>
          <a:p>
            <a:pPr>
              <a:lnSpc>
                <a:spcPct val="150000"/>
              </a:lnSpc>
            </a:pPr>
            <a:r>
              <a:rPr lang="en-AU" dirty="0"/>
              <a:t>Acts as a set of instructions about how to display content on 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579862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1777999"/>
            <a:ext cx="5257800" cy="3558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Declarative language</a:t>
            </a:r>
          </a:p>
          <a:p>
            <a:pPr>
              <a:lnSpc>
                <a:spcPct val="170000"/>
              </a:lnSpc>
            </a:pPr>
            <a:r>
              <a:rPr lang="en-AU" dirty="0"/>
              <a:t>Simple structure </a:t>
            </a:r>
          </a:p>
          <a:p>
            <a:pPr>
              <a:lnSpc>
                <a:spcPct val="170000"/>
              </a:lnSpc>
            </a:pPr>
            <a:r>
              <a:rPr lang="en-AU" dirty="0"/>
              <a:t>Self identifies some small errors</a:t>
            </a:r>
          </a:p>
          <a:p>
            <a:pPr>
              <a:lnSpc>
                <a:spcPct val="170000"/>
              </a:lnSpc>
            </a:pPr>
            <a:r>
              <a:rPr lang="en-AU" dirty="0"/>
              <a:t>Various Functionality offered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C91EB0-1168-8C43-B8F3-EF632C8F7FC5}"/>
              </a:ext>
            </a:extLst>
          </p:cNvPr>
          <p:cNvSpPr txBox="1">
            <a:spLocks/>
          </p:cNvSpPr>
          <p:nvPr/>
        </p:nvSpPr>
        <p:spPr>
          <a:xfrm>
            <a:off x="2508250" y="590972"/>
            <a:ext cx="7175500" cy="1187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AU" sz="5400" b="1" dirty="0">
                <a:solidFill>
                  <a:srgbClr val="2E7EAB"/>
                </a:solidFill>
              </a:rPr>
              <a:t>Features</a:t>
            </a:r>
            <a:endParaRPr lang="en-US" sz="5400" b="1" dirty="0">
              <a:solidFill>
                <a:srgbClr val="2E7EAB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0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4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289E-42E1-3346-B63D-E88354335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1896"/>
            <a:ext cx="9144000" cy="28942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Helvetica" pitchFamily="2" charset="0"/>
              </a:rPr>
              <a:t>HTML Element</a:t>
            </a:r>
            <a:br>
              <a:rPr lang="en-US" sz="6600" b="1" dirty="0">
                <a:solidFill>
                  <a:schemeClr val="bg1"/>
                </a:solidFill>
                <a:latin typeface="Helvetica" pitchFamily="2" charset="0"/>
              </a:rPr>
            </a:br>
            <a:endParaRPr lang="en-US" sz="66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4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8B5C-1B77-B444-A364-09CBC72D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0" y="1149773"/>
            <a:ext cx="7175500" cy="365929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AU" dirty="0"/>
              <a:t>An HTML element is a type of HTML document component. HTML document is composed of a tree of simple HTML nodes, such as text nodes, and HTML elements, which add semantics and formatting to parts of document.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21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781</Words>
  <Application>Microsoft Macintosh PowerPoint</Application>
  <PresentationFormat>Widescreen</PresentationFormat>
  <Paragraphs>170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Helvetica</vt:lpstr>
      <vt:lpstr>Office Theme</vt:lpstr>
      <vt:lpstr>Introduction to Hypertext Markup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Element </vt:lpstr>
      <vt:lpstr>PowerPoint Presentation</vt:lpstr>
      <vt:lpstr>PowerPoint Presentation</vt:lpstr>
      <vt:lpstr>PowerPoint Presentation</vt:lpstr>
      <vt:lpstr>PowerPoint Presentation</vt:lpstr>
      <vt:lpstr>HTML Document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Heading </vt:lpstr>
      <vt:lpstr>PowerPoint Presentation</vt:lpstr>
      <vt:lpstr>Paragraph </vt:lpstr>
      <vt:lpstr>PowerPoint Presentation</vt:lpstr>
      <vt:lpstr>List </vt:lpstr>
      <vt:lpstr>PowerPoint Presentation</vt:lpstr>
      <vt:lpstr>Styling Text Elements </vt:lpstr>
      <vt:lpstr>PowerPoint Presentation</vt:lpstr>
      <vt:lpstr>PowerPoint Presentation</vt:lpstr>
      <vt:lpstr>Div </vt:lpstr>
      <vt:lpstr>PowerPoint Presentation</vt:lpstr>
      <vt:lpstr>HTML Attributes </vt:lpstr>
      <vt:lpstr>PowerPoint Presentation</vt:lpstr>
      <vt:lpstr>PowerPoint Presentation</vt:lpstr>
      <vt:lpstr>Image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Hypertext Markup Language</dc:title>
  <dc:creator>Lavanya Sood</dc:creator>
  <cp:lastModifiedBy>Lavanya Sood</cp:lastModifiedBy>
  <cp:revision>22</cp:revision>
  <dcterms:created xsi:type="dcterms:W3CDTF">2021-07-11T08:07:46Z</dcterms:created>
  <dcterms:modified xsi:type="dcterms:W3CDTF">2021-11-01T06:26:41Z</dcterms:modified>
</cp:coreProperties>
</file>