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8" r:id="rId9"/>
    <p:sldId id="262" r:id="rId10"/>
    <p:sldId id="263" r:id="rId11"/>
    <p:sldId id="264" r:id="rId12"/>
    <p:sldId id="265" r:id="rId13"/>
    <p:sldId id="267"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kills.yourlearning.ibm.com/profile/preference" TargetMode="External"/><Relationship Id="rId2" Type="http://schemas.openxmlformats.org/officeDocument/2006/relationships/hyperlink" Target="https://github.com/lavanya0479/Steganography" TargetMode="External"/><Relationship Id="rId1" Type="http://schemas.openxmlformats.org/officeDocument/2006/relationships/slideLayout" Target="../slideLayouts/slideLayout2.xml"/><Relationship Id="rId4" Type="http://schemas.openxmlformats.org/officeDocument/2006/relationships/hyperlink" Target="https://www.linkedin.com/in/madam-sai-lavanya-4968632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23401" y="1449802"/>
            <a:ext cx="3987538" cy="676071"/>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2375555" y="2539791"/>
            <a:ext cx="8191892" cy="2764712"/>
          </a:xfrm>
        </p:spPr>
        <p:txBody>
          <a:bodyPr>
            <a:noAutofit/>
          </a:bodyPr>
          <a:lstStyle/>
          <a:p>
            <a:r>
              <a:rPr lang="en-GB" sz="2000" dirty="0">
                <a:solidFill>
                  <a:schemeClr val="tx1"/>
                </a:solidFill>
                <a:latin typeface="Times New Roman" panose="02020603050405020304" pitchFamily="18" charset="0"/>
                <a:cs typeface="Times New Roman" panose="02020603050405020304" pitchFamily="18" charset="0"/>
              </a:rPr>
              <a:t>Name                                     : </a:t>
            </a:r>
            <a:r>
              <a:rPr lang="en-GB" sz="2000" dirty="0">
                <a:solidFill>
                  <a:schemeClr val="accent1">
                    <a:lumMod val="75000"/>
                  </a:schemeClr>
                </a:solidFill>
                <a:latin typeface="Times New Roman" panose="02020603050405020304" pitchFamily="18" charset="0"/>
                <a:cs typeface="Times New Roman" panose="02020603050405020304" pitchFamily="18" charset="0"/>
              </a:rPr>
              <a:t>M Sai </a:t>
            </a:r>
            <a:r>
              <a:rPr lang="en-GB" sz="2000" dirty="0" err="1">
                <a:solidFill>
                  <a:schemeClr val="accent1">
                    <a:lumMod val="75000"/>
                  </a:schemeClr>
                </a:solidFill>
                <a:latin typeface="Times New Roman" panose="02020603050405020304" pitchFamily="18" charset="0"/>
                <a:cs typeface="Times New Roman" panose="02020603050405020304" pitchFamily="18" charset="0"/>
              </a:rPr>
              <a:t>lavANYA</a:t>
            </a:r>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Admission NO                    : </a:t>
            </a:r>
            <a:r>
              <a:rPr lang="en-GB" sz="2000" dirty="0">
                <a:solidFill>
                  <a:schemeClr val="accent1">
                    <a:lumMod val="75000"/>
                  </a:schemeClr>
                </a:solidFill>
                <a:latin typeface="Times New Roman" panose="02020603050405020304" pitchFamily="18" charset="0"/>
                <a:cs typeface="Times New Roman" panose="02020603050405020304" pitchFamily="18" charset="0"/>
              </a:rPr>
              <a:t>AP22110011299</a:t>
            </a:r>
          </a:p>
          <a:p>
            <a:r>
              <a:rPr lang="en-IN" sz="2000" b="0" i="0" dirty="0">
                <a:solidFill>
                  <a:schemeClr val="tx1"/>
                </a:solidFill>
                <a:effectLst/>
                <a:highlight>
                  <a:srgbClr val="FFFFFF"/>
                </a:highlight>
                <a:latin typeface="Times New Roman" panose="02020603050405020304" pitchFamily="18" charset="0"/>
                <a:cs typeface="Times New Roman" panose="02020603050405020304" pitchFamily="18" charset="0"/>
              </a:rPr>
              <a:t>institute</a:t>
            </a:r>
            <a:r>
              <a:rPr lang="en-GB" sz="2000" b="0" i="0" dirty="0">
                <a:solidFill>
                  <a:schemeClr val="tx1"/>
                </a:solidFill>
                <a:effectLst/>
                <a:highlight>
                  <a:srgbClr val="FFFFFF"/>
                </a:highlight>
                <a:latin typeface="Times New Roman" panose="02020603050405020304" pitchFamily="18" charset="0"/>
                <a:cs typeface="Times New Roman" panose="02020603050405020304" pitchFamily="18" charset="0"/>
              </a:rPr>
              <a:t>                            : </a:t>
            </a:r>
            <a:r>
              <a:rPr lang="en-GB" sz="2000" b="0" i="0" dirty="0">
                <a:solidFill>
                  <a:schemeClr val="accent1">
                    <a:lumMod val="75000"/>
                  </a:schemeClr>
                </a:solidFill>
                <a:effectLst/>
                <a:highlight>
                  <a:srgbClr val="FFFFFF"/>
                </a:highlight>
                <a:latin typeface="Times New Roman" panose="02020603050405020304" pitchFamily="18" charset="0"/>
                <a:cs typeface="Times New Roman" panose="02020603050405020304" pitchFamily="18" charset="0"/>
              </a:rPr>
              <a:t>SRM University , Andhra Pradesh</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SKILL BUILD ID                   : </a:t>
            </a:r>
            <a:r>
              <a:rPr lang="en-GB" sz="2000" cap="none"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sailavanya_madam@srmap.edu.in</a:t>
            </a:r>
            <a:endParaRPr lang="en-GB" sz="2000" b="0" i="0" cap="none" dirty="0">
              <a:solidFill>
                <a:schemeClr val="accent1">
                  <a:lumMod val="75000"/>
                </a:schemeClr>
              </a:solidFill>
              <a:effectLst/>
              <a:highlight>
                <a:srgbClr val="FFFFFF"/>
              </a:highlight>
              <a:latin typeface="Times New Roman" panose="02020603050405020304" pitchFamily="18" charset="0"/>
              <a:cs typeface="Times New Roman" panose="02020603050405020304" pitchFamily="18" charset="0"/>
            </a:endParaRP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DOMAIN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CYBERSECURITY</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Date of joining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03.06.2024</a:t>
            </a:r>
            <a:endParaRPr lang="en-GB" sz="2000" dirty="0">
              <a:solidFill>
                <a:srgbClr val="202124"/>
              </a:solidFill>
              <a:highlight>
                <a:srgbClr val="FFFFFF"/>
              </a:highlight>
              <a:latin typeface="Google Sans"/>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62" y="484385"/>
            <a:ext cx="1775510" cy="552563"/>
          </a:xfrm>
        </p:spPr>
        <p:txBody>
          <a:bodyPr anchor="ctr"/>
          <a:lstStyle/>
          <a:p>
            <a:r>
              <a:rPr lang="en-GB" dirty="0"/>
              <a:t>Results</a:t>
            </a:r>
            <a:endParaRPr lang="en-US" dirty="0"/>
          </a:p>
        </p:txBody>
      </p:sp>
      <p:pic>
        <p:nvPicPr>
          <p:cNvPr id="46" name="Picture 45">
            <a:extLst>
              <a:ext uri="{FF2B5EF4-FFF2-40B4-BE49-F238E27FC236}">
                <a16:creationId xmlns:a16="http://schemas.microsoft.com/office/drawing/2014/main" id="{06BCA055-DB2D-D160-3F96-BB2C06BDB356}"/>
              </a:ext>
            </a:extLst>
          </p:cNvPr>
          <p:cNvPicPr>
            <a:picLocks noChangeAspect="1"/>
          </p:cNvPicPr>
          <p:nvPr/>
        </p:nvPicPr>
        <p:blipFill>
          <a:blip r:embed="rId2"/>
          <a:stretch>
            <a:fillRect/>
          </a:stretch>
        </p:blipFill>
        <p:spPr>
          <a:xfrm>
            <a:off x="495611" y="1036948"/>
            <a:ext cx="11012437" cy="1234912"/>
          </a:xfrm>
          <a:prstGeom prst="rect">
            <a:avLst/>
          </a:prstGeom>
        </p:spPr>
      </p:pic>
      <p:pic>
        <p:nvPicPr>
          <p:cNvPr id="48" name="Picture 47">
            <a:extLst>
              <a:ext uri="{FF2B5EF4-FFF2-40B4-BE49-F238E27FC236}">
                <a16:creationId xmlns:a16="http://schemas.microsoft.com/office/drawing/2014/main" id="{0B6EA6BD-F96C-AFFB-DAC6-AC67BE46B0DE}"/>
              </a:ext>
            </a:extLst>
          </p:cNvPr>
          <p:cNvPicPr>
            <a:picLocks noChangeAspect="1"/>
          </p:cNvPicPr>
          <p:nvPr/>
        </p:nvPicPr>
        <p:blipFill>
          <a:blip r:embed="rId3"/>
          <a:stretch>
            <a:fillRect/>
          </a:stretch>
        </p:blipFill>
        <p:spPr>
          <a:xfrm>
            <a:off x="683952" y="2441543"/>
            <a:ext cx="1847850" cy="2466975"/>
          </a:xfrm>
          <a:prstGeom prst="rect">
            <a:avLst/>
          </a:prstGeom>
        </p:spPr>
      </p:pic>
      <p:pic>
        <p:nvPicPr>
          <p:cNvPr id="50" name="Picture 49">
            <a:extLst>
              <a:ext uri="{FF2B5EF4-FFF2-40B4-BE49-F238E27FC236}">
                <a16:creationId xmlns:a16="http://schemas.microsoft.com/office/drawing/2014/main" id="{CB13401F-B8D4-18B1-E7A3-F50921919747}"/>
              </a:ext>
            </a:extLst>
          </p:cNvPr>
          <p:cNvPicPr>
            <a:picLocks noChangeAspect="1"/>
          </p:cNvPicPr>
          <p:nvPr/>
        </p:nvPicPr>
        <p:blipFill>
          <a:blip r:embed="rId4"/>
          <a:stretch>
            <a:fillRect/>
          </a:stretch>
        </p:blipFill>
        <p:spPr>
          <a:xfrm>
            <a:off x="3885057" y="2441542"/>
            <a:ext cx="1847850" cy="2466975"/>
          </a:xfrm>
          <a:prstGeom prst="rect">
            <a:avLst/>
          </a:prstGeom>
        </p:spPr>
      </p:pic>
      <p:pic>
        <p:nvPicPr>
          <p:cNvPr id="52" name="Picture 51">
            <a:extLst>
              <a:ext uri="{FF2B5EF4-FFF2-40B4-BE49-F238E27FC236}">
                <a16:creationId xmlns:a16="http://schemas.microsoft.com/office/drawing/2014/main" id="{88BFB089-2F41-B8DC-8CBC-53D2B3D77D73}"/>
              </a:ext>
            </a:extLst>
          </p:cNvPr>
          <p:cNvPicPr>
            <a:picLocks noChangeAspect="1"/>
          </p:cNvPicPr>
          <p:nvPr/>
        </p:nvPicPr>
        <p:blipFill>
          <a:blip r:embed="rId5"/>
          <a:stretch>
            <a:fillRect/>
          </a:stretch>
        </p:blipFill>
        <p:spPr>
          <a:xfrm>
            <a:off x="683952" y="5504991"/>
            <a:ext cx="5048955" cy="952633"/>
          </a:xfrm>
          <a:prstGeom prst="rect">
            <a:avLst/>
          </a:prstGeom>
        </p:spPr>
      </p:pic>
      <p:sp>
        <p:nvSpPr>
          <p:cNvPr id="53" name="TextBox 52">
            <a:extLst>
              <a:ext uri="{FF2B5EF4-FFF2-40B4-BE49-F238E27FC236}">
                <a16:creationId xmlns:a16="http://schemas.microsoft.com/office/drawing/2014/main" id="{6BA4EF4A-ED96-EBB1-E2DB-828E51078B95}"/>
              </a:ext>
            </a:extLst>
          </p:cNvPr>
          <p:cNvSpPr txBox="1"/>
          <p:nvPr/>
        </p:nvSpPr>
        <p:spPr>
          <a:xfrm>
            <a:off x="829559" y="5002972"/>
            <a:ext cx="1711670" cy="369332"/>
          </a:xfrm>
          <a:prstGeom prst="rect">
            <a:avLst/>
          </a:prstGeom>
          <a:noFill/>
        </p:spPr>
        <p:txBody>
          <a:bodyPr wrap="square" rtlCol="0">
            <a:spAutoFit/>
          </a:bodyPr>
          <a:lstStyle/>
          <a:p>
            <a:r>
              <a:rPr lang="en-IN" dirty="0"/>
              <a:t>Normal Image</a:t>
            </a:r>
          </a:p>
        </p:txBody>
      </p:sp>
      <p:sp>
        <p:nvSpPr>
          <p:cNvPr id="54" name="TextBox 53">
            <a:extLst>
              <a:ext uri="{FF2B5EF4-FFF2-40B4-BE49-F238E27FC236}">
                <a16:creationId xmlns:a16="http://schemas.microsoft.com/office/drawing/2014/main" id="{DE6C9973-0566-AE84-4821-D081295219BD}"/>
              </a:ext>
            </a:extLst>
          </p:cNvPr>
          <p:cNvSpPr txBox="1"/>
          <p:nvPr/>
        </p:nvSpPr>
        <p:spPr>
          <a:xfrm>
            <a:off x="3885057" y="5022088"/>
            <a:ext cx="1847850" cy="369332"/>
          </a:xfrm>
          <a:prstGeom prst="rect">
            <a:avLst/>
          </a:prstGeom>
          <a:noFill/>
        </p:spPr>
        <p:txBody>
          <a:bodyPr wrap="square" rtlCol="0">
            <a:spAutoFit/>
          </a:bodyPr>
          <a:lstStyle/>
          <a:p>
            <a:r>
              <a:rPr lang="en-IN"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5420-143C-D47C-7065-7DB029179DE6}"/>
              </a:ext>
            </a:extLst>
          </p:cNvPr>
          <p:cNvSpPr>
            <a:spLocks noGrp="1"/>
          </p:cNvSpPr>
          <p:nvPr>
            <p:ph type="title"/>
          </p:nvPr>
        </p:nvSpPr>
        <p:spPr>
          <a:xfrm>
            <a:off x="439789" y="641021"/>
            <a:ext cx="2869018" cy="542843"/>
          </a:xfrm>
        </p:spPr>
        <p:txBody>
          <a:bodyPr/>
          <a:lstStyle/>
          <a:p>
            <a:r>
              <a:rPr lang="en-IN" dirty="0"/>
              <a:t>Future work</a:t>
            </a:r>
          </a:p>
        </p:txBody>
      </p:sp>
      <p:sp>
        <p:nvSpPr>
          <p:cNvPr id="5" name="TextBox 4">
            <a:extLst>
              <a:ext uri="{FF2B5EF4-FFF2-40B4-BE49-F238E27FC236}">
                <a16:creationId xmlns:a16="http://schemas.microsoft.com/office/drawing/2014/main" id="{E71F2F9C-922B-013A-684E-B3EE96E39E6F}"/>
              </a:ext>
            </a:extLst>
          </p:cNvPr>
          <p:cNvSpPr txBox="1"/>
          <p:nvPr/>
        </p:nvSpPr>
        <p:spPr>
          <a:xfrm>
            <a:off x="288960" y="1183864"/>
            <a:ext cx="4462149" cy="544405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Trying to developing a website, enhance the user interface for improved usability, support a variety of image formats, strengthen security measures, explore advanced steganography techniques, ensure compatibility across different devices, provide clear feedback and error handling, optimize performance for efficient operation, offer comprehensive documentation and user guides, integrate with backend services for enhanced functionality, and conduct thorough testing before deploying updates.</a:t>
            </a:r>
          </a:p>
          <a:p>
            <a:pPr algn="just">
              <a:lnSpc>
                <a:spcPct val="150000"/>
              </a:lnSpc>
            </a:pPr>
            <a:r>
              <a:rPr lang="en-IN" dirty="0">
                <a:latin typeface="Times New Roman" panose="02020603050405020304" pitchFamily="18" charset="0"/>
                <a:cs typeface="Times New Roman" panose="02020603050405020304" pitchFamily="18" charset="0"/>
              </a:rPr>
              <a:t>There are some errors and it is in the progress.</a:t>
            </a:r>
          </a:p>
        </p:txBody>
      </p:sp>
      <p:pic>
        <p:nvPicPr>
          <p:cNvPr id="6" name="Picture 5">
            <a:extLst>
              <a:ext uri="{FF2B5EF4-FFF2-40B4-BE49-F238E27FC236}">
                <a16:creationId xmlns:a16="http://schemas.microsoft.com/office/drawing/2014/main" id="{D5F0DA5A-7054-915A-FA54-5B1FCEAE84CB}"/>
              </a:ext>
            </a:extLst>
          </p:cNvPr>
          <p:cNvPicPr>
            <a:picLocks noChangeAspect="1"/>
          </p:cNvPicPr>
          <p:nvPr/>
        </p:nvPicPr>
        <p:blipFill>
          <a:blip r:embed="rId2"/>
          <a:stretch>
            <a:fillRect/>
          </a:stretch>
        </p:blipFill>
        <p:spPr>
          <a:xfrm>
            <a:off x="4967926" y="546755"/>
            <a:ext cx="7224073" cy="6311245"/>
          </a:xfrm>
          <a:prstGeom prst="rect">
            <a:avLst/>
          </a:prstGeom>
        </p:spPr>
      </p:pic>
    </p:spTree>
    <p:extLst>
      <p:ext uri="{BB962C8B-B14F-4D97-AF65-F5344CB8AC3E}">
        <p14:creationId xmlns:p14="http://schemas.microsoft.com/office/powerpoint/2010/main" val="270780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6" name="TextBox 5">
            <a:hlinkClick r:id="rId2"/>
            <a:extLst>
              <a:ext uri="{FF2B5EF4-FFF2-40B4-BE49-F238E27FC236}">
                <a16:creationId xmlns:a16="http://schemas.microsoft.com/office/drawing/2014/main" id="{FC15584E-D2A1-1F02-6844-0A25CC6FDDD2}"/>
              </a:ext>
            </a:extLst>
          </p:cNvPr>
          <p:cNvSpPr txBox="1"/>
          <p:nvPr/>
        </p:nvSpPr>
        <p:spPr>
          <a:xfrm>
            <a:off x="581190" y="1946482"/>
            <a:ext cx="10259635" cy="923330"/>
          </a:xfrm>
          <a:prstGeom prst="rect">
            <a:avLst/>
          </a:prstGeom>
          <a:noFill/>
        </p:spPr>
        <p:txBody>
          <a:bodyPr wrap="square">
            <a:spAutoFit/>
          </a:bodyPr>
          <a:lstStyle/>
          <a:p>
            <a:r>
              <a:rPr lang="en-US" dirty="0" err="1">
                <a:hlinkClick r:id="rId2"/>
              </a:rPr>
              <a:t>Github</a:t>
            </a:r>
            <a:r>
              <a:rPr lang="en-US" dirty="0">
                <a:hlinkClick r:id="rId2"/>
              </a:rPr>
              <a:t> repository of steganography (hiding text inside an image)</a:t>
            </a:r>
            <a:endParaRPr lang="en-US" dirty="0"/>
          </a:p>
          <a:p>
            <a:r>
              <a:rPr lang="en-US" dirty="0"/>
              <a:t> </a:t>
            </a:r>
            <a:r>
              <a:rPr lang="en-US" sz="1600" i="1" dirty="0"/>
              <a:t>ctrl and click of the given link </a:t>
            </a:r>
          </a:p>
          <a:p>
            <a:r>
              <a:rPr lang="en-US" sz="1600" i="1" dirty="0"/>
              <a:t>Or  </a:t>
            </a:r>
            <a:r>
              <a:rPr lang="en-IN" i="1" dirty="0">
                <a:hlinkClick r:id="rId2"/>
              </a:rPr>
              <a:t>https://github.com/lavanya0479/Steganography</a:t>
            </a:r>
            <a:endParaRPr lang="en-IN" i="1" dirty="0"/>
          </a:p>
        </p:txBody>
      </p:sp>
      <p:sp>
        <p:nvSpPr>
          <p:cNvPr id="7" name="TextBox 6">
            <a:extLst>
              <a:ext uri="{FF2B5EF4-FFF2-40B4-BE49-F238E27FC236}">
                <a16:creationId xmlns:a16="http://schemas.microsoft.com/office/drawing/2014/main" id="{C82AA59D-0DEE-19B9-1FF4-C282B507BC01}"/>
              </a:ext>
            </a:extLst>
          </p:cNvPr>
          <p:cNvSpPr txBox="1"/>
          <p:nvPr/>
        </p:nvSpPr>
        <p:spPr>
          <a:xfrm>
            <a:off x="581191" y="1497866"/>
            <a:ext cx="1426718" cy="369332"/>
          </a:xfrm>
          <a:prstGeom prst="rect">
            <a:avLst/>
          </a:prstGeom>
          <a:noFill/>
        </p:spPr>
        <p:txBody>
          <a:bodyPr wrap="square" rtlCol="0">
            <a:spAutoFit/>
          </a:bodyPr>
          <a:lstStyle/>
          <a:p>
            <a:r>
              <a:rPr lang="en-US" b="1" dirty="0"/>
              <a:t>Project link</a:t>
            </a:r>
            <a:endParaRPr lang="en-IN" b="1" dirty="0"/>
          </a:p>
        </p:txBody>
      </p:sp>
      <p:sp>
        <p:nvSpPr>
          <p:cNvPr id="10" name="TextBox 9">
            <a:extLst>
              <a:ext uri="{FF2B5EF4-FFF2-40B4-BE49-F238E27FC236}">
                <a16:creationId xmlns:a16="http://schemas.microsoft.com/office/drawing/2014/main" id="{0E05F4F5-4EB9-3935-1A17-B30D02B5DD44}"/>
              </a:ext>
            </a:extLst>
          </p:cNvPr>
          <p:cNvSpPr txBox="1"/>
          <p:nvPr/>
        </p:nvSpPr>
        <p:spPr>
          <a:xfrm>
            <a:off x="581190" y="3133762"/>
            <a:ext cx="2416533" cy="369332"/>
          </a:xfrm>
          <a:prstGeom prst="rect">
            <a:avLst/>
          </a:prstGeom>
          <a:noFill/>
        </p:spPr>
        <p:txBody>
          <a:bodyPr wrap="square" rtlCol="0">
            <a:spAutoFit/>
          </a:bodyPr>
          <a:lstStyle/>
          <a:p>
            <a:r>
              <a:rPr lang="en-IN" b="1" i="0" dirty="0">
                <a:solidFill>
                  <a:srgbClr val="202124"/>
                </a:solidFill>
                <a:effectLst/>
                <a:highlight>
                  <a:srgbClr val="FFFFFF"/>
                </a:highlight>
                <a:latin typeface="docs-Roboto"/>
              </a:rPr>
              <a:t>IBM </a:t>
            </a:r>
            <a:r>
              <a:rPr lang="en-IN" b="1" i="0" dirty="0" err="1">
                <a:solidFill>
                  <a:srgbClr val="202124"/>
                </a:solidFill>
                <a:effectLst/>
                <a:highlight>
                  <a:srgbClr val="FFFFFF"/>
                </a:highlight>
                <a:latin typeface="docs-Roboto"/>
              </a:rPr>
              <a:t>SkillsBuild</a:t>
            </a:r>
            <a:r>
              <a:rPr lang="en-IN" b="1" i="0" dirty="0">
                <a:solidFill>
                  <a:srgbClr val="202124"/>
                </a:solidFill>
                <a:effectLst/>
                <a:highlight>
                  <a:srgbClr val="FFFFFF"/>
                </a:highlight>
                <a:latin typeface="docs-Roboto"/>
              </a:rPr>
              <a:t> Email ID</a:t>
            </a:r>
            <a:endParaRPr lang="en-IN" b="1" dirty="0"/>
          </a:p>
        </p:txBody>
      </p:sp>
      <p:sp>
        <p:nvSpPr>
          <p:cNvPr id="12" name="TextBox 11">
            <a:extLst>
              <a:ext uri="{FF2B5EF4-FFF2-40B4-BE49-F238E27FC236}">
                <a16:creationId xmlns:a16="http://schemas.microsoft.com/office/drawing/2014/main" id="{015EA904-6613-CD51-8CE6-0E6B0A1066D6}"/>
              </a:ext>
            </a:extLst>
          </p:cNvPr>
          <p:cNvSpPr txBox="1"/>
          <p:nvPr/>
        </p:nvSpPr>
        <p:spPr>
          <a:xfrm>
            <a:off x="581190" y="3674711"/>
            <a:ext cx="6094428" cy="369332"/>
          </a:xfrm>
          <a:prstGeom prst="rect">
            <a:avLst/>
          </a:prstGeom>
          <a:noFill/>
        </p:spPr>
        <p:txBody>
          <a:bodyPr wrap="square">
            <a:spAutoFit/>
          </a:bodyPr>
          <a:lstStyle/>
          <a:p>
            <a:r>
              <a:rPr lang="en-IN" i="1" dirty="0">
                <a:hlinkClick r:id="rId3"/>
              </a:rPr>
              <a:t>https://skills.yourlearning.ibm.com/profile/preference</a:t>
            </a:r>
            <a:endParaRPr lang="en-IN" i="1" dirty="0"/>
          </a:p>
        </p:txBody>
      </p:sp>
      <p:sp>
        <p:nvSpPr>
          <p:cNvPr id="13" name="TextBox 12">
            <a:extLst>
              <a:ext uri="{FF2B5EF4-FFF2-40B4-BE49-F238E27FC236}">
                <a16:creationId xmlns:a16="http://schemas.microsoft.com/office/drawing/2014/main" id="{A9E22297-5B44-965E-639A-3459EAA0007D}"/>
              </a:ext>
            </a:extLst>
          </p:cNvPr>
          <p:cNvSpPr txBox="1"/>
          <p:nvPr/>
        </p:nvSpPr>
        <p:spPr>
          <a:xfrm>
            <a:off x="581190" y="4255053"/>
            <a:ext cx="2243580" cy="369332"/>
          </a:xfrm>
          <a:prstGeom prst="rect">
            <a:avLst/>
          </a:prstGeom>
          <a:noFill/>
        </p:spPr>
        <p:txBody>
          <a:bodyPr wrap="square" rtlCol="0">
            <a:spAutoFit/>
          </a:bodyPr>
          <a:lstStyle/>
          <a:p>
            <a:r>
              <a:rPr lang="en-US" b="1" dirty="0" err="1"/>
              <a:t>Linkedin</a:t>
            </a:r>
            <a:r>
              <a:rPr lang="en-US" b="1" dirty="0"/>
              <a:t> Profile</a:t>
            </a:r>
          </a:p>
        </p:txBody>
      </p:sp>
      <p:sp>
        <p:nvSpPr>
          <p:cNvPr id="15" name="TextBox 14">
            <a:extLst>
              <a:ext uri="{FF2B5EF4-FFF2-40B4-BE49-F238E27FC236}">
                <a16:creationId xmlns:a16="http://schemas.microsoft.com/office/drawing/2014/main" id="{D53B793A-0B5C-A18B-CD0F-5070BE09C975}"/>
              </a:ext>
            </a:extLst>
          </p:cNvPr>
          <p:cNvSpPr txBox="1"/>
          <p:nvPr/>
        </p:nvSpPr>
        <p:spPr>
          <a:xfrm>
            <a:off x="581190" y="4835395"/>
            <a:ext cx="7346752" cy="369332"/>
          </a:xfrm>
          <a:prstGeom prst="rect">
            <a:avLst/>
          </a:prstGeom>
          <a:noFill/>
        </p:spPr>
        <p:txBody>
          <a:bodyPr wrap="square">
            <a:spAutoFit/>
          </a:bodyPr>
          <a:lstStyle/>
          <a:p>
            <a:r>
              <a:rPr lang="en-IN" i="1" dirty="0">
                <a:hlinkClick r:id="rId4"/>
              </a:rPr>
              <a:t>https://www.linkedin.com/in/madam-sai-lavanya-496863258</a:t>
            </a:r>
            <a:r>
              <a:rPr lang="en-IN" i="1" dirty="0"/>
              <a:t>/</a:t>
            </a:r>
          </a:p>
        </p:txBody>
      </p:sp>
      <p:sp>
        <p:nvSpPr>
          <p:cNvPr id="16" name="TextBox 15">
            <a:extLst>
              <a:ext uri="{FF2B5EF4-FFF2-40B4-BE49-F238E27FC236}">
                <a16:creationId xmlns:a16="http://schemas.microsoft.com/office/drawing/2014/main" id="{1FB08DE2-24F2-9BE7-02FC-68BC016EDF69}"/>
              </a:ext>
            </a:extLst>
          </p:cNvPr>
          <p:cNvSpPr txBox="1"/>
          <p:nvPr/>
        </p:nvSpPr>
        <p:spPr>
          <a:xfrm>
            <a:off x="581190" y="5362952"/>
            <a:ext cx="1916913" cy="369332"/>
          </a:xfrm>
          <a:prstGeom prst="rect">
            <a:avLst/>
          </a:prstGeom>
          <a:noFill/>
        </p:spPr>
        <p:txBody>
          <a:bodyPr wrap="square" rtlCol="0">
            <a:spAutoFit/>
          </a:bodyPr>
          <a:lstStyle/>
          <a:p>
            <a:r>
              <a:rPr lang="en-US" b="1" dirty="0" err="1"/>
              <a:t>Github</a:t>
            </a:r>
            <a:r>
              <a:rPr lang="en-US" b="1" dirty="0"/>
              <a:t> Profile link</a:t>
            </a:r>
            <a:endParaRPr lang="en-IN" b="1" dirty="0"/>
          </a:p>
        </p:txBody>
      </p:sp>
      <p:sp>
        <p:nvSpPr>
          <p:cNvPr id="18" name="TextBox 17">
            <a:extLst>
              <a:ext uri="{FF2B5EF4-FFF2-40B4-BE49-F238E27FC236}">
                <a16:creationId xmlns:a16="http://schemas.microsoft.com/office/drawing/2014/main" id="{4BC3A761-6174-C623-49EA-4C1668DD935B}"/>
              </a:ext>
            </a:extLst>
          </p:cNvPr>
          <p:cNvSpPr txBox="1"/>
          <p:nvPr/>
        </p:nvSpPr>
        <p:spPr>
          <a:xfrm>
            <a:off x="581190" y="5917047"/>
            <a:ext cx="6094428" cy="369332"/>
          </a:xfrm>
          <a:prstGeom prst="rect">
            <a:avLst/>
          </a:prstGeom>
          <a:noFill/>
        </p:spPr>
        <p:txBody>
          <a:bodyPr wrap="square">
            <a:spAutoFit/>
          </a:bodyPr>
          <a:lstStyle/>
          <a:p>
            <a:r>
              <a:rPr lang="en-IN" i="1" dirty="0">
                <a:hlinkClick r:id="rId2"/>
              </a:rPr>
              <a:t>https://github.com/lavanya0479</a:t>
            </a:r>
            <a:endParaRPr lang="en-IN"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B9B7776-130B-FE22-C508-44B94D576AD4}"/>
              </a:ext>
            </a:extLst>
          </p:cNvPr>
          <p:cNvSpPr>
            <a:spLocks noChangeArrowheads="1"/>
          </p:cNvSpPr>
          <p:nvPr/>
        </p:nvSpPr>
        <p:spPr bwMode="auto">
          <a:xfrm>
            <a:off x="1276570" y="1747390"/>
            <a:ext cx="10026169"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Title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Steganography: Hiding Information Within Digital Medi</a:t>
            </a:r>
            <a:r>
              <a:rPr lang="en-US" altLang="en-US" sz="2000" dirty="0">
                <a:latin typeface="Times New Roman" panose="02020603050405020304" pitchFamily="18" charset="0"/>
                <a:cs typeface="Times New Roman" panose="02020603050405020304" pitchFamily="18" charset="0"/>
              </a:rPr>
              <a:t>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increase in digital communication, the need for secure data transmission has become critical. Traditional encryption methods, while secure, can attract unwanted attention.</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Steganography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an alternative by hiding the existence of the message itself. This project explores mainly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LSB technique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hiding a text inside an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14818"/>
            <a:ext cx="1803789" cy="778513"/>
          </a:xfrm>
        </p:spPr>
        <p:txBody>
          <a:bodyPr anchor="ctr"/>
          <a:lstStyle/>
          <a:p>
            <a:r>
              <a:rPr lang="en-US" dirty="0"/>
              <a:t>AGENDA</a:t>
            </a:r>
          </a:p>
        </p:txBody>
      </p:sp>
      <p:sp>
        <p:nvSpPr>
          <p:cNvPr id="10" name="TextBox 9">
            <a:extLst>
              <a:ext uri="{FF2B5EF4-FFF2-40B4-BE49-F238E27FC236}">
                <a16:creationId xmlns:a16="http://schemas.microsoft.com/office/drawing/2014/main" id="{EEB0B272-8DD9-4AC7-6B2E-A797E8D9AEC1}"/>
              </a:ext>
            </a:extLst>
          </p:cNvPr>
          <p:cNvSpPr txBox="1"/>
          <p:nvPr/>
        </p:nvSpPr>
        <p:spPr>
          <a:xfrm>
            <a:off x="581192" y="1493331"/>
            <a:ext cx="11038787"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"Our steganography project begins with an introduction to </a:t>
            </a:r>
            <a:r>
              <a:rPr lang="en-US" sz="2000" dirty="0">
                <a:solidFill>
                  <a:schemeClr val="accent1"/>
                </a:solidFill>
                <a:latin typeface="Times New Roman" panose="02020603050405020304" pitchFamily="18" charset="0"/>
                <a:cs typeface="Times New Roman" panose="02020603050405020304" pitchFamily="18" charset="0"/>
              </a:rPr>
              <a:t>its role in secure data transmission</a:t>
            </a:r>
            <a:r>
              <a:rPr lang="en-US" sz="2000" dirty="0">
                <a:latin typeface="Times New Roman" panose="02020603050405020304" pitchFamily="18" charset="0"/>
                <a:cs typeface="Times New Roman" panose="02020603050405020304" pitchFamily="18" charset="0"/>
              </a:rPr>
              <a:t>. We outline objectives, focusing on embedding and extracting hidden messages using </a:t>
            </a:r>
            <a:r>
              <a:rPr lang="en-US" sz="2000" dirty="0">
                <a:solidFill>
                  <a:schemeClr val="accent1"/>
                </a:solidFill>
                <a:latin typeface="Times New Roman" panose="02020603050405020304" pitchFamily="18" charset="0"/>
                <a:cs typeface="Times New Roman" panose="02020603050405020304" pitchFamily="18" charset="0"/>
              </a:rPr>
              <a:t>the LSB technique and XOR encryption</a:t>
            </a:r>
            <a:r>
              <a:rPr lang="en-US" sz="2000" dirty="0">
                <a:latin typeface="Times New Roman" panose="02020603050405020304" pitchFamily="18" charset="0"/>
                <a:cs typeface="Times New Roman" panose="02020603050405020304" pitchFamily="18" charset="0"/>
              </a:rPr>
              <a:t> within digital images. Target users include cybersecurity professionals, government agencies, journalists, activists, and individuals needing secure communication. Key aspects include </a:t>
            </a:r>
            <a:r>
              <a:rPr lang="en-US" sz="2000" dirty="0">
                <a:solidFill>
                  <a:schemeClr val="accent1"/>
                </a:solidFill>
                <a:latin typeface="Times New Roman" panose="02020603050405020304" pitchFamily="18" charset="0"/>
                <a:cs typeface="Times New Roman" panose="02020603050405020304" pitchFamily="18" charset="0"/>
              </a:rPr>
              <a:t>invisibility and security</a:t>
            </a:r>
            <a:r>
              <a:rPr lang="en-US" sz="2000" dirty="0">
                <a:latin typeface="Times New Roman" panose="02020603050405020304" pitchFamily="18" charset="0"/>
                <a:cs typeface="Times New Roman" panose="02020603050405020304" pitchFamily="18" charset="0"/>
              </a:rPr>
              <a:t>, simplified implementation with standard image formats, and customization efforts in algorithm optimization, user interface design, security enhancements, and performance testing. The presentation details modeling steps and includes practical code examples for embedding, extracting, and demonstrating implementation."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4" y="589034"/>
            <a:ext cx="3613736" cy="721291"/>
          </a:xfrm>
        </p:spPr>
        <p:txBody>
          <a:bodyPr anchor="ctr"/>
          <a:lstStyle/>
          <a:p>
            <a:r>
              <a:rPr lang="en-US" dirty="0"/>
              <a:t>PROJECT  OVERVIEW</a:t>
            </a:r>
          </a:p>
        </p:txBody>
      </p:sp>
      <p:sp>
        <p:nvSpPr>
          <p:cNvPr id="4" name="Rectangle 1">
            <a:extLst>
              <a:ext uri="{FF2B5EF4-FFF2-40B4-BE49-F238E27FC236}">
                <a16:creationId xmlns:a16="http://schemas.microsoft.com/office/drawing/2014/main" id="{E8229DAE-3EAF-C2AE-2DE6-9526D631165A}"/>
              </a:ext>
            </a:extLst>
          </p:cNvPr>
          <p:cNvSpPr>
            <a:spLocks noChangeArrowheads="1"/>
          </p:cNvSpPr>
          <p:nvPr/>
        </p:nvSpPr>
        <p:spPr bwMode="auto">
          <a:xfrm>
            <a:off x="458644" y="1356681"/>
            <a:ext cx="1127471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and extracting hidden messages using the Least Significant Bit (LSB) technique combined with XOR encryption within digital images.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LSB technique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Modifying the least significant bits of pixel values to embed secret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XOR encryption             :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Enhancing security by encrypting data before embedding.</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transmission of sensitive information.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confidential communication channels.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Safeguarding anonymity and protecting sources.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privacy and secure data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4" y="589034"/>
            <a:ext cx="3613736" cy="721291"/>
          </a:xfrm>
        </p:spPr>
        <p:txBody>
          <a:bodyPr anchor="ctr"/>
          <a:lstStyle/>
          <a:p>
            <a:r>
              <a:rPr lang="en-US" dirty="0"/>
              <a:t>PROJECT  OVERVIEW</a:t>
            </a:r>
          </a:p>
        </p:txBody>
      </p:sp>
      <p:pic>
        <p:nvPicPr>
          <p:cNvPr id="5" name="Picture 4">
            <a:extLst>
              <a:ext uri="{FF2B5EF4-FFF2-40B4-BE49-F238E27FC236}">
                <a16:creationId xmlns:a16="http://schemas.microsoft.com/office/drawing/2014/main" id="{13447E0C-9220-972E-8501-4E568B2595C4}"/>
              </a:ext>
            </a:extLst>
          </p:cNvPr>
          <p:cNvPicPr>
            <a:picLocks noChangeAspect="1"/>
          </p:cNvPicPr>
          <p:nvPr/>
        </p:nvPicPr>
        <p:blipFill>
          <a:blip r:embed="rId2"/>
          <a:stretch>
            <a:fillRect/>
          </a:stretch>
        </p:blipFill>
        <p:spPr>
          <a:xfrm>
            <a:off x="0" y="1292929"/>
            <a:ext cx="12192000" cy="5565071"/>
          </a:xfrm>
          <a:prstGeom prst="rect">
            <a:avLst/>
          </a:prstGeom>
        </p:spPr>
      </p:pic>
    </p:spTree>
    <p:extLst>
      <p:ext uri="{BB962C8B-B14F-4D97-AF65-F5344CB8AC3E}">
        <p14:creationId xmlns:p14="http://schemas.microsoft.com/office/powerpoint/2010/main" val="18619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3" name="Rectangle 1">
            <a:extLst>
              <a:ext uri="{FF2B5EF4-FFF2-40B4-BE49-F238E27FC236}">
                <a16:creationId xmlns:a16="http://schemas.microsoft.com/office/drawing/2014/main" id="{8A902C31-589C-291A-FDF4-53F25FE56512}"/>
              </a:ext>
            </a:extLst>
          </p:cNvPr>
          <p:cNvSpPr>
            <a:spLocks noChangeArrowheads="1"/>
          </p:cNvSpPr>
          <p:nvPr/>
        </p:nvSpPr>
        <p:spPr bwMode="auto">
          <a:xfrm>
            <a:off x="697584" y="1774705"/>
            <a:ext cx="5326143" cy="24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and activists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needing secure communication </a:t>
            </a:r>
          </a:p>
        </p:txBody>
      </p:sp>
      <p:pic>
        <p:nvPicPr>
          <p:cNvPr id="7" name="Picture 6">
            <a:extLst>
              <a:ext uri="{FF2B5EF4-FFF2-40B4-BE49-F238E27FC236}">
                <a16:creationId xmlns:a16="http://schemas.microsoft.com/office/drawing/2014/main" id="{3D83381A-E094-3782-7154-15CF9DD72C11}"/>
              </a:ext>
            </a:extLst>
          </p:cNvPr>
          <p:cNvPicPr>
            <a:picLocks noChangeAspect="1"/>
          </p:cNvPicPr>
          <p:nvPr/>
        </p:nvPicPr>
        <p:blipFill>
          <a:blip r:embed="rId2"/>
          <a:stretch>
            <a:fillRect/>
          </a:stretch>
        </p:blipFill>
        <p:spPr>
          <a:xfrm>
            <a:off x="5294785" y="1774705"/>
            <a:ext cx="6573625" cy="49671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95" y="367646"/>
            <a:ext cx="6875411" cy="673864"/>
          </a:xfrm>
        </p:spPr>
        <p:txBody>
          <a:bodyPr anchor="ctr">
            <a:normAutofit fontScale="90000"/>
          </a:bodyPr>
          <a:lstStyle/>
          <a:p>
            <a:br>
              <a:rPr lang="en-US" sz="2800" dirty="0"/>
            </a:br>
            <a:r>
              <a:rPr lang="en-US" sz="2800" dirty="0"/>
              <a:t>YOUR SOLUTION AND ITS VALUE PROPOSITION</a:t>
            </a:r>
            <a:endParaRPr lang="en-US" dirty="0"/>
          </a:p>
        </p:txBody>
      </p:sp>
      <p:sp>
        <p:nvSpPr>
          <p:cNvPr id="5" name="TextBox 4">
            <a:extLst>
              <a:ext uri="{FF2B5EF4-FFF2-40B4-BE49-F238E27FC236}">
                <a16:creationId xmlns:a16="http://schemas.microsoft.com/office/drawing/2014/main" id="{662AEAEB-46E9-BADD-5136-111A8E1E77EA}"/>
              </a:ext>
            </a:extLst>
          </p:cNvPr>
          <p:cNvSpPr txBox="1"/>
          <p:nvPr/>
        </p:nvSpPr>
        <p:spPr>
          <a:xfrm>
            <a:off x="490195" y="1216058"/>
            <a:ext cx="10727704" cy="5115311"/>
          </a:xfrm>
          <a:prstGeom prst="rect">
            <a:avLst/>
          </a:prstGeom>
          <a:noFill/>
        </p:spPr>
        <p:txBody>
          <a:bodyPr wrap="square">
            <a:spAutoFit/>
          </a:bodyPr>
          <a:lstStyle/>
          <a:p>
            <a:pPr algn="just">
              <a:lnSpc>
                <a:spcPct val="150000"/>
              </a:lnSpc>
            </a:pPr>
            <a:r>
              <a:rPr lang="en-US" sz="2000" b="1" i="1" dirty="0">
                <a:latin typeface="Times New Roman" panose="02020603050405020304" pitchFamily="18" charset="0"/>
                <a:cs typeface="Times New Roman" panose="02020603050405020304" pitchFamily="18" charset="0"/>
              </a:rPr>
              <a:t>Solution :</a:t>
            </a:r>
          </a:p>
          <a:p>
            <a:pPr algn="just">
              <a:lnSpc>
                <a:spcPct val="150000"/>
              </a:lnSpc>
            </a:pPr>
            <a:r>
              <a:rPr lang="en-US" sz="2000" dirty="0">
                <a:latin typeface="Times New Roman" panose="02020603050405020304" pitchFamily="18" charset="0"/>
                <a:cs typeface="Times New Roman" panose="02020603050405020304" pitchFamily="18" charset="0"/>
              </a:rPr>
              <a:t>The project develops a steganography tool that </a:t>
            </a:r>
            <a:r>
              <a:rPr lang="en-US" sz="2000" dirty="0">
                <a:solidFill>
                  <a:schemeClr val="accent1"/>
                </a:solidFill>
                <a:latin typeface="Times New Roman" panose="02020603050405020304" pitchFamily="18" charset="0"/>
                <a:cs typeface="Times New Roman" panose="02020603050405020304" pitchFamily="18" charset="0"/>
              </a:rPr>
              <a:t>combines the Least Significant Bit (LSB) technique with XOR encryption to hide </a:t>
            </a:r>
            <a:r>
              <a:rPr lang="en-US" sz="2000" dirty="0">
                <a:latin typeface="Times New Roman" panose="02020603050405020304" pitchFamily="18" charset="0"/>
                <a:cs typeface="Times New Roman" panose="02020603050405020304" pitchFamily="18" charset="0"/>
              </a:rPr>
              <a:t>and extract messages within digital images.</a:t>
            </a:r>
          </a:p>
          <a:p>
            <a:pPr algn="just">
              <a:lnSpc>
                <a:spcPct val="150000"/>
              </a:lnSpc>
            </a:pPr>
            <a:r>
              <a:rPr lang="en-US" sz="2000" b="1" dirty="0">
                <a:latin typeface="Times New Roman" panose="02020603050405020304" pitchFamily="18" charset="0"/>
                <a:cs typeface="Times New Roman" panose="02020603050405020304" pitchFamily="18" charset="0"/>
              </a:rPr>
              <a:t>Embedding  :</a:t>
            </a:r>
            <a:r>
              <a:rPr lang="en-US" sz="2000" dirty="0">
                <a:latin typeface="Times New Roman" panose="02020603050405020304" pitchFamily="18" charset="0"/>
                <a:cs typeface="Times New Roman" panose="02020603050405020304" pitchFamily="18" charset="0"/>
              </a:rPr>
              <a:t> Encrypt the message with XOR and embed it in the image's least significant bits.</a:t>
            </a:r>
          </a:p>
          <a:p>
            <a:pPr algn="just">
              <a:lnSpc>
                <a:spcPct val="150000"/>
              </a:lnSpc>
            </a:pPr>
            <a:r>
              <a:rPr lang="en-US" sz="2000" b="1" dirty="0">
                <a:latin typeface="Times New Roman" panose="02020603050405020304" pitchFamily="18" charset="0"/>
                <a:cs typeface="Times New Roman" panose="02020603050405020304" pitchFamily="18" charset="0"/>
              </a:rPr>
              <a:t>Extracting   :</a:t>
            </a:r>
            <a:r>
              <a:rPr lang="en-US" sz="2000" dirty="0">
                <a:latin typeface="Times New Roman" panose="02020603050405020304" pitchFamily="18" charset="0"/>
                <a:cs typeface="Times New Roman" panose="02020603050405020304" pitchFamily="18" charset="0"/>
              </a:rPr>
              <a:t> Retrieve and decrypt the message from the image using the same passcode.</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i="1" dirty="0">
                <a:latin typeface="Times New Roman" panose="02020603050405020304" pitchFamily="18" charset="0"/>
                <a:cs typeface="Times New Roman" panose="02020603050405020304" pitchFamily="18" charset="0"/>
              </a:rPr>
              <a:t>Value Proposition:</a:t>
            </a:r>
            <a:endParaRPr lang="en-US" sz="2000" i="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Combines LSB steganography with XOR encryption for double-layer security.</a:t>
            </a:r>
          </a:p>
          <a:p>
            <a:pPr algn="just">
              <a:lnSpc>
                <a:spcPct val="150000"/>
              </a:lnSpc>
            </a:pPr>
            <a:r>
              <a:rPr lang="en-US" sz="2000" b="1" dirty="0">
                <a:latin typeface="Times New Roman" panose="02020603050405020304" pitchFamily="18" charset="0"/>
                <a:cs typeface="Times New Roman" panose="02020603050405020304" pitchFamily="18" charset="0"/>
              </a:rPr>
              <a:t>Preserved Image Quality:</a:t>
            </a:r>
            <a:r>
              <a:rPr lang="en-US" sz="2000" dirty="0">
                <a:latin typeface="Times New Roman" panose="02020603050405020304" pitchFamily="18" charset="0"/>
                <a:cs typeface="Times New Roman" panose="02020603050405020304" pitchFamily="18" charset="0"/>
              </a:rPr>
              <a:t> Maintains the original image quality, making hidden data undetectable.</a:t>
            </a:r>
          </a:p>
          <a:p>
            <a:pPr algn="just">
              <a:lnSpc>
                <a:spcPct val="150000"/>
              </a:lnSpc>
            </a:pPr>
            <a:r>
              <a:rPr lang="en-US" sz="2000" b="1" dirty="0">
                <a:latin typeface="Times New Roman" panose="02020603050405020304" pitchFamily="18" charset="0"/>
                <a:cs typeface="Times New Roman" panose="02020603050405020304" pitchFamily="18" charset="0"/>
              </a:rPr>
              <a:t>Simplicity and Efficiency:</a:t>
            </a:r>
            <a:r>
              <a:rPr lang="en-US" sz="2000" dirty="0">
                <a:latin typeface="Times New Roman" panose="02020603050405020304" pitchFamily="18" charset="0"/>
                <a:cs typeface="Times New Roman" panose="02020603050405020304" pitchFamily="18" charset="0"/>
              </a:rPr>
              <a:t> Easy to implement with low computational resources.</a:t>
            </a:r>
          </a:p>
          <a:p>
            <a:pPr algn="just">
              <a:lnSpc>
                <a:spcPct val="150000"/>
              </a:lnSpc>
            </a:pPr>
            <a:r>
              <a:rPr lang="en-US" sz="2000" b="1" dirty="0">
                <a:latin typeface="Times New Roman" panose="02020603050405020304" pitchFamily="18" charset="0"/>
                <a:cs typeface="Times New Roman" panose="02020603050405020304" pitchFamily="18" charset="0"/>
              </a:rPr>
              <a:t>Robustness:</a:t>
            </a:r>
            <a:r>
              <a:rPr lang="en-US" sz="2000" dirty="0">
                <a:latin typeface="Times New Roman" panose="02020603050405020304" pitchFamily="18" charset="0"/>
                <a:cs typeface="Times New Roman" panose="02020603050405020304" pitchFamily="18" charset="0"/>
              </a:rPr>
              <a:t> Resistant to common image manipulations like compression and cropping.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229861"/>
            <a:ext cx="11029616" cy="1188720"/>
          </a:xfrm>
        </p:spPr>
        <p:txBody>
          <a:bodyPr anchor="ctr"/>
          <a:lstStyle/>
          <a:p>
            <a:r>
              <a:rPr lang="en-US" dirty="0"/>
              <a:t>How did you customize the project and make it your own</a:t>
            </a:r>
          </a:p>
        </p:txBody>
      </p:sp>
      <p:sp>
        <p:nvSpPr>
          <p:cNvPr id="5" name="TextBox 4">
            <a:extLst>
              <a:ext uri="{FF2B5EF4-FFF2-40B4-BE49-F238E27FC236}">
                <a16:creationId xmlns:a16="http://schemas.microsoft.com/office/drawing/2014/main" id="{3E8F83FA-323C-18DC-C43E-0F1A2A9D78FE}"/>
              </a:ext>
            </a:extLst>
          </p:cNvPr>
          <p:cNvSpPr txBox="1"/>
          <p:nvPr/>
        </p:nvSpPr>
        <p:spPr>
          <a:xfrm>
            <a:off x="581191" y="1051163"/>
            <a:ext cx="10938364" cy="5576976"/>
          </a:xfrm>
          <a:prstGeom prst="rect">
            <a:avLst/>
          </a:prstGeom>
          <a:noFill/>
        </p:spPr>
        <p:txBody>
          <a:bodyPr wrap="square">
            <a:spAutoFit/>
          </a:bodyPr>
          <a:lstStyle/>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XOR Encryption:</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Encrypts the message with a passcode before embedding.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Ensures message can only be extracted with the correct passcode.</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Image Handling:</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Uses Least Significant Bit (LSB) technique to embed and extract encrypted messages.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User-Friendly Enhancements: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Clear input prompts for image path, passcode, and text.</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Feedback on successful hiding and extraction.</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Automatically opens the encrypted image after saving.</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Performance and Robustness: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Optimized for minimal impact on image quality and fast processing.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Ensures hidden message integrity against image manipulations.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52" y="437251"/>
            <a:ext cx="2190289" cy="769380"/>
          </a:xfrm>
        </p:spPr>
        <p:txBody>
          <a:bodyPr anchor="ctr"/>
          <a:lstStyle/>
          <a:p>
            <a:r>
              <a:rPr lang="en-GB" dirty="0"/>
              <a:t>MODELLING</a:t>
            </a:r>
            <a:endParaRPr lang="en-US" dirty="0"/>
          </a:p>
        </p:txBody>
      </p:sp>
      <p:sp>
        <p:nvSpPr>
          <p:cNvPr id="4" name="Rectangle 1">
            <a:extLst>
              <a:ext uri="{FF2B5EF4-FFF2-40B4-BE49-F238E27FC236}">
                <a16:creationId xmlns:a16="http://schemas.microsoft.com/office/drawing/2014/main" id="{C2F6792B-E6FD-0C02-826C-89F0BE6324A2}"/>
              </a:ext>
            </a:extLst>
          </p:cNvPr>
          <p:cNvSpPr>
            <a:spLocks noChangeArrowheads="1"/>
          </p:cNvSpPr>
          <p:nvPr/>
        </p:nvSpPr>
        <p:spPr bwMode="auto">
          <a:xfrm>
            <a:off x="363952" y="1145106"/>
            <a:ext cx="847839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Handling:</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the image path, passcode, and text to hide.</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text characters to ASCII values.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Encrypts ASCII values using XOR with passcode characters.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Embeds the encrypted text into the image using the Least Significant Bit (LSB) technique.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Cycles through image pixels and color planes (Blue, Green, Red).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Handling:</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the modified image with hidden data.</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user feedback and opens the saved image automatically.</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Extraction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the passcode to retrieve the hidden text.</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and decrypts the text using the same XOR technique.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14BC685-7A39-0C54-390D-74A60703CCBA}"/>
              </a:ext>
            </a:extLst>
          </p:cNvPr>
          <p:cNvPicPr>
            <a:picLocks noChangeAspect="1"/>
          </p:cNvPicPr>
          <p:nvPr/>
        </p:nvPicPr>
        <p:blipFill>
          <a:blip r:embed="rId2"/>
          <a:stretch>
            <a:fillRect/>
          </a:stretch>
        </p:blipFill>
        <p:spPr>
          <a:xfrm>
            <a:off x="8229600" y="556182"/>
            <a:ext cx="3962399" cy="6301818"/>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191</TotalTime>
  <Words>830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docs-Roboto</vt:lpstr>
      <vt:lpstr>Franklin Gothic Book</vt:lpstr>
      <vt:lpstr>Franklin Gothic Demi</vt:lpstr>
      <vt:lpstr>Google Sans</vt:lpstr>
      <vt:lpstr>Times New Roman</vt:lpstr>
      <vt:lpstr>Wingdings 2</vt:lpstr>
      <vt:lpstr>DividendVTI</vt:lpstr>
      <vt:lpstr>Student Details</vt:lpstr>
      <vt:lpstr>PowerPoint Presentation</vt:lpstr>
      <vt:lpstr>AGENDA</vt:lpstr>
      <vt:lpstr>PROJECT  OVERVIEW</vt:lpstr>
      <vt:lpstr>PROJECT  OVERVIEW</vt:lpstr>
      <vt:lpstr>WHO ARE THE END USERS of this project?</vt:lpstr>
      <vt:lpstr> YOUR SOLUTION AND ITS VALUE PROPOSITION</vt:lpstr>
      <vt:lpstr>How did you customize the project and make it your own</vt:lpstr>
      <vt:lpstr>MODELLING</vt:lpstr>
      <vt:lpstr>Results</vt:lpstr>
      <vt:lpstr>Future work</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sailavanya423@outlook.com</cp:lastModifiedBy>
  <cp:revision>6</cp:revision>
  <dcterms:created xsi:type="dcterms:W3CDTF">2021-05-26T16:50:00Z</dcterms:created>
  <dcterms:modified xsi:type="dcterms:W3CDTF">2024-07-18T14:09:05Z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0A7F8C02E9034B8E9916238227B734CC_13</vt:lpwstr>
  </property>
  <property fmtid="{D5CDD505-2E9C-101B-9397-08002B2CF9AE}" pid="4" name="KSOProductBuildVer">
    <vt:lpwstr>1033-12.2.0.17153</vt:lpwstr>
  </property>
</Properties>
</file>