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6"/>
  </p:notesMasterIdLst>
  <p:sldIdLst>
    <p:sldId id="256" r:id="rId2"/>
    <p:sldId id="276" r:id="rId3"/>
    <p:sldId id="257" r:id="rId4"/>
    <p:sldId id="267" r:id="rId5"/>
    <p:sldId id="277" r:id="rId6"/>
    <p:sldId id="268" r:id="rId7"/>
    <p:sldId id="269" r:id="rId8"/>
    <p:sldId id="270" r:id="rId9"/>
    <p:sldId id="272" r:id="rId10"/>
    <p:sldId id="278" r:id="rId11"/>
    <p:sldId id="279" r:id="rId12"/>
    <p:sldId id="271" r:id="rId13"/>
    <p:sldId id="273" r:id="rId14"/>
    <p:sldId id="275" r:id="rId15"/>
  </p:sldIdLst>
  <p:sldSz cx="9144000" cy="5143500" type="screen16x9"/>
  <p:notesSz cx="6858000" cy="9144000"/>
  <p:embeddedFontLst>
    <p:embeddedFont>
      <p:font typeface="Albert Sans" panose="020B0604020202020204" charset="0"/>
      <p:regular r:id="rId17"/>
      <p:bold r:id="rId18"/>
      <p:italic r:id="rId19"/>
      <p:boldItalic r:id="rId20"/>
    </p:embeddedFont>
    <p:embeddedFont>
      <p:font typeface="Anaheim" panose="020B0604020202020204" charset="0"/>
      <p:regular r:id="rId21"/>
    </p:embeddedFont>
    <p:embeddedFont>
      <p:font typeface="Bebas Neue" panose="020B0606020202050201" pitchFamily="34" charset="0"/>
      <p:regular r:id="rId22"/>
    </p:embeddedFont>
    <p:embeddedFont>
      <p:font typeface="Epilogue" panose="020B0604020202020204" charset="0"/>
      <p:regular r:id="rId23"/>
      <p:bold r:id="rId24"/>
      <p:italic r:id="rId25"/>
      <p:boldItalic r:id="rId26"/>
    </p:embeddedFont>
    <p:embeddedFont>
      <p:font typeface="Golos Text"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7AEEEB-D7B9-4A5C-8B46-7CC0CF29B956}">
  <a:tblStyle styleId="{FE7AEEEB-D7B9-4A5C-8B46-7CC0CF29B9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7fc65e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7fc65e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7fc65ecb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7fc65ecb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7fc65ecb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7fc65ecb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7599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7fc65ecb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7fc65ecb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9692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7fc65ecb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7fc65ecb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7295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7fc65ecbe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7fc65ecbe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2687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79061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10" name="Google Shape;10;p2"/>
          <p:cNvSpPr txBox="1">
            <a:spLocks noGrp="1"/>
          </p:cNvSpPr>
          <p:nvPr>
            <p:ph type="ctrTitle"/>
          </p:nvPr>
        </p:nvSpPr>
        <p:spPr>
          <a:xfrm>
            <a:off x="2122950" y="1433100"/>
            <a:ext cx="4898100" cy="1839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122950" y="3275700"/>
            <a:ext cx="4898100" cy="434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1_1_1">
    <p:bg>
      <p:bgPr>
        <a:solidFill>
          <a:schemeClr val="lt1"/>
        </a:solidFill>
        <a:effectLst/>
      </p:bgPr>
    </p:bg>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2">
            <a:alphaModFix amt="19000"/>
          </a:blip>
          <a:srcRect t="15569"/>
          <a:stretch/>
        </p:blipFill>
        <p:spPr>
          <a:xfrm rot="10800000">
            <a:off x="0" y="0"/>
            <a:ext cx="9143999" cy="5143501"/>
          </a:xfrm>
          <a:prstGeom prst="rect">
            <a:avLst/>
          </a:prstGeom>
          <a:noFill/>
          <a:ln>
            <a:noFill/>
          </a:ln>
        </p:spPr>
      </p:pic>
      <p:sp>
        <p:nvSpPr>
          <p:cNvPr id="75" name="Google Shape;75;p15"/>
          <p:cNvSpPr txBox="1">
            <a:spLocks noGrp="1"/>
          </p:cNvSpPr>
          <p:nvPr>
            <p:ph type="title"/>
          </p:nvPr>
        </p:nvSpPr>
        <p:spPr>
          <a:xfrm>
            <a:off x="715100" y="535000"/>
            <a:ext cx="77139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6" name="Google Shape;76;p15"/>
          <p:cNvSpPr/>
          <p:nvPr/>
        </p:nvSpPr>
        <p:spPr>
          <a:xfrm>
            <a:off x="8663375" y="4521796"/>
            <a:ext cx="173400" cy="173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82"/>
        <p:cNvGrpSpPr/>
        <p:nvPr/>
      </p:nvGrpSpPr>
      <p:grpSpPr>
        <a:xfrm>
          <a:off x="0" y="0"/>
          <a:ext cx="0" cy="0"/>
          <a:chOff x="0" y="0"/>
          <a:chExt cx="0" cy="0"/>
        </a:xfrm>
      </p:grpSpPr>
      <p:pic>
        <p:nvPicPr>
          <p:cNvPr id="83" name="Google Shape;83;p17"/>
          <p:cNvPicPr preferRelativeResize="0"/>
          <p:nvPr/>
        </p:nvPicPr>
        <p:blipFill rotWithShape="1">
          <a:blip r:embed="rId2">
            <a:alphaModFix amt="19000"/>
          </a:blip>
          <a:srcRect b="15569"/>
          <a:stretch/>
        </p:blipFill>
        <p:spPr>
          <a:xfrm>
            <a:off x="0" y="0"/>
            <a:ext cx="9143999" cy="5143501"/>
          </a:xfrm>
          <a:prstGeom prst="rect">
            <a:avLst/>
          </a:prstGeom>
          <a:noFill/>
          <a:ln>
            <a:noFill/>
          </a:ln>
        </p:spPr>
      </p:pic>
      <p:pic>
        <p:nvPicPr>
          <p:cNvPr id="84" name="Google Shape;84;p17"/>
          <p:cNvPicPr preferRelativeResize="0"/>
          <p:nvPr/>
        </p:nvPicPr>
        <p:blipFill>
          <a:blip r:embed="rId3">
            <a:alphaModFix/>
          </a:blip>
          <a:stretch>
            <a:fillRect/>
          </a:stretch>
        </p:blipFill>
        <p:spPr>
          <a:xfrm rot="10800000">
            <a:off x="-659593" y="3766748"/>
            <a:ext cx="2749374" cy="1376760"/>
          </a:xfrm>
          <a:prstGeom prst="rect">
            <a:avLst/>
          </a:prstGeom>
          <a:noFill/>
          <a:ln>
            <a:noFill/>
          </a:ln>
        </p:spPr>
      </p:pic>
      <p:pic>
        <p:nvPicPr>
          <p:cNvPr id="85" name="Google Shape;85;p17"/>
          <p:cNvPicPr preferRelativeResize="0"/>
          <p:nvPr/>
        </p:nvPicPr>
        <p:blipFill>
          <a:blip r:embed="rId4">
            <a:alphaModFix/>
          </a:blip>
          <a:stretch>
            <a:fillRect/>
          </a:stretch>
        </p:blipFill>
        <p:spPr>
          <a:xfrm>
            <a:off x="1136490" y="3577933"/>
            <a:ext cx="903383" cy="903392"/>
          </a:xfrm>
          <a:prstGeom prst="rect">
            <a:avLst/>
          </a:prstGeom>
          <a:noFill/>
          <a:ln>
            <a:noFill/>
          </a:ln>
        </p:spPr>
      </p:pic>
      <p:sp>
        <p:nvSpPr>
          <p:cNvPr id="86" name="Google Shape;86;p17"/>
          <p:cNvSpPr/>
          <p:nvPr/>
        </p:nvSpPr>
        <p:spPr>
          <a:xfrm>
            <a:off x="8086900" y="852100"/>
            <a:ext cx="543600" cy="543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
        <p:nvSpPr>
          <p:cNvPr id="87" name="Google Shape;87;p17"/>
          <p:cNvSpPr/>
          <p:nvPr/>
        </p:nvSpPr>
        <p:spPr>
          <a:xfrm>
            <a:off x="7497699" y="431050"/>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88"/>
        <p:cNvGrpSpPr/>
        <p:nvPr/>
      </p:nvGrpSpPr>
      <p:grpSpPr>
        <a:xfrm>
          <a:off x="0" y="0"/>
          <a:ext cx="0" cy="0"/>
          <a:chOff x="0" y="0"/>
          <a:chExt cx="0" cy="0"/>
        </a:xfrm>
      </p:grpSpPr>
      <p:pic>
        <p:nvPicPr>
          <p:cNvPr id="89" name="Google Shape;89;p18"/>
          <p:cNvPicPr preferRelativeResize="0"/>
          <p:nvPr/>
        </p:nvPicPr>
        <p:blipFill rotWithShape="1">
          <a:blip r:embed="rId2">
            <a:alphaModFix amt="19000"/>
          </a:blip>
          <a:srcRect b="15569"/>
          <a:stretch/>
        </p:blipFill>
        <p:spPr>
          <a:xfrm>
            <a:off x="0" y="0"/>
            <a:ext cx="9143999" cy="5143501"/>
          </a:xfrm>
          <a:prstGeom prst="rect">
            <a:avLst/>
          </a:prstGeom>
          <a:noFill/>
          <a:ln>
            <a:noFill/>
          </a:ln>
        </p:spPr>
      </p:pic>
      <p:pic>
        <p:nvPicPr>
          <p:cNvPr id="90" name="Google Shape;90;p18"/>
          <p:cNvPicPr preferRelativeResize="0"/>
          <p:nvPr/>
        </p:nvPicPr>
        <p:blipFill>
          <a:blip r:embed="rId3">
            <a:alphaModFix/>
          </a:blip>
          <a:stretch>
            <a:fillRect/>
          </a:stretch>
        </p:blipFill>
        <p:spPr>
          <a:xfrm rot="5400000">
            <a:off x="15962" y="-621914"/>
            <a:ext cx="1248049" cy="2491876"/>
          </a:xfrm>
          <a:prstGeom prst="rect">
            <a:avLst/>
          </a:prstGeom>
          <a:noFill/>
          <a:ln>
            <a:noFill/>
          </a:ln>
        </p:spPr>
      </p:pic>
      <p:pic>
        <p:nvPicPr>
          <p:cNvPr id="91" name="Google Shape;91;p18"/>
          <p:cNvPicPr preferRelativeResize="0"/>
          <p:nvPr/>
        </p:nvPicPr>
        <p:blipFill>
          <a:blip r:embed="rId4">
            <a:alphaModFix/>
          </a:blip>
          <a:stretch>
            <a:fillRect/>
          </a:stretch>
        </p:blipFill>
        <p:spPr>
          <a:xfrm flipH="1">
            <a:off x="7570977" y="2779176"/>
            <a:ext cx="1573019" cy="2364324"/>
          </a:xfrm>
          <a:prstGeom prst="rect">
            <a:avLst/>
          </a:prstGeom>
          <a:noFill/>
          <a:ln>
            <a:noFill/>
          </a:ln>
        </p:spPr>
      </p:pic>
      <p:sp>
        <p:nvSpPr>
          <p:cNvPr id="92" name="Google Shape;92;p18"/>
          <p:cNvSpPr/>
          <p:nvPr/>
        </p:nvSpPr>
        <p:spPr>
          <a:xfrm>
            <a:off x="7537000" y="2779175"/>
            <a:ext cx="891900" cy="89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
        <p:nvSpPr>
          <p:cNvPr id="93" name="Google Shape;93;p18"/>
          <p:cNvSpPr/>
          <p:nvPr/>
        </p:nvSpPr>
        <p:spPr>
          <a:xfrm>
            <a:off x="6143025" y="4132580"/>
            <a:ext cx="297600" cy="297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
        <p:nvSpPr>
          <p:cNvPr id="94" name="Google Shape;94;p18"/>
          <p:cNvSpPr/>
          <p:nvPr/>
        </p:nvSpPr>
        <p:spPr>
          <a:xfrm>
            <a:off x="863250" y="932575"/>
            <a:ext cx="568800" cy="5688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
        <p:nvSpPr>
          <p:cNvPr id="95" name="Google Shape;95;p18"/>
          <p:cNvSpPr/>
          <p:nvPr/>
        </p:nvSpPr>
        <p:spPr>
          <a:xfrm>
            <a:off x="2407125" y="419950"/>
            <a:ext cx="187800" cy="187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14" name="Google Shape;14;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mt="19000"/>
          </a:blip>
          <a:srcRect b="15569"/>
          <a:stretch/>
        </p:blipFill>
        <p:spPr>
          <a:xfrm rot="10800000">
            <a:off x="0" y="0"/>
            <a:ext cx="9143999" cy="5143501"/>
          </a:xfrm>
          <a:prstGeom prst="rect">
            <a:avLst/>
          </a:prstGeom>
          <a:noFill/>
          <a:ln>
            <a:noFill/>
          </a:ln>
        </p:spPr>
      </p:pic>
      <p:sp>
        <p:nvSpPr>
          <p:cNvPr id="19" name="Google Shape;19;p4"/>
          <p:cNvSpPr txBox="1">
            <a:spLocks noGrp="1"/>
          </p:cNvSpPr>
          <p:nvPr>
            <p:ph type="title"/>
          </p:nvPr>
        </p:nvSpPr>
        <p:spPr>
          <a:xfrm>
            <a:off x="715100" y="535000"/>
            <a:ext cx="4278600" cy="1101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20" name="Google Shape;20;p4"/>
          <p:cNvSpPr txBox="1">
            <a:spLocks noGrp="1"/>
          </p:cNvSpPr>
          <p:nvPr>
            <p:ph type="body" idx="1"/>
          </p:nvPr>
        </p:nvSpPr>
        <p:spPr>
          <a:xfrm>
            <a:off x="715100" y="1713100"/>
            <a:ext cx="4278600" cy="2895300"/>
          </a:xfrm>
          <a:prstGeom prst="rect">
            <a:avLst/>
          </a:prstGeom>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Albert Sans"/>
                <a:ea typeface="Albert Sans"/>
                <a:cs typeface="Albert Sans"/>
                <a:sym typeface="Albert Sans"/>
              </a:defRPr>
            </a:lvl1pPr>
            <a:lvl2pPr marL="914400" lvl="1"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1"/>
        <p:cNvGrpSpPr/>
        <p:nvPr/>
      </p:nvGrpSpPr>
      <p:grpSpPr>
        <a:xfrm>
          <a:off x="0" y="0"/>
          <a:ext cx="0" cy="0"/>
          <a:chOff x="0" y="0"/>
          <a:chExt cx="0" cy="0"/>
        </a:xfrm>
      </p:grpSpPr>
      <p:pic>
        <p:nvPicPr>
          <p:cNvPr id="22" name="Google Shape;22;p5"/>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23" name="Google Shape;23;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5"/>
        <p:cNvGrpSpPr/>
        <p:nvPr/>
      </p:nvGrpSpPr>
      <p:grpSpPr>
        <a:xfrm>
          <a:off x="0" y="0"/>
          <a:ext cx="0" cy="0"/>
          <a:chOff x="0" y="0"/>
          <a:chExt cx="0" cy="0"/>
        </a:xfrm>
      </p:grpSpPr>
      <p:pic>
        <p:nvPicPr>
          <p:cNvPr id="36" name="Google Shape;36;p7"/>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37" name="Google Shape;3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39"/>
        <p:cNvGrpSpPr/>
        <p:nvPr/>
      </p:nvGrpSpPr>
      <p:grpSpPr>
        <a:xfrm>
          <a:off x="0" y="0"/>
          <a:ext cx="0" cy="0"/>
          <a:chOff x="0" y="0"/>
          <a:chExt cx="0" cy="0"/>
        </a:xfrm>
      </p:grpSpPr>
      <p:pic>
        <p:nvPicPr>
          <p:cNvPr id="40" name="Google Shape;40;p8"/>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41" name="Google Shape;4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pic>
        <p:nvPicPr>
          <p:cNvPr id="42" name="Google Shape;42;p8"/>
          <p:cNvPicPr preferRelativeResize="0"/>
          <p:nvPr/>
        </p:nvPicPr>
        <p:blipFill>
          <a:blip r:embed="rId3">
            <a:alphaModFix/>
          </a:blip>
          <a:stretch>
            <a:fillRect/>
          </a:stretch>
        </p:blipFill>
        <p:spPr>
          <a:xfrm>
            <a:off x="0" y="-12"/>
            <a:ext cx="2182820" cy="1093060"/>
          </a:xfrm>
          <a:prstGeom prst="rect">
            <a:avLst/>
          </a:prstGeom>
          <a:noFill/>
          <a:ln>
            <a:noFill/>
          </a:ln>
        </p:spPr>
      </p:pic>
      <p:pic>
        <p:nvPicPr>
          <p:cNvPr id="43" name="Google Shape;43;p8"/>
          <p:cNvPicPr preferRelativeResize="0"/>
          <p:nvPr/>
        </p:nvPicPr>
        <p:blipFill>
          <a:blip r:embed="rId4">
            <a:alphaModFix/>
          </a:blip>
          <a:stretch>
            <a:fillRect/>
          </a:stretch>
        </p:blipFill>
        <p:spPr>
          <a:xfrm rot="10800000">
            <a:off x="1308987" y="502531"/>
            <a:ext cx="1271088" cy="1271081"/>
          </a:xfrm>
          <a:prstGeom prst="rect">
            <a:avLst/>
          </a:prstGeom>
          <a:noFill/>
          <a:ln>
            <a:noFill/>
          </a:ln>
        </p:spPr>
      </p:pic>
      <p:sp>
        <p:nvSpPr>
          <p:cNvPr id="44" name="Google Shape;44;p8"/>
          <p:cNvSpPr/>
          <p:nvPr/>
        </p:nvSpPr>
        <p:spPr>
          <a:xfrm rot="10800000">
            <a:off x="484549" y="2412888"/>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
        <p:nvSpPr>
          <p:cNvPr id="45" name="Google Shape;45;p8"/>
          <p:cNvSpPr/>
          <p:nvPr/>
        </p:nvSpPr>
        <p:spPr>
          <a:xfrm rot="10800000">
            <a:off x="2182825" y="2760600"/>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6"/>
        <p:cNvGrpSpPr/>
        <p:nvPr/>
      </p:nvGrpSpPr>
      <p:grpSpPr>
        <a:xfrm>
          <a:off x="0" y="0"/>
          <a:ext cx="0" cy="0"/>
          <a:chOff x="0" y="0"/>
          <a:chExt cx="0" cy="0"/>
        </a:xfrm>
      </p:grpSpPr>
      <p:pic>
        <p:nvPicPr>
          <p:cNvPr id="47" name="Google Shape;47;p9"/>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48" name="Google Shape;48;p9"/>
          <p:cNvSpPr txBox="1">
            <a:spLocks noGrp="1"/>
          </p:cNvSpPr>
          <p:nvPr>
            <p:ph type="title"/>
          </p:nvPr>
        </p:nvSpPr>
        <p:spPr>
          <a:xfrm>
            <a:off x="715100" y="802738"/>
            <a:ext cx="7713900" cy="1406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 name="Google Shape;49;p9"/>
          <p:cNvSpPr txBox="1">
            <a:spLocks noGrp="1"/>
          </p:cNvSpPr>
          <p:nvPr>
            <p:ph type="subTitle" idx="1"/>
          </p:nvPr>
        </p:nvSpPr>
        <p:spPr>
          <a:xfrm>
            <a:off x="715100" y="2208963"/>
            <a:ext cx="7713900" cy="213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3"/>
        <p:cNvGrpSpPr/>
        <p:nvPr/>
      </p:nvGrpSpPr>
      <p:grpSpPr>
        <a:xfrm>
          <a:off x="0" y="0"/>
          <a:ext cx="0" cy="0"/>
          <a:chOff x="0" y="0"/>
          <a:chExt cx="0" cy="0"/>
        </a:xfrm>
      </p:grpSpPr>
      <p:pic>
        <p:nvPicPr>
          <p:cNvPr id="54" name="Google Shape;54;p11"/>
          <p:cNvPicPr preferRelativeResize="0"/>
          <p:nvPr/>
        </p:nvPicPr>
        <p:blipFill rotWithShape="1">
          <a:blip r:embed="rId2">
            <a:alphaModFix amt="19000"/>
          </a:blip>
          <a:srcRect b="15569"/>
          <a:stretch/>
        </p:blipFill>
        <p:spPr>
          <a:xfrm>
            <a:off x="0" y="0"/>
            <a:ext cx="9143999" cy="5143501"/>
          </a:xfrm>
          <a:prstGeom prst="rect">
            <a:avLst/>
          </a:prstGeom>
          <a:noFill/>
          <a:ln>
            <a:noFill/>
          </a:ln>
        </p:spPr>
      </p:pic>
      <p:sp>
        <p:nvSpPr>
          <p:cNvPr id="55" name="Google Shape;5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 name="Google Shape;5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57" name="Google Shape;57;p11"/>
          <p:cNvPicPr preferRelativeResize="0"/>
          <p:nvPr/>
        </p:nvPicPr>
        <p:blipFill>
          <a:blip r:embed="rId3">
            <a:alphaModFix/>
          </a:blip>
          <a:stretch>
            <a:fillRect/>
          </a:stretch>
        </p:blipFill>
        <p:spPr>
          <a:xfrm>
            <a:off x="6680442" y="-882675"/>
            <a:ext cx="2225702" cy="2225699"/>
          </a:xfrm>
          <a:prstGeom prst="rect">
            <a:avLst/>
          </a:prstGeom>
          <a:noFill/>
          <a:ln>
            <a:noFill/>
          </a:ln>
        </p:spPr>
      </p:pic>
      <p:sp>
        <p:nvSpPr>
          <p:cNvPr id="58" name="Google Shape;58;p11"/>
          <p:cNvSpPr/>
          <p:nvPr/>
        </p:nvSpPr>
        <p:spPr>
          <a:xfrm>
            <a:off x="6957350" y="-6057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pic>
        <p:nvPicPr>
          <p:cNvPr id="59" name="Google Shape;59;p11"/>
          <p:cNvPicPr preferRelativeResize="0"/>
          <p:nvPr/>
        </p:nvPicPr>
        <p:blipFill>
          <a:blip r:embed="rId4">
            <a:alphaModFix/>
          </a:blip>
          <a:stretch>
            <a:fillRect/>
          </a:stretch>
        </p:blipFill>
        <p:spPr>
          <a:xfrm>
            <a:off x="7974355" y="656607"/>
            <a:ext cx="1322045" cy="1322042"/>
          </a:xfrm>
          <a:prstGeom prst="rect">
            <a:avLst/>
          </a:prstGeom>
          <a:noFill/>
          <a:ln>
            <a:noFill/>
          </a:ln>
        </p:spPr>
      </p:pic>
      <p:sp>
        <p:nvSpPr>
          <p:cNvPr id="60" name="Google Shape;60;p11"/>
          <p:cNvSpPr/>
          <p:nvPr/>
        </p:nvSpPr>
        <p:spPr>
          <a:xfrm>
            <a:off x="8428900" y="16063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
        <p:nvSpPr>
          <p:cNvPr id="61" name="Google Shape;61;p11"/>
          <p:cNvSpPr/>
          <p:nvPr/>
        </p:nvSpPr>
        <p:spPr>
          <a:xfrm>
            <a:off x="6058799" y="8582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4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sz="30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5100" y="1175200"/>
            <a:ext cx="7713900" cy="3433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58" r:id="rId9"/>
    <p:sldLayoutId id="2147483661" r:id="rId10"/>
    <p:sldLayoutId id="2147483663" r:id="rId11"/>
    <p:sldLayoutId id="2147483664" r:id="rId12"/>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2139555" y="2329748"/>
            <a:ext cx="6137975" cy="230544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4400" dirty="0">
                <a:latin typeface="Epilogue" panose="020B0604020202020204" charset="0"/>
                <a:cs typeface="Times New Roman" panose="02020603050405020304" pitchFamily="18" charset="0"/>
              </a:rPr>
              <a:t>FAKE NEWS DETECTION USING </a:t>
            </a:r>
            <a:br>
              <a:rPr lang="en" sz="4400" dirty="0">
                <a:latin typeface="Epilogue" panose="020B0604020202020204" charset="0"/>
                <a:cs typeface="Times New Roman" panose="02020603050405020304" pitchFamily="18" charset="0"/>
              </a:rPr>
            </a:br>
            <a:r>
              <a:rPr lang="en" sz="4400" dirty="0">
                <a:latin typeface="Epilogue" panose="020B0604020202020204" charset="0"/>
                <a:cs typeface="Times New Roman" panose="02020603050405020304" pitchFamily="18" charset="0"/>
              </a:rPr>
              <a:t>MACHINE LEARNING</a:t>
            </a:r>
            <a:endParaRPr sz="4400" dirty="0">
              <a:latin typeface="Epilogue" panose="020B0604020202020204" charset="0"/>
              <a:cs typeface="Times New Roman" panose="02020603050405020304" pitchFamily="18" charset="0"/>
            </a:endParaRPr>
          </a:p>
        </p:txBody>
      </p:sp>
      <p:pic>
        <p:nvPicPr>
          <p:cNvPr id="108" name="Google Shape;108;p22"/>
          <p:cNvPicPr preferRelativeResize="0"/>
          <p:nvPr/>
        </p:nvPicPr>
        <p:blipFill>
          <a:blip r:embed="rId3">
            <a:alphaModFix/>
          </a:blip>
          <a:stretch>
            <a:fillRect/>
          </a:stretch>
        </p:blipFill>
        <p:spPr>
          <a:xfrm>
            <a:off x="6680442" y="-882675"/>
            <a:ext cx="2225702" cy="2225699"/>
          </a:xfrm>
          <a:prstGeom prst="rect">
            <a:avLst/>
          </a:prstGeom>
          <a:noFill/>
          <a:ln>
            <a:noFill/>
          </a:ln>
        </p:spPr>
      </p:pic>
      <p:sp>
        <p:nvSpPr>
          <p:cNvPr id="109" name="Google Shape;109;p22"/>
          <p:cNvSpPr/>
          <p:nvPr/>
        </p:nvSpPr>
        <p:spPr>
          <a:xfrm>
            <a:off x="6957350" y="-605775"/>
            <a:ext cx="1671900" cy="16719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pic>
        <p:nvPicPr>
          <p:cNvPr id="110" name="Google Shape;110;p22"/>
          <p:cNvPicPr preferRelativeResize="0"/>
          <p:nvPr/>
        </p:nvPicPr>
        <p:blipFill>
          <a:blip r:embed="rId4">
            <a:alphaModFix/>
          </a:blip>
          <a:stretch>
            <a:fillRect/>
          </a:stretch>
        </p:blipFill>
        <p:spPr>
          <a:xfrm rot="10800000">
            <a:off x="-5051" y="2445325"/>
            <a:ext cx="1347026" cy="2698175"/>
          </a:xfrm>
          <a:prstGeom prst="rect">
            <a:avLst/>
          </a:prstGeom>
          <a:noFill/>
          <a:ln>
            <a:noFill/>
          </a:ln>
        </p:spPr>
      </p:pic>
      <p:sp>
        <p:nvSpPr>
          <p:cNvPr id="111" name="Google Shape;111;p22"/>
          <p:cNvSpPr/>
          <p:nvPr/>
        </p:nvSpPr>
        <p:spPr>
          <a:xfrm>
            <a:off x="792527" y="2445325"/>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pic>
        <p:nvPicPr>
          <p:cNvPr id="112" name="Google Shape;112;p22"/>
          <p:cNvPicPr preferRelativeResize="0"/>
          <p:nvPr/>
        </p:nvPicPr>
        <p:blipFill>
          <a:blip r:embed="rId5">
            <a:alphaModFix/>
          </a:blip>
          <a:stretch>
            <a:fillRect/>
          </a:stretch>
        </p:blipFill>
        <p:spPr>
          <a:xfrm>
            <a:off x="7974355" y="656607"/>
            <a:ext cx="1322045" cy="1322042"/>
          </a:xfrm>
          <a:prstGeom prst="rect">
            <a:avLst/>
          </a:prstGeom>
          <a:noFill/>
          <a:ln>
            <a:noFill/>
          </a:ln>
        </p:spPr>
      </p:pic>
      <p:sp>
        <p:nvSpPr>
          <p:cNvPr id="113" name="Google Shape;113;p22"/>
          <p:cNvSpPr/>
          <p:nvPr/>
        </p:nvSpPr>
        <p:spPr>
          <a:xfrm>
            <a:off x="8428900" y="1606350"/>
            <a:ext cx="372300" cy="3723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pic>
        <p:nvPicPr>
          <p:cNvPr id="114" name="Google Shape;114;p22"/>
          <p:cNvPicPr preferRelativeResize="0"/>
          <p:nvPr/>
        </p:nvPicPr>
        <p:blipFill>
          <a:blip r:embed="rId6">
            <a:alphaModFix/>
          </a:blip>
          <a:stretch>
            <a:fillRect/>
          </a:stretch>
        </p:blipFill>
        <p:spPr>
          <a:xfrm rot="10800000">
            <a:off x="715102" y="4315175"/>
            <a:ext cx="1654175" cy="828325"/>
          </a:xfrm>
          <a:prstGeom prst="rect">
            <a:avLst/>
          </a:prstGeom>
          <a:noFill/>
          <a:ln>
            <a:noFill/>
          </a:ln>
        </p:spPr>
      </p:pic>
      <p:sp>
        <p:nvSpPr>
          <p:cNvPr id="115" name="Google Shape;115;p22"/>
          <p:cNvSpPr/>
          <p:nvPr/>
        </p:nvSpPr>
        <p:spPr>
          <a:xfrm>
            <a:off x="342650" y="3663463"/>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
        <p:nvSpPr>
          <p:cNvPr id="116" name="Google Shape;116;p22"/>
          <p:cNvSpPr/>
          <p:nvPr/>
        </p:nvSpPr>
        <p:spPr>
          <a:xfrm>
            <a:off x="6058799" y="858225"/>
            <a:ext cx="207900" cy="207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pic>
        <p:nvPicPr>
          <p:cNvPr id="117" name="Google Shape;117;p22"/>
          <p:cNvPicPr preferRelativeResize="0"/>
          <p:nvPr/>
        </p:nvPicPr>
        <p:blipFill>
          <a:blip r:embed="rId7">
            <a:alphaModFix/>
          </a:blip>
          <a:stretch>
            <a:fillRect/>
          </a:stretch>
        </p:blipFill>
        <p:spPr>
          <a:xfrm>
            <a:off x="1795725" y="4195737"/>
            <a:ext cx="543525" cy="543525"/>
          </a:xfrm>
          <a:prstGeom prst="rect">
            <a:avLst/>
          </a:prstGeom>
          <a:noFill/>
          <a:ln>
            <a:noFill/>
          </a:ln>
        </p:spPr>
      </p:pic>
      <p:pic>
        <p:nvPicPr>
          <p:cNvPr id="1032" name="Picture 8" descr="No message in fake news - Seven types of fake news identified to help detect  misinformation | The Economic Times">
            <a:extLst>
              <a:ext uri="{FF2B5EF4-FFF2-40B4-BE49-F238E27FC236}">
                <a16:creationId xmlns:a16="http://schemas.microsoft.com/office/drawing/2014/main" id="{8ABFE96D-185A-52FF-A92B-DC7B3C3799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5915" y="78896"/>
            <a:ext cx="4533957" cy="21880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440036" y="230300"/>
            <a:ext cx="5239652" cy="602325"/>
          </a:xfrm>
          <a:prstGeom prst="rect">
            <a:avLst/>
          </a:prstGeom>
        </p:spPr>
        <p:txBody>
          <a:bodyPr spcFirstLastPara="1" wrap="square" lIns="91425" tIns="91425" rIns="91425" bIns="91425" anchor="t" anchorCtr="0">
            <a:noAutofit/>
          </a:bodyPr>
          <a:lstStyle/>
          <a:p>
            <a:r>
              <a:rPr lang="en-US" sz="3000" b="1" dirty="0">
                <a:latin typeface="Epilogue" panose="020B0604020202020204" charset="0"/>
              </a:rPr>
              <a:t>Visualization of Dataset</a:t>
            </a:r>
            <a:endParaRPr lang="en-IN" sz="3000" b="1" dirty="0">
              <a:latin typeface="Epilogue" panose="020B0604020202020204" charset="0"/>
            </a:endParaRPr>
          </a:p>
        </p:txBody>
      </p:sp>
      <p:pic>
        <p:nvPicPr>
          <p:cNvPr id="124" name="Google Shape;124;p23"/>
          <p:cNvPicPr preferRelativeResize="0"/>
          <p:nvPr/>
        </p:nvPicPr>
        <p:blipFill>
          <a:blip r:embed="rId3">
            <a:alphaModFix/>
          </a:blip>
          <a:stretch>
            <a:fillRect/>
          </a:stretch>
        </p:blipFill>
        <p:spPr>
          <a:xfrm rot="10800000">
            <a:off x="6961180" y="4050440"/>
            <a:ext cx="2182820" cy="1093060"/>
          </a:xfrm>
          <a:prstGeom prst="rect">
            <a:avLst/>
          </a:prstGeom>
          <a:noFill/>
          <a:ln>
            <a:noFill/>
          </a:ln>
        </p:spPr>
      </p:pic>
      <p:pic>
        <p:nvPicPr>
          <p:cNvPr id="125" name="Google Shape;125;p23"/>
          <p:cNvPicPr preferRelativeResize="0"/>
          <p:nvPr/>
        </p:nvPicPr>
        <p:blipFill>
          <a:blip r:embed="rId4">
            <a:alphaModFix/>
          </a:blip>
          <a:stretch>
            <a:fillRect/>
          </a:stretch>
        </p:blipFill>
        <p:spPr>
          <a:xfrm>
            <a:off x="6563925" y="3369875"/>
            <a:ext cx="1271088" cy="1271081"/>
          </a:xfrm>
          <a:prstGeom prst="rect">
            <a:avLst/>
          </a:prstGeom>
          <a:noFill/>
          <a:ln>
            <a:noFill/>
          </a:ln>
        </p:spPr>
      </p:pic>
      <p:sp>
        <p:nvSpPr>
          <p:cNvPr id="126" name="Google Shape;126;p23"/>
          <p:cNvSpPr/>
          <p:nvPr/>
        </p:nvSpPr>
        <p:spPr>
          <a:xfrm>
            <a:off x="8049851" y="2121000"/>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
        <p:nvSpPr>
          <p:cNvPr id="127" name="Google Shape;127;p23"/>
          <p:cNvSpPr/>
          <p:nvPr/>
        </p:nvSpPr>
        <p:spPr>
          <a:xfrm>
            <a:off x="6699275" y="2120988"/>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pic>
        <p:nvPicPr>
          <p:cNvPr id="7" name="Picture 6">
            <a:extLst>
              <a:ext uri="{FF2B5EF4-FFF2-40B4-BE49-F238E27FC236}">
                <a16:creationId xmlns:a16="http://schemas.microsoft.com/office/drawing/2014/main" id="{F94EA4A4-1FE2-967F-9DA6-5D7071D69C66}"/>
              </a:ext>
            </a:extLst>
          </p:cNvPr>
          <p:cNvPicPr>
            <a:picLocks noChangeAspect="1"/>
          </p:cNvPicPr>
          <p:nvPr/>
        </p:nvPicPr>
        <p:blipFill>
          <a:blip r:embed="rId5"/>
          <a:stretch>
            <a:fillRect/>
          </a:stretch>
        </p:blipFill>
        <p:spPr>
          <a:xfrm>
            <a:off x="750313" y="1137425"/>
            <a:ext cx="4503467" cy="3968828"/>
          </a:xfrm>
          <a:prstGeom prst="rect">
            <a:avLst/>
          </a:prstGeom>
        </p:spPr>
      </p:pic>
    </p:spTree>
    <p:extLst>
      <p:ext uri="{BB962C8B-B14F-4D97-AF65-F5344CB8AC3E}">
        <p14:creationId xmlns:p14="http://schemas.microsoft.com/office/powerpoint/2010/main" val="58294066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2791E-E30C-16DC-4F92-65AA1FFC1921}"/>
              </a:ext>
            </a:extLst>
          </p:cNvPr>
          <p:cNvSpPr txBox="1"/>
          <p:nvPr/>
        </p:nvSpPr>
        <p:spPr>
          <a:xfrm>
            <a:off x="3247908" y="145266"/>
            <a:ext cx="5010615" cy="553998"/>
          </a:xfrm>
          <a:prstGeom prst="rect">
            <a:avLst/>
          </a:prstGeom>
          <a:noFill/>
        </p:spPr>
        <p:txBody>
          <a:bodyPr wrap="square" rtlCol="0">
            <a:spAutoFit/>
          </a:bodyPr>
          <a:lstStyle/>
          <a:p>
            <a:r>
              <a:rPr lang="en-US" sz="3000" b="1" dirty="0">
                <a:latin typeface="Epilogue" panose="020B0604020202020204" charset="0"/>
              </a:rPr>
              <a:t>Comparing Accuracy</a:t>
            </a:r>
            <a:endParaRPr lang="en-IN" sz="3000" b="1" dirty="0">
              <a:latin typeface="Epilogue" panose="020B0604020202020204" charset="0"/>
            </a:endParaRPr>
          </a:p>
        </p:txBody>
      </p:sp>
      <p:pic>
        <p:nvPicPr>
          <p:cNvPr id="4" name="Picture 3">
            <a:extLst>
              <a:ext uri="{FF2B5EF4-FFF2-40B4-BE49-F238E27FC236}">
                <a16:creationId xmlns:a16="http://schemas.microsoft.com/office/drawing/2014/main" id="{C7AED756-9E31-26D9-54A6-C32E5218ADC0}"/>
              </a:ext>
            </a:extLst>
          </p:cNvPr>
          <p:cNvPicPr>
            <a:picLocks noChangeAspect="1"/>
          </p:cNvPicPr>
          <p:nvPr/>
        </p:nvPicPr>
        <p:blipFill>
          <a:blip r:embed="rId2"/>
          <a:stretch>
            <a:fillRect/>
          </a:stretch>
        </p:blipFill>
        <p:spPr>
          <a:xfrm>
            <a:off x="3122451" y="795908"/>
            <a:ext cx="5261527" cy="3747960"/>
          </a:xfrm>
          <a:prstGeom prst="rect">
            <a:avLst/>
          </a:prstGeom>
        </p:spPr>
      </p:pic>
      <p:sp>
        <p:nvSpPr>
          <p:cNvPr id="5" name="TextBox 4">
            <a:extLst>
              <a:ext uri="{FF2B5EF4-FFF2-40B4-BE49-F238E27FC236}">
                <a16:creationId xmlns:a16="http://schemas.microsoft.com/office/drawing/2014/main" id="{1540E623-5447-3E1D-6793-E28393648F65}"/>
              </a:ext>
            </a:extLst>
          </p:cNvPr>
          <p:cNvSpPr txBox="1"/>
          <p:nvPr/>
        </p:nvSpPr>
        <p:spPr>
          <a:xfrm>
            <a:off x="3277754" y="4659680"/>
            <a:ext cx="6326458" cy="338554"/>
          </a:xfrm>
          <a:prstGeom prst="rect">
            <a:avLst/>
          </a:prstGeom>
          <a:noFill/>
        </p:spPr>
        <p:txBody>
          <a:bodyPr wrap="square" rtlCol="0">
            <a:spAutoFit/>
          </a:bodyPr>
          <a:lstStyle/>
          <a:p>
            <a:r>
              <a:rPr lang="en-US" sz="1600" b="0" i="0" dirty="0">
                <a:solidFill>
                  <a:srgbClr val="1F2328"/>
                </a:solidFill>
                <a:effectLst/>
                <a:latin typeface="Albert Sans" panose="020B0604020202020204" charset="0"/>
              </a:rPr>
              <a:t>SVM got the highest accuracy of 93.9% for our dataset</a:t>
            </a:r>
            <a:endParaRPr lang="en-IN" sz="1600" dirty="0">
              <a:latin typeface="Albert Sans" panose="020B0604020202020204" charset="0"/>
            </a:endParaRPr>
          </a:p>
        </p:txBody>
      </p:sp>
    </p:spTree>
    <p:extLst>
      <p:ext uri="{BB962C8B-B14F-4D97-AF65-F5344CB8AC3E}">
        <p14:creationId xmlns:p14="http://schemas.microsoft.com/office/powerpoint/2010/main" val="231666900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514377" y="262903"/>
            <a:ext cx="5239652" cy="602325"/>
          </a:xfrm>
          <a:prstGeom prst="rect">
            <a:avLst/>
          </a:prstGeom>
        </p:spPr>
        <p:txBody>
          <a:bodyPr spcFirstLastPara="1" wrap="square" lIns="91425" tIns="91425" rIns="91425" bIns="91425" anchor="t" anchorCtr="0">
            <a:noAutofit/>
          </a:bodyPr>
          <a:lstStyle/>
          <a:p>
            <a:r>
              <a:rPr lang="en-US" sz="3000" b="1" dirty="0">
                <a:latin typeface="Epilogue" panose="020B0604020202020204" charset="0"/>
              </a:rPr>
              <a:t>Web Application</a:t>
            </a:r>
            <a:endParaRPr lang="en-IN" sz="3000" b="1" dirty="0">
              <a:latin typeface="Epilogue" panose="020B0604020202020204" charset="0"/>
            </a:endParaRPr>
          </a:p>
        </p:txBody>
      </p:sp>
      <p:pic>
        <p:nvPicPr>
          <p:cNvPr id="124" name="Google Shape;124;p23"/>
          <p:cNvPicPr preferRelativeResize="0"/>
          <p:nvPr/>
        </p:nvPicPr>
        <p:blipFill>
          <a:blip r:embed="rId3">
            <a:alphaModFix/>
          </a:blip>
          <a:stretch>
            <a:fillRect/>
          </a:stretch>
        </p:blipFill>
        <p:spPr>
          <a:xfrm rot="10800000">
            <a:off x="6961180" y="4050440"/>
            <a:ext cx="2182820" cy="1093060"/>
          </a:xfrm>
          <a:prstGeom prst="rect">
            <a:avLst/>
          </a:prstGeom>
          <a:noFill/>
          <a:ln>
            <a:noFill/>
          </a:ln>
        </p:spPr>
      </p:pic>
      <p:pic>
        <p:nvPicPr>
          <p:cNvPr id="125" name="Google Shape;125;p23"/>
          <p:cNvPicPr preferRelativeResize="0"/>
          <p:nvPr/>
        </p:nvPicPr>
        <p:blipFill>
          <a:blip r:embed="rId4">
            <a:alphaModFix/>
          </a:blip>
          <a:stretch>
            <a:fillRect/>
          </a:stretch>
        </p:blipFill>
        <p:spPr>
          <a:xfrm>
            <a:off x="6563925" y="3369875"/>
            <a:ext cx="1271088" cy="1271081"/>
          </a:xfrm>
          <a:prstGeom prst="rect">
            <a:avLst/>
          </a:prstGeom>
          <a:noFill/>
          <a:ln>
            <a:noFill/>
          </a:ln>
        </p:spPr>
      </p:pic>
      <p:sp>
        <p:nvSpPr>
          <p:cNvPr id="126" name="Google Shape;126;p23"/>
          <p:cNvSpPr/>
          <p:nvPr/>
        </p:nvSpPr>
        <p:spPr>
          <a:xfrm>
            <a:off x="8049851" y="2121000"/>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
        <p:nvSpPr>
          <p:cNvPr id="127" name="Google Shape;127;p23"/>
          <p:cNvSpPr/>
          <p:nvPr/>
        </p:nvSpPr>
        <p:spPr>
          <a:xfrm>
            <a:off x="6699275" y="2120988"/>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pic>
        <p:nvPicPr>
          <p:cNvPr id="2" name="Picture 1">
            <a:extLst>
              <a:ext uri="{FF2B5EF4-FFF2-40B4-BE49-F238E27FC236}">
                <a16:creationId xmlns:a16="http://schemas.microsoft.com/office/drawing/2014/main" id="{59E05BE7-C2F6-63E7-4AF4-FC65170306DA}"/>
              </a:ext>
            </a:extLst>
          </p:cNvPr>
          <p:cNvPicPr>
            <a:picLocks noChangeAspect="1"/>
          </p:cNvPicPr>
          <p:nvPr/>
        </p:nvPicPr>
        <p:blipFill>
          <a:blip r:embed="rId5"/>
          <a:stretch>
            <a:fillRect/>
          </a:stretch>
        </p:blipFill>
        <p:spPr>
          <a:xfrm>
            <a:off x="264201" y="995843"/>
            <a:ext cx="6356195" cy="3645113"/>
          </a:xfrm>
          <a:prstGeom prst="rect">
            <a:avLst/>
          </a:prstGeom>
        </p:spPr>
      </p:pic>
    </p:spTree>
    <p:extLst>
      <p:ext uri="{BB962C8B-B14F-4D97-AF65-F5344CB8AC3E}">
        <p14:creationId xmlns:p14="http://schemas.microsoft.com/office/powerpoint/2010/main" val="18060216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2791E-E30C-16DC-4F92-65AA1FFC1921}"/>
              </a:ext>
            </a:extLst>
          </p:cNvPr>
          <p:cNvSpPr txBox="1"/>
          <p:nvPr/>
        </p:nvSpPr>
        <p:spPr>
          <a:xfrm>
            <a:off x="3360233" y="464934"/>
            <a:ext cx="5010615" cy="553998"/>
          </a:xfrm>
          <a:prstGeom prst="rect">
            <a:avLst/>
          </a:prstGeom>
          <a:noFill/>
        </p:spPr>
        <p:txBody>
          <a:bodyPr wrap="square" rtlCol="0">
            <a:spAutoFit/>
          </a:bodyPr>
          <a:lstStyle/>
          <a:p>
            <a:r>
              <a:rPr lang="en-US" sz="3000" b="1" dirty="0">
                <a:latin typeface="Epilogue" panose="020B0604020202020204" charset="0"/>
              </a:rPr>
              <a:t>Conclusion</a:t>
            </a:r>
            <a:endParaRPr lang="en-IN" sz="3000" b="1" dirty="0">
              <a:latin typeface="Epilogue" panose="020B0604020202020204" charset="0"/>
            </a:endParaRPr>
          </a:p>
        </p:txBody>
      </p:sp>
      <p:sp>
        <p:nvSpPr>
          <p:cNvPr id="4" name="TextBox 3">
            <a:extLst>
              <a:ext uri="{FF2B5EF4-FFF2-40B4-BE49-F238E27FC236}">
                <a16:creationId xmlns:a16="http://schemas.microsoft.com/office/drawing/2014/main" id="{49893454-B05B-850A-23BC-D5B805B0AC38}"/>
              </a:ext>
            </a:extLst>
          </p:cNvPr>
          <p:cNvSpPr txBox="1"/>
          <p:nvPr/>
        </p:nvSpPr>
        <p:spPr>
          <a:xfrm>
            <a:off x="3646448" y="1348035"/>
            <a:ext cx="4572000" cy="2641749"/>
          </a:xfrm>
          <a:prstGeom prst="rect">
            <a:avLst/>
          </a:prstGeom>
          <a:noFill/>
        </p:spPr>
        <p:txBody>
          <a:bodyPr wrap="square">
            <a:spAutoFit/>
          </a:bodyPr>
          <a:lstStyle/>
          <a:p>
            <a:pPr marL="0" lvl="0" indent="0" algn="l" rtl="0">
              <a:lnSpc>
                <a:spcPct val="150000"/>
              </a:lnSpc>
              <a:spcBef>
                <a:spcPts val="0"/>
              </a:spcBef>
              <a:spcAft>
                <a:spcPts val="0"/>
              </a:spcAft>
              <a:buNone/>
            </a:pPr>
            <a:r>
              <a:rPr lang="en-US" dirty="0">
                <a:latin typeface="Albert Sans" panose="020B0604020202020204" charset="0"/>
              </a:rPr>
              <a:t>Finally we can conclude that by using different machine learning algorithms we have saved the one model which gives the better accuracy than other models. The saved model is the SVM which is good when compared to other models. And finally after saving the model the we designed the streamlit model to predict whether the given news is fake or real.</a:t>
            </a:r>
          </a:p>
        </p:txBody>
      </p:sp>
    </p:spTree>
    <p:extLst>
      <p:ext uri="{BB962C8B-B14F-4D97-AF65-F5344CB8AC3E}">
        <p14:creationId xmlns:p14="http://schemas.microsoft.com/office/powerpoint/2010/main" val="36202524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7A54-374F-D259-EF8F-4DF2BE730BEB}"/>
              </a:ext>
            </a:extLst>
          </p:cNvPr>
          <p:cNvSpPr>
            <a:spLocks noGrp="1"/>
          </p:cNvSpPr>
          <p:nvPr>
            <p:ph type="title"/>
          </p:nvPr>
        </p:nvSpPr>
        <p:spPr>
          <a:xfrm>
            <a:off x="1075843" y="1060650"/>
            <a:ext cx="6576000" cy="1511100"/>
          </a:xfrm>
        </p:spPr>
        <p:txBody>
          <a:bodyPr/>
          <a:lstStyle/>
          <a:p>
            <a:r>
              <a:rPr lang="en-US" sz="8000" dirty="0"/>
              <a:t>Thanks!</a:t>
            </a:r>
            <a:r>
              <a:rPr lang="en-US" sz="8000" dirty="0">
                <a:sym typeface="Wingdings" panose="05000000000000000000" pitchFamily="2" charset="2"/>
              </a:rPr>
              <a:t></a:t>
            </a:r>
            <a:endParaRPr lang="en-IN" sz="8000" dirty="0"/>
          </a:p>
        </p:txBody>
      </p:sp>
      <p:pic>
        <p:nvPicPr>
          <p:cNvPr id="4" name="Google Shape;244;p32">
            <a:extLst>
              <a:ext uri="{FF2B5EF4-FFF2-40B4-BE49-F238E27FC236}">
                <a16:creationId xmlns:a16="http://schemas.microsoft.com/office/drawing/2014/main" id="{5793EBB6-6102-051E-6FFF-CBD7FF26C0D3}"/>
              </a:ext>
            </a:extLst>
          </p:cNvPr>
          <p:cNvPicPr preferRelativeResize="0"/>
          <p:nvPr/>
        </p:nvPicPr>
        <p:blipFill>
          <a:blip r:embed="rId3">
            <a:alphaModFix/>
          </a:blip>
          <a:stretch>
            <a:fillRect/>
          </a:stretch>
        </p:blipFill>
        <p:spPr>
          <a:xfrm rot="10800000">
            <a:off x="0" y="2445325"/>
            <a:ext cx="1347026" cy="2698175"/>
          </a:xfrm>
          <a:prstGeom prst="rect">
            <a:avLst/>
          </a:prstGeom>
          <a:noFill/>
          <a:ln>
            <a:noFill/>
          </a:ln>
        </p:spPr>
      </p:pic>
      <p:sp>
        <p:nvSpPr>
          <p:cNvPr id="5" name="Google Shape;249;p32">
            <a:extLst>
              <a:ext uri="{FF2B5EF4-FFF2-40B4-BE49-F238E27FC236}">
                <a16:creationId xmlns:a16="http://schemas.microsoft.com/office/drawing/2014/main" id="{E5D26E87-89D7-D2B9-5CFD-6352518B10E0}"/>
              </a:ext>
            </a:extLst>
          </p:cNvPr>
          <p:cNvSpPr/>
          <p:nvPr/>
        </p:nvSpPr>
        <p:spPr>
          <a:xfrm rot="10800000">
            <a:off x="602166" y="3983639"/>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pic>
        <p:nvPicPr>
          <p:cNvPr id="6" name="Google Shape;248;p32">
            <a:extLst>
              <a:ext uri="{FF2B5EF4-FFF2-40B4-BE49-F238E27FC236}">
                <a16:creationId xmlns:a16="http://schemas.microsoft.com/office/drawing/2014/main" id="{805D78DA-F02A-1F5C-E153-50AF43DD5B2A}"/>
              </a:ext>
            </a:extLst>
          </p:cNvPr>
          <p:cNvPicPr preferRelativeResize="0"/>
          <p:nvPr/>
        </p:nvPicPr>
        <p:blipFill>
          <a:blip r:embed="rId4">
            <a:alphaModFix/>
          </a:blip>
          <a:stretch>
            <a:fillRect/>
          </a:stretch>
        </p:blipFill>
        <p:spPr>
          <a:xfrm rot="10800000">
            <a:off x="864066" y="4315175"/>
            <a:ext cx="1654175" cy="828325"/>
          </a:xfrm>
          <a:prstGeom prst="rect">
            <a:avLst/>
          </a:prstGeom>
          <a:noFill/>
          <a:ln>
            <a:noFill/>
          </a:ln>
        </p:spPr>
      </p:pic>
      <p:pic>
        <p:nvPicPr>
          <p:cNvPr id="7" name="Google Shape;251;p32">
            <a:extLst>
              <a:ext uri="{FF2B5EF4-FFF2-40B4-BE49-F238E27FC236}">
                <a16:creationId xmlns:a16="http://schemas.microsoft.com/office/drawing/2014/main" id="{8D6AD339-E3D8-7536-5146-3B2E755D6FD2}"/>
              </a:ext>
            </a:extLst>
          </p:cNvPr>
          <p:cNvPicPr preferRelativeResize="0"/>
          <p:nvPr/>
        </p:nvPicPr>
        <p:blipFill>
          <a:blip r:embed="rId5">
            <a:alphaModFix/>
          </a:blip>
          <a:stretch>
            <a:fillRect/>
          </a:stretch>
        </p:blipFill>
        <p:spPr>
          <a:xfrm rot="10800000">
            <a:off x="1949194" y="4245539"/>
            <a:ext cx="543525" cy="543525"/>
          </a:xfrm>
          <a:prstGeom prst="rect">
            <a:avLst/>
          </a:prstGeom>
          <a:noFill/>
          <a:ln>
            <a:noFill/>
          </a:ln>
        </p:spPr>
      </p:pic>
      <p:sp>
        <p:nvSpPr>
          <p:cNvPr id="8" name="Google Shape;245;p32">
            <a:extLst>
              <a:ext uri="{FF2B5EF4-FFF2-40B4-BE49-F238E27FC236}">
                <a16:creationId xmlns:a16="http://schemas.microsoft.com/office/drawing/2014/main" id="{CB5181D2-E1F9-8547-18EB-0CCA63D0378F}"/>
              </a:ext>
            </a:extLst>
          </p:cNvPr>
          <p:cNvSpPr/>
          <p:nvPr/>
        </p:nvSpPr>
        <p:spPr>
          <a:xfrm rot="10800000">
            <a:off x="845427" y="2466737"/>
            <a:ext cx="1003200" cy="10032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
        <p:nvSpPr>
          <p:cNvPr id="9" name="TextBox 8">
            <a:extLst>
              <a:ext uri="{FF2B5EF4-FFF2-40B4-BE49-F238E27FC236}">
                <a16:creationId xmlns:a16="http://schemas.microsoft.com/office/drawing/2014/main" id="{733AC20B-8983-F739-3502-0A08F625CEF2}"/>
              </a:ext>
            </a:extLst>
          </p:cNvPr>
          <p:cNvSpPr txBox="1"/>
          <p:nvPr/>
        </p:nvSpPr>
        <p:spPr>
          <a:xfrm>
            <a:off x="5687123" y="3116811"/>
            <a:ext cx="3330498" cy="1676741"/>
          </a:xfrm>
          <a:prstGeom prst="rect">
            <a:avLst/>
          </a:prstGeom>
          <a:noFill/>
        </p:spPr>
        <p:txBody>
          <a:bodyPr wrap="square" rtlCol="0">
            <a:spAutoFit/>
          </a:bodyPr>
          <a:lstStyle/>
          <a:p>
            <a:pPr>
              <a:lnSpc>
                <a:spcPct val="150000"/>
              </a:lnSpc>
            </a:pPr>
            <a:r>
              <a:rPr lang="en-US" b="1" dirty="0">
                <a:latin typeface="Epilogue" panose="020B0604020202020204" charset="0"/>
              </a:rPr>
              <a:t>Submitted By:</a:t>
            </a:r>
          </a:p>
          <a:p>
            <a:pPr>
              <a:lnSpc>
                <a:spcPct val="150000"/>
              </a:lnSpc>
            </a:pPr>
            <a:r>
              <a:rPr lang="en-US" dirty="0">
                <a:latin typeface="Epilogue" panose="020B0604020202020204" charset="0"/>
              </a:rPr>
              <a:t>Ande SaiLakshmi</a:t>
            </a:r>
          </a:p>
          <a:p>
            <a:pPr>
              <a:lnSpc>
                <a:spcPct val="150000"/>
              </a:lnSpc>
            </a:pPr>
            <a:r>
              <a:rPr lang="en-US" dirty="0">
                <a:latin typeface="Epilogue" panose="020B0604020202020204" charset="0"/>
              </a:rPr>
              <a:t>Boyina Lavanya</a:t>
            </a:r>
          </a:p>
          <a:p>
            <a:pPr>
              <a:lnSpc>
                <a:spcPct val="150000"/>
              </a:lnSpc>
            </a:pPr>
            <a:r>
              <a:rPr lang="en-US" dirty="0">
                <a:latin typeface="Epilogue" panose="020B0604020202020204" charset="0"/>
              </a:rPr>
              <a:t>Durga Bommareddy</a:t>
            </a:r>
          </a:p>
          <a:p>
            <a:pPr>
              <a:lnSpc>
                <a:spcPct val="150000"/>
              </a:lnSpc>
            </a:pPr>
            <a:r>
              <a:rPr lang="en-US" dirty="0">
                <a:latin typeface="Epilogue" panose="020B0604020202020204" charset="0"/>
              </a:rPr>
              <a:t>Garikipati Bandhavi</a:t>
            </a:r>
          </a:p>
        </p:txBody>
      </p:sp>
    </p:spTree>
    <p:extLst>
      <p:ext uri="{BB962C8B-B14F-4D97-AF65-F5344CB8AC3E}">
        <p14:creationId xmlns:p14="http://schemas.microsoft.com/office/powerpoint/2010/main" val="369091582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2791E-E30C-16DC-4F92-65AA1FFC1921}"/>
              </a:ext>
            </a:extLst>
          </p:cNvPr>
          <p:cNvSpPr txBox="1"/>
          <p:nvPr/>
        </p:nvSpPr>
        <p:spPr>
          <a:xfrm>
            <a:off x="4865647" y="468351"/>
            <a:ext cx="3003395" cy="553998"/>
          </a:xfrm>
          <a:prstGeom prst="rect">
            <a:avLst/>
          </a:prstGeom>
          <a:noFill/>
        </p:spPr>
        <p:txBody>
          <a:bodyPr wrap="square" rtlCol="0">
            <a:spAutoFit/>
          </a:bodyPr>
          <a:lstStyle/>
          <a:p>
            <a:r>
              <a:rPr lang="en-US" sz="3000" b="1" dirty="0">
                <a:latin typeface="Epilogue" panose="020B0604020202020204" charset="0"/>
              </a:rPr>
              <a:t>Contents</a:t>
            </a:r>
            <a:endParaRPr lang="en-IN" sz="3000" b="1" dirty="0">
              <a:latin typeface="Epilogue" panose="020B0604020202020204" charset="0"/>
            </a:endParaRPr>
          </a:p>
        </p:txBody>
      </p:sp>
      <p:sp>
        <p:nvSpPr>
          <p:cNvPr id="2" name="TextBox 1">
            <a:extLst>
              <a:ext uri="{FF2B5EF4-FFF2-40B4-BE49-F238E27FC236}">
                <a16:creationId xmlns:a16="http://schemas.microsoft.com/office/drawing/2014/main" id="{2A8D8D72-CAAD-FDA5-F67C-F172F8699C92}"/>
              </a:ext>
            </a:extLst>
          </p:cNvPr>
          <p:cNvSpPr txBox="1"/>
          <p:nvPr/>
        </p:nvSpPr>
        <p:spPr>
          <a:xfrm>
            <a:off x="3858321" y="1211766"/>
            <a:ext cx="5018049" cy="36112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Albert Sans" panose="020B0604020202020204" charset="0"/>
              </a:rPr>
              <a:t>Abstract</a:t>
            </a:r>
          </a:p>
          <a:p>
            <a:pPr marL="285750" indent="-285750">
              <a:lnSpc>
                <a:spcPct val="150000"/>
              </a:lnSpc>
              <a:buFont typeface="Wingdings" panose="05000000000000000000" pitchFamily="2" charset="2"/>
              <a:buChar char="Ø"/>
            </a:pPr>
            <a:r>
              <a:rPr lang="en-US" dirty="0">
                <a:latin typeface="Albert Sans" panose="020B0604020202020204" charset="0"/>
              </a:rPr>
              <a:t>Problem Statement</a:t>
            </a:r>
          </a:p>
          <a:p>
            <a:pPr marL="285750" indent="-285750">
              <a:lnSpc>
                <a:spcPct val="150000"/>
              </a:lnSpc>
              <a:buFont typeface="Wingdings" panose="05000000000000000000" pitchFamily="2" charset="2"/>
              <a:buChar char="Ø"/>
            </a:pPr>
            <a:r>
              <a:rPr lang="en-US" dirty="0">
                <a:latin typeface="Albert Sans" panose="020B0604020202020204" charset="0"/>
              </a:rPr>
              <a:t>Architecture</a:t>
            </a:r>
          </a:p>
          <a:p>
            <a:pPr marL="285750" indent="-285750">
              <a:lnSpc>
                <a:spcPct val="150000"/>
              </a:lnSpc>
              <a:buFont typeface="Wingdings" panose="05000000000000000000" pitchFamily="2" charset="2"/>
              <a:buChar char="Ø"/>
            </a:pPr>
            <a:r>
              <a:rPr lang="en-US" dirty="0">
                <a:latin typeface="Albert Sans" panose="020B0604020202020204" charset="0"/>
              </a:rPr>
              <a:t>Software Requirements</a:t>
            </a:r>
          </a:p>
          <a:p>
            <a:pPr marL="285750" indent="-285750">
              <a:lnSpc>
                <a:spcPct val="150000"/>
              </a:lnSpc>
              <a:buFont typeface="Wingdings" panose="05000000000000000000" pitchFamily="2" charset="2"/>
              <a:buChar char="Ø"/>
            </a:pPr>
            <a:r>
              <a:rPr lang="en-US" dirty="0">
                <a:latin typeface="Albert Sans" panose="020B0604020202020204" charset="0"/>
              </a:rPr>
              <a:t>Steps Involved</a:t>
            </a:r>
          </a:p>
          <a:p>
            <a:pPr marL="285750" indent="-285750">
              <a:lnSpc>
                <a:spcPct val="150000"/>
              </a:lnSpc>
              <a:buFont typeface="Wingdings" panose="05000000000000000000" pitchFamily="2" charset="2"/>
              <a:buChar char="Ø"/>
            </a:pPr>
            <a:r>
              <a:rPr lang="en-US" dirty="0">
                <a:latin typeface="Albert Sans" panose="020B0604020202020204" charset="0"/>
              </a:rPr>
              <a:t>Algorithms Used</a:t>
            </a:r>
          </a:p>
          <a:p>
            <a:pPr marL="285750" indent="-285750">
              <a:lnSpc>
                <a:spcPct val="150000"/>
              </a:lnSpc>
              <a:buFont typeface="Wingdings" panose="05000000000000000000" pitchFamily="2" charset="2"/>
              <a:buChar char="Ø"/>
            </a:pPr>
            <a:r>
              <a:rPr lang="en-IN" dirty="0">
                <a:latin typeface="Albert Sans" panose="020B0604020202020204" charset="0"/>
              </a:rPr>
              <a:t>Accuracy of Algorithms</a:t>
            </a:r>
          </a:p>
          <a:p>
            <a:pPr marL="285750" indent="-285750">
              <a:lnSpc>
                <a:spcPct val="150000"/>
              </a:lnSpc>
              <a:buFont typeface="Wingdings" panose="05000000000000000000" pitchFamily="2" charset="2"/>
              <a:buChar char="Ø"/>
            </a:pPr>
            <a:r>
              <a:rPr lang="en-IN" dirty="0">
                <a:latin typeface="Albert Sans" panose="020B0604020202020204" charset="0"/>
              </a:rPr>
              <a:t>Dataset Visualization</a:t>
            </a:r>
          </a:p>
          <a:p>
            <a:pPr marL="285750" indent="-285750">
              <a:lnSpc>
                <a:spcPct val="150000"/>
              </a:lnSpc>
              <a:buFont typeface="Wingdings" panose="05000000000000000000" pitchFamily="2" charset="2"/>
              <a:buChar char="Ø"/>
            </a:pPr>
            <a:r>
              <a:rPr lang="en-IN" dirty="0">
                <a:latin typeface="Albert Sans" panose="020B0604020202020204" charset="0"/>
              </a:rPr>
              <a:t>Comparing Accuracy</a:t>
            </a:r>
          </a:p>
          <a:p>
            <a:pPr marL="285750" indent="-285750">
              <a:lnSpc>
                <a:spcPct val="150000"/>
              </a:lnSpc>
              <a:buFont typeface="Wingdings" panose="05000000000000000000" pitchFamily="2" charset="2"/>
              <a:buChar char="Ø"/>
            </a:pPr>
            <a:r>
              <a:rPr lang="en-IN" dirty="0">
                <a:latin typeface="Albert Sans" panose="020B0604020202020204" charset="0"/>
              </a:rPr>
              <a:t>Web Application</a:t>
            </a:r>
          </a:p>
          <a:p>
            <a:pPr marL="285750" indent="-285750">
              <a:lnSpc>
                <a:spcPct val="150000"/>
              </a:lnSpc>
              <a:buFont typeface="Wingdings" panose="05000000000000000000" pitchFamily="2" charset="2"/>
              <a:buChar char="Ø"/>
            </a:pPr>
            <a:r>
              <a:rPr lang="en-IN" dirty="0">
                <a:latin typeface="Albert Sans" panose="020B0604020202020204" charset="0"/>
              </a:rPr>
              <a:t>Conclusion</a:t>
            </a:r>
          </a:p>
        </p:txBody>
      </p:sp>
    </p:spTree>
    <p:extLst>
      <p:ext uri="{BB962C8B-B14F-4D97-AF65-F5344CB8AC3E}">
        <p14:creationId xmlns:p14="http://schemas.microsoft.com/office/powerpoint/2010/main" val="19485464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581286" y="512798"/>
            <a:ext cx="4278600" cy="602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Abstract</a:t>
            </a:r>
            <a:endParaRPr dirty="0"/>
          </a:p>
        </p:txBody>
      </p:sp>
      <p:sp>
        <p:nvSpPr>
          <p:cNvPr id="123" name="Google Shape;123;p23"/>
          <p:cNvSpPr txBox="1">
            <a:spLocks noGrp="1"/>
          </p:cNvSpPr>
          <p:nvPr>
            <p:ph type="body" idx="1"/>
          </p:nvPr>
        </p:nvSpPr>
        <p:spPr>
          <a:xfrm>
            <a:off x="715100" y="1171437"/>
            <a:ext cx="5635843" cy="3660757"/>
          </a:xfrm>
          <a:prstGeom prst="rect">
            <a:avLst/>
          </a:prstGeom>
        </p:spPr>
        <p:txBody>
          <a:bodyPr spcFirstLastPara="1" wrap="square" lIns="91425" tIns="91425" rIns="91425" bIns="91425" anchor="t" anchorCtr="0">
            <a:noAutofit/>
          </a:bodyPr>
          <a:lstStyle/>
          <a:p>
            <a:pPr marL="285750" lvl="0" indent="-285750">
              <a:lnSpc>
                <a:spcPct val="150000"/>
              </a:lnSpc>
              <a:buFont typeface="Wingdings" panose="05000000000000000000" pitchFamily="2" charset="2"/>
              <a:buChar char="Ø"/>
            </a:pPr>
            <a:r>
              <a:rPr lang="en-US" dirty="0"/>
              <a:t>Fake news detection refers to the process of identifying and classifying news articles, reports, or other forms of information as either genuine or fabricated with the intent to deceive or mislead readers. </a:t>
            </a:r>
          </a:p>
          <a:p>
            <a:pPr marL="285750" lvl="0" indent="-285750">
              <a:lnSpc>
                <a:spcPct val="150000"/>
              </a:lnSpc>
              <a:buFont typeface="Wingdings" panose="05000000000000000000" pitchFamily="2" charset="2"/>
              <a:buChar char="Ø"/>
            </a:pPr>
            <a:r>
              <a:rPr lang="en-US" dirty="0"/>
              <a:t>As the world is getting digitalize, there are numerous number of platforms to get the information. People are getting confused to know whether the news is real or fake. </a:t>
            </a:r>
          </a:p>
          <a:p>
            <a:pPr marL="285750" lvl="0" indent="-285750">
              <a:lnSpc>
                <a:spcPct val="150000"/>
              </a:lnSpc>
              <a:buFont typeface="Wingdings" panose="05000000000000000000" pitchFamily="2" charset="2"/>
              <a:buChar char="Ø"/>
            </a:pPr>
            <a:r>
              <a:rPr lang="en-US" dirty="0"/>
              <a:t>The proliferation of fake news poses several significant disadvantages and threats to individuals, society, and the integrity of information dissemination.</a:t>
            </a:r>
          </a:p>
        </p:txBody>
      </p:sp>
      <p:pic>
        <p:nvPicPr>
          <p:cNvPr id="124" name="Google Shape;124;p23"/>
          <p:cNvPicPr preferRelativeResize="0"/>
          <p:nvPr/>
        </p:nvPicPr>
        <p:blipFill>
          <a:blip r:embed="rId3">
            <a:alphaModFix/>
          </a:blip>
          <a:stretch>
            <a:fillRect/>
          </a:stretch>
        </p:blipFill>
        <p:spPr>
          <a:xfrm rot="10800000">
            <a:off x="6961180" y="4050440"/>
            <a:ext cx="2182820" cy="1093060"/>
          </a:xfrm>
          <a:prstGeom prst="rect">
            <a:avLst/>
          </a:prstGeom>
          <a:noFill/>
          <a:ln>
            <a:noFill/>
          </a:ln>
        </p:spPr>
      </p:pic>
      <p:pic>
        <p:nvPicPr>
          <p:cNvPr id="125" name="Google Shape;125;p23"/>
          <p:cNvPicPr preferRelativeResize="0"/>
          <p:nvPr/>
        </p:nvPicPr>
        <p:blipFill>
          <a:blip r:embed="rId4">
            <a:alphaModFix/>
          </a:blip>
          <a:stretch>
            <a:fillRect/>
          </a:stretch>
        </p:blipFill>
        <p:spPr>
          <a:xfrm>
            <a:off x="6563925" y="3369875"/>
            <a:ext cx="1271088" cy="1271081"/>
          </a:xfrm>
          <a:prstGeom prst="rect">
            <a:avLst/>
          </a:prstGeom>
          <a:noFill/>
          <a:ln>
            <a:noFill/>
          </a:ln>
        </p:spPr>
      </p:pic>
      <p:sp>
        <p:nvSpPr>
          <p:cNvPr id="126" name="Google Shape;126;p23"/>
          <p:cNvSpPr/>
          <p:nvPr/>
        </p:nvSpPr>
        <p:spPr>
          <a:xfrm>
            <a:off x="8049851" y="2121000"/>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
        <p:nvSpPr>
          <p:cNvPr id="127" name="Google Shape;127;p23"/>
          <p:cNvSpPr/>
          <p:nvPr/>
        </p:nvSpPr>
        <p:spPr>
          <a:xfrm>
            <a:off x="6699275" y="2120988"/>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2791E-E30C-16DC-4F92-65AA1FFC1921}"/>
              </a:ext>
            </a:extLst>
          </p:cNvPr>
          <p:cNvSpPr txBox="1"/>
          <p:nvPr/>
        </p:nvSpPr>
        <p:spPr>
          <a:xfrm>
            <a:off x="3159513" y="579864"/>
            <a:ext cx="4289503" cy="553998"/>
          </a:xfrm>
          <a:prstGeom prst="rect">
            <a:avLst/>
          </a:prstGeom>
          <a:noFill/>
        </p:spPr>
        <p:txBody>
          <a:bodyPr wrap="square" rtlCol="0">
            <a:spAutoFit/>
          </a:bodyPr>
          <a:lstStyle/>
          <a:p>
            <a:r>
              <a:rPr lang="en-US" sz="3000" b="1" dirty="0">
                <a:latin typeface="Epilogue" panose="020B0604020202020204" charset="0"/>
              </a:rPr>
              <a:t>Problem Statement</a:t>
            </a:r>
            <a:endParaRPr lang="en-IN" sz="3000" b="1" dirty="0">
              <a:latin typeface="Epilogue" panose="020B0604020202020204" charset="0"/>
            </a:endParaRPr>
          </a:p>
        </p:txBody>
      </p:sp>
      <p:sp>
        <p:nvSpPr>
          <p:cNvPr id="8" name="TextBox 7">
            <a:extLst>
              <a:ext uri="{FF2B5EF4-FFF2-40B4-BE49-F238E27FC236}">
                <a16:creationId xmlns:a16="http://schemas.microsoft.com/office/drawing/2014/main" id="{469760F1-4E93-5E49-47E0-4152B4F27BD8}"/>
              </a:ext>
            </a:extLst>
          </p:cNvPr>
          <p:cNvSpPr txBox="1"/>
          <p:nvPr/>
        </p:nvSpPr>
        <p:spPr>
          <a:xfrm>
            <a:off x="2609385" y="1353015"/>
            <a:ext cx="6148039" cy="32925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Epilogue" panose="020B0604020202020204" charset="0"/>
              </a:rPr>
              <a:t>The proliferation of fake news in online platforms presents a significant challenge to society, undermining trust in information sources, distorting public discourse, and posing threats to democratic  processes. </a:t>
            </a:r>
          </a:p>
          <a:p>
            <a:pPr marL="285750" indent="-285750">
              <a:lnSpc>
                <a:spcPct val="150000"/>
              </a:lnSpc>
              <a:buFont typeface="Wingdings" panose="05000000000000000000" pitchFamily="2" charset="2"/>
              <a:buChar char="Ø"/>
            </a:pPr>
            <a:r>
              <a:rPr lang="en-US" dirty="0">
                <a:latin typeface="Epilogue" panose="020B0604020202020204" charset="0"/>
              </a:rPr>
              <a:t>To address this issue, there is a critical need for effective fake news detection systems leveraging machine learning (ML) techniques. To solve this problem, there are certain steps to be involved.</a:t>
            </a:r>
          </a:p>
          <a:p>
            <a:pPr marL="285750" indent="-285750">
              <a:lnSpc>
                <a:spcPct val="150000"/>
              </a:lnSpc>
              <a:buFont typeface="Wingdings" panose="05000000000000000000" pitchFamily="2" charset="2"/>
              <a:buChar char="Ø"/>
            </a:pPr>
            <a:r>
              <a:rPr lang="en-US" dirty="0">
                <a:latin typeface="Epilogue" panose="020B0604020202020204" charset="0"/>
              </a:rPr>
              <a:t>The challenge lies in developing effective methods to detect and combat fake news in real-time. </a:t>
            </a:r>
            <a:endParaRPr lang="en-IN" dirty="0">
              <a:latin typeface="Epilogue" panose="020B0604020202020204" charset="0"/>
            </a:endParaRPr>
          </a:p>
        </p:txBody>
      </p:sp>
    </p:spTree>
    <p:extLst>
      <p:ext uri="{BB962C8B-B14F-4D97-AF65-F5344CB8AC3E}">
        <p14:creationId xmlns:p14="http://schemas.microsoft.com/office/powerpoint/2010/main" val="12647948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8E849-A9BF-B5C3-A995-05821F98ED10}"/>
              </a:ext>
            </a:extLst>
          </p:cNvPr>
          <p:cNvSpPr txBox="1"/>
          <p:nvPr/>
        </p:nvSpPr>
        <p:spPr>
          <a:xfrm>
            <a:off x="2330605" y="278550"/>
            <a:ext cx="4482790" cy="553998"/>
          </a:xfrm>
          <a:prstGeom prst="rect">
            <a:avLst/>
          </a:prstGeom>
          <a:noFill/>
        </p:spPr>
        <p:txBody>
          <a:bodyPr wrap="square" rtlCol="0">
            <a:spAutoFit/>
          </a:bodyPr>
          <a:lstStyle/>
          <a:p>
            <a:pPr algn="ctr"/>
            <a:r>
              <a:rPr lang="en-US" sz="3000" b="1" dirty="0">
                <a:latin typeface="Epilogue" panose="020B0604020202020204" charset="0"/>
              </a:rPr>
              <a:t>Architecture</a:t>
            </a:r>
            <a:endParaRPr lang="en-IN" sz="3000" b="1" dirty="0">
              <a:latin typeface="Epilogue" panose="020B0604020202020204" charset="0"/>
            </a:endParaRPr>
          </a:p>
        </p:txBody>
      </p:sp>
      <p:sp>
        <p:nvSpPr>
          <p:cNvPr id="7" name="Rectangle 6">
            <a:extLst>
              <a:ext uri="{FF2B5EF4-FFF2-40B4-BE49-F238E27FC236}">
                <a16:creationId xmlns:a16="http://schemas.microsoft.com/office/drawing/2014/main" id="{57B11916-73E6-D740-698B-7B3341BE3173}"/>
              </a:ext>
            </a:extLst>
          </p:cNvPr>
          <p:cNvSpPr/>
          <p:nvPr/>
        </p:nvSpPr>
        <p:spPr>
          <a:xfrm>
            <a:off x="483219" y="1115122"/>
            <a:ext cx="1590908" cy="609600"/>
          </a:xfrm>
          <a:prstGeom prst="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panose="020B0604020202020204" charset="0"/>
              </a:rPr>
              <a:t>Data Collection</a:t>
            </a:r>
            <a:endParaRPr lang="en-IN" b="1" dirty="0">
              <a:solidFill>
                <a:schemeClr val="tx1"/>
              </a:solidFill>
              <a:latin typeface="Albert Sans" panose="020B0604020202020204" charset="0"/>
            </a:endParaRPr>
          </a:p>
        </p:txBody>
      </p:sp>
      <p:sp>
        <p:nvSpPr>
          <p:cNvPr id="8" name="Rectangle 7">
            <a:extLst>
              <a:ext uri="{FF2B5EF4-FFF2-40B4-BE49-F238E27FC236}">
                <a16:creationId xmlns:a16="http://schemas.microsoft.com/office/drawing/2014/main" id="{4B169F43-CAB7-9BCD-2EA0-5C5F987873D1}"/>
              </a:ext>
            </a:extLst>
          </p:cNvPr>
          <p:cNvSpPr/>
          <p:nvPr/>
        </p:nvSpPr>
        <p:spPr>
          <a:xfrm>
            <a:off x="2709746" y="1090458"/>
            <a:ext cx="1590908" cy="609600"/>
          </a:xfrm>
          <a:prstGeom prst="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panose="020B0604020202020204" charset="0"/>
              </a:rPr>
              <a:t>Pre Processing</a:t>
            </a:r>
            <a:endParaRPr lang="en-IN" b="1" dirty="0">
              <a:solidFill>
                <a:schemeClr val="tx1"/>
              </a:solidFill>
              <a:latin typeface="Albert Sans" panose="020B0604020202020204" charset="0"/>
            </a:endParaRPr>
          </a:p>
        </p:txBody>
      </p:sp>
      <p:sp>
        <p:nvSpPr>
          <p:cNvPr id="9" name="Rectangle 8">
            <a:extLst>
              <a:ext uri="{FF2B5EF4-FFF2-40B4-BE49-F238E27FC236}">
                <a16:creationId xmlns:a16="http://schemas.microsoft.com/office/drawing/2014/main" id="{EA364D3F-2DB6-716C-7FCB-532E308B0F6A}"/>
              </a:ext>
            </a:extLst>
          </p:cNvPr>
          <p:cNvSpPr/>
          <p:nvPr/>
        </p:nvSpPr>
        <p:spPr>
          <a:xfrm>
            <a:off x="4936273" y="1090458"/>
            <a:ext cx="1590908" cy="609600"/>
          </a:xfrm>
          <a:prstGeom prst="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panose="020B0604020202020204" charset="0"/>
              </a:rPr>
              <a:t>Visualization</a:t>
            </a:r>
            <a:endParaRPr lang="en-IN" b="1" dirty="0">
              <a:solidFill>
                <a:schemeClr val="tx1"/>
              </a:solidFill>
              <a:latin typeface="Albert Sans" panose="020B0604020202020204" charset="0"/>
            </a:endParaRPr>
          </a:p>
        </p:txBody>
      </p:sp>
      <p:sp>
        <p:nvSpPr>
          <p:cNvPr id="10" name="Rectangle 9">
            <a:extLst>
              <a:ext uri="{FF2B5EF4-FFF2-40B4-BE49-F238E27FC236}">
                <a16:creationId xmlns:a16="http://schemas.microsoft.com/office/drawing/2014/main" id="{37E842CE-FCF3-89D7-4940-74F35BD23E81}"/>
              </a:ext>
            </a:extLst>
          </p:cNvPr>
          <p:cNvSpPr/>
          <p:nvPr/>
        </p:nvSpPr>
        <p:spPr>
          <a:xfrm>
            <a:off x="7170235" y="1107688"/>
            <a:ext cx="1590908" cy="609600"/>
          </a:xfrm>
          <a:prstGeom prst="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panose="020B0604020202020204" charset="0"/>
              </a:rPr>
              <a:t>Splitting Data</a:t>
            </a:r>
            <a:endParaRPr lang="en-IN" b="1" dirty="0">
              <a:solidFill>
                <a:schemeClr val="tx1"/>
              </a:solidFill>
              <a:latin typeface="Albert Sans" panose="020B0604020202020204" charset="0"/>
            </a:endParaRPr>
          </a:p>
        </p:txBody>
      </p:sp>
      <p:sp>
        <p:nvSpPr>
          <p:cNvPr id="13" name="Rectangle 12">
            <a:extLst>
              <a:ext uri="{FF2B5EF4-FFF2-40B4-BE49-F238E27FC236}">
                <a16:creationId xmlns:a16="http://schemas.microsoft.com/office/drawing/2014/main" id="{E36B38C9-A339-A957-7C58-6AA8DD5C52FE}"/>
              </a:ext>
            </a:extLst>
          </p:cNvPr>
          <p:cNvSpPr/>
          <p:nvPr/>
        </p:nvSpPr>
        <p:spPr>
          <a:xfrm>
            <a:off x="6891451" y="3981641"/>
            <a:ext cx="1590908" cy="609600"/>
          </a:xfrm>
          <a:prstGeom prst="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panose="020B0604020202020204" charset="0"/>
              </a:rPr>
              <a:t>Model Building</a:t>
            </a:r>
            <a:endParaRPr lang="en-IN" b="1" dirty="0">
              <a:solidFill>
                <a:schemeClr val="tx1"/>
              </a:solidFill>
              <a:latin typeface="Albert Sans" panose="020B0604020202020204" charset="0"/>
            </a:endParaRPr>
          </a:p>
        </p:txBody>
      </p:sp>
      <p:sp>
        <p:nvSpPr>
          <p:cNvPr id="14" name="Oval 13">
            <a:extLst>
              <a:ext uri="{FF2B5EF4-FFF2-40B4-BE49-F238E27FC236}">
                <a16:creationId xmlns:a16="http://schemas.microsoft.com/office/drawing/2014/main" id="{D8D2A349-62D0-0348-636E-9673A59F1EC4}"/>
              </a:ext>
            </a:extLst>
          </p:cNvPr>
          <p:cNvSpPr/>
          <p:nvPr/>
        </p:nvSpPr>
        <p:spPr>
          <a:xfrm>
            <a:off x="6177775" y="2298583"/>
            <a:ext cx="1271239" cy="854927"/>
          </a:xfrm>
          <a:prstGeom prst="ellipse">
            <a:avLst/>
          </a:prstGeom>
          <a:solidFill>
            <a:schemeClr val="accent2">
              <a:lumMod val="40000"/>
              <a:lumOff val="6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panose="020B0604020202020204" charset="0"/>
              </a:rPr>
              <a:t>Train</a:t>
            </a:r>
            <a:endParaRPr lang="en-IN" b="1" dirty="0">
              <a:solidFill>
                <a:schemeClr val="tx1"/>
              </a:solidFill>
              <a:latin typeface="Albert Sans" panose="020B0604020202020204" charset="0"/>
            </a:endParaRPr>
          </a:p>
        </p:txBody>
      </p:sp>
      <p:sp>
        <p:nvSpPr>
          <p:cNvPr id="15" name="Oval 14">
            <a:extLst>
              <a:ext uri="{FF2B5EF4-FFF2-40B4-BE49-F238E27FC236}">
                <a16:creationId xmlns:a16="http://schemas.microsoft.com/office/drawing/2014/main" id="{E62727CB-8985-C3F2-AD85-DC48D978D08C}"/>
              </a:ext>
            </a:extLst>
          </p:cNvPr>
          <p:cNvSpPr/>
          <p:nvPr/>
        </p:nvSpPr>
        <p:spPr>
          <a:xfrm>
            <a:off x="7779834" y="2298583"/>
            <a:ext cx="1271239" cy="854927"/>
          </a:xfrm>
          <a:prstGeom prst="ellipse">
            <a:avLst/>
          </a:prstGeom>
          <a:solidFill>
            <a:schemeClr val="accent2">
              <a:lumMod val="40000"/>
              <a:lumOff val="6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panose="020B0604020202020204" charset="0"/>
              </a:rPr>
              <a:t>Test</a:t>
            </a:r>
            <a:endParaRPr lang="en-IN" b="1" dirty="0">
              <a:solidFill>
                <a:schemeClr val="tx1"/>
              </a:solidFill>
              <a:latin typeface="Albert Sans" panose="020B0604020202020204" charset="0"/>
            </a:endParaRPr>
          </a:p>
        </p:txBody>
      </p:sp>
      <p:sp>
        <p:nvSpPr>
          <p:cNvPr id="18" name="Rectangle 17">
            <a:extLst>
              <a:ext uri="{FF2B5EF4-FFF2-40B4-BE49-F238E27FC236}">
                <a16:creationId xmlns:a16="http://schemas.microsoft.com/office/drawing/2014/main" id="{46139F12-2119-38C4-058E-422DD3A9737A}"/>
              </a:ext>
            </a:extLst>
          </p:cNvPr>
          <p:cNvSpPr/>
          <p:nvPr/>
        </p:nvSpPr>
        <p:spPr>
          <a:xfrm>
            <a:off x="3263589" y="2114684"/>
            <a:ext cx="1843669" cy="2899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latin typeface="Albert Sans" panose="020B0604020202020204" charset="0"/>
              </a:rPr>
              <a:t>Logistic Regression</a:t>
            </a:r>
            <a:endParaRPr lang="en-IN" b="1" dirty="0">
              <a:latin typeface="Albert Sans" panose="020B0604020202020204" charset="0"/>
            </a:endParaRPr>
          </a:p>
        </p:txBody>
      </p:sp>
      <p:sp>
        <p:nvSpPr>
          <p:cNvPr id="19" name="Rectangle 18">
            <a:extLst>
              <a:ext uri="{FF2B5EF4-FFF2-40B4-BE49-F238E27FC236}">
                <a16:creationId xmlns:a16="http://schemas.microsoft.com/office/drawing/2014/main" id="{F8FD1A4F-25F0-94DE-9095-DC590FE98ED6}"/>
              </a:ext>
            </a:extLst>
          </p:cNvPr>
          <p:cNvSpPr/>
          <p:nvPr/>
        </p:nvSpPr>
        <p:spPr>
          <a:xfrm>
            <a:off x="3263590" y="2494155"/>
            <a:ext cx="1843669" cy="2899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latin typeface="Albert Sans" panose="020B0604020202020204" charset="0"/>
              </a:rPr>
              <a:t>Decision Tree</a:t>
            </a:r>
            <a:endParaRPr lang="en-IN" b="1" dirty="0">
              <a:latin typeface="Albert Sans" panose="020B0604020202020204" charset="0"/>
            </a:endParaRPr>
          </a:p>
        </p:txBody>
      </p:sp>
      <p:sp>
        <p:nvSpPr>
          <p:cNvPr id="20" name="Rectangle 19">
            <a:extLst>
              <a:ext uri="{FF2B5EF4-FFF2-40B4-BE49-F238E27FC236}">
                <a16:creationId xmlns:a16="http://schemas.microsoft.com/office/drawing/2014/main" id="{711D2FC4-DD8B-4FFE-ACE7-0D3CF0BA5CB0}"/>
              </a:ext>
            </a:extLst>
          </p:cNvPr>
          <p:cNvSpPr/>
          <p:nvPr/>
        </p:nvSpPr>
        <p:spPr>
          <a:xfrm>
            <a:off x="3274741" y="2908781"/>
            <a:ext cx="1843669" cy="2899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latin typeface="Albert Sans" panose="020B0604020202020204" charset="0"/>
              </a:rPr>
              <a:t>Random Forest</a:t>
            </a:r>
            <a:endParaRPr lang="en-IN" b="1" dirty="0">
              <a:latin typeface="Albert Sans" panose="020B0604020202020204" charset="0"/>
            </a:endParaRPr>
          </a:p>
        </p:txBody>
      </p:sp>
      <p:sp>
        <p:nvSpPr>
          <p:cNvPr id="21" name="Rectangle 20">
            <a:extLst>
              <a:ext uri="{FF2B5EF4-FFF2-40B4-BE49-F238E27FC236}">
                <a16:creationId xmlns:a16="http://schemas.microsoft.com/office/drawing/2014/main" id="{7BCF55A5-030F-AFAA-E66E-C79386947BE4}"/>
              </a:ext>
            </a:extLst>
          </p:cNvPr>
          <p:cNvSpPr/>
          <p:nvPr/>
        </p:nvSpPr>
        <p:spPr>
          <a:xfrm>
            <a:off x="3263589" y="3346371"/>
            <a:ext cx="1843669" cy="2899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latin typeface="Albert Sans" panose="020B0604020202020204" charset="0"/>
              </a:rPr>
              <a:t>Navie Bayes</a:t>
            </a:r>
            <a:endParaRPr lang="en-IN" b="1" dirty="0">
              <a:latin typeface="Albert Sans" panose="020B0604020202020204" charset="0"/>
            </a:endParaRPr>
          </a:p>
        </p:txBody>
      </p:sp>
      <p:sp>
        <p:nvSpPr>
          <p:cNvPr id="22" name="Rectangle 21">
            <a:extLst>
              <a:ext uri="{FF2B5EF4-FFF2-40B4-BE49-F238E27FC236}">
                <a16:creationId xmlns:a16="http://schemas.microsoft.com/office/drawing/2014/main" id="{D6E61C42-FB04-CD8E-5606-872FD74BA3B8}"/>
              </a:ext>
            </a:extLst>
          </p:cNvPr>
          <p:cNvSpPr/>
          <p:nvPr/>
        </p:nvSpPr>
        <p:spPr>
          <a:xfrm>
            <a:off x="3263589" y="3815381"/>
            <a:ext cx="1843669" cy="2899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latin typeface="Albert Sans" panose="020B0604020202020204" charset="0"/>
              </a:rPr>
              <a:t>Passive Aggressive</a:t>
            </a:r>
            <a:endParaRPr lang="en-IN" b="1" dirty="0">
              <a:latin typeface="Albert Sans" panose="020B0604020202020204" charset="0"/>
            </a:endParaRPr>
          </a:p>
        </p:txBody>
      </p:sp>
      <p:sp>
        <p:nvSpPr>
          <p:cNvPr id="23" name="Rectangle 22">
            <a:extLst>
              <a:ext uri="{FF2B5EF4-FFF2-40B4-BE49-F238E27FC236}">
                <a16:creationId xmlns:a16="http://schemas.microsoft.com/office/drawing/2014/main" id="{9209B713-B68E-5176-47D7-86F609F00F5E}"/>
              </a:ext>
            </a:extLst>
          </p:cNvPr>
          <p:cNvSpPr/>
          <p:nvPr/>
        </p:nvSpPr>
        <p:spPr>
          <a:xfrm>
            <a:off x="3263589" y="4240830"/>
            <a:ext cx="1843669" cy="2899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latin typeface="Albert Sans" panose="020B0604020202020204" charset="0"/>
              </a:rPr>
              <a:t>SVM</a:t>
            </a:r>
            <a:endParaRPr lang="en-IN" b="1" dirty="0">
              <a:latin typeface="Albert Sans" panose="020B0604020202020204" charset="0"/>
            </a:endParaRPr>
          </a:p>
        </p:txBody>
      </p:sp>
      <p:cxnSp>
        <p:nvCxnSpPr>
          <p:cNvPr id="25" name="Straight Arrow Connector 24">
            <a:extLst>
              <a:ext uri="{FF2B5EF4-FFF2-40B4-BE49-F238E27FC236}">
                <a16:creationId xmlns:a16="http://schemas.microsoft.com/office/drawing/2014/main" id="{68EF25B7-7CDB-797F-FCF5-26000126441C}"/>
              </a:ext>
            </a:extLst>
          </p:cNvPr>
          <p:cNvCxnSpPr>
            <a:stCxn id="7" idx="3"/>
            <a:endCxn id="8" idx="1"/>
          </p:cNvCxnSpPr>
          <p:nvPr/>
        </p:nvCxnSpPr>
        <p:spPr>
          <a:xfrm flipV="1">
            <a:off x="2074127" y="1395258"/>
            <a:ext cx="635619" cy="246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1153671A-CE63-80EE-F8AE-C9A8EED7E4A6}"/>
              </a:ext>
            </a:extLst>
          </p:cNvPr>
          <p:cNvCxnSpPr>
            <a:cxnSpLocks/>
            <a:endCxn id="9" idx="1"/>
          </p:cNvCxnSpPr>
          <p:nvPr/>
        </p:nvCxnSpPr>
        <p:spPr>
          <a:xfrm flipV="1">
            <a:off x="4300654" y="1395258"/>
            <a:ext cx="635619" cy="81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A2FDED9B-0719-F987-F376-783C2B62B74B}"/>
              </a:ext>
            </a:extLst>
          </p:cNvPr>
          <p:cNvCxnSpPr>
            <a:cxnSpLocks/>
            <a:endCxn id="10" idx="1"/>
          </p:cNvCxnSpPr>
          <p:nvPr/>
        </p:nvCxnSpPr>
        <p:spPr>
          <a:xfrm flipV="1">
            <a:off x="6534616" y="1412488"/>
            <a:ext cx="635619" cy="185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1F74439E-BDF3-260E-6924-3163269461A8}"/>
              </a:ext>
            </a:extLst>
          </p:cNvPr>
          <p:cNvCxnSpPr>
            <a:cxnSpLocks/>
            <a:stCxn id="10" idx="2"/>
          </p:cNvCxnSpPr>
          <p:nvPr/>
        </p:nvCxnSpPr>
        <p:spPr>
          <a:xfrm flipH="1">
            <a:off x="7077307" y="1717288"/>
            <a:ext cx="888382" cy="5799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719CFB1A-F0DC-F76B-04DD-FD9179A6E97E}"/>
              </a:ext>
            </a:extLst>
          </p:cNvPr>
          <p:cNvCxnSpPr>
            <a:stCxn id="10" idx="2"/>
          </p:cNvCxnSpPr>
          <p:nvPr/>
        </p:nvCxnSpPr>
        <p:spPr>
          <a:xfrm>
            <a:off x="7965689" y="1717288"/>
            <a:ext cx="687657" cy="5799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EB56433F-2BD6-67A0-E10D-FB11FC5D0CB0}"/>
              </a:ext>
            </a:extLst>
          </p:cNvPr>
          <p:cNvCxnSpPr>
            <a:cxnSpLocks/>
            <a:stCxn id="14" idx="4"/>
            <a:endCxn id="13" idx="0"/>
          </p:cNvCxnSpPr>
          <p:nvPr/>
        </p:nvCxnSpPr>
        <p:spPr>
          <a:xfrm>
            <a:off x="6813395" y="3153510"/>
            <a:ext cx="873510" cy="8281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65C0816E-A9C8-F314-4C1B-76A568765B89}"/>
              </a:ext>
            </a:extLst>
          </p:cNvPr>
          <p:cNvCxnSpPr>
            <a:cxnSpLocks/>
          </p:cNvCxnSpPr>
          <p:nvPr/>
        </p:nvCxnSpPr>
        <p:spPr>
          <a:xfrm flipH="1">
            <a:off x="7735227" y="3163479"/>
            <a:ext cx="854929" cy="8081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9B6606F9-FDCE-9036-E0D2-9618B56C7803}"/>
              </a:ext>
            </a:extLst>
          </p:cNvPr>
          <p:cNvCxnSpPr>
            <a:cxnSpLocks/>
            <a:stCxn id="13" idx="1"/>
          </p:cNvCxnSpPr>
          <p:nvPr/>
        </p:nvCxnSpPr>
        <p:spPr>
          <a:xfrm flipH="1">
            <a:off x="5813502" y="4286441"/>
            <a:ext cx="1077949" cy="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A4D0ACDE-B104-DDDF-F9AC-B2C8E5833517}"/>
              </a:ext>
            </a:extLst>
          </p:cNvPr>
          <p:cNvCxnSpPr>
            <a:cxnSpLocks/>
          </p:cNvCxnSpPr>
          <p:nvPr/>
        </p:nvCxnSpPr>
        <p:spPr>
          <a:xfrm flipH="1">
            <a:off x="5809786" y="2216031"/>
            <a:ext cx="3716" cy="2169765"/>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8BD9CB2E-30D0-A925-F698-2452FF59A766}"/>
              </a:ext>
            </a:extLst>
          </p:cNvPr>
          <p:cNvCxnSpPr>
            <a:cxnSpLocks/>
          </p:cNvCxnSpPr>
          <p:nvPr/>
        </p:nvCxnSpPr>
        <p:spPr>
          <a:xfrm flipH="1">
            <a:off x="5099826" y="2216031"/>
            <a:ext cx="713676" cy="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7AB2B045-B655-1BAF-9D9A-DED5C42A045D}"/>
              </a:ext>
            </a:extLst>
          </p:cNvPr>
          <p:cNvCxnSpPr>
            <a:cxnSpLocks/>
          </p:cNvCxnSpPr>
          <p:nvPr/>
        </p:nvCxnSpPr>
        <p:spPr>
          <a:xfrm flipH="1">
            <a:off x="5099826" y="2628625"/>
            <a:ext cx="713676"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91B4F7CF-2E69-6571-E207-75EF31316C34}"/>
              </a:ext>
            </a:extLst>
          </p:cNvPr>
          <p:cNvCxnSpPr>
            <a:cxnSpLocks/>
          </p:cNvCxnSpPr>
          <p:nvPr/>
        </p:nvCxnSpPr>
        <p:spPr>
          <a:xfrm flipH="1">
            <a:off x="5118410" y="3053747"/>
            <a:ext cx="713676" cy="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EB8444C1-E1CE-A9B1-0C98-CD083D2BD456}"/>
              </a:ext>
            </a:extLst>
          </p:cNvPr>
          <p:cNvCxnSpPr>
            <a:cxnSpLocks/>
          </p:cNvCxnSpPr>
          <p:nvPr/>
        </p:nvCxnSpPr>
        <p:spPr>
          <a:xfrm flipH="1">
            <a:off x="5099826" y="3480841"/>
            <a:ext cx="713676" cy="0"/>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59DD9AAF-277A-A425-A221-1F3EF3661382}"/>
              </a:ext>
            </a:extLst>
          </p:cNvPr>
          <p:cNvCxnSpPr>
            <a:cxnSpLocks/>
          </p:cNvCxnSpPr>
          <p:nvPr/>
        </p:nvCxnSpPr>
        <p:spPr>
          <a:xfrm flipH="1">
            <a:off x="5096110" y="3949851"/>
            <a:ext cx="713676" cy="0"/>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A5FDCC6A-C239-D8D4-CFCC-E5103B207C61}"/>
              </a:ext>
            </a:extLst>
          </p:cNvPr>
          <p:cNvCxnSpPr>
            <a:cxnSpLocks/>
          </p:cNvCxnSpPr>
          <p:nvPr/>
        </p:nvCxnSpPr>
        <p:spPr>
          <a:xfrm flipH="1">
            <a:off x="5096110" y="4385796"/>
            <a:ext cx="713676" cy="0"/>
          </a:xfrm>
          <a:prstGeom prst="line">
            <a:avLst/>
          </a:prstGeom>
        </p:spPr>
        <p:style>
          <a:lnRef idx="2">
            <a:schemeClr val="dk1"/>
          </a:lnRef>
          <a:fillRef idx="0">
            <a:schemeClr val="dk1"/>
          </a:fillRef>
          <a:effectRef idx="1">
            <a:schemeClr val="dk1"/>
          </a:effectRef>
          <a:fontRef idx="minor">
            <a:schemeClr val="tx1"/>
          </a:fontRef>
        </p:style>
      </p:cxnSp>
      <p:sp>
        <p:nvSpPr>
          <p:cNvPr id="63" name="Oval 62">
            <a:extLst>
              <a:ext uri="{FF2B5EF4-FFF2-40B4-BE49-F238E27FC236}">
                <a16:creationId xmlns:a16="http://schemas.microsoft.com/office/drawing/2014/main" id="{292C6C2F-B9AF-3D1A-CB4E-4377781BC0B5}"/>
              </a:ext>
            </a:extLst>
          </p:cNvPr>
          <p:cNvSpPr/>
          <p:nvPr/>
        </p:nvSpPr>
        <p:spPr>
          <a:xfrm>
            <a:off x="1133704" y="2219730"/>
            <a:ext cx="1490551" cy="1378101"/>
          </a:xfrm>
          <a:prstGeom prst="ellipse">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panose="020B0604020202020204" charset="0"/>
              </a:rPr>
              <a:t>Compare Accuracy</a:t>
            </a:r>
            <a:endParaRPr lang="en-IN" b="1" dirty="0">
              <a:solidFill>
                <a:schemeClr val="tx1"/>
              </a:solidFill>
              <a:latin typeface="Albert Sans" panose="020B0604020202020204" charset="0"/>
            </a:endParaRPr>
          </a:p>
        </p:txBody>
      </p:sp>
      <p:sp>
        <p:nvSpPr>
          <p:cNvPr id="64" name="Rectangle 63">
            <a:extLst>
              <a:ext uri="{FF2B5EF4-FFF2-40B4-BE49-F238E27FC236}">
                <a16:creationId xmlns:a16="http://schemas.microsoft.com/office/drawing/2014/main" id="{5F7F47DC-2FD1-B60C-6AE2-775EBD6A621E}"/>
              </a:ext>
            </a:extLst>
          </p:cNvPr>
          <p:cNvSpPr/>
          <p:nvPr/>
        </p:nvSpPr>
        <p:spPr>
          <a:xfrm>
            <a:off x="763021" y="4240830"/>
            <a:ext cx="2132578" cy="759637"/>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bert Sans" panose="020B0604020202020204" charset="0"/>
              </a:rPr>
              <a:t>Save Model And Classify News</a:t>
            </a:r>
            <a:endParaRPr lang="en-IN" b="1" dirty="0">
              <a:solidFill>
                <a:schemeClr val="tx1"/>
              </a:solidFill>
              <a:latin typeface="Albert Sans" panose="020B0604020202020204" charset="0"/>
            </a:endParaRPr>
          </a:p>
        </p:txBody>
      </p:sp>
      <p:cxnSp>
        <p:nvCxnSpPr>
          <p:cNvPr id="67" name="Straight Connector 66">
            <a:extLst>
              <a:ext uri="{FF2B5EF4-FFF2-40B4-BE49-F238E27FC236}">
                <a16:creationId xmlns:a16="http://schemas.microsoft.com/office/drawing/2014/main" id="{FF2C2D4C-E598-A8C4-8D22-CE6F3A1BC6A8}"/>
              </a:ext>
            </a:extLst>
          </p:cNvPr>
          <p:cNvCxnSpPr>
            <a:stCxn id="18" idx="1"/>
          </p:cNvCxnSpPr>
          <p:nvPr/>
        </p:nvCxnSpPr>
        <p:spPr>
          <a:xfrm flipH="1">
            <a:off x="2549912" y="2259650"/>
            <a:ext cx="713677" cy="312100"/>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79DB54AE-DDF5-6B9A-5157-6DBD95B84E9B}"/>
              </a:ext>
            </a:extLst>
          </p:cNvPr>
          <p:cNvCxnSpPr>
            <a:cxnSpLocks/>
          </p:cNvCxnSpPr>
          <p:nvPr/>
        </p:nvCxnSpPr>
        <p:spPr>
          <a:xfrm flipH="1">
            <a:off x="2624255" y="2657510"/>
            <a:ext cx="639335" cy="77712"/>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974BA9F6-7953-DC6C-A7EC-612188942FA6}"/>
              </a:ext>
            </a:extLst>
          </p:cNvPr>
          <p:cNvCxnSpPr>
            <a:stCxn id="20" idx="1"/>
            <a:endCxn id="63" idx="6"/>
          </p:cNvCxnSpPr>
          <p:nvPr/>
        </p:nvCxnSpPr>
        <p:spPr>
          <a:xfrm flipH="1" flipV="1">
            <a:off x="2624255" y="2908781"/>
            <a:ext cx="650486" cy="144966"/>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3ACF8C80-D973-D92D-7DF6-8A222AAFBE59}"/>
              </a:ext>
            </a:extLst>
          </p:cNvPr>
          <p:cNvCxnSpPr>
            <a:cxnSpLocks/>
            <a:stCxn id="21" idx="1"/>
          </p:cNvCxnSpPr>
          <p:nvPr/>
        </p:nvCxnSpPr>
        <p:spPr>
          <a:xfrm flipH="1" flipV="1">
            <a:off x="2583365" y="3115853"/>
            <a:ext cx="680224" cy="375484"/>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B3DFE527-2223-A6F4-8950-01314D91EDD1}"/>
              </a:ext>
            </a:extLst>
          </p:cNvPr>
          <p:cNvCxnSpPr>
            <a:cxnSpLocks/>
            <a:stCxn id="22" idx="1"/>
          </p:cNvCxnSpPr>
          <p:nvPr/>
        </p:nvCxnSpPr>
        <p:spPr>
          <a:xfrm flipH="1" flipV="1">
            <a:off x="2527610" y="3259897"/>
            <a:ext cx="735979" cy="700450"/>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F102D86E-048A-1A24-9DF0-ACB1E4924913}"/>
              </a:ext>
            </a:extLst>
          </p:cNvPr>
          <p:cNvCxnSpPr>
            <a:stCxn id="23" idx="1"/>
            <a:endCxn id="63" idx="5"/>
          </p:cNvCxnSpPr>
          <p:nvPr/>
        </p:nvCxnSpPr>
        <p:spPr>
          <a:xfrm flipH="1" flipV="1">
            <a:off x="2405969" y="3396013"/>
            <a:ext cx="857620" cy="989783"/>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Arrow Connector 84">
            <a:extLst>
              <a:ext uri="{FF2B5EF4-FFF2-40B4-BE49-F238E27FC236}">
                <a16:creationId xmlns:a16="http://schemas.microsoft.com/office/drawing/2014/main" id="{E1973819-D14D-7A92-6A75-3571F389EBC7}"/>
              </a:ext>
            </a:extLst>
          </p:cNvPr>
          <p:cNvCxnSpPr>
            <a:stCxn id="63" idx="4"/>
          </p:cNvCxnSpPr>
          <p:nvPr/>
        </p:nvCxnSpPr>
        <p:spPr>
          <a:xfrm flipH="1">
            <a:off x="1878979" y="3597831"/>
            <a:ext cx="1" cy="6429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7356659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715099" y="535100"/>
            <a:ext cx="5239652" cy="602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Software Requirements</a:t>
            </a:r>
            <a:endParaRPr dirty="0"/>
          </a:p>
        </p:txBody>
      </p:sp>
      <p:sp>
        <p:nvSpPr>
          <p:cNvPr id="123" name="Google Shape;123;p23"/>
          <p:cNvSpPr txBox="1">
            <a:spLocks noGrp="1"/>
          </p:cNvSpPr>
          <p:nvPr>
            <p:ph type="body" idx="1"/>
          </p:nvPr>
        </p:nvSpPr>
        <p:spPr>
          <a:xfrm>
            <a:off x="930689" y="1282949"/>
            <a:ext cx="3477759" cy="3358007"/>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Ø"/>
            </a:pPr>
            <a:r>
              <a:rPr lang="en-US" sz="1600" b="1" dirty="0"/>
              <a:t>Environment:</a:t>
            </a:r>
            <a:r>
              <a:rPr lang="en-US" sz="1600" b="1" dirty="0">
                <a:latin typeface="Albert Sans" panose="020B0604020202020204" charset="0"/>
              </a:rPr>
              <a:t> </a:t>
            </a:r>
            <a:r>
              <a:rPr lang="en-US" sz="1600" dirty="0">
                <a:latin typeface="Albert Sans" panose="020B0604020202020204" charset="0"/>
              </a:rPr>
              <a:t>VS Code</a:t>
            </a:r>
          </a:p>
          <a:p>
            <a:pPr marL="285750" lvl="0" indent="-285750" algn="l" rtl="0">
              <a:lnSpc>
                <a:spcPct val="150000"/>
              </a:lnSpc>
              <a:spcBef>
                <a:spcPts val="0"/>
              </a:spcBef>
              <a:spcAft>
                <a:spcPts val="0"/>
              </a:spcAft>
              <a:buFont typeface="Wingdings" panose="05000000000000000000" pitchFamily="2" charset="2"/>
              <a:buChar char="Ø"/>
            </a:pPr>
            <a:r>
              <a:rPr lang="en-US" sz="1600" b="1" dirty="0">
                <a:latin typeface="Albert Sans" panose="020B0604020202020204" charset="0"/>
              </a:rPr>
              <a:t>Libraries:</a:t>
            </a:r>
          </a:p>
          <a:p>
            <a:pPr marL="742950" lvl="1" indent="-285750">
              <a:lnSpc>
                <a:spcPct val="150000"/>
              </a:lnSpc>
              <a:buFont typeface="Wingdings" panose="05000000000000000000" pitchFamily="2" charset="2"/>
              <a:buChar char="§"/>
            </a:pPr>
            <a:r>
              <a:rPr lang="en-US" sz="1600" dirty="0">
                <a:latin typeface="Albert Sans" panose="020B0604020202020204" charset="0"/>
              </a:rPr>
              <a:t>PANDAS</a:t>
            </a:r>
          </a:p>
          <a:p>
            <a:pPr marL="742950" lvl="1" indent="-285750">
              <a:lnSpc>
                <a:spcPct val="150000"/>
              </a:lnSpc>
              <a:buFont typeface="Wingdings" panose="05000000000000000000" pitchFamily="2" charset="2"/>
              <a:buChar char="§"/>
            </a:pPr>
            <a:r>
              <a:rPr lang="en-US" sz="1600" dirty="0">
                <a:latin typeface="Albert Sans" panose="020B0604020202020204" charset="0"/>
              </a:rPr>
              <a:t>NLTK</a:t>
            </a:r>
          </a:p>
          <a:p>
            <a:pPr marL="742950" lvl="1" indent="-285750">
              <a:lnSpc>
                <a:spcPct val="150000"/>
              </a:lnSpc>
              <a:buFont typeface="Wingdings" panose="05000000000000000000" pitchFamily="2" charset="2"/>
              <a:buChar char="§"/>
            </a:pPr>
            <a:r>
              <a:rPr lang="en-US" sz="1600" dirty="0">
                <a:latin typeface="Albert Sans" panose="020B0604020202020204" charset="0"/>
              </a:rPr>
              <a:t>MATPLOTLIB</a:t>
            </a:r>
          </a:p>
          <a:p>
            <a:pPr marL="742950" lvl="1" indent="-285750">
              <a:lnSpc>
                <a:spcPct val="150000"/>
              </a:lnSpc>
              <a:buFont typeface="Wingdings" panose="05000000000000000000" pitchFamily="2" charset="2"/>
              <a:buChar char="§"/>
            </a:pPr>
            <a:r>
              <a:rPr lang="en-US" sz="1600" dirty="0">
                <a:latin typeface="Albert Sans" panose="020B0604020202020204" charset="0"/>
              </a:rPr>
              <a:t>SEABORN</a:t>
            </a:r>
          </a:p>
          <a:p>
            <a:pPr marL="742950" lvl="1" indent="-285750">
              <a:lnSpc>
                <a:spcPct val="150000"/>
              </a:lnSpc>
              <a:buFont typeface="Wingdings" panose="05000000000000000000" pitchFamily="2" charset="2"/>
              <a:buChar char="§"/>
            </a:pPr>
            <a:r>
              <a:rPr lang="en-US" sz="1600" dirty="0">
                <a:latin typeface="Albert Sans" panose="020B0604020202020204" charset="0"/>
              </a:rPr>
              <a:t>SKLEARN</a:t>
            </a:r>
          </a:p>
          <a:p>
            <a:pPr marL="742950" lvl="1" indent="-285750">
              <a:lnSpc>
                <a:spcPct val="150000"/>
              </a:lnSpc>
              <a:buFont typeface="Wingdings" panose="05000000000000000000" pitchFamily="2" charset="2"/>
              <a:buChar char="§"/>
            </a:pPr>
            <a:r>
              <a:rPr lang="en-US" sz="1600" dirty="0">
                <a:latin typeface="Albert Sans" panose="020B0604020202020204" charset="0"/>
              </a:rPr>
              <a:t>JOBLIB</a:t>
            </a:r>
          </a:p>
          <a:p>
            <a:pPr marL="742950" lvl="1" indent="-285750">
              <a:lnSpc>
                <a:spcPct val="150000"/>
              </a:lnSpc>
              <a:buFont typeface="Wingdings" panose="05000000000000000000" pitchFamily="2" charset="2"/>
              <a:buChar char="§"/>
            </a:pPr>
            <a:r>
              <a:rPr lang="en-US" sz="1600" dirty="0">
                <a:latin typeface="Albert Sans" panose="020B0604020202020204" charset="0"/>
              </a:rPr>
              <a:t>STREAMLIT</a:t>
            </a:r>
            <a:endParaRPr lang="en-US" sz="1600" dirty="0"/>
          </a:p>
        </p:txBody>
      </p:sp>
      <p:pic>
        <p:nvPicPr>
          <p:cNvPr id="124" name="Google Shape;124;p23"/>
          <p:cNvPicPr preferRelativeResize="0"/>
          <p:nvPr/>
        </p:nvPicPr>
        <p:blipFill>
          <a:blip r:embed="rId3">
            <a:alphaModFix/>
          </a:blip>
          <a:stretch>
            <a:fillRect/>
          </a:stretch>
        </p:blipFill>
        <p:spPr>
          <a:xfrm rot="10800000">
            <a:off x="6961180" y="4050440"/>
            <a:ext cx="2182820" cy="1093060"/>
          </a:xfrm>
          <a:prstGeom prst="rect">
            <a:avLst/>
          </a:prstGeom>
          <a:noFill/>
          <a:ln>
            <a:noFill/>
          </a:ln>
        </p:spPr>
      </p:pic>
      <p:pic>
        <p:nvPicPr>
          <p:cNvPr id="125" name="Google Shape;125;p23"/>
          <p:cNvPicPr preferRelativeResize="0"/>
          <p:nvPr/>
        </p:nvPicPr>
        <p:blipFill>
          <a:blip r:embed="rId4">
            <a:alphaModFix/>
          </a:blip>
          <a:stretch>
            <a:fillRect/>
          </a:stretch>
        </p:blipFill>
        <p:spPr>
          <a:xfrm>
            <a:off x="6563925" y="3369875"/>
            <a:ext cx="1271088" cy="1271081"/>
          </a:xfrm>
          <a:prstGeom prst="rect">
            <a:avLst/>
          </a:prstGeom>
          <a:noFill/>
          <a:ln>
            <a:noFill/>
          </a:ln>
        </p:spPr>
      </p:pic>
      <p:sp>
        <p:nvSpPr>
          <p:cNvPr id="126" name="Google Shape;126;p23"/>
          <p:cNvSpPr/>
          <p:nvPr/>
        </p:nvSpPr>
        <p:spPr>
          <a:xfrm>
            <a:off x="8049851" y="2121000"/>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
        <p:nvSpPr>
          <p:cNvPr id="127" name="Google Shape;127;p23"/>
          <p:cNvSpPr/>
          <p:nvPr/>
        </p:nvSpPr>
        <p:spPr>
          <a:xfrm>
            <a:off x="6699275" y="2120988"/>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Tree>
    <p:extLst>
      <p:ext uri="{BB962C8B-B14F-4D97-AF65-F5344CB8AC3E}">
        <p14:creationId xmlns:p14="http://schemas.microsoft.com/office/powerpoint/2010/main" val="218758445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2791E-E30C-16DC-4F92-65AA1FFC1921}"/>
              </a:ext>
            </a:extLst>
          </p:cNvPr>
          <p:cNvSpPr txBox="1"/>
          <p:nvPr/>
        </p:nvSpPr>
        <p:spPr>
          <a:xfrm>
            <a:off x="4661210" y="721114"/>
            <a:ext cx="4289503" cy="553998"/>
          </a:xfrm>
          <a:prstGeom prst="rect">
            <a:avLst/>
          </a:prstGeom>
          <a:noFill/>
        </p:spPr>
        <p:txBody>
          <a:bodyPr wrap="square" rtlCol="0">
            <a:spAutoFit/>
          </a:bodyPr>
          <a:lstStyle/>
          <a:p>
            <a:r>
              <a:rPr lang="en-US" sz="3000" b="1" dirty="0">
                <a:latin typeface="Epilogue" panose="020B0604020202020204" charset="0"/>
              </a:rPr>
              <a:t>Steps Involved</a:t>
            </a:r>
            <a:endParaRPr lang="en-IN" sz="3000" b="1" dirty="0">
              <a:latin typeface="Epilogue" panose="020B0604020202020204" charset="0"/>
            </a:endParaRPr>
          </a:p>
        </p:txBody>
      </p:sp>
      <p:sp>
        <p:nvSpPr>
          <p:cNvPr id="8" name="TextBox 7">
            <a:extLst>
              <a:ext uri="{FF2B5EF4-FFF2-40B4-BE49-F238E27FC236}">
                <a16:creationId xmlns:a16="http://schemas.microsoft.com/office/drawing/2014/main" id="{469760F1-4E93-5E49-47E0-4152B4F27BD8}"/>
              </a:ext>
            </a:extLst>
          </p:cNvPr>
          <p:cNvSpPr txBox="1"/>
          <p:nvPr/>
        </p:nvSpPr>
        <p:spPr>
          <a:xfrm>
            <a:off x="4951142" y="1464907"/>
            <a:ext cx="4125952" cy="3375283"/>
          </a:xfrm>
          <a:prstGeom prst="rect">
            <a:avLst/>
          </a:prstGeom>
          <a:noFill/>
        </p:spPr>
        <p:txBody>
          <a:bodyPr wrap="square" rtlCol="0" anchor="t">
            <a:spAutoFit/>
          </a:bodyPr>
          <a:lstStyle/>
          <a:p>
            <a:pPr marL="285750" indent="-285750">
              <a:lnSpc>
                <a:spcPct val="150000"/>
              </a:lnSpc>
              <a:buFont typeface="Wingdings" panose="05000000000000000000" pitchFamily="2" charset="2"/>
              <a:buChar char="Ø"/>
            </a:pPr>
            <a:r>
              <a:rPr lang="en-US" sz="1600" dirty="0">
                <a:latin typeface="Albert Sans" panose="020B0604020202020204" charset="0"/>
              </a:rPr>
              <a:t>Data Collection</a:t>
            </a:r>
          </a:p>
          <a:p>
            <a:pPr marL="285750" indent="-285750">
              <a:lnSpc>
                <a:spcPct val="150000"/>
              </a:lnSpc>
              <a:buFont typeface="Wingdings" panose="05000000000000000000" pitchFamily="2" charset="2"/>
              <a:buChar char="Ø"/>
            </a:pPr>
            <a:r>
              <a:rPr lang="en-US" sz="1600" dirty="0">
                <a:latin typeface="Albert Sans" panose="020B0604020202020204" charset="0"/>
              </a:rPr>
              <a:t>Data Pre Processing</a:t>
            </a:r>
          </a:p>
          <a:p>
            <a:pPr marL="285750" indent="-285750">
              <a:lnSpc>
                <a:spcPct val="150000"/>
              </a:lnSpc>
              <a:buFont typeface="Wingdings" panose="05000000000000000000" pitchFamily="2" charset="2"/>
              <a:buChar char="Ø"/>
            </a:pPr>
            <a:r>
              <a:rPr lang="en-US" sz="1600" dirty="0">
                <a:latin typeface="Albert Sans" panose="020B0604020202020204" charset="0"/>
              </a:rPr>
              <a:t>Visualization</a:t>
            </a:r>
          </a:p>
          <a:p>
            <a:pPr marL="285750" lvl="0" indent="-285750" algn="l" rtl="0">
              <a:lnSpc>
                <a:spcPct val="150000"/>
              </a:lnSpc>
              <a:spcBef>
                <a:spcPts val="0"/>
              </a:spcBef>
              <a:spcAft>
                <a:spcPts val="0"/>
              </a:spcAft>
              <a:buFont typeface="Wingdings" panose="05000000000000000000" pitchFamily="2" charset="2"/>
              <a:buChar char="Ø"/>
            </a:pPr>
            <a:r>
              <a:rPr lang="en-US" sz="1600" dirty="0">
                <a:latin typeface="Albert Sans" panose="020B0604020202020204" charset="0"/>
              </a:rPr>
              <a:t>Splitting Data</a:t>
            </a:r>
          </a:p>
          <a:p>
            <a:pPr marL="742950" lvl="1" indent="-285750">
              <a:lnSpc>
                <a:spcPct val="150000"/>
              </a:lnSpc>
              <a:buFont typeface="Wingdings" panose="05000000000000000000" pitchFamily="2" charset="2"/>
              <a:buChar char="§"/>
            </a:pPr>
            <a:r>
              <a:rPr lang="en-US" sz="1600" dirty="0">
                <a:latin typeface="Albert Sans" panose="020B0604020202020204" charset="0"/>
              </a:rPr>
              <a:t>Training Data</a:t>
            </a:r>
          </a:p>
          <a:p>
            <a:pPr marL="742950" lvl="1" indent="-285750">
              <a:lnSpc>
                <a:spcPct val="150000"/>
              </a:lnSpc>
              <a:buFont typeface="Wingdings" panose="05000000000000000000" pitchFamily="2" charset="2"/>
              <a:buChar char="§"/>
            </a:pPr>
            <a:r>
              <a:rPr lang="en-US" sz="1600" dirty="0">
                <a:latin typeface="Albert Sans" panose="020B0604020202020204" charset="0"/>
              </a:rPr>
              <a:t>Testing Data</a:t>
            </a:r>
          </a:p>
          <a:p>
            <a:pPr marL="285750" indent="-285750">
              <a:lnSpc>
                <a:spcPct val="150000"/>
              </a:lnSpc>
              <a:buFont typeface="Wingdings" panose="05000000000000000000" pitchFamily="2" charset="2"/>
              <a:buChar char="Ø"/>
            </a:pPr>
            <a:r>
              <a:rPr lang="en-US" sz="1600" dirty="0">
                <a:latin typeface="Albert Sans" panose="020B0604020202020204" charset="0"/>
              </a:rPr>
              <a:t>Modelling</a:t>
            </a:r>
          </a:p>
          <a:p>
            <a:pPr marL="285750" indent="-285750">
              <a:lnSpc>
                <a:spcPct val="150000"/>
              </a:lnSpc>
              <a:buFont typeface="Wingdings" panose="05000000000000000000" pitchFamily="2" charset="2"/>
              <a:buChar char="Ø"/>
            </a:pPr>
            <a:r>
              <a:rPr lang="en-US" sz="1600" dirty="0">
                <a:latin typeface="Albert Sans" panose="020B0604020202020204" charset="0"/>
              </a:rPr>
              <a:t>Comparing Accuracy</a:t>
            </a:r>
          </a:p>
          <a:p>
            <a:pPr marL="285750" indent="-285750">
              <a:lnSpc>
                <a:spcPct val="150000"/>
              </a:lnSpc>
              <a:buFont typeface="Wingdings" panose="05000000000000000000" pitchFamily="2" charset="2"/>
              <a:buChar char="Ø"/>
            </a:pPr>
            <a:r>
              <a:rPr lang="en-US" sz="1600" dirty="0">
                <a:latin typeface="Albert Sans" panose="020B0604020202020204" charset="0"/>
              </a:rPr>
              <a:t>Save the Model</a:t>
            </a:r>
          </a:p>
        </p:txBody>
      </p:sp>
    </p:spTree>
    <p:extLst>
      <p:ext uri="{BB962C8B-B14F-4D97-AF65-F5344CB8AC3E}">
        <p14:creationId xmlns:p14="http://schemas.microsoft.com/office/powerpoint/2010/main" val="396612711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715099" y="535100"/>
            <a:ext cx="5239652" cy="602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Algorithms Used</a:t>
            </a:r>
            <a:endParaRPr dirty="0"/>
          </a:p>
        </p:txBody>
      </p:sp>
      <p:sp>
        <p:nvSpPr>
          <p:cNvPr id="123" name="Google Shape;123;p23"/>
          <p:cNvSpPr txBox="1">
            <a:spLocks noGrp="1"/>
          </p:cNvSpPr>
          <p:nvPr>
            <p:ph type="body" idx="1"/>
          </p:nvPr>
        </p:nvSpPr>
        <p:spPr>
          <a:xfrm>
            <a:off x="1094241" y="1362122"/>
            <a:ext cx="3477759" cy="2419256"/>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Ø"/>
            </a:pPr>
            <a:r>
              <a:rPr lang="en-US" sz="1600" dirty="0"/>
              <a:t>Logistic Regression</a:t>
            </a:r>
          </a:p>
          <a:p>
            <a:pPr marL="285750" lvl="0" indent="-285750" algn="l" rtl="0">
              <a:lnSpc>
                <a:spcPct val="150000"/>
              </a:lnSpc>
              <a:spcBef>
                <a:spcPts val="0"/>
              </a:spcBef>
              <a:spcAft>
                <a:spcPts val="0"/>
              </a:spcAft>
              <a:buFont typeface="Wingdings" panose="05000000000000000000" pitchFamily="2" charset="2"/>
              <a:buChar char="Ø"/>
            </a:pPr>
            <a:r>
              <a:rPr lang="en-US" sz="1600" dirty="0"/>
              <a:t>Decision Tree</a:t>
            </a:r>
          </a:p>
          <a:p>
            <a:pPr marL="285750" lvl="0" indent="-285750" algn="l" rtl="0">
              <a:lnSpc>
                <a:spcPct val="150000"/>
              </a:lnSpc>
              <a:spcBef>
                <a:spcPts val="0"/>
              </a:spcBef>
              <a:spcAft>
                <a:spcPts val="0"/>
              </a:spcAft>
              <a:buFont typeface="Wingdings" panose="05000000000000000000" pitchFamily="2" charset="2"/>
              <a:buChar char="Ø"/>
            </a:pPr>
            <a:r>
              <a:rPr lang="en-US" sz="1600" dirty="0"/>
              <a:t>Random Forest</a:t>
            </a:r>
          </a:p>
          <a:p>
            <a:pPr marL="285750" lvl="0" indent="-285750" algn="l" rtl="0">
              <a:lnSpc>
                <a:spcPct val="150000"/>
              </a:lnSpc>
              <a:spcBef>
                <a:spcPts val="0"/>
              </a:spcBef>
              <a:spcAft>
                <a:spcPts val="0"/>
              </a:spcAft>
              <a:buFont typeface="Wingdings" panose="05000000000000000000" pitchFamily="2" charset="2"/>
              <a:buChar char="Ø"/>
            </a:pPr>
            <a:r>
              <a:rPr lang="en-US" sz="1600" dirty="0"/>
              <a:t>Naïve Bayes</a:t>
            </a:r>
          </a:p>
          <a:p>
            <a:pPr marL="285750" lvl="0" indent="-285750" algn="l" rtl="0">
              <a:lnSpc>
                <a:spcPct val="150000"/>
              </a:lnSpc>
              <a:spcBef>
                <a:spcPts val="0"/>
              </a:spcBef>
              <a:spcAft>
                <a:spcPts val="0"/>
              </a:spcAft>
              <a:buFont typeface="Wingdings" panose="05000000000000000000" pitchFamily="2" charset="2"/>
              <a:buChar char="Ø"/>
            </a:pPr>
            <a:r>
              <a:rPr lang="en-US" sz="1600" dirty="0"/>
              <a:t>Passive Aggressive Classifier</a:t>
            </a:r>
          </a:p>
          <a:p>
            <a:pPr marL="285750" lvl="0" indent="-285750" algn="l" rtl="0">
              <a:lnSpc>
                <a:spcPct val="150000"/>
              </a:lnSpc>
              <a:spcBef>
                <a:spcPts val="0"/>
              </a:spcBef>
              <a:spcAft>
                <a:spcPts val="0"/>
              </a:spcAft>
              <a:buFont typeface="Wingdings" panose="05000000000000000000" pitchFamily="2" charset="2"/>
              <a:buChar char="Ø"/>
            </a:pPr>
            <a:r>
              <a:rPr lang="en-US" sz="1600" dirty="0"/>
              <a:t>Support Vector Machine (SVM)</a:t>
            </a:r>
          </a:p>
        </p:txBody>
      </p:sp>
      <p:pic>
        <p:nvPicPr>
          <p:cNvPr id="124" name="Google Shape;124;p23"/>
          <p:cNvPicPr preferRelativeResize="0"/>
          <p:nvPr/>
        </p:nvPicPr>
        <p:blipFill>
          <a:blip r:embed="rId3">
            <a:alphaModFix/>
          </a:blip>
          <a:stretch>
            <a:fillRect/>
          </a:stretch>
        </p:blipFill>
        <p:spPr>
          <a:xfrm rot="10800000">
            <a:off x="6961180" y="4050440"/>
            <a:ext cx="2182820" cy="1093060"/>
          </a:xfrm>
          <a:prstGeom prst="rect">
            <a:avLst/>
          </a:prstGeom>
          <a:noFill/>
          <a:ln>
            <a:noFill/>
          </a:ln>
        </p:spPr>
      </p:pic>
      <p:pic>
        <p:nvPicPr>
          <p:cNvPr id="125" name="Google Shape;125;p23"/>
          <p:cNvPicPr preferRelativeResize="0"/>
          <p:nvPr/>
        </p:nvPicPr>
        <p:blipFill>
          <a:blip r:embed="rId4">
            <a:alphaModFix/>
          </a:blip>
          <a:stretch>
            <a:fillRect/>
          </a:stretch>
        </p:blipFill>
        <p:spPr>
          <a:xfrm>
            <a:off x="6563925" y="3369875"/>
            <a:ext cx="1271088" cy="1271081"/>
          </a:xfrm>
          <a:prstGeom prst="rect">
            <a:avLst/>
          </a:prstGeom>
          <a:noFill/>
          <a:ln>
            <a:noFill/>
          </a:ln>
        </p:spPr>
      </p:pic>
      <p:sp>
        <p:nvSpPr>
          <p:cNvPr id="126" name="Google Shape;126;p23"/>
          <p:cNvSpPr/>
          <p:nvPr/>
        </p:nvSpPr>
        <p:spPr>
          <a:xfrm>
            <a:off x="8049851" y="2121000"/>
            <a:ext cx="609600" cy="6096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
        <p:nvSpPr>
          <p:cNvPr id="127" name="Google Shape;127;p23"/>
          <p:cNvSpPr/>
          <p:nvPr/>
        </p:nvSpPr>
        <p:spPr>
          <a:xfrm>
            <a:off x="6699275" y="2120988"/>
            <a:ext cx="261900" cy="261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naheim"/>
              <a:ea typeface="Anaheim"/>
              <a:cs typeface="Anaheim"/>
              <a:sym typeface="Anaheim"/>
            </a:endParaRPr>
          </a:p>
        </p:txBody>
      </p:sp>
    </p:spTree>
    <p:extLst>
      <p:ext uri="{BB962C8B-B14F-4D97-AF65-F5344CB8AC3E}">
        <p14:creationId xmlns:p14="http://schemas.microsoft.com/office/powerpoint/2010/main" val="54095301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2791E-E30C-16DC-4F92-65AA1FFC1921}"/>
              </a:ext>
            </a:extLst>
          </p:cNvPr>
          <p:cNvSpPr txBox="1"/>
          <p:nvPr/>
        </p:nvSpPr>
        <p:spPr>
          <a:xfrm>
            <a:off x="3240474" y="338554"/>
            <a:ext cx="5010615" cy="553998"/>
          </a:xfrm>
          <a:prstGeom prst="rect">
            <a:avLst/>
          </a:prstGeom>
          <a:noFill/>
        </p:spPr>
        <p:txBody>
          <a:bodyPr wrap="square" rtlCol="0">
            <a:spAutoFit/>
          </a:bodyPr>
          <a:lstStyle/>
          <a:p>
            <a:r>
              <a:rPr lang="en-US" sz="3000" b="1" dirty="0">
                <a:latin typeface="Epilogue" panose="020B0604020202020204" charset="0"/>
              </a:rPr>
              <a:t>Accuracy of Algorithms</a:t>
            </a:r>
            <a:endParaRPr lang="en-IN" sz="3000" b="1" dirty="0">
              <a:latin typeface="Epilogue" panose="020B0604020202020204" charset="0"/>
            </a:endParaRPr>
          </a:p>
        </p:txBody>
      </p:sp>
      <p:graphicFrame>
        <p:nvGraphicFramePr>
          <p:cNvPr id="2" name="Table 1">
            <a:extLst>
              <a:ext uri="{FF2B5EF4-FFF2-40B4-BE49-F238E27FC236}">
                <a16:creationId xmlns:a16="http://schemas.microsoft.com/office/drawing/2014/main" id="{7B096AC2-32E6-6F93-808B-541496856234}"/>
              </a:ext>
            </a:extLst>
          </p:cNvPr>
          <p:cNvGraphicFramePr>
            <a:graphicFrameLocks noGrp="1"/>
          </p:cNvGraphicFramePr>
          <p:nvPr>
            <p:extLst>
              <p:ext uri="{D42A27DB-BD31-4B8C-83A1-F6EECF244321}">
                <p14:modId xmlns:p14="http://schemas.microsoft.com/office/powerpoint/2010/main" val="2838373454"/>
              </p:ext>
            </p:extLst>
          </p:nvPr>
        </p:nvGraphicFramePr>
        <p:xfrm>
          <a:off x="2308365" y="1213326"/>
          <a:ext cx="6192520" cy="3356610"/>
        </p:xfrm>
        <a:graphic>
          <a:graphicData uri="http://schemas.openxmlformats.org/drawingml/2006/table">
            <a:tbl>
              <a:tblPr firstRow="1" firstCol="1" lastRow="1" lastCol="1" bandRow="1" bandCol="1">
                <a:tableStyleId>{FE7AEEEB-D7B9-4A5C-8B46-7CC0CF29B956}</a:tableStyleId>
              </a:tblPr>
              <a:tblGrid>
                <a:gridCol w="3096895">
                  <a:extLst>
                    <a:ext uri="{9D8B030D-6E8A-4147-A177-3AD203B41FA5}">
                      <a16:colId xmlns:a16="http://schemas.microsoft.com/office/drawing/2014/main" val="1021737968"/>
                    </a:ext>
                  </a:extLst>
                </a:gridCol>
                <a:gridCol w="3095625">
                  <a:extLst>
                    <a:ext uri="{9D8B030D-6E8A-4147-A177-3AD203B41FA5}">
                      <a16:colId xmlns:a16="http://schemas.microsoft.com/office/drawing/2014/main" val="361318864"/>
                    </a:ext>
                  </a:extLst>
                </a:gridCol>
              </a:tblGrid>
              <a:tr h="478155">
                <a:tc>
                  <a:txBody>
                    <a:bodyPr/>
                    <a:lstStyle/>
                    <a:p>
                      <a:pPr>
                        <a:spcBef>
                          <a:spcPts val="5"/>
                        </a:spcBef>
                      </a:pPr>
                      <a:r>
                        <a:rPr lang="en-US" sz="1400" dirty="0">
                          <a:effectLst/>
                          <a:latin typeface="Albert Sans" panose="020B0604020202020204" charset="0"/>
                        </a:rPr>
                        <a:t> </a:t>
                      </a:r>
                      <a:endParaRPr lang="en-IN" sz="1400" dirty="0">
                        <a:effectLst/>
                        <a:latin typeface="Albert Sans" panose="020B0604020202020204" charset="0"/>
                      </a:endParaRPr>
                    </a:p>
                    <a:p>
                      <a:pPr marL="525145">
                        <a:spcBef>
                          <a:spcPts val="5"/>
                        </a:spcBef>
                        <a:spcAft>
                          <a:spcPts val="0"/>
                        </a:spcAft>
                      </a:pPr>
                      <a:r>
                        <a:rPr lang="en-US" sz="1400" b="1" spc="-5" dirty="0">
                          <a:effectLst/>
                          <a:latin typeface="Albert Sans" panose="020B0604020202020204" charset="0"/>
                        </a:rPr>
                        <a:t>NAME</a:t>
                      </a:r>
                      <a:r>
                        <a:rPr lang="en-US" sz="1400" b="1" dirty="0">
                          <a:effectLst/>
                          <a:latin typeface="Albert Sans" panose="020B0604020202020204" charset="0"/>
                        </a:rPr>
                        <a:t> OF</a:t>
                      </a:r>
                      <a:r>
                        <a:rPr lang="en-US" sz="1400" b="1" spc="-75" dirty="0">
                          <a:effectLst/>
                          <a:latin typeface="Albert Sans" panose="020B0604020202020204" charset="0"/>
                        </a:rPr>
                        <a:t> </a:t>
                      </a:r>
                      <a:r>
                        <a:rPr lang="en-US" sz="1400" b="1" dirty="0">
                          <a:effectLst/>
                          <a:latin typeface="Albert Sans" panose="020B0604020202020204" charset="0"/>
                        </a:rPr>
                        <a:t>THE</a:t>
                      </a:r>
                      <a:r>
                        <a:rPr lang="en-US" sz="1400" b="1" spc="5" dirty="0">
                          <a:effectLst/>
                          <a:latin typeface="Albert Sans" panose="020B0604020202020204" charset="0"/>
                        </a:rPr>
                        <a:t> </a:t>
                      </a:r>
                      <a:r>
                        <a:rPr lang="en-US" sz="1400" b="1" dirty="0">
                          <a:effectLst/>
                          <a:latin typeface="Albert Sans" panose="020B0604020202020204" charset="0"/>
                        </a:rPr>
                        <a:t>MODEL</a:t>
                      </a:r>
                      <a:endParaRPr lang="en-IN" sz="1400" b="1" dirty="0">
                        <a:effectLst/>
                        <a:latin typeface="Albert Sans" panose="020B060402020202020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5"/>
                        </a:spcBef>
                      </a:pPr>
                      <a:r>
                        <a:rPr lang="en-US" sz="1400" dirty="0">
                          <a:effectLst/>
                          <a:latin typeface="Albert Sans" panose="020B0604020202020204" charset="0"/>
                        </a:rPr>
                        <a:t> </a:t>
                      </a:r>
                      <a:endParaRPr lang="en-IN" sz="1400" dirty="0">
                        <a:effectLst/>
                        <a:latin typeface="Albert Sans" panose="020B0604020202020204" charset="0"/>
                      </a:endParaRPr>
                    </a:p>
                    <a:p>
                      <a:pPr marL="792480">
                        <a:spcBef>
                          <a:spcPts val="5"/>
                        </a:spcBef>
                        <a:spcAft>
                          <a:spcPts val="0"/>
                        </a:spcAft>
                      </a:pPr>
                      <a:r>
                        <a:rPr lang="en-US" sz="1400" b="1" dirty="0">
                          <a:effectLst/>
                          <a:latin typeface="Albert Sans" panose="020B0604020202020204" charset="0"/>
                        </a:rPr>
                        <a:t>ACCURACY</a:t>
                      </a:r>
                      <a:endParaRPr lang="en-IN" sz="1400" b="1" dirty="0">
                        <a:effectLst/>
                        <a:latin typeface="Albert Sans" panose="020B060402020202020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7246784"/>
                  </a:ext>
                </a:extLst>
              </a:tr>
              <a:tr h="478155">
                <a:tc>
                  <a:txBody>
                    <a:bodyPr/>
                    <a:lstStyle/>
                    <a:p>
                      <a:pPr>
                        <a:spcBef>
                          <a:spcPts val="50"/>
                        </a:spcBef>
                      </a:pPr>
                      <a:r>
                        <a:rPr lang="en-US" sz="1400" dirty="0">
                          <a:effectLst/>
                          <a:latin typeface="Albert Sans" panose="020B0604020202020204" charset="0"/>
                        </a:rPr>
                        <a:t> </a:t>
                      </a:r>
                      <a:endParaRPr lang="en-IN" sz="1400" dirty="0">
                        <a:effectLst/>
                        <a:latin typeface="Albert Sans" panose="020B0604020202020204" charset="0"/>
                      </a:endParaRPr>
                    </a:p>
                    <a:p>
                      <a:pPr marL="487045"/>
                      <a:r>
                        <a:rPr lang="en-US" sz="1400" dirty="0">
                          <a:effectLst/>
                          <a:latin typeface="Albert Sans" panose="020B0604020202020204" charset="0"/>
                        </a:rPr>
                        <a:t>LOGISTIC</a:t>
                      </a:r>
                      <a:r>
                        <a:rPr lang="en-US" sz="1400" spc="-20" dirty="0">
                          <a:effectLst/>
                          <a:latin typeface="Albert Sans" panose="020B0604020202020204" charset="0"/>
                        </a:rPr>
                        <a:t> </a:t>
                      </a:r>
                      <a:r>
                        <a:rPr lang="en-US" sz="1400" dirty="0">
                          <a:effectLst/>
                          <a:latin typeface="Albert Sans" panose="020B0604020202020204" charset="0"/>
                        </a:rPr>
                        <a:t>REGRESSION</a:t>
                      </a:r>
                      <a:endParaRPr lang="en-IN" sz="1400" dirty="0">
                        <a:effectLst/>
                        <a:latin typeface="Albert Sans" panose="020B060402020202020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50"/>
                        </a:spcBef>
                      </a:pPr>
                      <a:r>
                        <a:rPr lang="en-US" sz="1400" dirty="0">
                          <a:effectLst/>
                          <a:latin typeface="Albert Sans" panose="020B0604020202020204" charset="0"/>
                        </a:rPr>
                        <a:t> </a:t>
                      </a:r>
                      <a:endParaRPr lang="en-IN" sz="1400" dirty="0">
                        <a:effectLst/>
                        <a:latin typeface="Albert Sans" panose="020B0604020202020204" charset="0"/>
                      </a:endParaRPr>
                    </a:p>
                    <a:p>
                      <a:pPr marL="827405"/>
                      <a:r>
                        <a:rPr lang="en-US" sz="1400" dirty="0">
                          <a:effectLst/>
                          <a:latin typeface="Albert Sans" panose="020B0604020202020204" charset="0"/>
                        </a:rPr>
                        <a:t>92.479339</a:t>
                      </a:r>
                      <a:endParaRPr lang="en-IN" sz="1400" dirty="0">
                        <a:effectLst/>
                        <a:latin typeface="Albert Sans" panose="020B060402020202020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2760671"/>
                  </a:ext>
                </a:extLst>
              </a:tr>
              <a:tr h="478155">
                <a:tc>
                  <a:txBody>
                    <a:bodyPr/>
                    <a:lstStyle/>
                    <a:p>
                      <a:pPr>
                        <a:spcBef>
                          <a:spcPts val="50"/>
                        </a:spcBef>
                      </a:pPr>
                      <a:r>
                        <a:rPr lang="en-US" sz="1400" dirty="0">
                          <a:effectLst/>
                          <a:latin typeface="Albert Sans" panose="020B0604020202020204" charset="0"/>
                        </a:rPr>
                        <a:t> </a:t>
                      </a:r>
                      <a:endParaRPr lang="en-IN" sz="1400" dirty="0">
                        <a:effectLst/>
                        <a:latin typeface="Albert Sans" panose="020B0604020202020204" charset="0"/>
                      </a:endParaRPr>
                    </a:p>
                    <a:p>
                      <a:pPr marL="487045"/>
                      <a:r>
                        <a:rPr lang="en-US" sz="1400" dirty="0">
                          <a:effectLst/>
                          <a:latin typeface="Albert Sans" panose="020B0604020202020204" charset="0"/>
                        </a:rPr>
                        <a:t>DECISION</a:t>
                      </a:r>
                      <a:r>
                        <a:rPr lang="en-US" sz="1400" spc="-40" dirty="0">
                          <a:effectLst/>
                          <a:latin typeface="Albert Sans" panose="020B0604020202020204" charset="0"/>
                        </a:rPr>
                        <a:t> </a:t>
                      </a:r>
                      <a:r>
                        <a:rPr lang="en-US" sz="1400" dirty="0">
                          <a:effectLst/>
                          <a:latin typeface="Albert Sans" panose="020B0604020202020204" charset="0"/>
                        </a:rPr>
                        <a:t>TREE</a:t>
                      </a:r>
                      <a:endParaRPr lang="en-IN" sz="1400" dirty="0">
                        <a:effectLst/>
                        <a:latin typeface="Albert Sans" panose="020B060402020202020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50"/>
                        </a:spcBef>
                      </a:pPr>
                      <a:r>
                        <a:rPr lang="en-US" sz="1400" dirty="0">
                          <a:effectLst/>
                          <a:latin typeface="Albert Sans" panose="020B0604020202020204" charset="0"/>
                        </a:rPr>
                        <a:t> </a:t>
                      </a:r>
                      <a:endParaRPr lang="en-IN" sz="1400" dirty="0">
                        <a:effectLst/>
                        <a:latin typeface="Albert Sans" panose="020B0604020202020204" charset="0"/>
                      </a:endParaRPr>
                    </a:p>
                    <a:p>
                      <a:pPr marL="830580"/>
                      <a:r>
                        <a:rPr lang="en-US" sz="1400" dirty="0">
                          <a:effectLst/>
                          <a:latin typeface="Albert Sans" panose="020B0604020202020204" charset="0"/>
                        </a:rPr>
                        <a:t>79.33884</a:t>
                      </a:r>
                      <a:endParaRPr lang="en-IN" sz="1400" dirty="0">
                        <a:effectLst/>
                        <a:latin typeface="Albert Sans" panose="020B060402020202020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2030385"/>
                  </a:ext>
                </a:extLst>
              </a:tr>
              <a:tr h="478155">
                <a:tc>
                  <a:txBody>
                    <a:bodyPr/>
                    <a:lstStyle/>
                    <a:p>
                      <a:pPr>
                        <a:spcBef>
                          <a:spcPts val="50"/>
                        </a:spcBef>
                      </a:pPr>
                      <a:r>
                        <a:rPr lang="en-US" sz="1400" dirty="0">
                          <a:effectLst/>
                          <a:latin typeface="Albert Sans" panose="020B0604020202020204" charset="0"/>
                        </a:rPr>
                        <a:t> </a:t>
                      </a:r>
                      <a:endParaRPr lang="en-IN" sz="1400" dirty="0">
                        <a:effectLst/>
                        <a:latin typeface="Albert Sans" panose="020B0604020202020204" charset="0"/>
                      </a:endParaRPr>
                    </a:p>
                    <a:p>
                      <a:pPr marL="487045"/>
                      <a:r>
                        <a:rPr lang="en-US" sz="1400" dirty="0">
                          <a:effectLst/>
                          <a:latin typeface="Albert Sans" panose="020B0604020202020204" charset="0"/>
                        </a:rPr>
                        <a:t>RANDOM</a:t>
                      </a:r>
                      <a:r>
                        <a:rPr lang="en-US" sz="1400" spc="-20" dirty="0">
                          <a:effectLst/>
                          <a:latin typeface="Albert Sans" panose="020B0604020202020204" charset="0"/>
                        </a:rPr>
                        <a:t> </a:t>
                      </a:r>
                      <a:r>
                        <a:rPr lang="en-US" sz="1400" dirty="0">
                          <a:effectLst/>
                          <a:latin typeface="Albert Sans" panose="020B0604020202020204" charset="0"/>
                        </a:rPr>
                        <a:t>FOREST</a:t>
                      </a:r>
                      <a:endParaRPr lang="en-IN" sz="1400" dirty="0">
                        <a:effectLst/>
                        <a:latin typeface="Albert Sans" panose="020B060402020202020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50"/>
                        </a:spcBef>
                      </a:pPr>
                      <a:r>
                        <a:rPr lang="en-US" sz="1400" dirty="0">
                          <a:effectLst/>
                          <a:latin typeface="Albert Sans" panose="020B0604020202020204" charset="0"/>
                        </a:rPr>
                        <a:t> </a:t>
                      </a:r>
                      <a:endParaRPr lang="en-IN" sz="1400" dirty="0">
                        <a:effectLst/>
                        <a:latin typeface="Albert Sans" panose="020B0604020202020204" charset="0"/>
                      </a:endParaRPr>
                    </a:p>
                    <a:p>
                      <a:pPr marL="830580"/>
                      <a:r>
                        <a:rPr lang="en-US" sz="1400" dirty="0">
                          <a:effectLst/>
                          <a:latin typeface="Albert Sans" panose="020B0604020202020204" charset="0"/>
                        </a:rPr>
                        <a:t>89.173554</a:t>
                      </a:r>
                      <a:endParaRPr lang="en-IN" sz="1400" dirty="0">
                        <a:effectLst/>
                        <a:latin typeface="Albert Sans" panose="020B060402020202020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5715883"/>
                  </a:ext>
                </a:extLst>
              </a:tr>
              <a:tr h="487680">
                <a:tc>
                  <a:txBody>
                    <a:bodyPr/>
                    <a:lstStyle/>
                    <a:p>
                      <a:pPr>
                        <a:spcBef>
                          <a:spcPts val="50"/>
                        </a:spcBef>
                      </a:pPr>
                      <a:r>
                        <a:rPr lang="en-US" sz="1400" dirty="0">
                          <a:effectLst/>
                          <a:latin typeface="Albert Sans" panose="020B0604020202020204" charset="0"/>
                        </a:rPr>
                        <a:t> </a:t>
                      </a:r>
                      <a:endParaRPr lang="en-IN" sz="1400" dirty="0">
                        <a:effectLst/>
                        <a:latin typeface="Albert Sans" panose="020B0604020202020204" charset="0"/>
                      </a:endParaRPr>
                    </a:p>
                    <a:p>
                      <a:pPr marL="448945">
                        <a:spcBef>
                          <a:spcPts val="5"/>
                        </a:spcBef>
                        <a:spcAft>
                          <a:spcPts val="0"/>
                        </a:spcAft>
                      </a:pPr>
                      <a:r>
                        <a:rPr lang="en-US" sz="1400" dirty="0">
                          <a:effectLst/>
                          <a:latin typeface="Albert Sans" panose="020B0604020202020204" charset="0"/>
                        </a:rPr>
                        <a:t>NAÏVE</a:t>
                      </a:r>
                      <a:r>
                        <a:rPr lang="en-US" sz="1400" spc="-70" dirty="0">
                          <a:effectLst/>
                          <a:latin typeface="Albert Sans" panose="020B0604020202020204" charset="0"/>
                        </a:rPr>
                        <a:t> </a:t>
                      </a:r>
                      <a:r>
                        <a:rPr lang="en-US" sz="1400" dirty="0">
                          <a:effectLst/>
                          <a:latin typeface="Albert Sans" panose="020B0604020202020204" charset="0"/>
                        </a:rPr>
                        <a:t>BAYES</a:t>
                      </a:r>
                      <a:endParaRPr lang="en-IN" sz="1400" dirty="0">
                        <a:effectLst/>
                        <a:latin typeface="Albert Sans" panose="020B060402020202020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20"/>
                        </a:spcBef>
                      </a:pPr>
                      <a:r>
                        <a:rPr lang="en-US" sz="1400" dirty="0">
                          <a:effectLst/>
                          <a:latin typeface="Albert Sans" panose="020B0604020202020204" charset="0"/>
                        </a:rPr>
                        <a:t> </a:t>
                      </a:r>
                      <a:endParaRPr lang="en-IN" sz="1400" dirty="0">
                        <a:effectLst/>
                        <a:latin typeface="Albert Sans" panose="020B0604020202020204" charset="0"/>
                      </a:endParaRPr>
                    </a:p>
                    <a:p>
                      <a:pPr marL="800100"/>
                      <a:r>
                        <a:rPr lang="en-US" sz="1400" dirty="0">
                          <a:effectLst/>
                          <a:latin typeface="Albert Sans" panose="020B0604020202020204" charset="0"/>
                        </a:rPr>
                        <a:t>82.727273</a:t>
                      </a:r>
                      <a:endParaRPr lang="en-IN" sz="1400" dirty="0">
                        <a:effectLst/>
                        <a:latin typeface="Albert Sans" panose="020B060402020202020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7199049"/>
                  </a:ext>
                </a:extLst>
              </a:tr>
              <a:tr h="478155">
                <a:tc>
                  <a:txBody>
                    <a:bodyPr/>
                    <a:lstStyle/>
                    <a:p>
                      <a:pPr>
                        <a:spcBef>
                          <a:spcPts val="50"/>
                        </a:spcBef>
                      </a:pPr>
                      <a:r>
                        <a:rPr lang="en-US" sz="1400" dirty="0">
                          <a:effectLst/>
                          <a:latin typeface="Albert Sans" panose="020B0604020202020204" charset="0"/>
                        </a:rPr>
                        <a:t> </a:t>
                      </a:r>
                      <a:endParaRPr lang="en-IN" sz="1400" dirty="0">
                        <a:effectLst/>
                        <a:latin typeface="Albert Sans" panose="020B0604020202020204" charset="0"/>
                      </a:endParaRPr>
                    </a:p>
                    <a:p>
                      <a:pPr marL="448945"/>
                      <a:r>
                        <a:rPr lang="en-US" sz="1400" spc="-10" dirty="0">
                          <a:effectLst/>
                          <a:latin typeface="Albert Sans" panose="020B0604020202020204" charset="0"/>
                        </a:rPr>
                        <a:t>PASSIVE</a:t>
                      </a:r>
                      <a:r>
                        <a:rPr lang="en-US" sz="1400" spc="-75" dirty="0">
                          <a:effectLst/>
                          <a:latin typeface="Albert Sans" panose="020B0604020202020204" charset="0"/>
                        </a:rPr>
                        <a:t> </a:t>
                      </a:r>
                      <a:r>
                        <a:rPr lang="en-US" sz="1400" spc="-10" dirty="0">
                          <a:effectLst/>
                          <a:latin typeface="Albert Sans" panose="020B0604020202020204" charset="0"/>
                        </a:rPr>
                        <a:t>AGGRESSIVE</a:t>
                      </a:r>
                      <a:endParaRPr lang="en-IN" sz="1400" dirty="0">
                        <a:effectLst/>
                        <a:latin typeface="Albert Sans" panose="020B060402020202020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50"/>
                        </a:spcBef>
                      </a:pPr>
                      <a:r>
                        <a:rPr lang="en-US" sz="1400" dirty="0">
                          <a:effectLst/>
                          <a:latin typeface="Albert Sans" panose="020B0604020202020204" charset="0"/>
                        </a:rPr>
                        <a:t> </a:t>
                      </a:r>
                      <a:endParaRPr lang="en-IN" sz="1400" dirty="0">
                        <a:effectLst/>
                        <a:latin typeface="Albert Sans" panose="020B0604020202020204" charset="0"/>
                      </a:endParaRPr>
                    </a:p>
                    <a:p>
                      <a:pPr marL="792480"/>
                      <a:r>
                        <a:rPr lang="en-US" sz="1400" dirty="0">
                          <a:effectLst/>
                          <a:latin typeface="Albert Sans" panose="020B0604020202020204" charset="0"/>
                        </a:rPr>
                        <a:t>93.801653</a:t>
                      </a:r>
                      <a:endParaRPr lang="en-IN" sz="1400" dirty="0">
                        <a:effectLst/>
                        <a:latin typeface="Albert Sans" panose="020B060402020202020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677687"/>
                  </a:ext>
                </a:extLst>
              </a:tr>
              <a:tr h="478155">
                <a:tc>
                  <a:txBody>
                    <a:bodyPr/>
                    <a:lstStyle/>
                    <a:p>
                      <a:pPr>
                        <a:spcBef>
                          <a:spcPts val="50"/>
                        </a:spcBef>
                      </a:pPr>
                      <a:r>
                        <a:rPr lang="en-US" sz="1400" dirty="0">
                          <a:effectLst/>
                          <a:latin typeface="Albert Sans" panose="020B0604020202020204" charset="0"/>
                        </a:rPr>
                        <a:t> </a:t>
                      </a:r>
                      <a:endParaRPr lang="en-IN" sz="1400" dirty="0">
                        <a:effectLst/>
                        <a:latin typeface="Albert Sans" panose="020B0604020202020204" charset="0"/>
                      </a:endParaRPr>
                    </a:p>
                    <a:p>
                      <a:pPr marL="448945"/>
                      <a:r>
                        <a:rPr lang="en-US" sz="1400" spc="-5" dirty="0">
                          <a:effectLst/>
                          <a:latin typeface="Albert Sans" panose="020B0604020202020204" charset="0"/>
                        </a:rPr>
                        <a:t>SUPPORT</a:t>
                      </a:r>
                      <a:r>
                        <a:rPr lang="en-US" sz="1400" spc="-70" dirty="0">
                          <a:effectLst/>
                          <a:latin typeface="Albert Sans" panose="020B0604020202020204" charset="0"/>
                        </a:rPr>
                        <a:t> </a:t>
                      </a:r>
                      <a:r>
                        <a:rPr lang="en-US" sz="1400" spc="-5" dirty="0">
                          <a:effectLst/>
                          <a:latin typeface="Albert Sans" panose="020B0604020202020204" charset="0"/>
                        </a:rPr>
                        <a:t>VECTOR</a:t>
                      </a:r>
                      <a:r>
                        <a:rPr lang="en-US" sz="1400" spc="-20" dirty="0">
                          <a:effectLst/>
                          <a:latin typeface="Albert Sans" panose="020B0604020202020204" charset="0"/>
                        </a:rPr>
                        <a:t> </a:t>
                      </a:r>
                      <a:r>
                        <a:rPr lang="en-US" sz="1400" spc="-5" dirty="0">
                          <a:effectLst/>
                          <a:latin typeface="Albert Sans" panose="020B0604020202020204" charset="0"/>
                        </a:rPr>
                        <a:t>MACHINE</a:t>
                      </a:r>
                      <a:endParaRPr lang="en-IN" sz="1400" dirty="0">
                        <a:effectLst/>
                        <a:latin typeface="Albert Sans" panose="020B060402020202020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Bef>
                          <a:spcPts val="50"/>
                        </a:spcBef>
                      </a:pPr>
                      <a:r>
                        <a:rPr lang="en-US" sz="1400" dirty="0">
                          <a:effectLst/>
                          <a:latin typeface="Albert Sans" panose="020B0604020202020204" charset="0"/>
                        </a:rPr>
                        <a:t> </a:t>
                      </a:r>
                      <a:endParaRPr lang="en-IN" sz="1400" dirty="0">
                        <a:effectLst/>
                        <a:latin typeface="Albert Sans" panose="020B0604020202020204" charset="0"/>
                      </a:endParaRPr>
                    </a:p>
                    <a:p>
                      <a:pPr marL="792480"/>
                      <a:r>
                        <a:rPr lang="en-US" sz="1400" dirty="0">
                          <a:effectLst/>
                          <a:latin typeface="Albert Sans" panose="020B0604020202020204" charset="0"/>
                        </a:rPr>
                        <a:t>93.966942</a:t>
                      </a:r>
                      <a:endParaRPr lang="en-IN" sz="1400" dirty="0">
                        <a:effectLst/>
                        <a:latin typeface="Albert Sans" panose="020B0604020202020204"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8863906"/>
                  </a:ext>
                </a:extLst>
              </a:tr>
            </a:tbl>
          </a:graphicData>
        </a:graphic>
      </p:graphicFrame>
    </p:spTree>
    <p:extLst>
      <p:ext uri="{BB962C8B-B14F-4D97-AF65-F5344CB8AC3E}">
        <p14:creationId xmlns:p14="http://schemas.microsoft.com/office/powerpoint/2010/main" val="1337487948"/>
      </p:ext>
    </p:extLst>
  </p:cSld>
  <p:clrMapOvr>
    <a:masterClrMapping/>
  </p:clrMapOvr>
  <p:transition spd="slow">
    <p:push dir="u"/>
  </p:transition>
</p:sld>
</file>

<file path=ppt/theme/theme1.xml><?xml version="1.0" encoding="utf-8"?>
<a:theme xmlns:a="http://schemas.openxmlformats.org/drawingml/2006/main" name="Mean Value Theorem by Slidesgo">
  <a:themeElements>
    <a:clrScheme name="Simple Light">
      <a:dk1>
        <a:srgbClr val="000000"/>
      </a:dk1>
      <a:lt1>
        <a:srgbClr val="EFEFEF"/>
      </a:lt1>
      <a:dk2>
        <a:srgbClr val="F8B546"/>
      </a:dk2>
      <a:lt2>
        <a:srgbClr val="F68D56"/>
      </a:lt2>
      <a:accent1>
        <a:srgbClr val="71DAFD"/>
      </a:accent1>
      <a:accent2>
        <a:srgbClr val="415AB2"/>
      </a:accent2>
      <a:accent3>
        <a:srgbClr val="DD9FE7"/>
      </a:accent3>
      <a:accent4>
        <a:srgbClr val="F578AE"/>
      </a:accent4>
      <a:accent5>
        <a:srgbClr val="666666"/>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428</Words>
  <Application>Microsoft Office PowerPoint</Application>
  <PresentationFormat>On-screen Show (16:9)</PresentationFormat>
  <Paragraphs>105</Paragraphs>
  <Slides>14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Epilogue</vt:lpstr>
      <vt:lpstr>Bebas Neue</vt:lpstr>
      <vt:lpstr>Anaheim</vt:lpstr>
      <vt:lpstr>Golos Text</vt:lpstr>
      <vt:lpstr>Albert Sans</vt:lpstr>
      <vt:lpstr>Wingdings</vt:lpstr>
      <vt:lpstr>Mean Value Theorem by Slidesgo</vt:lpstr>
      <vt:lpstr>FAKE NEWS DETECTION USING  MACHINE LEARNING</vt:lpstr>
      <vt:lpstr>PowerPoint Presentation</vt:lpstr>
      <vt:lpstr>Abstract</vt:lpstr>
      <vt:lpstr>PowerPoint Presentation</vt:lpstr>
      <vt:lpstr>PowerPoint Presentation</vt:lpstr>
      <vt:lpstr>Software Requirements</vt:lpstr>
      <vt:lpstr>PowerPoint Presentation</vt:lpstr>
      <vt:lpstr>Algorithms Used</vt:lpstr>
      <vt:lpstr>PowerPoint Presentation</vt:lpstr>
      <vt:lpstr>Visualization of Dataset</vt:lpstr>
      <vt:lpstr>PowerPoint Presentation</vt:lpstr>
      <vt:lpstr>Web Application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dc:title>
  <cp:lastModifiedBy>GARIKIPATI BANDHAVI</cp:lastModifiedBy>
  <cp:revision>5</cp:revision>
  <dcterms:modified xsi:type="dcterms:W3CDTF">2024-04-01T11:28:10Z</dcterms:modified>
</cp:coreProperties>
</file>