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0" r:id="rId5"/>
    <p:sldId id="261"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413823272091"/>
          <c:y val="0.10659740449110527"/>
          <c:w val="0.83256867891513564"/>
          <c:h val="0.43261446485855937"/>
        </c:manualLayout>
      </c:layout>
      <c:barChart>
        <c:barDir val="col"/>
        <c:grouping val="clustered"/>
        <c:varyColors val="0"/>
        <c:ser>
          <c:idx val="0"/>
          <c:order val="0"/>
          <c:tx>
            <c:strRef>
              <c:f>'[lavanya naan mudhalvan.2.xlsx]Sheet 2'!$D$2</c:f>
              <c:strCache>
                <c:ptCount val="1"/>
                <c:pt idx="0">
                  <c:v>Services</c:v>
                </c:pt>
              </c:strCache>
            </c:strRef>
          </c:tx>
          <c:spPr>
            <a:solidFill>
              <a:schemeClr val="accent1"/>
            </a:solidFill>
            <a:ln>
              <a:noFill/>
            </a:ln>
            <a:effectLst/>
          </c:spPr>
          <c:invertIfNegative val="0"/>
          <c:cat>
            <c:strRef>
              <c:f>'[lavanya naan mudhalvan.2.xlsx]Sheet 2'!$E$1</c:f>
              <c:strCache>
                <c:ptCount val="1"/>
                <c:pt idx="0">
                  <c:v>Salary</c:v>
                </c:pt>
              </c:strCache>
            </c:strRef>
          </c:cat>
          <c:val>
            <c:numRef>
              <c:f>'[lavanya naan mudhalvan.2.xlsx]Sheet 2'!$E$2</c:f>
              <c:numCache>
                <c:formatCode>General</c:formatCode>
                <c:ptCount val="1"/>
                <c:pt idx="0">
                  <c:v>4252534</c:v>
                </c:pt>
              </c:numCache>
            </c:numRef>
          </c:val>
          <c:extLst>
            <c:ext xmlns:c16="http://schemas.microsoft.com/office/drawing/2014/chart" uri="{C3380CC4-5D6E-409C-BE32-E72D297353CC}">
              <c16:uniqueId val="{00000000-8D04-4640-8624-56F81D4C8A23}"/>
            </c:ext>
          </c:extLst>
        </c:ser>
        <c:ser>
          <c:idx val="1"/>
          <c:order val="1"/>
          <c:tx>
            <c:strRef>
              <c:f>'[lavanya naan mudhalvan.2.xlsx]Sheet 2'!$D$3</c:f>
              <c:strCache>
                <c:ptCount val="1"/>
                <c:pt idx="0">
                  <c:v>NULL</c:v>
                </c:pt>
              </c:strCache>
            </c:strRef>
          </c:tx>
          <c:spPr>
            <a:solidFill>
              <a:schemeClr val="accent2"/>
            </a:solidFill>
            <a:ln>
              <a:noFill/>
            </a:ln>
            <a:effectLst/>
          </c:spPr>
          <c:invertIfNegative val="0"/>
          <c:cat>
            <c:strRef>
              <c:f>'[lavanya naan mudhalvan.2.xlsx]Sheet 2'!$E$1</c:f>
              <c:strCache>
                <c:ptCount val="1"/>
                <c:pt idx="0">
                  <c:v>Salary</c:v>
                </c:pt>
              </c:strCache>
            </c:strRef>
          </c:cat>
          <c:val>
            <c:numRef>
              <c:f>'[lavanya naan mudhalvan.2.xlsx]Sheet 2'!$E$3</c:f>
              <c:numCache>
                <c:formatCode>General</c:formatCode>
                <c:ptCount val="1"/>
                <c:pt idx="0">
                  <c:v>50000</c:v>
                </c:pt>
              </c:numCache>
            </c:numRef>
          </c:val>
          <c:extLst>
            <c:ext xmlns:c16="http://schemas.microsoft.com/office/drawing/2014/chart" uri="{C3380CC4-5D6E-409C-BE32-E72D297353CC}">
              <c16:uniqueId val="{00000001-8D04-4640-8624-56F81D4C8A23}"/>
            </c:ext>
          </c:extLst>
        </c:ser>
        <c:ser>
          <c:idx val="2"/>
          <c:order val="2"/>
          <c:tx>
            <c:strRef>
              <c:f>'[lavanya naan mudhalvan.2.xlsx]Sheet 2'!$D$4</c:f>
              <c:strCache>
                <c:ptCount val="1"/>
                <c:pt idx="0">
                  <c:v>Business Development</c:v>
                </c:pt>
              </c:strCache>
            </c:strRef>
          </c:tx>
          <c:spPr>
            <a:solidFill>
              <a:schemeClr val="accent3"/>
            </a:solidFill>
            <a:ln>
              <a:noFill/>
            </a:ln>
            <a:effectLst/>
          </c:spPr>
          <c:invertIfNegative val="0"/>
          <c:cat>
            <c:strRef>
              <c:f>'[lavanya naan mudhalvan.2.xlsx]Sheet 2'!$E$1</c:f>
              <c:strCache>
                <c:ptCount val="1"/>
                <c:pt idx="0">
                  <c:v>Salary</c:v>
                </c:pt>
              </c:strCache>
            </c:strRef>
          </c:cat>
          <c:val>
            <c:numRef>
              <c:f>'[lavanya naan mudhalvan.2.xlsx]Sheet 2'!$E$4</c:f>
              <c:numCache>
                <c:formatCode>General</c:formatCode>
                <c:ptCount val="1"/>
                <c:pt idx="0">
                  <c:v>27000</c:v>
                </c:pt>
              </c:numCache>
            </c:numRef>
          </c:val>
          <c:extLst>
            <c:ext xmlns:c16="http://schemas.microsoft.com/office/drawing/2014/chart" uri="{C3380CC4-5D6E-409C-BE32-E72D297353CC}">
              <c16:uniqueId val="{00000002-8D04-4640-8624-56F81D4C8A23}"/>
            </c:ext>
          </c:extLst>
        </c:ser>
        <c:ser>
          <c:idx val="3"/>
          <c:order val="3"/>
          <c:tx>
            <c:strRef>
              <c:f>'[lavanya naan mudhalvan.2.xlsx]Sheet 2'!$D$5</c:f>
              <c:strCache>
                <c:ptCount val="1"/>
                <c:pt idx="0">
                  <c:v>Services</c:v>
                </c:pt>
              </c:strCache>
            </c:strRef>
          </c:tx>
          <c:spPr>
            <a:solidFill>
              <a:schemeClr val="accent4"/>
            </a:solidFill>
            <a:ln>
              <a:noFill/>
            </a:ln>
            <a:effectLst/>
          </c:spPr>
          <c:invertIfNegative val="0"/>
          <c:cat>
            <c:strRef>
              <c:f>'[lavanya naan mudhalvan.2.xlsx]Sheet 2'!$E$1</c:f>
              <c:strCache>
                <c:ptCount val="1"/>
                <c:pt idx="0">
                  <c:v>Salary</c:v>
                </c:pt>
              </c:strCache>
            </c:strRef>
          </c:cat>
          <c:val>
            <c:numRef>
              <c:f>'[lavanya naan mudhalvan.2.xlsx]Sheet 2'!$E$5</c:f>
              <c:numCache>
                <c:formatCode>General</c:formatCode>
                <c:ptCount val="1"/>
                <c:pt idx="0">
                  <c:v>54000</c:v>
                </c:pt>
              </c:numCache>
            </c:numRef>
          </c:val>
          <c:extLst>
            <c:ext xmlns:c16="http://schemas.microsoft.com/office/drawing/2014/chart" uri="{C3380CC4-5D6E-409C-BE32-E72D297353CC}">
              <c16:uniqueId val="{00000003-8D04-4640-8624-56F81D4C8A23}"/>
            </c:ext>
          </c:extLst>
        </c:ser>
        <c:ser>
          <c:idx val="4"/>
          <c:order val="4"/>
          <c:tx>
            <c:strRef>
              <c:f>'[lavanya naan mudhalvan.2.xlsx]Sheet 2'!$D$6</c:f>
              <c:strCache>
                <c:ptCount val="1"/>
                <c:pt idx="0">
                  <c:v>Training</c:v>
                </c:pt>
              </c:strCache>
            </c:strRef>
          </c:tx>
          <c:spPr>
            <a:solidFill>
              <a:schemeClr val="accent5"/>
            </a:solidFill>
            <a:ln>
              <a:noFill/>
            </a:ln>
            <a:effectLst/>
          </c:spPr>
          <c:invertIfNegative val="0"/>
          <c:cat>
            <c:strRef>
              <c:f>'[lavanya naan mudhalvan.2.xlsx]Sheet 2'!$E$1</c:f>
              <c:strCache>
                <c:ptCount val="1"/>
                <c:pt idx="0">
                  <c:v>Salary</c:v>
                </c:pt>
              </c:strCache>
            </c:strRef>
          </c:cat>
          <c:val>
            <c:numRef>
              <c:f>'[lavanya naan mudhalvan.2.xlsx]Sheet 2'!$E$6</c:f>
              <c:numCache>
                <c:formatCode>General</c:formatCode>
                <c:ptCount val="1"/>
                <c:pt idx="0">
                  <c:v>67777</c:v>
                </c:pt>
              </c:numCache>
            </c:numRef>
          </c:val>
          <c:extLst>
            <c:ext xmlns:c16="http://schemas.microsoft.com/office/drawing/2014/chart" uri="{C3380CC4-5D6E-409C-BE32-E72D297353CC}">
              <c16:uniqueId val="{00000004-8D04-4640-8624-56F81D4C8A23}"/>
            </c:ext>
          </c:extLst>
        </c:ser>
        <c:ser>
          <c:idx val="5"/>
          <c:order val="5"/>
          <c:tx>
            <c:strRef>
              <c:f>'[lavanya naan mudhalvan.2.xlsx]Sheet 2'!$D$7</c:f>
              <c:strCache>
                <c:ptCount val="1"/>
                <c:pt idx="0">
                  <c:v>Training</c:v>
                </c:pt>
              </c:strCache>
            </c:strRef>
          </c:tx>
          <c:spPr>
            <a:solidFill>
              <a:schemeClr val="accent6"/>
            </a:solidFill>
            <a:ln>
              <a:noFill/>
            </a:ln>
            <a:effectLst/>
          </c:spPr>
          <c:invertIfNegative val="0"/>
          <c:cat>
            <c:strRef>
              <c:f>'[lavanya naan mudhalvan.2.xlsx]Sheet 2'!$E$1</c:f>
              <c:strCache>
                <c:ptCount val="1"/>
                <c:pt idx="0">
                  <c:v>Salary</c:v>
                </c:pt>
              </c:strCache>
            </c:strRef>
          </c:cat>
          <c:val>
            <c:numRef>
              <c:f>'[lavanya naan mudhalvan.2.xlsx]Sheet 2'!$E$7</c:f>
              <c:numCache>
                <c:formatCode>General</c:formatCode>
                <c:ptCount val="1"/>
                <c:pt idx="0">
                  <c:v>9777</c:v>
                </c:pt>
              </c:numCache>
            </c:numRef>
          </c:val>
          <c:extLst>
            <c:ext xmlns:c16="http://schemas.microsoft.com/office/drawing/2014/chart" uri="{C3380CC4-5D6E-409C-BE32-E72D297353CC}">
              <c16:uniqueId val="{00000005-8D04-4640-8624-56F81D4C8A23}"/>
            </c:ext>
          </c:extLst>
        </c:ser>
        <c:ser>
          <c:idx val="6"/>
          <c:order val="6"/>
          <c:tx>
            <c:strRef>
              <c:f>'[lavanya naan mudhalvan.2.xlsx]Sheet 2'!$D$8</c:f>
              <c:strCache>
                <c:ptCount val="1"/>
                <c:pt idx="0">
                  <c:v>Engineering</c:v>
                </c:pt>
              </c:strCache>
            </c:strRef>
          </c:tx>
          <c:spPr>
            <a:solidFill>
              <a:schemeClr val="accent1">
                <a:lumMod val="60000"/>
              </a:schemeClr>
            </a:solidFill>
            <a:ln>
              <a:noFill/>
            </a:ln>
            <a:effectLst/>
          </c:spPr>
          <c:invertIfNegative val="0"/>
          <c:cat>
            <c:strRef>
              <c:f>'[lavanya naan mudhalvan.2.xlsx]Sheet 2'!$E$1</c:f>
              <c:strCache>
                <c:ptCount val="1"/>
                <c:pt idx="0">
                  <c:v>Salary</c:v>
                </c:pt>
              </c:strCache>
            </c:strRef>
          </c:cat>
          <c:val>
            <c:numRef>
              <c:f>'[lavanya naan mudhalvan.2.xlsx]Sheet 2'!$E$8</c:f>
              <c:numCache>
                <c:formatCode>General</c:formatCode>
                <c:ptCount val="1"/>
                <c:pt idx="0">
                  <c:v>75600</c:v>
                </c:pt>
              </c:numCache>
            </c:numRef>
          </c:val>
          <c:extLst>
            <c:ext xmlns:c16="http://schemas.microsoft.com/office/drawing/2014/chart" uri="{C3380CC4-5D6E-409C-BE32-E72D297353CC}">
              <c16:uniqueId val="{00000006-8D04-4640-8624-56F81D4C8A23}"/>
            </c:ext>
          </c:extLst>
        </c:ser>
        <c:ser>
          <c:idx val="7"/>
          <c:order val="7"/>
          <c:tx>
            <c:strRef>
              <c:f>'[lavanya naan mudhalvan.2.xlsx]Sheet 2'!$D$9</c:f>
              <c:strCache>
                <c:ptCount val="1"/>
                <c:pt idx="0">
                  <c:v>Support</c:v>
                </c:pt>
              </c:strCache>
            </c:strRef>
          </c:tx>
          <c:spPr>
            <a:solidFill>
              <a:schemeClr val="accent2">
                <a:lumMod val="60000"/>
              </a:schemeClr>
            </a:solidFill>
            <a:ln>
              <a:noFill/>
            </a:ln>
            <a:effectLst/>
          </c:spPr>
          <c:invertIfNegative val="0"/>
          <c:cat>
            <c:strRef>
              <c:f>'[lavanya naan mudhalvan.2.xlsx]Sheet 2'!$E$1</c:f>
              <c:strCache>
                <c:ptCount val="1"/>
                <c:pt idx="0">
                  <c:v>Salary</c:v>
                </c:pt>
              </c:strCache>
            </c:strRef>
          </c:cat>
          <c:val>
            <c:numRef>
              <c:f>'[lavanya naan mudhalvan.2.xlsx]Sheet 2'!$E$9</c:f>
              <c:numCache>
                <c:formatCode>General</c:formatCode>
                <c:ptCount val="1"/>
                <c:pt idx="0">
                  <c:v>99790</c:v>
                </c:pt>
              </c:numCache>
            </c:numRef>
          </c:val>
          <c:extLst>
            <c:ext xmlns:c16="http://schemas.microsoft.com/office/drawing/2014/chart" uri="{C3380CC4-5D6E-409C-BE32-E72D297353CC}">
              <c16:uniqueId val="{00000007-8D04-4640-8624-56F81D4C8A23}"/>
            </c:ext>
          </c:extLst>
        </c:ser>
        <c:ser>
          <c:idx val="8"/>
          <c:order val="8"/>
          <c:tx>
            <c:strRef>
              <c:f>'[lavanya naan mudhalvan.2.xlsx]Sheet 2'!$D$10</c:f>
              <c:strCache>
                <c:ptCount val="1"/>
                <c:pt idx="0">
                  <c:v>Services</c:v>
                </c:pt>
              </c:strCache>
            </c:strRef>
          </c:tx>
          <c:spPr>
            <a:solidFill>
              <a:schemeClr val="accent3">
                <a:lumMod val="60000"/>
              </a:schemeClr>
            </a:solidFill>
            <a:ln>
              <a:noFill/>
            </a:ln>
            <a:effectLst/>
          </c:spPr>
          <c:invertIfNegative val="0"/>
          <c:cat>
            <c:strRef>
              <c:f>'[lavanya naan mudhalvan.2.xlsx]Sheet 2'!$E$1</c:f>
              <c:strCache>
                <c:ptCount val="1"/>
                <c:pt idx="0">
                  <c:v>Salary</c:v>
                </c:pt>
              </c:strCache>
            </c:strRef>
          </c:cat>
          <c:val>
            <c:numRef>
              <c:f>'[lavanya naan mudhalvan.2.xlsx]Sheet 2'!$E$10</c:f>
              <c:numCache>
                <c:formatCode>General</c:formatCode>
                <c:ptCount val="1"/>
                <c:pt idx="0">
                  <c:v>97600</c:v>
                </c:pt>
              </c:numCache>
            </c:numRef>
          </c:val>
          <c:extLst>
            <c:ext xmlns:c16="http://schemas.microsoft.com/office/drawing/2014/chart" uri="{C3380CC4-5D6E-409C-BE32-E72D297353CC}">
              <c16:uniqueId val="{00000008-8D04-4640-8624-56F81D4C8A23}"/>
            </c:ext>
          </c:extLst>
        </c:ser>
        <c:ser>
          <c:idx val="9"/>
          <c:order val="9"/>
          <c:tx>
            <c:strRef>
              <c:f>'[lavanya naan mudhalvan.2.xlsx]Sheet 2'!$D$11</c:f>
              <c:strCache>
                <c:ptCount val="1"/>
                <c:pt idx="0">
                  <c:v>Product Management</c:v>
                </c:pt>
              </c:strCache>
            </c:strRef>
          </c:tx>
          <c:spPr>
            <a:solidFill>
              <a:schemeClr val="accent4">
                <a:lumMod val="60000"/>
              </a:schemeClr>
            </a:solidFill>
            <a:ln>
              <a:noFill/>
            </a:ln>
            <a:effectLst/>
          </c:spPr>
          <c:invertIfNegative val="0"/>
          <c:cat>
            <c:strRef>
              <c:f>'[lavanya naan mudhalvan.2.xlsx]Sheet 2'!$E$1</c:f>
              <c:strCache>
                <c:ptCount val="1"/>
                <c:pt idx="0">
                  <c:v>Salary</c:v>
                </c:pt>
              </c:strCache>
            </c:strRef>
          </c:cat>
          <c:val>
            <c:numRef>
              <c:f>'[lavanya naan mudhalvan.2.xlsx]Sheet 2'!$E$11</c:f>
              <c:numCache>
                <c:formatCode>General</c:formatCode>
                <c:ptCount val="1"/>
                <c:pt idx="0">
                  <c:v>104335.03999999999</c:v>
                </c:pt>
              </c:numCache>
            </c:numRef>
          </c:val>
          <c:extLst>
            <c:ext xmlns:c16="http://schemas.microsoft.com/office/drawing/2014/chart" uri="{C3380CC4-5D6E-409C-BE32-E72D297353CC}">
              <c16:uniqueId val="{00000009-8D04-4640-8624-56F81D4C8A23}"/>
            </c:ext>
          </c:extLst>
        </c:ser>
        <c:ser>
          <c:idx val="10"/>
          <c:order val="10"/>
          <c:tx>
            <c:strRef>
              <c:f>'[lavanya naan mudhalvan.2.xlsx]Sheet 2'!$D$12</c:f>
              <c:strCache>
                <c:ptCount val="1"/>
                <c:pt idx="0">
                  <c:v>Accounting</c:v>
                </c:pt>
              </c:strCache>
            </c:strRef>
          </c:tx>
          <c:spPr>
            <a:solidFill>
              <a:schemeClr val="accent5">
                <a:lumMod val="60000"/>
              </a:schemeClr>
            </a:solidFill>
            <a:ln>
              <a:noFill/>
            </a:ln>
            <a:effectLst/>
          </c:spPr>
          <c:invertIfNegative val="0"/>
          <c:cat>
            <c:strRef>
              <c:f>'[lavanya naan mudhalvan.2.xlsx]Sheet 2'!$E$1</c:f>
              <c:strCache>
                <c:ptCount val="1"/>
                <c:pt idx="0">
                  <c:v>Salary</c:v>
                </c:pt>
              </c:strCache>
            </c:strRef>
          </c:cat>
          <c:val>
            <c:numRef>
              <c:f>'[lavanya naan mudhalvan.2.xlsx]Sheet 2'!$E$12</c:f>
              <c:numCache>
                <c:formatCode>General</c:formatCode>
                <c:ptCount val="1"/>
                <c:pt idx="0">
                  <c:v>66000</c:v>
                </c:pt>
              </c:numCache>
            </c:numRef>
          </c:val>
          <c:extLst>
            <c:ext xmlns:c16="http://schemas.microsoft.com/office/drawing/2014/chart" uri="{C3380CC4-5D6E-409C-BE32-E72D297353CC}">
              <c16:uniqueId val="{0000000A-8D04-4640-8624-56F81D4C8A23}"/>
            </c:ext>
          </c:extLst>
        </c:ser>
        <c:ser>
          <c:idx val="11"/>
          <c:order val="11"/>
          <c:tx>
            <c:strRef>
              <c:f>'[lavanya naan mudhalvan.2.xlsx]Sheet 2'!$D$13</c:f>
              <c:strCache>
                <c:ptCount val="1"/>
                <c:pt idx="0">
                  <c:v>Legal</c:v>
                </c:pt>
              </c:strCache>
            </c:strRef>
          </c:tx>
          <c:spPr>
            <a:solidFill>
              <a:schemeClr val="accent6">
                <a:lumMod val="60000"/>
              </a:schemeClr>
            </a:solidFill>
            <a:ln>
              <a:noFill/>
            </a:ln>
            <a:effectLst/>
          </c:spPr>
          <c:invertIfNegative val="0"/>
          <c:cat>
            <c:strRef>
              <c:f>'[lavanya naan mudhalvan.2.xlsx]Sheet 2'!$E$1</c:f>
              <c:strCache>
                <c:ptCount val="1"/>
                <c:pt idx="0">
                  <c:v>Salary</c:v>
                </c:pt>
              </c:strCache>
            </c:strRef>
          </c:cat>
          <c:val>
            <c:numRef>
              <c:f>'[lavanya naan mudhalvan.2.xlsx]Sheet 2'!$E$13</c:f>
              <c:numCache>
                <c:formatCode>General</c:formatCode>
                <c:ptCount val="1"/>
                <c:pt idx="0">
                  <c:v>23000</c:v>
                </c:pt>
              </c:numCache>
            </c:numRef>
          </c:val>
          <c:extLst>
            <c:ext xmlns:c16="http://schemas.microsoft.com/office/drawing/2014/chart" uri="{C3380CC4-5D6E-409C-BE32-E72D297353CC}">
              <c16:uniqueId val="{0000000B-8D04-4640-8624-56F81D4C8A23}"/>
            </c:ext>
          </c:extLst>
        </c:ser>
        <c:ser>
          <c:idx val="12"/>
          <c:order val="12"/>
          <c:tx>
            <c:strRef>
              <c:f>'[lavanya naan mudhalvan.2.xlsx]Sheet 2'!$D$14</c:f>
              <c:strCache>
                <c:ptCount val="1"/>
                <c:pt idx="0">
                  <c:v>Business Development</c:v>
                </c:pt>
              </c:strCache>
            </c:strRef>
          </c:tx>
          <c:spPr>
            <a:solidFill>
              <a:schemeClr val="accent1">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2'!$E$14</c:f>
              <c:numCache>
                <c:formatCode>General</c:formatCode>
                <c:ptCount val="1"/>
                <c:pt idx="0">
                  <c:v>42233</c:v>
                </c:pt>
              </c:numCache>
            </c:numRef>
          </c:val>
          <c:extLst>
            <c:ext xmlns:c16="http://schemas.microsoft.com/office/drawing/2014/chart" uri="{C3380CC4-5D6E-409C-BE32-E72D297353CC}">
              <c16:uniqueId val="{0000000C-8D04-4640-8624-56F81D4C8A23}"/>
            </c:ext>
          </c:extLst>
        </c:ser>
        <c:ser>
          <c:idx val="13"/>
          <c:order val="13"/>
          <c:tx>
            <c:strRef>
              <c:f>'[lavanya naan mudhalvan.2.xlsx]Sheet 2'!$D$15</c:f>
              <c:strCache>
                <c:ptCount val="1"/>
                <c:pt idx="0">
                  <c:v>Human Resources</c:v>
                </c:pt>
              </c:strCache>
            </c:strRef>
          </c:tx>
          <c:spPr>
            <a:solidFill>
              <a:schemeClr val="accent2">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2'!$E$15</c:f>
              <c:numCache>
                <c:formatCode>General</c:formatCode>
                <c:ptCount val="1"/>
                <c:pt idx="0">
                  <c:v>76320.44</c:v>
                </c:pt>
              </c:numCache>
            </c:numRef>
          </c:val>
          <c:extLst>
            <c:ext xmlns:c16="http://schemas.microsoft.com/office/drawing/2014/chart" uri="{C3380CC4-5D6E-409C-BE32-E72D297353CC}">
              <c16:uniqueId val="{0000000D-8D04-4640-8624-56F81D4C8A23}"/>
            </c:ext>
          </c:extLst>
        </c:ser>
        <c:ser>
          <c:idx val="14"/>
          <c:order val="14"/>
          <c:tx>
            <c:strRef>
              <c:f>'[lavanya naan mudhalvan.2.xlsx]Sheet 2'!$D$16</c:f>
              <c:strCache>
                <c:ptCount val="1"/>
                <c:pt idx="0">
                  <c:v>Business Development</c:v>
                </c:pt>
              </c:strCache>
            </c:strRef>
          </c:tx>
          <c:spPr>
            <a:solidFill>
              <a:schemeClr val="accent3">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2'!$E$16</c:f>
              <c:numCache>
                <c:formatCode>General</c:formatCode>
                <c:ptCount val="1"/>
                <c:pt idx="0">
                  <c:v>73360.38</c:v>
                </c:pt>
              </c:numCache>
            </c:numRef>
          </c:val>
          <c:extLst>
            <c:ext xmlns:c16="http://schemas.microsoft.com/office/drawing/2014/chart" uri="{C3380CC4-5D6E-409C-BE32-E72D297353CC}">
              <c16:uniqueId val="{0000000E-8D04-4640-8624-56F81D4C8A23}"/>
            </c:ext>
          </c:extLst>
        </c:ser>
        <c:ser>
          <c:idx val="15"/>
          <c:order val="15"/>
          <c:tx>
            <c:strRef>
              <c:f>'[lavanya naan mudhalvan.2.xlsx]Sheet 2'!$D$17</c:f>
              <c:strCache>
                <c:ptCount val="1"/>
                <c:pt idx="0">
                  <c:v>NULL</c:v>
                </c:pt>
              </c:strCache>
            </c:strRef>
          </c:tx>
          <c:spPr>
            <a:solidFill>
              <a:schemeClr val="accent4">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2'!$E$17</c:f>
              <c:numCache>
                <c:formatCode>General</c:formatCode>
                <c:ptCount val="1"/>
              </c:numCache>
            </c:numRef>
          </c:val>
          <c:extLst>
            <c:ext xmlns:c16="http://schemas.microsoft.com/office/drawing/2014/chart" uri="{C3380CC4-5D6E-409C-BE32-E72D297353CC}">
              <c16:uniqueId val="{0000000F-8D04-4640-8624-56F81D4C8A23}"/>
            </c:ext>
          </c:extLst>
        </c:ser>
        <c:ser>
          <c:idx val="16"/>
          <c:order val="16"/>
          <c:tx>
            <c:strRef>
              <c:f>'[lavanya naan mudhalvan.2.xlsx]Sheet 2'!$D$18</c:f>
              <c:strCache>
                <c:ptCount val="1"/>
                <c:pt idx="0">
                  <c:v>Research and Development</c:v>
                </c:pt>
              </c:strCache>
            </c:strRef>
          </c:tx>
          <c:spPr>
            <a:solidFill>
              <a:schemeClr val="accent5">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2'!$E$18</c:f>
              <c:numCache>
                <c:formatCode>General</c:formatCode>
                <c:ptCount val="1"/>
                <c:pt idx="0">
                  <c:v>50449.46</c:v>
                </c:pt>
              </c:numCache>
            </c:numRef>
          </c:val>
          <c:extLst>
            <c:ext xmlns:c16="http://schemas.microsoft.com/office/drawing/2014/chart" uri="{C3380CC4-5D6E-409C-BE32-E72D297353CC}">
              <c16:uniqueId val="{00000010-8D04-4640-8624-56F81D4C8A23}"/>
            </c:ext>
          </c:extLst>
        </c:ser>
        <c:ser>
          <c:idx val="17"/>
          <c:order val="17"/>
          <c:tx>
            <c:strRef>
              <c:f>'[lavanya naan mudhalvan.2.xlsx]Sheet 2'!$D$19</c:f>
              <c:strCache>
                <c:ptCount val="1"/>
                <c:pt idx="0">
                  <c:v>Training</c:v>
                </c:pt>
              </c:strCache>
            </c:strRef>
          </c:tx>
          <c:spPr>
            <a:solidFill>
              <a:schemeClr val="accent6">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2'!$E$19</c:f>
              <c:numCache>
                <c:formatCode>General</c:formatCode>
                <c:ptCount val="1"/>
                <c:pt idx="0">
                  <c:v>53949.26</c:v>
                </c:pt>
              </c:numCache>
            </c:numRef>
          </c:val>
          <c:extLst>
            <c:ext xmlns:c16="http://schemas.microsoft.com/office/drawing/2014/chart" uri="{C3380CC4-5D6E-409C-BE32-E72D297353CC}">
              <c16:uniqueId val="{00000011-8D04-4640-8624-56F81D4C8A23}"/>
            </c:ext>
          </c:extLst>
        </c:ser>
        <c:ser>
          <c:idx val="18"/>
          <c:order val="18"/>
          <c:tx>
            <c:strRef>
              <c:f>'[lavanya naan mudhalvan.2.xlsx]Sheet 2'!$D$20</c:f>
              <c:strCache>
                <c:ptCount val="1"/>
                <c:pt idx="0">
                  <c:v>Legal</c:v>
                </c:pt>
              </c:strCache>
            </c:strRef>
          </c:tx>
          <c:spPr>
            <a:solidFill>
              <a:schemeClr val="accent1">
                <a:lumMod val="80000"/>
              </a:schemeClr>
            </a:solidFill>
            <a:ln>
              <a:noFill/>
            </a:ln>
            <a:effectLst/>
          </c:spPr>
          <c:invertIfNegative val="0"/>
          <c:cat>
            <c:strRef>
              <c:f>'[lavanya naan mudhalvan.2.xlsx]Sheet 2'!$E$1</c:f>
              <c:strCache>
                <c:ptCount val="1"/>
                <c:pt idx="0">
                  <c:v>Salary</c:v>
                </c:pt>
              </c:strCache>
            </c:strRef>
          </c:cat>
          <c:val>
            <c:numRef>
              <c:f>'[lavanya naan mudhalvan.2.xlsx]Sheet 2'!$E$20</c:f>
              <c:numCache>
                <c:formatCode>General</c:formatCode>
                <c:ptCount val="1"/>
                <c:pt idx="0">
                  <c:v>113616.23</c:v>
                </c:pt>
              </c:numCache>
            </c:numRef>
          </c:val>
          <c:extLst>
            <c:ext xmlns:c16="http://schemas.microsoft.com/office/drawing/2014/chart" uri="{C3380CC4-5D6E-409C-BE32-E72D297353CC}">
              <c16:uniqueId val="{00000012-8D04-4640-8624-56F81D4C8A23}"/>
            </c:ext>
          </c:extLst>
        </c:ser>
        <c:ser>
          <c:idx val="19"/>
          <c:order val="19"/>
          <c:tx>
            <c:strRef>
              <c:f>'[lavanya naan mudhalvan.2.xlsx]Sheet 2'!$D$21</c:f>
              <c:strCache>
                <c:ptCount val="1"/>
                <c:pt idx="0">
                  <c:v>Product Management</c:v>
                </c:pt>
              </c:strCache>
            </c:strRef>
          </c:tx>
          <c:spPr>
            <a:solidFill>
              <a:schemeClr val="accent2">
                <a:lumMod val="80000"/>
              </a:schemeClr>
            </a:solidFill>
            <a:ln>
              <a:noFill/>
            </a:ln>
            <a:effectLst/>
          </c:spPr>
          <c:invertIfNegative val="0"/>
          <c:cat>
            <c:strRef>
              <c:f>'[lavanya naan mudhalvan.2.xlsx]Sheet 2'!$E$1</c:f>
              <c:strCache>
                <c:ptCount val="1"/>
                <c:pt idx="0">
                  <c:v>Salary</c:v>
                </c:pt>
              </c:strCache>
            </c:strRef>
          </c:cat>
          <c:val>
            <c:numRef>
              <c:f>'[lavanya naan mudhalvan.2.xlsx]Sheet 2'!$E$21</c:f>
              <c:numCache>
                <c:formatCode>General</c:formatCode>
                <c:ptCount val="1"/>
                <c:pt idx="0">
                  <c:v>110906.35</c:v>
                </c:pt>
              </c:numCache>
            </c:numRef>
          </c:val>
          <c:extLst>
            <c:ext xmlns:c16="http://schemas.microsoft.com/office/drawing/2014/chart" uri="{C3380CC4-5D6E-409C-BE32-E72D297353CC}">
              <c16:uniqueId val="{00000013-8D04-4640-8624-56F81D4C8A23}"/>
            </c:ext>
          </c:extLst>
        </c:ser>
        <c:ser>
          <c:idx val="20"/>
          <c:order val="20"/>
          <c:tx>
            <c:strRef>
              <c:f>'[lavanya naan mudhalvan.2.xlsx]Sheet 2'!$D$22</c:f>
              <c:strCache>
                <c:ptCount val="1"/>
                <c:pt idx="0">
                  <c:v>Support</c:v>
                </c:pt>
              </c:strCache>
            </c:strRef>
          </c:tx>
          <c:spPr>
            <a:solidFill>
              <a:schemeClr val="accent3">
                <a:lumMod val="80000"/>
              </a:schemeClr>
            </a:solidFill>
            <a:ln>
              <a:noFill/>
            </a:ln>
            <a:effectLst/>
          </c:spPr>
          <c:invertIfNegative val="0"/>
          <c:cat>
            <c:strRef>
              <c:f>'[lavanya naan mudhalvan.2.xlsx]Sheet 2'!$E$1</c:f>
              <c:strCache>
                <c:ptCount val="1"/>
                <c:pt idx="0">
                  <c:v>Salary</c:v>
                </c:pt>
              </c:strCache>
            </c:strRef>
          </c:cat>
          <c:val>
            <c:numRef>
              <c:f>'[lavanya naan mudhalvan.2.xlsx]Sheet 2'!$E$22</c:f>
              <c:numCache>
                <c:formatCode>General</c:formatCode>
                <c:ptCount val="1"/>
                <c:pt idx="0">
                  <c:v>100371.31</c:v>
                </c:pt>
              </c:numCache>
            </c:numRef>
          </c:val>
          <c:extLst>
            <c:ext xmlns:c16="http://schemas.microsoft.com/office/drawing/2014/chart" uri="{C3380CC4-5D6E-409C-BE32-E72D297353CC}">
              <c16:uniqueId val="{00000014-8D04-4640-8624-56F81D4C8A23}"/>
            </c:ext>
          </c:extLst>
        </c:ser>
        <c:ser>
          <c:idx val="21"/>
          <c:order val="21"/>
          <c:tx>
            <c:strRef>
              <c:f>'[lavanya naan mudhalvan.2.xlsx]Sheet 2'!$D$23</c:f>
              <c:strCache>
                <c:ptCount val="1"/>
                <c:pt idx="0">
                  <c:v>Accounting</c:v>
                </c:pt>
              </c:strCache>
            </c:strRef>
          </c:tx>
          <c:spPr>
            <a:solidFill>
              <a:schemeClr val="accent4">
                <a:lumMod val="80000"/>
              </a:schemeClr>
            </a:solidFill>
            <a:ln>
              <a:noFill/>
            </a:ln>
            <a:effectLst/>
          </c:spPr>
          <c:invertIfNegative val="0"/>
          <c:cat>
            <c:strRef>
              <c:f>'[lavanya naan mudhalvan.2.xlsx]Sheet 2'!$E$1</c:f>
              <c:strCache>
                <c:ptCount val="1"/>
                <c:pt idx="0">
                  <c:v>Salary</c:v>
                </c:pt>
              </c:strCache>
            </c:strRef>
          </c:cat>
          <c:val>
            <c:numRef>
              <c:f>'[lavanya naan mudhalvan.2.xlsx]Sheet 2'!$E$23</c:f>
              <c:numCache>
                <c:formatCode>General</c:formatCode>
                <c:ptCount val="1"/>
                <c:pt idx="0">
                  <c:v>69163.39</c:v>
                </c:pt>
              </c:numCache>
            </c:numRef>
          </c:val>
          <c:extLst>
            <c:ext xmlns:c16="http://schemas.microsoft.com/office/drawing/2014/chart" uri="{C3380CC4-5D6E-409C-BE32-E72D297353CC}">
              <c16:uniqueId val="{00000015-8D04-4640-8624-56F81D4C8A23}"/>
            </c:ext>
          </c:extLst>
        </c:ser>
        <c:ser>
          <c:idx val="22"/>
          <c:order val="22"/>
          <c:tx>
            <c:strRef>
              <c:f>'[lavanya naan mudhalvan.2.xlsx]Sheet 2'!$D$24</c:f>
              <c:strCache>
                <c:ptCount val="1"/>
                <c:pt idx="0">
                  <c:v>Training</c:v>
                </c:pt>
              </c:strCache>
            </c:strRef>
          </c:tx>
          <c:spPr>
            <a:solidFill>
              <a:schemeClr val="accent5">
                <a:lumMod val="80000"/>
              </a:schemeClr>
            </a:solidFill>
            <a:ln>
              <a:noFill/>
            </a:ln>
            <a:effectLst/>
          </c:spPr>
          <c:invertIfNegative val="0"/>
          <c:cat>
            <c:strRef>
              <c:f>'[lavanya naan mudhalvan.2.xlsx]Sheet 2'!$E$1</c:f>
              <c:strCache>
                <c:ptCount val="1"/>
                <c:pt idx="0">
                  <c:v>Salary</c:v>
                </c:pt>
              </c:strCache>
            </c:strRef>
          </c:cat>
          <c:val>
            <c:numRef>
              <c:f>'[lavanya naan mudhalvan.2.xlsx]Sheet 2'!$E$24</c:f>
              <c:numCache>
                <c:formatCode>General</c:formatCode>
                <c:ptCount val="1"/>
                <c:pt idx="0">
                  <c:v>114691.03</c:v>
                </c:pt>
              </c:numCache>
            </c:numRef>
          </c:val>
          <c:extLst>
            <c:ext xmlns:c16="http://schemas.microsoft.com/office/drawing/2014/chart" uri="{C3380CC4-5D6E-409C-BE32-E72D297353CC}">
              <c16:uniqueId val="{00000016-8D04-4640-8624-56F81D4C8A23}"/>
            </c:ext>
          </c:extLst>
        </c:ser>
        <c:ser>
          <c:idx val="23"/>
          <c:order val="23"/>
          <c:tx>
            <c:strRef>
              <c:f>'[lavanya naan mudhalvan.2.xlsx]Sheet 2'!$D$25</c:f>
              <c:strCache>
                <c:ptCount val="1"/>
                <c:pt idx="0">
                  <c:v>Human Resources</c:v>
                </c:pt>
              </c:strCache>
            </c:strRef>
          </c:tx>
          <c:spPr>
            <a:solidFill>
              <a:schemeClr val="accent6">
                <a:lumMod val="80000"/>
              </a:schemeClr>
            </a:solidFill>
            <a:ln>
              <a:noFill/>
            </a:ln>
            <a:effectLst/>
          </c:spPr>
          <c:invertIfNegative val="0"/>
          <c:cat>
            <c:strRef>
              <c:f>'[lavanya naan mudhalvan.2.xlsx]Sheet 2'!$E$1</c:f>
              <c:strCache>
                <c:ptCount val="1"/>
                <c:pt idx="0">
                  <c:v>Salary</c:v>
                </c:pt>
              </c:strCache>
            </c:strRef>
          </c:cat>
          <c:val>
            <c:numRef>
              <c:f>'[lavanya naan mudhalvan.2.xlsx]Sheet 2'!$E$25</c:f>
              <c:numCache>
                <c:formatCode>General</c:formatCode>
                <c:ptCount val="1"/>
                <c:pt idx="0">
                  <c:v>86556.96</c:v>
                </c:pt>
              </c:numCache>
            </c:numRef>
          </c:val>
          <c:extLst>
            <c:ext xmlns:c16="http://schemas.microsoft.com/office/drawing/2014/chart" uri="{C3380CC4-5D6E-409C-BE32-E72D297353CC}">
              <c16:uniqueId val="{00000017-8D04-4640-8624-56F81D4C8A23}"/>
            </c:ext>
          </c:extLst>
        </c:ser>
        <c:ser>
          <c:idx val="24"/>
          <c:order val="24"/>
          <c:tx>
            <c:strRef>
              <c:f>'[lavanya naan mudhalvan.2.xlsx]Sheet 2'!$D$26</c:f>
              <c:strCache>
                <c:ptCount val="1"/>
                <c:pt idx="0">
                  <c:v>Services</c:v>
                </c:pt>
              </c:strCache>
            </c:strRef>
          </c:tx>
          <c:spPr>
            <a:solidFill>
              <a:schemeClr val="accent1">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2'!$E$26</c:f>
              <c:numCache>
                <c:formatCode>General</c:formatCode>
                <c:ptCount val="1"/>
                <c:pt idx="0">
                  <c:v>31172.77</c:v>
                </c:pt>
              </c:numCache>
            </c:numRef>
          </c:val>
          <c:extLst>
            <c:ext xmlns:c16="http://schemas.microsoft.com/office/drawing/2014/chart" uri="{C3380CC4-5D6E-409C-BE32-E72D297353CC}">
              <c16:uniqueId val="{00000018-8D04-4640-8624-56F81D4C8A23}"/>
            </c:ext>
          </c:extLst>
        </c:ser>
        <c:ser>
          <c:idx val="25"/>
          <c:order val="25"/>
          <c:tx>
            <c:strRef>
              <c:f>'[lavanya naan mudhalvan.2.xlsx]Sheet 2'!$D$27</c:f>
              <c:strCache>
                <c:ptCount val="1"/>
                <c:pt idx="0">
                  <c:v>Business Development</c:v>
                </c:pt>
              </c:strCache>
            </c:strRef>
          </c:tx>
          <c:spPr>
            <a:solidFill>
              <a:schemeClr val="accent2">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2'!$E$27</c:f>
              <c:numCache>
                <c:formatCode>General</c:formatCode>
                <c:ptCount val="1"/>
                <c:pt idx="0">
                  <c:v>80169.42</c:v>
                </c:pt>
              </c:numCache>
            </c:numRef>
          </c:val>
          <c:extLst>
            <c:ext xmlns:c16="http://schemas.microsoft.com/office/drawing/2014/chart" uri="{C3380CC4-5D6E-409C-BE32-E72D297353CC}">
              <c16:uniqueId val="{00000019-8D04-4640-8624-56F81D4C8A23}"/>
            </c:ext>
          </c:extLst>
        </c:ser>
        <c:ser>
          <c:idx val="26"/>
          <c:order val="26"/>
          <c:tx>
            <c:strRef>
              <c:f>'[lavanya naan mudhalvan.2.xlsx]Sheet 2'!$D$28</c:f>
              <c:strCache>
                <c:ptCount val="1"/>
                <c:pt idx="0">
                  <c:v>Training</c:v>
                </c:pt>
              </c:strCache>
            </c:strRef>
          </c:tx>
          <c:spPr>
            <a:solidFill>
              <a:schemeClr val="accent3">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2'!$E$28</c:f>
              <c:numCache>
                <c:formatCode>General</c:formatCode>
                <c:ptCount val="1"/>
                <c:pt idx="0">
                  <c:v>53949.26</c:v>
                </c:pt>
              </c:numCache>
            </c:numRef>
          </c:val>
          <c:extLst>
            <c:ext xmlns:c16="http://schemas.microsoft.com/office/drawing/2014/chart" uri="{C3380CC4-5D6E-409C-BE32-E72D297353CC}">
              <c16:uniqueId val="{0000001A-8D04-4640-8624-56F81D4C8A23}"/>
            </c:ext>
          </c:extLst>
        </c:ser>
        <c:ser>
          <c:idx val="27"/>
          <c:order val="27"/>
          <c:tx>
            <c:strRef>
              <c:f>'[lavanya naan mudhalvan.2.xlsx]Sheet 2'!$D$29</c:f>
              <c:strCache>
                <c:ptCount val="1"/>
                <c:pt idx="0">
                  <c:v>Support</c:v>
                </c:pt>
              </c:strCache>
            </c:strRef>
          </c:tx>
          <c:spPr>
            <a:solidFill>
              <a:schemeClr val="accent4">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2'!$E$29</c:f>
              <c:numCache>
                <c:formatCode>General</c:formatCode>
                <c:ptCount val="1"/>
                <c:pt idx="0">
                  <c:v>58935.92</c:v>
                </c:pt>
              </c:numCache>
            </c:numRef>
          </c:val>
          <c:extLst>
            <c:ext xmlns:c16="http://schemas.microsoft.com/office/drawing/2014/chart" uri="{C3380CC4-5D6E-409C-BE32-E72D297353CC}">
              <c16:uniqueId val="{0000001B-8D04-4640-8624-56F81D4C8A23}"/>
            </c:ext>
          </c:extLst>
        </c:ser>
        <c:ser>
          <c:idx val="28"/>
          <c:order val="28"/>
          <c:tx>
            <c:strRef>
              <c:f>'[lavanya naan mudhalvan.2.xlsx]Sheet 2'!$D$30</c:f>
              <c:strCache>
                <c:ptCount val="1"/>
                <c:pt idx="0">
                  <c:v>Support</c:v>
                </c:pt>
              </c:strCache>
            </c:strRef>
          </c:tx>
          <c:spPr>
            <a:solidFill>
              <a:schemeClr val="accent5">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2'!$E$30</c:f>
              <c:numCache>
                <c:formatCode>General</c:formatCode>
                <c:ptCount val="1"/>
                <c:pt idx="0">
                  <c:v>63555.73</c:v>
                </c:pt>
              </c:numCache>
            </c:numRef>
          </c:val>
          <c:extLst>
            <c:ext xmlns:c16="http://schemas.microsoft.com/office/drawing/2014/chart" uri="{C3380CC4-5D6E-409C-BE32-E72D297353CC}">
              <c16:uniqueId val="{0000001C-8D04-4640-8624-56F81D4C8A23}"/>
            </c:ext>
          </c:extLst>
        </c:ser>
        <c:ser>
          <c:idx val="29"/>
          <c:order val="29"/>
          <c:tx>
            <c:strRef>
              <c:f>'[lavanya naan mudhalvan.2.xlsx]Sheet 2'!$D$31</c:f>
              <c:strCache>
                <c:ptCount val="1"/>
                <c:pt idx="0">
                  <c:v>Accounting</c:v>
                </c:pt>
              </c:strCache>
            </c:strRef>
          </c:tx>
          <c:spPr>
            <a:solidFill>
              <a:schemeClr val="accent6">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2'!$E$31</c:f>
              <c:numCache>
                <c:formatCode>General</c:formatCode>
                <c:ptCount val="1"/>
                <c:pt idx="0">
                  <c:v>57419.35</c:v>
                </c:pt>
              </c:numCache>
            </c:numRef>
          </c:val>
          <c:extLst>
            <c:ext xmlns:c16="http://schemas.microsoft.com/office/drawing/2014/chart" uri="{C3380CC4-5D6E-409C-BE32-E72D297353CC}">
              <c16:uniqueId val="{0000001D-8D04-4640-8624-56F81D4C8A23}"/>
            </c:ext>
          </c:extLst>
        </c:ser>
        <c:ser>
          <c:idx val="30"/>
          <c:order val="30"/>
          <c:tx>
            <c:strRef>
              <c:f>'[lavanya naan mudhalvan.2.xlsx]Sheet 2'!$D$32</c:f>
              <c:strCache>
                <c:ptCount val="1"/>
                <c:pt idx="0">
                  <c:v>Product Management</c:v>
                </c:pt>
              </c:strCache>
            </c:strRef>
          </c:tx>
          <c:spPr>
            <a:solidFill>
              <a:schemeClr val="accent1">
                <a:lumMod val="50000"/>
              </a:schemeClr>
            </a:solidFill>
            <a:ln>
              <a:noFill/>
            </a:ln>
            <a:effectLst/>
          </c:spPr>
          <c:invertIfNegative val="0"/>
          <c:cat>
            <c:strRef>
              <c:f>'[lavanya naan mudhalvan.2.xlsx]Sheet 2'!$E$1</c:f>
              <c:strCache>
                <c:ptCount val="1"/>
                <c:pt idx="0">
                  <c:v>Salary</c:v>
                </c:pt>
              </c:strCache>
            </c:strRef>
          </c:cat>
          <c:val>
            <c:numRef>
              <c:f>'[lavanya naan mudhalvan.2.xlsx]Sheet 2'!$E$32</c:f>
              <c:numCache>
                <c:formatCode>General</c:formatCode>
                <c:ptCount val="1"/>
                <c:pt idx="0">
                  <c:v>67818.14</c:v>
                </c:pt>
              </c:numCache>
            </c:numRef>
          </c:val>
          <c:extLst>
            <c:ext xmlns:c16="http://schemas.microsoft.com/office/drawing/2014/chart" uri="{C3380CC4-5D6E-409C-BE32-E72D297353CC}">
              <c16:uniqueId val="{0000001E-8D04-4640-8624-56F81D4C8A23}"/>
            </c:ext>
          </c:extLst>
        </c:ser>
        <c:ser>
          <c:idx val="31"/>
          <c:order val="31"/>
          <c:tx>
            <c:strRef>
              <c:f>'[lavanya naan mudhalvan.2.xlsx]Sheet 2'!$D$33</c:f>
              <c:strCache>
                <c:ptCount val="1"/>
                <c:pt idx="0">
                  <c:v>NULL</c:v>
                </c:pt>
              </c:strCache>
            </c:strRef>
          </c:tx>
          <c:spPr>
            <a:solidFill>
              <a:schemeClr val="accent2">
                <a:lumMod val="50000"/>
              </a:schemeClr>
            </a:solidFill>
            <a:ln>
              <a:noFill/>
            </a:ln>
            <a:effectLst/>
          </c:spPr>
          <c:invertIfNegative val="0"/>
          <c:cat>
            <c:strRef>
              <c:f>'[lavanya naan mudhalvan.2.xlsx]Sheet 2'!$E$1</c:f>
              <c:strCache>
                <c:ptCount val="1"/>
                <c:pt idx="0">
                  <c:v>Salary</c:v>
                </c:pt>
              </c:strCache>
            </c:strRef>
          </c:cat>
          <c:val>
            <c:numRef>
              <c:f>'[lavanya naan mudhalvan.2.xlsx]Sheet 2'!$E$33</c:f>
              <c:numCache>
                <c:formatCode>General</c:formatCode>
                <c:ptCount val="1"/>
                <c:pt idx="0">
                  <c:v>44403.77</c:v>
                </c:pt>
              </c:numCache>
            </c:numRef>
          </c:val>
          <c:extLst>
            <c:ext xmlns:c16="http://schemas.microsoft.com/office/drawing/2014/chart" uri="{C3380CC4-5D6E-409C-BE32-E72D297353CC}">
              <c16:uniqueId val="{0000001F-8D04-4640-8624-56F81D4C8A23}"/>
            </c:ext>
          </c:extLst>
        </c:ser>
        <c:ser>
          <c:idx val="32"/>
          <c:order val="32"/>
          <c:tx>
            <c:strRef>
              <c:f>'[lavanya naan mudhalvan.2.xlsx]Sheet 2'!$D$34</c:f>
              <c:strCache>
                <c:ptCount val="1"/>
                <c:pt idx="0">
                  <c:v>Marketing</c:v>
                </c:pt>
              </c:strCache>
            </c:strRef>
          </c:tx>
          <c:spPr>
            <a:solidFill>
              <a:schemeClr val="accent3">
                <a:lumMod val="50000"/>
              </a:schemeClr>
            </a:solidFill>
            <a:ln>
              <a:noFill/>
            </a:ln>
            <a:effectLst/>
          </c:spPr>
          <c:invertIfNegative val="0"/>
          <c:cat>
            <c:strRef>
              <c:f>'[lavanya naan mudhalvan.2.xlsx]Sheet 2'!$E$1</c:f>
              <c:strCache>
                <c:ptCount val="1"/>
                <c:pt idx="0">
                  <c:v>Salary</c:v>
                </c:pt>
              </c:strCache>
            </c:strRef>
          </c:cat>
          <c:val>
            <c:numRef>
              <c:f>'[lavanya naan mudhalvan.2.xlsx]Sheet 2'!$E$34</c:f>
              <c:numCache>
                <c:formatCode>General</c:formatCode>
                <c:ptCount val="1"/>
                <c:pt idx="0">
                  <c:v>40753.54</c:v>
                </c:pt>
              </c:numCache>
            </c:numRef>
          </c:val>
          <c:extLst>
            <c:ext xmlns:c16="http://schemas.microsoft.com/office/drawing/2014/chart" uri="{C3380CC4-5D6E-409C-BE32-E72D297353CC}">
              <c16:uniqueId val="{00000020-8D04-4640-8624-56F81D4C8A23}"/>
            </c:ext>
          </c:extLst>
        </c:ser>
        <c:ser>
          <c:idx val="33"/>
          <c:order val="33"/>
          <c:tx>
            <c:strRef>
              <c:f>'[lavanya naan mudhalvan.2.xlsx]Sheet 2'!$D$35</c:f>
              <c:strCache>
                <c:ptCount val="1"/>
                <c:pt idx="0">
                  <c:v>Training</c:v>
                </c:pt>
              </c:strCache>
            </c:strRef>
          </c:tx>
          <c:spPr>
            <a:solidFill>
              <a:schemeClr val="accent4">
                <a:lumMod val="50000"/>
              </a:schemeClr>
            </a:solidFill>
            <a:ln>
              <a:noFill/>
            </a:ln>
            <a:effectLst/>
          </c:spPr>
          <c:invertIfNegative val="0"/>
          <c:cat>
            <c:strRef>
              <c:f>'[lavanya naan mudhalvan.2.xlsx]Sheet 2'!$E$1</c:f>
              <c:strCache>
                <c:ptCount val="1"/>
                <c:pt idx="0">
                  <c:v>Salary</c:v>
                </c:pt>
              </c:strCache>
            </c:strRef>
          </c:cat>
          <c:val>
            <c:numRef>
              <c:f>'[lavanya naan mudhalvan.2.xlsx]Sheet 2'!$E$35</c:f>
              <c:numCache>
                <c:formatCode>General</c:formatCode>
                <c:ptCount val="1"/>
                <c:pt idx="0">
                  <c:v>102934.09</c:v>
                </c:pt>
              </c:numCache>
            </c:numRef>
          </c:val>
          <c:extLst>
            <c:ext xmlns:c16="http://schemas.microsoft.com/office/drawing/2014/chart" uri="{C3380CC4-5D6E-409C-BE32-E72D297353CC}">
              <c16:uniqueId val="{00000021-8D04-4640-8624-56F81D4C8A23}"/>
            </c:ext>
          </c:extLst>
        </c:ser>
        <c:ser>
          <c:idx val="34"/>
          <c:order val="34"/>
          <c:tx>
            <c:strRef>
              <c:f>'[lavanya naan mudhalvan.2.xlsx]Sheet 2'!$D$36</c:f>
              <c:strCache>
                <c:ptCount val="1"/>
                <c:pt idx="0">
                  <c:v>Sales</c:v>
                </c:pt>
              </c:strCache>
            </c:strRef>
          </c:tx>
          <c:spPr>
            <a:solidFill>
              <a:schemeClr val="accent5">
                <a:lumMod val="50000"/>
              </a:schemeClr>
            </a:solidFill>
            <a:ln>
              <a:noFill/>
            </a:ln>
            <a:effectLst/>
          </c:spPr>
          <c:invertIfNegative val="0"/>
          <c:cat>
            <c:strRef>
              <c:f>'[lavanya naan mudhalvan.2.xlsx]Sheet 2'!$E$1</c:f>
              <c:strCache>
                <c:ptCount val="1"/>
                <c:pt idx="0">
                  <c:v>Salary</c:v>
                </c:pt>
              </c:strCache>
            </c:strRef>
          </c:cat>
          <c:val>
            <c:numRef>
              <c:f>'[lavanya naan mudhalvan.2.xlsx]Sheet 2'!$E$36</c:f>
              <c:numCache>
                <c:formatCode>General</c:formatCode>
                <c:ptCount val="1"/>
                <c:pt idx="0">
                  <c:v>68860.399999999994</c:v>
                </c:pt>
              </c:numCache>
            </c:numRef>
          </c:val>
          <c:extLst>
            <c:ext xmlns:c16="http://schemas.microsoft.com/office/drawing/2014/chart" uri="{C3380CC4-5D6E-409C-BE32-E72D297353CC}">
              <c16:uniqueId val="{00000022-8D04-4640-8624-56F81D4C8A23}"/>
            </c:ext>
          </c:extLst>
        </c:ser>
        <c:ser>
          <c:idx val="35"/>
          <c:order val="35"/>
          <c:tx>
            <c:strRef>
              <c:f>'[lavanya naan mudhalvan.2.xlsx]Sheet 2'!$D$37</c:f>
              <c:strCache>
                <c:ptCount val="1"/>
                <c:pt idx="0">
                  <c:v>Training</c:v>
                </c:pt>
              </c:strCache>
            </c:strRef>
          </c:tx>
          <c:spPr>
            <a:solidFill>
              <a:schemeClr val="accent6">
                <a:lumMod val="50000"/>
              </a:schemeClr>
            </a:solidFill>
            <a:ln>
              <a:noFill/>
            </a:ln>
            <a:effectLst/>
          </c:spPr>
          <c:invertIfNegative val="0"/>
          <c:cat>
            <c:strRef>
              <c:f>'[lavanya naan mudhalvan.2.xlsx]Sheet 2'!$E$1</c:f>
              <c:strCache>
                <c:ptCount val="1"/>
                <c:pt idx="0">
                  <c:v>Salary</c:v>
                </c:pt>
              </c:strCache>
            </c:strRef>
          </c:cat>
          <c:val>
            <c:numRef>
              <c:f>'[lavanya naan mudhalvan.2.xlsx]Sheet 2'!$E$37</c:f>
              <c:numCache>
                <c:formatCode>General</c:formatCode>
                <c:ptCount val="1"/>
                <c:pt idx="0">
                  <c:v>79567.69</c:v>
                </c:pt>
              </c:numCache>
            </c:numRef>
          </c:val>
          <c:extLst>
            <c:ext xmlns:c16="http://schemas.microsoft.com/office/drawing/2014/chart" uri="{C3380CC4-5D6E-409C-BE32-E72D297353CC}">
              <c16:uniqueId val="{00000023-8D04-4640-8624-56F81D4C8A23}"/>
            </c:ext>
          </c:extLst>
        </c:ser>
        <c:ser>
          <c:idx val="36"/>
          <c:order val="36"/>
          <c:tx>
            <c:strRef>
              <c:f>'[lavanya naan mudhalvan.2.xlsx]Sheet 2'!$D$38</c:f>
              <c:strCache>
                <c:ptCount val="1"/>
                <c:pt idx="0">
                  <c:v>Human Resources</c:v>
                </c:pt>
              </c:strCache>
            </c:strRef>
          </c:tx>
          <c:spPr>
            <a:solidFill>
              <a:schemeClr val="accent1">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2'!$E$38</c:f>
              <c:numCache>
                <c:formatCode>General</c:formatCode>
                <c:ptCount val="1"/>
                <c:pt idx="0">
                  <c:v>35943.620000000003</c:v>
                </c:pt>
              </c:numCache>
            </c:numRef>
          </c:val>
          <c:extLst>
            <c:ext xmlns:c16="http://schemas.microsoft.com/office/drawing/2014/chart" uri="{C3380CC4-5D6E-409C-BE32-E72D297353CC}">
              <c16:uniqueId val="{00000024-8D04-4640-8624-56F81D4C8A23}"/>
            </c:ext>
          </c:extLst>
        </c:ser>
        <c:ser>
          <c:idx val="37"/>
          <c:order val="37"/>
          <c:tx>
            <c:strRef>
              <c:f>'[lavanya naan mudhalvan.2.xlsx]Sheet 2'!$D$39</c:f>
              <c:strCache>
                <c:ptCount val="1"/>
                <c:pt idx="0">
                  <c:v>Training</c:v>
                </c:pt>
              </c:strCache>
            </c:strRef>
          </c:tx>
          <c:spPr>
            <a:solidFill>
              <a:schemeClr val="accent2">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2'!$E$39</c:f>
              <c:numCache>
                <c:formatCode>General</c:formatCode>
                <c:ptCount val="1"/>
                <c:pt idx="0">
                  <c:v>116767.63</c:v>
                </c:pt>
              </c:numCache>
            </c:numRef>
          </c:val>
          <c:extLst>
            <c:ext xmlns:c16="http://schemas.microsoft.com/office/drawing/2014/chart" uri="{C3380CC4-5D6E-409C-BE32-E72D297353CC}">
              <c16:uniqueId val="{00000025-8D04-4640-8624-56F81D4C8A23}"/>
            </c:ext>
          </c:extLst>
        </c:ser>
        <c:ser>
          <c:idx val="38"/>
          <c:order val="38"/>
          <c:tx>
            <c:strRef>
              <c:f>'[lavanya naan mudhalvan.2.xlsx]Sheet 2'!$D$40</c:f>
              <c:strCache>
                <c:ptCount val="1"/>
                <c:pt idx="0">
                  <c:v>Research and Development</c:v>
                </c:pt>
              </c:strCache>
            </c:strRef>
          </c:tx>
          <c:spPr>
            <a:solidFill>
              <a:schemeClr val="accent3">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2'!$E$40</c:f>
              <c:numCache>
                <c:formatCode>General</c:formatCode>
                <c:ptCount val="1"/>
                <c:pt idx="0">
                  <c:v>85455.53</c:v>
                </c:pt>
              </c:numCache>
            </c:numRef>
          </c:val>
          <c:extLst>
            <c:ext xmlns:c16="http://schemas.microsoft.com/office/drawing/2014/chart" uri="{C3380CC4-5D6E-409C-BE32-E72D297353CC}">
              <c16:uniqueId val="{00000026-8D04-4640-8624-56F81D4C8A23}"/>
            </c:ext>
          </c:extLst>
        </c:ser>
        <c:ser>
          <c:idx val="39"/>
          <c:order val="39"/>
          <c:tx>
            <c:strRef>
              <c:f>'[lavanya naan mudhalvan.2.xlsx]Sheet 2'!$D$41</c:f>
              <c:strCache>
                <c:ptCount val="1"/>
                <c:pt idx="0">
                  <c:v>Research and Development</c:v>
                </c:pt>
              </c:strCache>
            </c:strRef>
          </c:tx>
          <c:spPr>
            <a:solidFill>
              <a:schemeClr val="accent4">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2'!$E$41</c:f>
              <c:numCache>
                <c:formatCode>General</c:formatCode>
                <c:ptCount val="1"/>
                <c:pt idx="0">
                  <c:v>39700.82</c:v>
                </c:pt>
              </c:numCache>
            </c:numRef>
          </c:val>
          <c:extLst>
            <c:ext xmlns:c16="http://schemas.microsoft.com/office/drawing/2014/chart" uri="{C3380CC4-5D6E-409C-BE32-E72D297353CC}">
              <c16:uniqueId val="{00000027-8D04-4640-8624-56F81D4C8A23}"/>
            </c:ext>
          </c:extLst>
        </c:ser>
        <c:ser>
          <c:idx val="40"/>
          <c:order val="40"/>
          <c:tx>
            <c:strRef>
              <c:f>'[lavanya naan mudhalvan.2.xlsx]Sheet 2'!$D$42</c:f>
              <c:strCache>
                <c:ptCount val="1"/>
                <c:pt idx="0">
                  <c:v>Product Management</c:v>
                </c:pt>
              </c:strCache>
            </c:strRef>
          </c:tx>
          <c:spPr>
            <a:solidFill>
              <a:schemeClr val="accent5">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2'!$E$42</c:f>
              <c:numCache>
                <c:formatCode>General</c:formatCode>
                <c:ptCount val="1"/>
                <c:pt idx="0">
                  <c:v>38438.239999999998</c:v>
                </c:pt>
              </c:numCache>
            </c:numRef>
          </c:val>
          <c:extLst>
            <c:ext xmlns:c16="http://schemas.microsoft.com/office/drawing/2014/chart" uri="{C3380CC4-5D6E-409C-BE32-E72D297353CC}">
              <c16:uniqueId val="{00000028-8D04-4640-8624-56F81D4C8A23}"/>
            </c:ext>
          </c:extLst>
        </c:ser>
        <c:ser>
          <c:idx val="41"/>
          <c:order val="41"/>
          <c:tx>
            <c:strRef>
              <c:f>'[lavanya naan mudhalvan.2.xlsx]Sheet 2'!$D$43</c:f>
              <c:strCache>
                <c:ptCount val="1"/>
                <c:pt idx="0">
                  <c:v>Engineering</c:v>
                </c:pt>
              </c:strCache>
            </c:strRef>
          </c:tx>
          <c:spPr>
            <a:solidFill>
              <a:schemeClr val="accent6">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2'!$E$43</c:f>
              <c:numCache>
                <c:formatCode>General</c:formatCode>
                <c:ptCount val="1"/>
                <c:pt idx="0">
                  <c:v>50855.53</c:v>
                </c:pt>
              </c:numCache>
            </c:numRef>
          </c:val>
          <c:extLst>
            <c:ext xmlns:c16="http://schemas.microsoft.com/office/drawing/2014/chart" uri="{C3380CC4-5D6E-409C-BE32-E72D297353CC}">
              <c16:uniqueId val="{00000029-8D04-4640-8624-56F81D4C8A23}"/>
            </c:ext>
          </c:extLst>
        </c:ser>
        <c:ser>
          <c:idx val="42"/>
          <c:order val="42"/>
          <c:tx>
            <c:strRef>
              <c:f>'[lavanya naan mudhalvan.2.xlsx]Sheet 2'!$D$44</c:f>
              <c:strCache>
                <c:ptCount val="1"/>
                <c:pt idx="0">
                  <c:v>Support</c:v>
                </c:pt>
              </c:strCache>
            </c:strRef>
          </c:tx>
          <c:spPr>
            <a:solidFill>
              <a:schemeClr val="accent1">
                <a:lumMod val="70000"/>
              </a:schemeClr>
            </a:solidFill>
            <a:ln>
              <a:noFill/>
            </a:ln>
            <a:effectLst/>
          </c:spPr>
          <c:invertIfNegative val="0"/>
          <c:cat>
            <c:strRef>
              <c:f>'[lavanya naan mudhalvan.2.xlsx]Sheet 2'!$E$1</c:f>
              <c:strCache>
                <c:ptCount val="1"/>
                <c:pt idx="0">
                  <c:v>Salary</c:v>
                </c:pt>
              </c:strCache>
            </c:strRef>
          </c:cat>
          <c:val>
            <c:numRef>
              <c:f>'[lavanya naan mudhalvan.2.xlsx]Sheet 2'!$E$44</c:f>
              <c:numCache>
                <c:formatCode>General</c:formatCode>
                <c:ptCount val="1"/>
                <c:pt idx="0">
                  <c:v>0</c:v>
                </c:pt>
              </c:numCache>
            </c:numRef>
          </c:val>
          <c:extLst>
            <c:ext xmlns:c16="http://schemas.microsoft.com/office/drawing/2014/chart" uri="{C3380CC4-5D6E-409C-BE32-E72D297353CC}">
              <c16:uniqueId val="{0000002A-8D04-4640-8624-56F81D4C8A23}"/>
            </c:ext>
          </c:extLst>
        </c:ser>
        <c:ser>
          <c:idx val="43"/>
          <c:order val="43"/>
          <c:tx>
            <c:strRef>
              <c:f>'[lavanya naan mudhalvan.2.xlsx]Sheet 2'!$D$45</c:f>
              <c:strCache>
                <c:ptCount val="1"/>
                <c:pt idx="0">
                  <c:v>Marketing</c:v>
                </c:pt>
              </c:strCache>
            </c:strRef>
          </c:tx>
          <c:spPr>
            <a:solidFill>
              <a:schemeClr val="accent2">
                <a:lumMod val="70000"/>
              </a:schemeClr>
            </a:solidFill>
            <a:ln>
              <a:noFill/>
            </a:ln>
            <a:effectLst/>
          </c:spPr>
          <c:invertIfNegative val="0"/>
          <c:cat>
            <c:strRef>
              <c:f>'[lavanya naan mudhalvan.2.xlsx]Sheet 2'!$E$1</c:f>
              <c:strCache>
                <c:ptCount val="1"/>
                <c:pt idx="0">
                  <c:v>Salary</c:v>
                </c:pt>
              </c:strCache>
            </c:strRef>
          </c:cat>
          <c:val>
            <c:numRef>
              <c:f>'[lavanya naan mudhalvan.2.xlsx]Sheet 2'!$E$45</c:f>
              <c:numCache>
                <c:formatCode>General</c:formatCode>
                <c:ptCount val="1"/>
                <c:pt idx="0">
                  <c:v>37362.300000000003</c:v>
                </c:pt>
              </c:numCache>
            </c:numRef>
          </c:val>
          <c:extLst>
            <c:ext xmlns:c16="http://schemas.microsoft.com/office/drawing/2014/chart" uri="{C3380CC4-5D6E-409C-BE32-E72D297353CC}">
              <c16:uniqueId val="{0000002B-8D04-4640-8624-56F81D4C8A23}"/>
            </c:ext>
          </c:extLst>
        </c:ser>
        <c:ser>
          <c:idx val="44"/>
          <c:order val="44"/>
          <c:tx>
            <c:strRef>
              <c:f>'[lavanya naan mudhalvan.2.xlsx]Sheet 2'!$D$46</c:f>
              <c:strCache>
                <c:ptCount val="1"/>
                <c:pt idx="0">
                  <c:v>Human Resources</c:v>
                </c:pt>
              </c:strCache>
            </c:strRef>
          </c:tx>
          <c:spPr>
            <a:solidFill>
              <a:schemeClr val="accent3">
                <a:lumMod val="70000"/>
              </a:schemeClr>
            </a:solidFill>
            <a:ln>
              <a:noFill/>
            </a:ln>
            <a:effectLst/>
          </c:spPr>
          <c:invertIfNegative val="0"/>
          <c:cat>
            <c:strRef>
              <c:f>'[lavanya naan mudhalvan.2.xlsx]Sheet 2'!$E$1</c:f>
              <c:strCache>
                <c:ptCount val="1"/>
                <c:pt idx="0">
                  <c:v>Salary</c:v>
                </c:pt>
              </c:strCache>
            </c:strRef>
          </c:cat>
          <c:val>
            <c:numRef>
              <c:f>'[lavanya naan mudhalvan.2.xlsx]Sheet 2'!$E$46</c:f>
              <c:numCache>
                <c:formatCode>General</c:formatCode>
                <c:ptCount val="1"/>
                <c:pt idx="0">
                  <c:v>72876.91</c:v>
                </c:pt>
              </c:numCache>
            </c:numRef>
          </c:val>
          <c:extLst>
            <c:ext xmlns:c16="http://schemas.microsoft.com/office/drawing/2014/chart" uri="{C3380CC4-5D6E-409C-BE32-E72D297353CC}">
              <c16:uniqueId val="{0000002C-8D04-4640-8624-56F81D4C8A23}"/>
            </c:ext>
          </c:extLst>
        </c:ser>
        <c:ser>
          <c:idx val="45"/>
          <c:order val="45"/>
          <c:tx>
            <c:strRef>
              <c:f>'[lavanya naan mudhalvan.2.xlsx]Sheet 2'!$D$47</c:f>
              <c:strCache>
                <c:ptCount val="1"/>
                <c:pt idx="0">
                  <c:v>Legal</c:v>
                </c:pt>
              </c:strCache>
            </c:strRef>
          </c:tx>
          <c:spPr>
            <a:solidFill>
              <a:schemeClr val="accent4">
                <a:lumMod val="70000"/>
              </a:schemeClr>
            </a:solidFill>
            <a:ln>
              <a:noFill/>
            </a:ln>
            <a:effectLst/>
          </c:spPr>
          <c:invertIfNegative val="0"/>
          <c:cat>
            <c:strRef>
              <c:f>'[lavanya naan mudhalvan.2.xlsx]Sheet 2'!$E$1</c:f>
              <c:strCache>
                <c:ptCount val="1"/>
                <c:pt idx="0">
                  <c:v>Salary</c:v>
                </c:pt>
              </c:strCache>
            </c:strRef>
          </c:cat>
          <c:val>
            <c:numRef>
              <c:f>'[lavanya naan mudhalvan.2.xlsx]Sheet 2'!$E$47</c:f>
              <c:numCache>
                <c:formatCode>General</c:formatCode>
                <c:ptCount val="1"/>
                <c:pt idx="0">
                  <c:v>31042.51</c:v>
                </c:pt>
              </c:numCache>
            </c:numRef>
          </c:val>
          <c:extLst>
            <c:ext xmlns:c16="http://schemas.microsoft.com/office/drawing/2014/chart" uri="{C3380CC4-5D6E-409C-BE32-E72D297353CC}">
              <c16:uniqueId val="{0000002D-8D04-4640-8624-56F81D4C8A23}"/>
            </c:ext>
          </c:extLst>
        </c:ser>
        <c:ser>
          <c:idx val="46"/>
          <c:order val="46"/>
          <c:tx>
            <c:strRef>
              <c:f>'[lavanya naan mudhalvan.2.xlsx]Sheet 2'!$D$48</c:f>
              <c:strCache>
                <c:ptCount val="1"/>
                <c:pt idx="0">
                  <c:v>Legal</c:v>
                </c:pt>
              </c:strCache>
            </c:strRef>
          </c:tx>
          <c:spPr>
            <a:solidFill>
              <a:schemeClr val="accent5">
                <a:lumMod val="70000"/>
              </a:schemeClr>
            </a:solidFill>
            <a:ln>
              <a:noFill/>
            </a:ln>
            <a:effectLst/>
          </c:spPr>
          <c:invertIfNegative val="0"/>
          <c:cat>
            <c:strRef>
              <c:f>'[lavanya naan mudhalvan.2.xlsx]Sheet 2'!$E$1</c:f>
              <c:strCache>
                <c:ptCount val="1"/>
                <c:pt idx="0">
                  <c:v>Salary</c:v>
                </c:pt>
              </c:strCache>
            </c:strRef>
          </c:cat>
          <c:val>
            <c:numRef>
              <c:f>'[lavanya naan mudhalvan.2.xlsx]Sheet 2'!$E$48</c:f>
              <c:numCache>
                <c:formatCode>General</c:formatCode>
                <c:ptCount val="1"/>
                <c:pt idx="0">
                  <c:v>63705.4</c:v>
                </c:pt>
              </c:numCache>
            </c:numRef>
          </c:val>
          <c:extLst>
            <c:ext xmlns:c16="http://schemas.microsoft.com/office/drawing/2014/chart" uri="{C3380CC4-5D6E-409C-BE32-E72D297353CC}">
              <c16:uniqueId val="{0000002E-8D04-4640-8624-56F81D4C8A23}"/>
            </c:ext>
          </c:extLst>
        </c:ser>
        <c:ser>
          <c:idx val="47"/>
          <c:order val="47"/>
          <c:tx>
            <c:strRef>
              <c:f>'[lavanya naan mudhalvan.2.xlsx]Sheet 2'!$D$49</c:f>
              <c:strCache>
                <c:ptCount val="1"/>
                <c:pt idx="0">
                  <c:v>Human Resources</c:v>
                </c:pt>
              </c:strCache>
            </c:strRef>
          </c:tx>
          <c:spPr>
            <a:solidFill>
              <a:schemeClr val="accent6">
                <a:lumMod val="70000"/>
              </a:schemeClr>
            </a:solidFill>
            <a:ln>
              <a:noFill/>
            </a:ln>
            <a:effectLst/>
          </c:spPr>
          <c:invertIfNegative val="0"/>
          <c:cat>
            <c:strRef>
              <c:f>'[lavanya naan mudhalvan.2.xlsx]Sheet 2'!$E$1</c:f>
              <c:strCache>
                <c:ptCount val="1"/>
                <c:pt idx="0">
                  <c:v>Salary</c:v>
                </c:pt>
              </c:strCache>
            </c:strRef>
          </c:cat>
          <c:val>
            <c:numRef>
              <c:f>'[lavanya naan mudhalvan.2.xlsx]Sheet 2'!$E$49</c:f>
              <c:numCache>
                <c:formatCode>General</c:formatCode>
                <c:ptCount val="1"/>
                <c:pt idx="0">
                  <c:v>67957.899999999994</c:v>
                </c:pt>
              </c:numCache>
            </c:numRef>
          </c:val>
          <c:extLst>
            <c:ext xmlns:c16="http://schemas.microsoft.com/office/drawing/2014/chart" uri="{C3380CC4-5D6E-409C-BE32-E72D297353CC}">
              <c16:uniqueId val="{0000002F-8D04-4640-8624-56F81D4C8A23}"/>
            </c:ext>
          </c:extLst>
        </c:ser>
        <c:ser>
          <c:idx val="48"/>
          <c:order val="48"/>
          <c:tx>
            <c:strRef>
              <c:f>'[lavanya naan mudhalvan.2.xlsx]Sheet 2'!$D$50</c:f>
              <c:strCache>
                <c:ptCount val="1"/>
                <c:pt idx="0">
                  <c:v>Engineering</c:v>
                </c:pt>
              </c:strCache>
            </c:strRef>
          </c:tx>
          <c:spPr>
            <a:solidFill>
              <a:schemeClr val="accent1">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2'!$E$50</c:f>
              <c:numCache>
                <c:formatCode>General</c:formatCode>
                <c:ptCount val="1"/>
                <c:pt idx="0">
                  <c:v>114465.93</c:v>
                </c:pt>
              </c:numCache>
            </c:numRef>
          </c:val>
          <c:extLst>
            <c:ext xmlns:c16="http://schemas.microsoft.com/office/drawing/2014/chart" uri="{C3380CC4-5D6E-409C-BE32-E72D297353CC}">
              <c16:uniqueId val="{00000030-8D04-4640-8624-56F81D4C8A23}"/>
            </c:ext>
          </c:extLst>
        </c:ser>
        <c:ser>
          <c:idx val="49"/>
          <c:order val="49"/>
          <c:tx>
            <c:strRef>
              <c:f>'[lavanya naan mudhalvan.2.xlsx]Sheet 2'!$D$51</c:f>
              <c:strCache>
                <c:ptCount val="1"/>
                <c:pt idx="0">
                  <c:v>Marketing</c:v>
                </c:pt>
              </c:strCache>
            </c:strRef>
          </c:tx>
          <c:spPr>
            <a:solidFill>
              <a:schemeClr val="accent2">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2'!$E$51</c:f>
              <c:numCache>
                <c:formatCode>General</c:formatCode>
                <c:ptCount val="1"/>
                <c:pt idx="0">
                  <c:v>65699.02</c:v>
                </c:pt>
              </c:numCache>
            </c:numRef>
          </c:val>
          <c:extLst>
            <c:ext xmlns:c16="http://schemas.microsoft.com/office/drawing/2014/chart" uri="{C3380CC4-5D6E-409C-BE32-E72D297353CC}">
              <c16:uniqueId val="{00000031-8D04-4640-8624-56F81D4C8A23}"/>
            </c:ext>
          </c:extLst>
        </c:ser>
        <c:ser>
          <c:idx val="50"/>
          <c:order val="50"/>
          <c:tx>
            <c:strRef>
              <c:f>'[lavanya naan mudhalvan.2.xlsx]Sheet 2'!$D$52</c:f>
              <c:strCache>
                <c:ptCount val="1"/>
                <c:pt idx="0">
                  <c:v>Sales</c:v>
                </c:pt>
              </c:strCache>
            </c:strRef>
          </c:tx>
          <c:spPr>
            <a:solidFill>
              <a:schemeClr val="accent3">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2'!$E$52</c:f>
              <c:numCache>
                <c:formatCode>General</c:formatCode>
                <c:ptCount val="1"/>
                <c:pt idx="0">
                  <c:v>83191.95</c:v>
                </c:pt>
              </c:numCache>
            </c:numRef>
          </c:val>
          <c:extLst>
            <c:ext xmlns:c16="http://schemas.microsoft.com/office/drawing/2014/chart" uri="{C3380CC4-5D6E-409C-BE32-E72D297353CC}">
              <c16:uniqueId val="{00000032-8D04-4640-8624-56F81D4C8A23}"/>
            </c:ext>
          </c:extLst>
        </c:ser>
        <c:ser>
          <c:idx val="51"/>
          <c:order val="51"/>
          <c:tx>
            <c:strRef>
              <c:f>'[lavanya naan mudhalvan.2.xlsx]Sheet 2'!$D$53</c:f>
              <c:strCache>
                <c:ptCount val="1"/>
                <c:pt idx="0">
                  <c:v>Product Management</c:v>
                </c:pt>
              </c:strCache>
            </c:strRef>
          </c:tx>
          <c:spPr>
            <a:solidFill>
              <a:schemeClr val="accent4">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2'!$E$53</c:f>
              <c:numCache>
                <c:formatCode>General</c:formatCode>
                <c:ptCount val="1"/>
                <c:pt idx="0">
                  <c:v>106775.14</c:v>
                </c:pt>
              </c:numCache>
            </c:numRef>
          </c:val>
          <c:extLst>
            <c:ext xmlns:c16="http://schemas.microsoft.com/office/drawing/2014/chart" uri="{C3380CC4-5D6E-409C-BE32-E72D297353CC}">
              <c16:uniqueId val="{00000033-8D04-4640-8624-56F81D4C8A23}"/>
            </c:ext>
          </c:extLst>
        </c:ser>
        <c:ser>
          <c:idx val="52"/>
          <c:order val="52"/>
          <c:tx>
            <c:strRef>
              <c:f>'[lavanya naan mudhalvan.2.xlsx]Sheet 2'!$D$54</c:f>
              <c:strCache>
                <c:ptCount val="1"/>
                <c:pt idx="0">
                  <c:v>Human Resources</c:v>
                </c:pt>
              </c:strCache>
            </c:strRef>
          </c:tx>
          <c:spPr>
            <a:solidFill>
              <a:schemeClr val="accent5">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2'!$E$54</c:f>
              <c:numCache>
                <c:formatCode>General</c:formatCode>
                <c:ptCount val="1"/>
                <c:pt idx="0">
                  <c:v>83396.5</c:v>
                </c:pt>
              </c:numCache>
            </c:numRef>
          </c:val>
          <c:extLst>
            <c:ext xmlns:c16="http://schemas.microsoft.com/office/drawing/2014/chart" uri="{C3380CC4-5D6E-409C-BE32-E72D297353CC}">
              <c16:uniqueId val="{00000034-8D04-4640-8624-56F81D4C8A23}"/>
            </c:ext>
          </c:extLst>
        </c:ser>
        <c:ser>
          <c:idx val="53"/>
          <c:order val="53"/>
          <c:tx>
            <c:strRef>
              <c:f>'[lavanya naan mudhalvan.2.xlsx]Sheet 2'!$D$55</c:f>
              <c:strCache>
                <c:ptCount val="1"/>
                <c:pt idx="0">
                  <c:v>Legal</c:v>
                </c:pt>
              </c:strCache>
            </c:strRef>
          </c:tx>
          <c:spPr>
            <a:solidFill>
              <a:schemeClr val="accent6">
                <a:lumMod val="50000"/>
                <a:lumOff val="50000"/>
              </a:schemeClr>
            </a:solidFill>
            <a:ln>
              <a:noFill/>
            </a:ln>
            <a:effectLst/>
          </c:spPr>
          <c:invertIfNegative val="0"/>
          <c:cat>
            <c:strRef>
              <c:f>'[lavanya naan mudhalvan.2.xlsx]Sheet 2'!$E$1</c:f>
              <c:strCache>
                <c:ptCount val="1"/>
                <c:pt idx="0">
                  <c:v>Salary</c:v>
                </c:pt>
              </c:strCache>
            </c:strRef>
          </c:cat>
          <c:val>
            <c:numRef>
              <c:f>'[lavanya naan mudhalvan.2.xlsx]Sheet 2'!$E$55</c:f>
              <c:numCache>
                <c:formatCode>General</c:formatCode>
                <c:ptCount val="1"/>
                <c:pt idx="0">
                  <c:v>28481.16</c:v>
                </c:pt>
              </c:numCache>
            </c:numRef>
          </c:val>
          <c:extLst>
            <c:ext xmlns:c16="http://schemas.microsoft.com/office/drawing/2014/chart" uri="{C3380CC4-5D6E-409C-BE32-E72D297353CC}">
              <c16:uniqueId val="{00000035-8D04-4640-8624-56F81D4C8A23}"/>
            </c:ext>
          </c:extLst>
        </c:ser>
        <c:ser>
          <c:idx val="54"/>
          <c:order val="54"/>
          <c:tx>
            <c:strRef>
              <c:f>'[lavanya naan mudhalvan.2.xlsx]Sheet 2'!$D$56</c:f>
              <c:strCache>
                <c:ptCount val="1"/>
                <c:pt idx="0">
                  <c:v>Sales</c:v>
                </c:pt>
              </c:strCache>
            </c:strRef>
          </c:tx>
          <c:spPr>
            <a:solidFill>
              <a:schemeClr val="accent1"/>
            </a:solidFill>
            <a:ln>
              <a:noFill/>
            </a:ln>
            <a:effectLst/>
          </c:spPr>
          <c:invertIfNegative val="0"/>
          <c:cat>
            <c:strRef>
              <c:f>'[lavanya naan mudhalvan.2.xlsx]Sheet 2'!$E$1</c:f>
              <c:strCache>
                <c:ptCount val="1"/>
                <c:pt idx="0">
                  <c:v>Salary</c:v>
                </c:pt>
              </c:strCache>
            </c:strRef>
          </c:cat>
          <c:val>
            <c:numRef>
              <c:f>'[lavanya naan mudhalvan.2.xlsx]Sheet 2'!$E$56</c:f>
              <c:numCache>
                <c:formatCode>General</c:formatCode>
                <c:ptCount val="1"/>
                <c:pt idx="0">
                  <c:v>32192.15</c:v>
                </c:pt>
              </c:numCache>
            </c:numRef>
          </c:val>
          <c:extLst>
            <c:ext xmlns:c16="http://schemas.microsoft.com/office/drawing/2014/chart" uri="{C3380CC4-5D6E-409C-BE32-E72D297353CC}">
              <c16:uniqueId val="{00000036-8D04-4640-8624-56F81D4C8A23}"/>
            </c:ext>
          </c:extLst>
        </c:ser>
        <c:ser>
          <c:idx val="55"/>
          <c:order val="55"/>
          <c:tx>
            <c:strRef>
              <c:f>'[lavanya naan mudhalvan.2.xlsx]Sheet 2'!$D$57</c:f>
              <c:strCache>
                <c:ptCount val="1"/>
                <c:pt idx="0">
                  <c:v>NULL</c:v>
                </c:pt>
              </c:strCache>
            </c:strRef>
          </c:tx>
          <c:spPr>
            <a:solidFill>
              <a:schemeClr val="accent2"/>
            </a:solidFill>
            <a:ln>
              <a:noFill/>
            </a:ln>
            <a:effectLst/>
          </c:spPr>
          <c:invertIfNegative val="0"/>
          <c:cat>
            <c:strRef>
              <c:f>'[lavanya naan mudhalvan.2.xlsx]Sheet 2'!$E$1</c:f>
              <c:strCache>
                <c:ptCount val="1"/>
                <c:pt idx="0">
                  <c:v>Salary</c:v>
                </c:pt>
              </c:strCache>
            </c:strRef>
          </c:cat>
          <c:val>
            <c:numRef>
              <c:f>'[lavanya naan mudhalvan.2.xlsx]Sheet 2'!$E$57</c:f>
              <c:numCache>
                <c:formatCode>General</c:formatCode>
                <c:ptCount val="1"/>
                <c:pt idx="0">
                  <c:v>112645.99</c:v>
                </c:pt>
              </c:numCache>
            </c:numRef>
          </c:val>
          <c:extLst>
            <c:ext xmlns:c16="http://schemas.microsoft.com/office/drawing/2014/chart" uri="{C3380CC4-5D6E-409C-BE32-E72D297353CC}">
              <c16:uniqueId val="{00000037-8D04-4640-8624-56F81D4C8A23}"/>
            </c:ext>
          </c:extLst>
        </c:ser>
        <c:ser>
          <c:idx val="56"/>
          <c:order val="56"/>
          <c:tx>
            <c:strRef>
              <c:f>'[lavanya naan mudhalvan.2.xlsx]Sheet 2'!$D$58</c:f>
              <c:strCache>
                <c:ptCount val="1"/>
                <c:pt idx="0">
                  <c:v>Accounting</c:v>
                </c:pt>
              </c:strCache>
            </c:strRef>
          </c:tx>
          <c:spPr>
            <a:solidFill>
              <a:schemeClr val="accent3"/>
            </a:solidFill>
            <a:ln>
              <a:noFill/>
            </a:ln>
            <a:effectLst/>
          </c:spPr>
          <c:invertIfNegative val="0"/>
          <c:cat>
            <c:strRef>
              <c:f>'[lavanya naan mudhalvan.2.xlsx]Sheet 2'!$E$1</c:f>
              <c:strCache>
                <c:ptCount val="1"/>
                <c:pt idx="0">
                  <c:v>Salary</c:v>
                </c:pt>
              </c:strCache>
            </c:strRef>
          </c:cat>
          <c:val>
            <c:numRef>
              <c:f>'[lavanya naan mudhalvan.2.xlsx]Sheet 2'!$E$58</c:f>
              <c:numCache>
                <c:formatCode>General</c:formatCode>
                <c:ptCount val="1"/>
                <c:pt idx="0">
                  <c:v>107107.6</c:v>
                </c:pt>
              </c:numCache>
            </c:numRef>
          </c:val>
          <c:extLst>
            <c:ext xmlns:c16="http://schemas.microsoft.com/office/drawing/2014/chart" uri="{C3380CC4-5D6E-409C-BE32-E72D297353CC}">
              <c16:uniqueId val="{00000038-8D04-4640-8624-56F81D4C8A23}"/>
            </c:ext>
          </c:extLst>
        </c:ser>
        <c:ser>
          <c:idx val="57"/>
          <c:order val="57"/>
          <c:tx>
            <c:strRef>
              <c:f>'[lavanya naan mudhalvan.2.xlsx]Sheet 2'!$D$59</c:f>
              <c:strCache>
                <c:ptCount val="1"/>
                <c:pt idx="0">
                  <c:v>Business Development</c:v>
                </c:pt>
              </c:strCache>
            </c:strRef>
          </c:tx>
          <c:spPr>
            <a:solidFill>
              <a:schemeClr val="accent4"/>
            </a:solidFill>
            <a:ln>
              <a:noFill/>
            </a:ln>
            <a:effectLst/>
          </c:spPr>
          <c:invertIfNegative val="0"/>
          <c:cat>
            <c:strRef>
              <c:f>'[lavanya naan mudhalvan.2.xlsx]Sheet 2'!$E$1</c:f>
              <c:strCache>
                <c:ptCount val="1"/>
                <c:pt idx="0">
                  <c:v>Salary</c:v>
                </c:pt>
              </c:strCache>
            </c:strRef>
          </c:cat>
          <c:val>
            <c:numRef>
              <c:f>'[lavanya naan mudhalvan.2.xlsx]Sheet 2'!$E$59</c:f>
              <c:numCache>
                <c:formatCode>General</c:formatCode>
                <c:ptCount val="1"/>
                <c:pt idx="0">
                  <c:v>80695.740000000005</c:v>
                </c:pt>
              </c:numCache>
            </c:numRef>
          </c:val>
          <c:extLst>
            <c:ext xmlns:c16="http://schemas.microsoft.com/office/drawing/2014/chart" uri="{C3380CC4-5D6E-409C-BE32-E72D297353CC}">
              <c16:uniqueId val="{00000039-8D04-4640-8624-56F81D4C8A23}"/>
            </c:ext>
          </c:extLst>
        </c:ser>
        <c:ser>
          <c:idx val="58"/>
          <c:order val="58"/>
          <c:tx>
            <c:strRef>
              <c:f>'[lavanya naan mudhalvan.2.xlsx]Sheet 2'!$D$60</c:f>
              <c:strCache>
                <c:ptCount val="1"/>
                <c:pt idx="0">
                  <c:v>Product Management</c:v>
                </c:pt>
              </c:strCache>
            </c:strRef>
          </c:tx>
          <c:spPr>
            <a:solidFill>
              <a:schemeClr val="accent5"/>
            </a:solidFill>
            <a:ln>
              <a:noFill/>
            </a:ln>
            <a:effectLst/>
          </c:spPr>
          <c:invertIfNegative val="0"/>
          <c:cat>
            <c:strRef>
              <c:f>'[lavanya naan mudhalvan.2.xlsx]Sheet 2'!$E$1</c:f>
              <c:strCache>
                <c:ptCount val="1"/>
                <c:pt idx="0">
                  <c:v>Salary</c:v>
                </c:pt>
              </c:strCache>
            </c:strRef>
          </c:cat>
          <c:val>
            <c:numRef>
              <c:f>'[lavanya naan mudhalvan.2.xlsx]Sheet 2'!$E$60</c:f>
              <c:numCache>
                <c:formatCode>General</c:formatCode>
                <c:ptCount val="1"/>
                <c:pt idx="0">
                  <c:v>75475.929999999993</c:v>
                </c:pt>
              </c:numCache>
            </c:numRef>
          </c:val>
          <c:extLst>
            <c:ext xmlns:c16="http://schemas.microsoft.com/office/drawing/2014/chart" uri="{C3380CC4-5D6E-409C-BE32-E72D297353CC}">
              <c16:uniqueId val="{0000003A-8D04-4640-8624-56F81D4C8A23}"/>
            </c:ext>
          </c:extLst>
        </c:ser>
        <c:ser>
          <c:idx val="59"/>
          <c:order val="59"/>
          <c:tx>
            <c:strRef>
              <c:f>'[lavanya naan mudhalvan.2.xlsx]Sheet 2'!$D$61</c:f>
              <c:strCache>
                <c:ptCount val="1"/>
                <c:pt idx="0">
                  <c:v>Business Development</c:v>
                </c:pt>
              </c:strCache>
            </c:strRef>
          </c:tx>
          <c:spPr>
            <a:solidFill>
              <a:schemeClr val="accent6"/>
            </a:solidFill>
            <a:ln>
              <a:noFill/>
            </a:ln>
            <a:effectLst/>
          </c:spPr>
          <c:invertIfNegative val="0"/>
          <c:cat>
            <c:strRef>
              <c:f>'[lavanya naan mudhalvan.2.xlsx]Sheet 2'!$E$1</c:f>
              <c:strCache>
                <c:ptCount val="1"/>
                <c:pt idx="0">
                  <c:v>Salary</c:v>
                </c:pt>
              </c:strCache>
            </c:strRef>
          </c:cat>
          <c:val>
            <c:numRef>
              <c:f>'[lavanya naan mudhalvan.2.xlsx]Sheet 2'!$E$61</c:f>
              <c:numCache>
                <c:formatCode>General</c:formatCode>
                <c:ptCount val="1"/>
                <c:pt idx="0">
                  <c:v>86558.58</c:v>
                </c:pt>
              </c:numCache>
            </c:numRef>
          </c:val>
          <c:extLst>
            <c:ext xmlns:c16="http://schemas.microsoft.com/office/drawing/2014/chart" uri="{C3380CC4-5D6E-409C-BE32-E72D297353CC}">
              <c16:uniqueId val="{0000003B-8D04-4640-8624-56F81D4C8A23}"/>
            </c:ext>
          </c:extLst>
        </c:ser>
        <c:ser>
          <c:idx val="60"/>
          <c:order val="60"/>
          <c:tx>
            <c:strRef>
              <c:f>'[lavanya naan mudhalvan.2.xlsx]Sheet 2'!$D$62</c:f>
              <c:strCache>
                <c:ptCount val="1"/>
                <c:pt idx="0">
                  <c:v>Research and Development</c:v>
                </c:pt>
              </c:strCache>
            </c:strRef>
          </c:tx>
          <c:spPr>
            <a:solidFill>
              <a:schemeClr val="accent1">
                <a:lumMod val="60000"/>
              </a:schemeClr>
            </a:solidFill>
            <a:ln>
              <a:noFill/>
            </a:ln>
            <a:effectLst/>
          </c:spPr>
          <c:invertIfNegative val="0"/>
          <c:cat>
            <c:strRef>
              <c:f>'[lavanya naan mudhalvan.2.xlsx]Sheet 2'!$E$1</c:f>
              <c:strCache>
                <c:ptCount val="1"/>
                <c:pt idx="0">
                  <c:v>Salary</c:v>
                </c:pt>
              </c:strCache>
            </c:strRef>
          </c:cat>
          <c:val>
            <c:numRef>
              <c:f>'[lavanya naan mudhalvan.2.xlsx]Sheet 2'!$E$62</c:f>
              <c:numCache>
                <c:formatCode>General</c:formatCode>
                <c:ptCount val="1"/>
                <c:pt idx="0">
                  <c:v>84309.95</c:v>
                </c:pt>
              </c:numCache>
            </c:numRef>
          </c:val>
          <c:extLst>
            <c:ext xmlns:c16="http://schemas.microsoft.com/office/drawing/2014/chart" uri="{C3380CC4-5D6E-409C-BE32-E72D297353CC}">
              <c16:uniqueId val="{0000003C-8D04-4640-8624-56F81D4C8A23}"/>
            </c:ext>
          </c:extLst>
        </c:ser>
        <c:ser>
          <c:idx val="61"/>
          <c:order val="61"/>
          <c:tx>
            <c:strRef>
              <c:f>'[lavanya naan mudhalvan.2.xlsx]Sheet 2'!$D$63</c:f>
              <c:strCache>
                <c:ptCount val="1"/>
                <c:pt idx="0">
                  <c:v>Accounting</c:v>
                </c:pt>
              </c:strCache>
            </c:strRef>
          </c:tx>
          <c:spPr>
            <a:solidFill>
              <a:schemeClr val="accent2">
                <a:lumMod val="60000"/>
              </a:schemeClr>
            </a:solidFill>
            <a:ln>
              <a:noFill/>
            </a:ln>
            <a:effectLst/>
          </c:spPr>
          <c:invertIfNegative val="0"/>
          <c:cat>
            <c:strRef>
              <c:f>'[lavanya naan mudhalvan.2.xlsx]Sheet 2'!$E$1</c:f>
              <c:strCache>
                <c:ptCount val="1"/>
                <c:pt idx="0">
                  <c:v>Salary</c:v>
                </c:pt>
              </c:strCache>
            </c:strRef>
          </c:cat>
          <c:val>
            <c:numRef>
              <c:f>'[lavanya naan mudhalvan.2.xlsx]Sheet 2'!$E$63</c:f>
              <c:numCache>
                <c:formatCode>General</c:formatCode>
                <c:ptCount val="1"/>
                <c:pt idx="0">
                  <c:v>91645.04</c:v>
                </c:pt>
              </c:numCache>
            </c:numRef>
          </c:val>
          <c:extLst>
            <c:ext xmlns:c16="http://schemas.microsoft.com/office/drawing/2014/chart" uri="{C3380CC4-5D6E-409C-BE32-E72D297353CC}">
              <c16:uniqueId val="{0000003D-8D04-4640-8624-56F81D4C8A23}"/>
            </c:ext>
          </c:extLst>
        </c:ser>
        <c:ser>
          <c:idx val="62"/>
          <c:order val="62"/>
          <c:tx>
            <c:strRef>
              <c:f>'[lavanya naan mudhalvan.2.xlsx]Sheet 2'!$D$64</c:f>
              <c:strCache>
                <c:ptCount val="1"/>
                <c:pt idx="0">
                  <c:v>Training</c:v>
                </c:pt>
              </c:strCache>
            </c:strRef>
          </c:tx>
          <c:spPr>
            <a:solidFill>
              <a:schemeClr val="accent3">
                <a:lumMod val="60000"/>
              </a:schemeClr>
            </a:solidFill>
            <a:ln>
              <a:noFill/>
            </a:ln>
            <a:effectLst/>
          </c:spPr>
          <c:invertIfNegative val="0"/>
          <c:cat>
            <c:strRef>
              <c:f>'[lavanya naan mudhalvan.2.xlsx]Sheet 2'!$E$1</c:f>
              <c:strCache>
                <c:ptCount val="1"/>
                <c:pt idx="0">
                  <c:v>Salary</c:v>
                </c:pt>
              </c:strCache>
            </c:strRef>
          </c:cat>
          <c:val>
            <c:numRef>
              <c:f>'[lavanya naan mudhalvan.2.xlsx]Sheet 2'!$E$64</c:f>
              <c:numCache>
                <c:formatCode>General</c:formatCode>
                <c:ptCount val="1"/>
                <c:pt idx="0">
                  <c:v>101187.36</c:v>
                </c:pt>
              </c:numCache>
            </c:numRef>
          </c:val>
          <c:extLst>
            <c:ext xmlns:c16="http://schemas.microsoft.com/office/drawing/2014/chart" uri="{C3380CC4-5D6E-409C-BE32-E72D297353CC}">
              <c16:uniqueId val="{0000003E-8D04-4640-8624-56F81D4C8A23}"/>
            </c:ext>
          </c:extLst>
        </c:ser>
        <c:ser>
          <c:idx val="63"/>
          <c:order val="63"/>
          <c:tx>
            <c:strRef>
              <c:f>'[lavanya naan mudhalvan.2.xlsx]Sheet 2'!$D$65</c:f>
              <c:strCache>
                <c:ptCount val="1"/>
                <c:pt idx="0">
                  <c:v>Business Development</c:v>
                </c:pt>
              </c:strCache>
            </c:strRef>
          </c:tx>
          <c:spPr>
            <a:solidFill>
              <a:schemeClr val="accent4">
                <a:lumMod val="60000"/>
              </a:schemeClr>
            </a:solidFill>
            <a:ln>
              <a:noFill/>
            </a:ln>
            <a:effectLst/>
          </c:spPr>
          <c:invertIfNegative val="0"/>
          <c:cat>
            <c:strRef>
              <c:f>'[lavanya naan mudhalvan.2.xlsx]Sheet 2'!$E$1</c:f>
              <c:strCache>
                <c:ptCount val="1"/>
                <c:pt idx="0">
                  <c:v>Salary</c:v>
                </c:pt>
              </c:strCache>
            </c:strRef>
          </c:cat>
          <c:val>
            <c:numRef>
              <c:f>'[lavanya naan mudhalvan.2.xlsx]Sheet 2'!$E$65</c:f>
              <c:numCache>
                <c:formatCode>General</c:formatCode>
                <c:ptCount val="1"/>
                <c:pt idx="0">
                  <c:v>80169.42</c:v>
                </c:pt>
              </c:numCache>
            </c:numRef>
          </c:val>
          <c:extLst>
            <c:ext xmlns:c16="http://schemas.microsoft.com/office/drawing/2014/chart" uri="{C3380CC4-5D6E-409C-BE32-E72D297353CC}">
              <c16:uniqueId val="{0000003F-8D04-4640-8624-56F81D4C8A23}"/>
            </c:ext>
          </c:extLst>
        </c:ser>
        <c:ser>
          <c:idx val="64"/>
          <c:order val="64"/>
          <c:tx>
            <c:strRef>
              <c:f>'[lavanya naan mudhalvan.2.xlsx]Sheet 2'!$D$66</c:f>
              <c:strCache>
                <c:ptCount val="1"/>
                <c:pt idx="0">
                  <c:v>Support</c:v>
                </c:pt>
              </c:strCache>
            </c:strRef>
          </c:tx>
          <c:spPr>
            <a:solidFill>
              <a:schemeClr val="accent5">
                <a:lumMod val="60000"/>
              </a:schemeClr>
            </a:solidFill>
            <a:ln>
              <a:noFill/>
            </a:ln>
            <a:effectLst/>
          </c:spPr>
          <c:invertIfNegative val="0"/>
          <c:cat>
            <c:strRef>
              <c:f>'[lavanya naan mudhalvan.2.xlsx]Sheet 2'!$E$1</c:f>
              <c:strCache>
                <c:ptCount val="1"/>
                <c:pt idx="0">
                  <c:v>Salary</c:v>
                </c:pt>
              </c:strCache>
            </c:strRef>
          </c:cat>
          <c:val>
            <c:numRef>
              <c:f>'[lavanya naan mudhalvan.2.xlsx]Sheet 2'!$E$66</c:f>
              <c:numCache>
                <c:formatCode>General</c:formatCode>
                <c:ptCount val="1"/>
                <c:pt idx="0">
                  <c:v>104038.9</c:v>
                </c:pt>
              </c:numCache>
            </c:numRef>
          </c:val>
          <c:extLst>
            <c:ext xmlns:c16="http://schemas.microsoft.com/office/drawing/2014/chart" uri="{C3380CC4-5D6E-409C-BE32-E72D297353CC}">
              <c16:uniqueId val="{00000040-8D04-4640-8624-56F81D4C8A23}"/>
            </c:ext>
          </c:extLst>
        </c:ser>
        <c:ser>
          <c:idx val="65"/>
          <c:order val="65"/>
          <c:tx>
            <c:strRef>
              <c:f>'[lavanya naan mudhalvan.2.xlsx]Sheet 2'!$D$67</c:f>
              <c:strCache>
                <c:ptCount val="1"/>
                <c:pt idx="0">
                  <c:v>Research and Development</c:v>
                </c:pt>
              </c:strCache>
            </c:strRef>
          </c:tx>
          <c:spPr>
            <a:solidFill>
              <a:schemeClr val="accent6">
                <a:lumMod val="60000"/>
              </a:schemeClr>
            </a:solidFill>
            <a:ln>
              <a:noFill/>
            </a:ln>
            <a:effectLst/>
          </c:spPr>
          <c:invertIfNegative val="0"/>
          <c:cat>
            <c:strRef>
              <c:f>'[lavanya naan mudhalvan.2.xlsx]Sheet 2'!$E$1</c:f>
              <c:strCache>
                <c:ptCount val="1"/>
                <c:pt idx="0">
                  <c:v>Salary</c:v>
                </c:pt>
              </c:strCache>
            </c:strRef>
          </c:cat>
          <c:val>
            <c:numRef>
              <c:f>'[lavanya naan mudhalvan.2.xlsx]Sheet 2'!$E$67</c:f>
              <c:numCache>
                <c:formatCode>General</c:formatCode>
                <c:ptCount val="1"/>
                <c:pt idx="0">
                  <c:v>99683.67</c:v>
                </c:pt>
              </c:numCache>
            </c:numRef>
          </c:val>
          <c:extLst>
            <c:ext xmlns:c16="http://schemas.microsoft.com/office/drawing/2014/chart" uri="{C3380CC4-5D6E-409C-BE32-E72D297353CC}">
              <c16:uniqueId val="{00000041-8D04-4640-8624-56F81D4C8A23}"/>
            </c:ext>
          </c:extLst>
        </c:ser>
        <c:ser>
          <c:idx val="66"/>
          <c:order val="66"/>
          <c:tx>
            <c:strRef>
              <c:f>'[lavanya naan mudhalvan.2.xlsx]Sheet 2'!$D$68</c:f>
              <c:strCache>
                <c:ptCount val="1"/>
                <c:pt idx="0">
                  <c:v>Engineering</c:v>
                </c:pt>
              </c:strCache>
            </c:strRef>
          </c:tx>
          <c:spPr>
            <a:solidFill>
              <a:schemeClr val="accent1">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2'!$E$68</c:f>
              <c:numCache>
                <c:formatCode>General</c:formatCode>
                <c:ptCount val="1"/>
                <c:pt idx="0">
                  <c:v>47362.62</c:v>
                </c:pt>
              </c:numCache>
            </c:numRef>
          </c:val>
          <c:extLst>
            <c:ext xmlns:c16="http://schemas.microsoft.com/office/drawing/2014/chart" uri="{C3380CC4-5D6E-409C-BE32-E72D297353CC}">
              <c16:uniqueId val="{00000042-8D04-4640-8624-56F81D4C8A23}"/>
            </c:ext>
          </c:extLst>
        </c:ser>
        <c:ser>
          <c:idx val="67"/>
          <c:order val="67"/>
          <c:tx>
            <c:strRef>
              <c:f>'[lavanya naan mudhalvan.2.xlsx]Sheet 2'!$D$69</c:f>
              <c:strCache>
                <c:ptCount val="1"/>
                <c:pt idx="0">
                  <c:v>Business Development</c:v>
                </c:pt>
              </c:strCache>
            </c:strRef>
          </c:tx>
          <c:spPr>
            <a:solidFill>
              <a:schemeClr val="accent2">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2'!$E$69</c:f>
              <c:numCache>
                <c:formatCode>General</c:formatCode>
                <c:ptCount val="1"/>
                <c:pt idx="0">
                  <c:v>70649.460000000006</c:v>
                </c:pt>
              </c:numCache>
            </c:numRef>
          </c:val>
          <c:extLst>
            <c:ext xmlns:c16="http://schemas.microsoft.com/office/drawing/2014/chart" uri="{C3380CC4-5D6E-409C-BE32-E72D297353CC}">
              <c16:uniqueId val="{00000043-8D04-4640-8624-56F81D4C8A23}"/>
            </c:ext>
          </c:extLst>
        </c:ser>
        <c:ser>
          <c:idx val="68"/>
          <c:order val="68"/>
          <c:tx>
            <c:strRef>
              <c:f>'[lavanya naan mudhalvan.2.xlsx]Sheet 2'!$D$70</c:f>
              <c:strCache>
                <c:ptCount val="1"/>
                <c:pt idx="0">
                  <c:v>Legal</c:v>
                </c:pt>
              </c:strCache>
            </c:strRef>
          </c:tx>
          <c:spPr>
            <a:solidFill>
              <a:schemeClr val="accent3">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2'!$E$70</c:f>
              <c:numCache>
                <c:formatCode>General</c:formatCode>
                <c:ptCount val="1"/>
                <c:pt idx="0">
                  <c:v>75733.740000000005</c:v>
                </c:pt>
              </c:numCache>
            </c:numRef>
          </c:val>
          <c:extLst>
            <c:ext xmlns:c16="http://schemas.microsoft.com/office/drawing/2014/chart" uri="{C3380CC4-5D6E-409C-BE32-E72D297353CC}">
              <c16:uniqueId val="{00000044-8D04-4640-8624-56F81D4C8A23}"/>
            </c:ext>
          </c:extLst>
        </c:ser>
        <c:ser>
          <c:idx val="69"/>
          <c:order val="69"/>
          <c:tx>
            <c:strRef>
              <c:f>'[lavanya naan mudhalvan.2.xlsx]Sheet 2'!$D$71</c:f>
              <c:strCache>
                <c:ptCount val="1"/>
                <c:pt idx="0">
                  <c:v>Accounting</c:v>
                </c:pt>
              </c:strCache>
            </c:strRef>
          </c:tx>
          <c:spPr>
            <a:solidFill>
              <a:schemeClr val="accent4">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2'!$E$71</c:f>
              <c:numCache>
                <c:formatCode>General</c:formatCode>
                <c:ptCount val="1"/>
                <c:pt idx="0">
                  <c:v>71823.56</c:v>
                </c:pt>
              </c:numCache>
            </c:numRef>
          </c:val>
          <c:extLst>
            <c:ext xmlns:c16="http://schemas.microsoft.com/office/drawing/2014/chart" uri="{C3380CC4-5D6E-409C-BE32-E72D297353CC}">
              <c16:uniqueId val="{00000045-8D04-4640-8624-56F81D4C8A23}"/>
            </c:ext>
          </c:extLst>
        </c:ser>
        <c:ser>
          <c:idx val="70"/>
          <c:order val="70"/>
          <c:tx>
            <c:strRef>
              <c:f>'[lavanya naan mudhalvan.2.xlsx]Sheet 2'!$D$72</c:f>
              <c:strCache>
                <c:ptCount val="1"/>
                <c:pt idx="0">
                  <c:v>Sales</c:v>
                </c:pt>
              </c:strCache>
            </c:strRef>
          </c:tx>
          <c:spPr>
            <a:solidFill>
              <a:schemeClr val="accent5">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2'!$E$72</c:f>
              <c:numCache>
                <c:formatCode>General</c:formatCode>
                <c:ptCount val="1"/>
                <c:pt idx="0">
                  <c:v>41934.71</c:v>
                </c:pt>
              </c:numCache>
            </c:numRef>
          </c:val>
          <c:extLst>
            <c:ext xmlns:c16="http://schemas.microsoft.com/office/drawing/2014/chart" uri="{C3380CC4-5D6E-409C-BE32-E72D297353CC}">
              <c16:uniqueId val="{00000046-8D04-4640-8624-56F81D4C8A23}"/>
            </c:ext>
          </c:extLst>
        </c:ser>
        <c:ser>
          <c:idx val="71"/>
          <c:order val="71"/>
          <c:tx>
            <c:strRef>
              <c:f>'[lavanya naan mudhalvan.2.xlsx]Sheet 2'!$D$73</c:f>
              <c:strCache>
                <c:ptCount val="1"/>
                <c:pt idx="0">
                  <c:v>Legal</c:v>
                </c:pt>
              </c:strCache>
            </c:strRef>
          </c:tx>
          <c:spPr>
            <a:solidFill>
              <a:schemeClr val="accent6">
                <a:lumMod val="80000"/>
                <a:lumOff val="20000"/>
              </a:schemeClr>
            </a:solidFill>
            <a:ln>
              <a:noFill/>
            </a:ln>
            <a:effectLst/>
          </c:spPr>
          <c:invertIfNegative val="0"/>
          <c:cat>
            <c:strRef>
              <c:f>'[lavanya naan mudhalvan.2.xlsx]Sheet 2'!$E$1</c:f>
              <c:strCache>
                <c:ptCount val="1"/>
                <c:pt idx="0">
                  <c:v>Salary</c:v>
                </c:pt>
              </c:strCache>
            </c:strRef>
          </c:cat>
          <c:val>
            <c:numRef>
              <c:f>'[lavanya naan mudhalvan.2.xlsx]Sheet 2'!$E$73</c:f>
              <c:numCache>
                <c:formatCode>General</c:formatCode>
                <c:ptCount val="1"/>
                <c:pt idx="0">
                  <c:v>66572.58</c:v>
                </c:pt>
              </c:numCache>
            </c:numRef>
          </c:val>
          <c:extLst>
            <c:ext xmlns:c16="http://schemas.microsoft.com/office/drawing/2014/chart" uri="{C3380CC4-5D6E-409C-BE32-E72D297353CC}">
              <c16:uniqueId val="{00000047-8D04-4640-8624-56F81D4C8A23}"/>
            </c:ext>
          </c:extLst>
        </c:ser>
        <c:ser>
          <c:idx val="72"/>
          <c:order val="72"/>
          <c:tx>
            <c:strRef>
              <c:f>'[lavanya naan mudhalvan.2.xlsx]Sheet 2'!$D$74</c:f>
              <c:strCache>
                <c:ptCount val="1"/>
                <c:pt idx="0">
                  <c:v>Marketing</c:v>
                </c:pt>
              </c:strCache>
            </c:strRef>
          </c:tx>
          <c:spPr>
            <a:solidFill>
              <a:schemeClr val="accent1">
                <a:lumMod val="80000"/>
              </a:schemeClr>
            </a:solidFill>
            <a:ln>
              <a:noFill/>
            </a:ln>
            <a:effectLst/>
          </c:spPr>
          <c:invertIfNegative val="0"/>
          <c:cat>
            <c:strRef>
              <c:f>'[lavanya naan mudhalvan.2.xlsx]Sheet 2'!$E$1</c:f>
              <c:strCache>
                <c:ptCount val="1"/>
                <c:pt idx="0">
                  <c:v>Salary</c:v>
                </c:pt>
              </c:strCache>
            </c:strRef>
          </c:cat>
          <c:val>
            <c:numRef>
              <c:f>'[lavanya naan mudhalvan.2.xlsx]Sheet 2'!$E$74</c:f>
              <c:numCache>
                <c:formatCode>General</c:formatCode>
                <c:ptCount val="1"/>
                <c:pt idx="0">
                  <c:v>76932.600000000006</c:v>
                </c:pt>
              </c:numCache>
            </c:numRef>
          </c:val>
          <c:extLst>
            <c:ext xmlns:c16="http://schemas.microsoft.com/office/drawing/2014/chart" uri="{C3380CC4-5D6E-409C-BE32-E72D297353CC}">
              <c16:uniqueId val="{00000048-8D04-4640-8624-56F81D4C8A23}"/>
            </c:ext>
          </c:extLst>
        </c:ser>
        <c:ser>
          <c:idx val="73"/>
          <c:order val="73"/>
          <c:tx>
            <c:strRef>
              <c:f>'[lavanya naan mudhalvan.2.xlsx]Sheet 2'!$D$75</c:f>
              <c:strCache>
                <c:ptCount val="1"/>
                <c:pt idx="0">
                  <c:v>Support</c:v>
                </c:pt>
              </c:strCache>
            </c:strRef>
          </c:tx>
          <c:spPr>
            <a:solidFill>
              <a:schemeClr val="accent2">
                <a:lumMod val="80000"/>
              </a:schemeClr>
            </a:solidFill>
            <a:ln>
              <a:noFill/>
            </a:ln>
            <a:effectLst/>
          </c:spPr>
          <c:invertIfNegative val="0"/>
          <c:cat>
            <c:strRef>
              <c:f>'[lavanya naan mudhalvan.2.xlsx]Sheet 2'!$E$1</c:f>
              <c:strCache>
                <c:ptCount val="1"/>
                <c:pt idx="0">
                  <c:v>Salary</c:v>
                </c:pt>
              </c:strCache>
            </c:strRef>
          </c:cat>
          <c:val>
            <c:numRef>
              <c:f>'[lavanya naan mudhalvan.2.xlsx]Sheet 2'!$E$75</c:f>
              <c:numCache>
                <c:formatCode>General</c:formatCode>
                <c:ptCount val="1"/>
                <c:pt idx="0">
                  <c:v>59258.19</c:v>
                </c:pt>
              </c:numCache>
            </c:numRef>
          </c:val>
          <c:extLst>
            <c:ext xmlns:c16="http://schemas.microsoft.com/office/drawing/2014/chart" uri="{C3380CC4-5D6E-409C-BE32-E72D297353CC}">
              <c16:uniqueId val="{00000049-8D04-4640-8624-56F81D4C8A23}"/>
            </c:ext>
          </c:extLst>
        </c:ser>
        <c:ser>
          <c:idx val="74"/>
          <c:order val="74"/>
          <c:tx>
            <c:strRef>
              <c:f>'[lavanya naan mudhalvan.2.xlsx]Sheet 2'!$D$76</c:f>
              <c:strCache>
                <c:ptCount val="1"/>
                <c:pt idx="0">
                  <c:v>Training</c:v>
                </c:pt>
              </c:strCache>
            </c:strRef>
          </c:tx>
          <c:spPr>
            <a:solidFill>
              <a:schemeClr val="accent3">
                <a:lumMod val="80000"/>
              </a:schemeClr>
            </a:solidFill>
            <a:ln>
              <a:noFill/>
            </a:ln>
            <a:effectLst/>
          </c:spPr>
          <c:invertIfNegative val="0"/>
          <c:cat>
            <c:strRef>
              <c:f>'[lavanya naan mudhalvan.2.xlsx]Sheet 2'!$E$1</c:f>
              <c:strCache>
                <c:ptCount val="1"/>
                <c:pt idx="0">
                  <c:v>Salary</c:v>
                </c:pt>
              </c:strCache>
            </c:strRef>
          </c:cat>
          <c:val>
            <c:numRef>
              <c:f>'[lavanya naan mudhalvan.2.xlsx]Sheet 2'!$E$76</c:f>
              <c:numCache>
                <c:formatCode>General</c:formatCode>
                <c:ptCount val="1"/>
                <c:pt idx="0">
                  <c:v>112778.28</c:v>
                </c:pt>
              </c:numCache>
            </c:numRef>
          </c:val>
          <c:extLst>
            <c:ext xmlns:c16="http://schemas.microsoft.com/office/drawing/2014/chart" uri="{C3380CC4-5D6E-409C-BE32-E72D297353CC}">
              <c16:uniqueId val="{0000004A-8D04-4640-8624-56F81D4C8A23}"/>
            </c:ext>
          </c:extLst>
        </c:ser>
        <c:ser>
          <c:idx val="75"/>
          <c:order val="75"/>
          <c:tx>
            <c:strRef>
              <c:f>'[lavanya naan mudhalvan.2.xlsx]Sheet 2'!$D$77</c:f>
              <c:strCache>
                <c:ptCount val="1"/>
                <c:pt idx="0">
                  <c:v>Accounting</c:v>
                </c:pt>
              </c:strCache>
            </c:strRef>
          </c:tx>
          <c:spPr>
            <a:solidFill>
              <a:schemeClr val="accent4">
                <a:lumMod val="80000"/>
              </a:schemeClr>
            </a:solidFill>
            <a:ln>
              <a:noFill/>
            </a:ln>
            <a:effectLst/>
          </c:spPr>
          <c:invertIfNegative val="0"/>
          <c:cat>
            <c:strRef>
              <c:f>'[lavanya naan mudhalvan.2.xlsx]Sheet 2'!$E$1</c:f>
              <c:strCache>
                <c:ptCount val="1"/>
                <c:pt idx="0">
                  <c:v>Salary</c:v>
                </c:pt>
              </c:strCache>
            </c:strRef>
          </c:cat>
          <c:val>
            <c:numRef>
              <c:f>'[lavanya naan mudhalvan.2.xlsx]Sheet 2'!$E$77</c:f>
              <c:numCache>
                <c:formatCode>General</c:formatCode>
                <c:ptCount val="1"/>
                <c:pt idx="0">
                  <c:v>44845.33</c:v>
                </c:pt>
              </c:numCache>
            </c:numRef>
          </c:val>
          <c:extLst>
            <c:ext xmlns:c16="http://schemas.microsoft.com/office/drawing/2014/chart" uri="{C3380CC4-5D6E-409C-BE32-E72D297353CC}">
              <c16:uniqueId val="{0000004B-8D04-4640-8624-56F81D4C8A23}"/>
            </c:ext>
          </c:extLst>
        </c:ser>
        <c:ser>
          <c:idx val="76"/>
          <c:order val="76"/>
          <c:tx>
            <c:strRef>
              <c:f>'[lavanya naan mudhalvan.2.xlsx]Sheet 2'!$D$78</c:f>
              <c:strCache>
                <c:ptCount val="1"/>
                <c:pt idx="0">
                  <c:v>Product Management</c:v>
                </c:pt>
              </c:strCache>
            </c:strRef>
          </c:tx>
          <c:spPr>
            <a:solidFill>
              <a:schemeClr val="accent5">
                <a:lumMod val="80000"/>
              </a:schemeClr>
            </a:solidFill>
            <a:ln>
              <a:noFill/>
            </a:ln>
            <a:effectLst/>
          </c:spPr>
          <c:invertIfNegative val="0"/>
          <c:cat>
            <c:strRef>
              <c:f>'[lavanya naan mudhalvan.2.xlsx]Sheet 2'!$E$1</c:f>
              <c:strCache>
                <c:ptCount val="1"/>
                <c:pt idx="0">
                  <c:v>Salary</c:v>
                </c:pt>
              </c:strCache>
            </c:strRef>
          </c:cat>
          <c:val>
            <c:numRef>
              <c:f>'[lavanya naan mudhalvan.2.xlsx]Sheet 2'!$E$78</c:f>
              <c:numCache>
                <c:formatCode>General</c:formatCode>
                <c:ptCount val="1"/>
                <c:pt idx="0">
                  <c:v>115191.38</c:v>
                </c:pt>
              </c:numCache>
            </c:numRef>
          </c:val>
          <c:extLst>
            <c:ext xmlns:c16="http://schemas.microsoft.com/office/drawing/2014/chart" uri="{C3380CC4-5D6E-409C-BE32-E72D297353CC}">
              <c16:uniqueId val="{0000004C-8D04-4640-8624-56F81D4C8A23}"/>
            </c:ext>
          </c:extLst>
        </c:ser>
        <c:ser>
          <c:idx val="77"/>
          <c:order val="77"/>
          <c:tx>
            <c:strRef>
              <c:f>'[lavanya naan mudhalvan.2.xlsx]Sheet 2'!$D$79</c:f>
              <c:strCache>
                <c:ptCount val="1"/>
                <c:pt idx="0">
                  <c:v>Legal</c:v>
                </c:pt>
              </c:strCache>
            </c:strRef>
          </c:tx>
          <c:spPr>
            <a:solidFill>
              <a:schemeClr val="accent6">
                <a:lumMod val="80000"/>
              </a:schemeClr>
            </a:solidFill>
            <a:ln>
              <a:noFill/>
            </a:ln>
            <a:effectLst/>
          </c:spPr>
          <c:invertIfNegative val="0"/>
          <c:cat>
            <c:strRef>
              <c:f>'[lavanya naan mudhalvan.2.xlsx]Sheet 2'!$E$1</c:f>
              <c:strCache>
                <c:ptCount val="1"/>
                <c:pt idx="0">
                  <c:v>Salary</c:v>
                </c:pt>
              </c:strCache>
            </c:strRef>
          </c:cat>
          <c:val>
            <c:numRef>
              <c:f>'[lavanya naan mudhalvan.2.xlsx]Sheet 2'!$E$79</c:f>
              <c:numCache>
                <c:formatCode>General</c:formatCode>
                <c:ptCount val="1"/>
                <c:pt idx="0">
                  <c:v>111049.84</c:v>
                </c:pt>
              </c:numCache>
            </c:numRef>
          </c:val>
          <c:extLst>
            <c:ext xmlns:c16="http://schemas.microsoft.com/office/drawing/2014/chart" uri="{C3380CC4-5D6E-409C-BE32-E72D297353CC}">
              <c16:uniqueId val="{0000004D-8D04-4640-8624-56F81D4C8A23}"/>
            </c:ext>
          </c:extLst>
        </c:ser>
        <c:ser>
          <c:idx val="78"/>
          <c:order val="78"/>
          <c:tx>
            <c:strRef>
              <c:f>'[lavanya naan mudhalvan.2.xlsx]Sheet 2'!$D$80</c:f>
              <c:strCache>
                <c:ptCount val="1"/>
                <c:pt idx="0">
                  <c:v>Support</c:v>
                </c:pt>
              </c:strCache>
            </c:strRef>
          </c:tx>
          <c:spPr>
            <a:solidFill>
              <a:schemeClr val="accent1">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2'!$E$80</c:f>
              <c:numCache>
                <c:formatCode>General</c:formatCode>
                <c:ptCount val="1"/>
                <c:pt idx="0">
                  <c:v>75974.990000000005</c:v>
                </c:pt>
              </c:numCache>
            </c:numRef>
          </c:val>
          <c:extLst>
            <c:ext xmlns:c16="http://schemas.microsoft.com/office/drawing/2014/chart" uri="{C3380CC4-5D6E-409C-BE32-E72D297353CC}">
              <c16:uniqueId val="{0000004E-8D04-4640-8624-56F81D4C8A23}"/>
            </c:ext>
          </c:extLst>
        </c:ser>
        <c:ser>
          <c:idx val="79"/>
          <c:order val="79"/>
          <c:tx>
            <c:strRef>
              <c:f>'[lavanya naan mudhalvan.2.xlsx]Sheet 2'!$D$81</c:f>
              <c:strCache>
                <c:ptCount val="1"/>
                <c:pt idx="0">
                  <c:v>Services</c:v>
                </c:pt>
              </c:strCache>
            </c:strRef>
          </c:tx>
          <c:spPr>
            <a:solidFill>
              <a:schemeClr val="accent2">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2'!$E$81</c:f>
              <c:numCache>
                <c:formatCode>General</c:formatCode>
                <c:ptCount val="1"/>
                <c:pt idx="0">
                  <c:v>42161.77</c:v>
                </c:pt>
              </c:numCache>
            </c:numRef>
          </c:val>
          <c:extLst>
            <c:ext xmlns:c16="http://schemas.microsoft.com/office/drawing/2014/chart" uri="{C3380CC4-5D6E-409C-BE32-E72D297353CC}">
              <c16:uniqueId val="{0000004F-8D04-4640-8624-56F81D4C8A23}"/>
            </c:ext>
          </c:extLst>
        </c:ser>
        <c:ser>
          <c:idx val="80"/>
          <c:order val="80"/>
          <c:tx>
            <c:strRef>
              <c:f>'[lavanya naan mudhalvan.2.xlsx]Sheet 2'!$D$82</c:f>
              <c:strCache>
                <c:ptCount val="1"/>
                <c:pt idx="0">
                  <c:v>Business Development</c:v>
                </c:pt>
              </c:strCache>
            </c:strRef>
          </c:tx>
          <c:spPr>
            <a:solidFill>
              <a:schemeClr val="accent3">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2'!$E$82</c:f>
              <c:numCache>
                <c:formatCode>General</c:formatCode>
                <c:ptCount val="1"/>
                <c:pt idx="0">
                  <c:v>71371.37</c:v>
                </c:pt>
              </c:numCache>
            </c:numRef>
          </c:val>
          <c:extLst>
            <c:ext xmlns:c16="http://schemas.microsoft.com/office/drawing/2014/chart" uri="{C3380CC4-5D6E-409C-BE32-E72D297353CC}">
              <c16:uniqueId val="{00000050-8D04-4640-8624-56F81D4C8A23}"/>
            </c:ext>
          </c:extLst>
        </c:ser>
        <c:ser>
          <c:idx val="81"/>
          <c:order val="81"/>
          <c:tx>
            <c:strRef>
              <c:f>'[lavanya naan mudhalvan.2.xlsx]Sheet 2'!$D$83</c:f>
              <c:strCache>
                <c:ptCount val="1"/>
                <c:pt idx="0">
                  <c:v>Accounting</c:v>
                </c:pt>
              </c:strCache>
            </c:strRef>
          </c:tx>
          <c:spPr>
            <a:solidFill>
              <a:schemeClr val="accent4">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2'!$E$83</c:f>
              <c:numCache>
                <c:formatCode>General</c:formatCode>
                <c:ptCount val="1"/>
                <c:pt idx="0">
                  <c:v>49915.14</c:v>
                </c:pt>
              </c:numCache>
            </c:numRef>
          </c:val>
          <c:extLst>
            <c:ext xmlns:c16="http://schemas.microsoft.com/office/drawing/2014/chart" uri="{C3380CC4-5D6E-409C-BE32-E72D297353CC}">
              <c16:uniqueId val="{00000051-8D04-4640-8624-56F81D4C8A23}"/>
            </c:ext>
          </c:extLst>
        </c:ser>
        <c:ser>
          <c:idx val="82"/>
          <c:order val="82"/>
          <c:tx>
            <c:strRef>
              <c:f>'[lavanya naan mudhalvan.2.xlsx]Sheet 2'!$D$84</c:f>
              <c:strCache>
                <c:ptCount val="1"/>
                <c:pt idx="0">
                  <c:v>Legal</c:v>
                </c:pt>
              </c:strCache>
            </c:strRef>
          </c:tx>
          <c:spPr>
            <a:solidFill>
              <a:schemeClr val="accent5">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2'!$E$84</c:f>
              <c:numCache>
                <c:formatCode>General</c:formatCode>
                <c:ptCount val="1"/>
                <c:pt idx="0">
                  <c:v>324034</c:v>
                </c:pt>
              </c:numCache>
            </c:numRef>
          </c:val>
          <c:extLst>
            <c:ext xmlns:c16="http://schemas.microsoft.com/office/drawing/2014/chart" uri="{C3380CC4-5D6E-409C-BE32-E72D297353CC}">
              <c16:uniqueId val="{00000052-8D04-4640-8624-56F81D4C8A23}"/>
            </c:ext>
          </c:extLst>
        </c:ser>
        <c:ser>
          <c:idx val="83"/>
          <c:order val="83"/>
          <c:tx>
            <c:strRef>
              <c:f>'[lavanya naan mudhalvan.2.xlsx]Sheet 2'!$D$85</c:f>
              <c:strCache>
                <c:ptCount val="1"/>
                <c:pt idx="0">
                  <c:v>Support</c:v>
                </c:pt>
              </c:strCache>
            </c:strRef>
          </c:tx>
          <c:spPr>
            <a:solidFill>
              <a:schemeClr val="accent6">
                <a:lumMod val="60000"/>
                <a:lumOff val="40000"/>
              </a:schemeClr>
            </a:solidFill>
            <a:ln>
              <a:noFill/>
            </a:ln>
            <a:effectLst/>
          </c:spPr>
          <c:invertIfNegative val="0"/>
          <c:cat>
            <c:strRef>
              <c:f>'[lavanya naan mudhalvan.2.xlsx]Sheet 2'!$E$1</c:f>
              <c:strCache>
                <c:ptCount val="1"/>
                <c:pt idx="0">
                  <c:v>Salary</c:v>
                </c:pt>
              </c:strCache>
            </c:strRef>
          </c:cat>
          <c:val>
            <c:numRef>
              <c:f>'[lavanya naan mudhalvan.2.xlsx]Sheet 2'!$E$85</c:f>
              <c:numCache>
                <c:formatCode>General</c:formatCode>
                <c:ptCount val="1"/>
                <c:pt idx="0">
                  <c:v>37062.1</c:v>
                </c:pt>
              </c:numCache>
            </c:numRef>
          </c:val>
          <c:extLst>
            <c:ext xmlns:c16="http://schemas.microsoft.com/office/drawing/2014/chart" uri="{C3380CC4-5D6E-409C-BE32-E72D297353CC}">
              <c16:uniqueId val="{00000053-8D04-4640-8624-56F81D4C8A23}"/>
            </c:ext>
          </c:extLst>
        </c:ser>
        <c:ser>
          <c:idx val="84"/>
          <c:order val="84"/>
          <c:tx>
            <c:strRef>
              <c:f>'[lavanya naan mudhalvan.2.xlsx]Sheet 2'!$D$86</c:f>
              <c:strCache>
                <c:ptCount val="1"/>
                <c:pt idx="0">
                  <c:v>Research and Development</c:v>
                </c:pt>
              </c:strCache>
            </c:strRef>
          </c:tx>
          <c:spPr>
            <a:solidFill>
              <a:schemeClr val="accent1">
                <a:lumMod val="50000"/>
              </a:schemeClr>
            </a:solidFill>
            <a:ln>
              <a:noFill/>
            </a:ln>
            <a:effectLst/>
          </c:spPr>
          <c:invertIfNegative val="0"/>
          <c:cat>
            <c:strRef>
              <c:f>'[lavanya naan mudhalvan.2.xlsx]Sheet 2'!$E$1</c:f>
              <c:strCache>
                <c:ptCount val="1"/>
                <c:pt idx="0">
                  <c:v>Salary</c:v>
                </c:pt>
              </c:strCache>
            </c:strRef>
          </c:cat>
          <c:val>
            <c:numRef>
              <c:f>'[lavanya naan mudhalvan.2.xlsx]Sheet 2'!$E$86</c:f>
              <c:numCache>
                <c:formatCode>General</c:formatCode>
                <c:ptCount val="1"/>
                <c:pt idx="0">
                  <c:v>432300</c:v>
                </c:pt>
              </c:numCache>
            </c:numRef>
          </c:val>
          <c:extLst>
            <c:ext xmlns:c16="http://schemas.microsoft.com/office/drawing/2014/chart" uri="{C3380CC4-5D6E-409C-BE32-E72D297353CC}">
              <c16:uniqueId val="{00000054-8D04-4640-8624-56F81D4C8A23}"/>
            </c:ext>
          </c:extLst>
        </c:ser>
        <c:ser>
          <c:idx val="85"/>
          <c:order val="85"/>
          <c:tx>
            <c:strRef>
              <c:f>'[lavanya naan mudhalvan.2.xlsx]Sheet 2'!$D$87</c:f>
              <c:strCache>
                <c:ptCount val="1"/>
                <c:pt idx="0">
                  <c:v>Accounting</c:v>
                </c:pt>
              </c:strCache>
            </c:strRef>
          </c:tx>
          <c:spPr>
            <a:solidFill>
              <a:schemeClr val="accent2">
                <a:lumMod val="50000"/>
              </a:schemeClr>
            </a:solidFill>
            <a:ln>
              <a:noFill/>
            </a:ln>
            <a:effectLst/>
          </c:spPr>
          <c:invertIfNegative val="0"/>
          <c:cat>
            <c:strRef>
              <c:f>'[lavanya naan mudhalvan.2.xlsx]Sheet 2'!$E$1</c:f>
              <c:strCache>
                <c:ptCount val="1"/>
                <c:pt idx="0">
                  <c:v>Salary</c:v>
                </c:pt>
              </c:strCache>
            </c:strRef>
          </c:cat>
          <c:val>
            <c:numRef>
              <c:f>'[lavanya naan mudhalvan.2.xlsx]Sheet 2'!$E$87</c:f>
              <c:numCache>
                <c:formatCode>General</c:formatCode>
                <c:ptCount val="1"/>
                <c:pt idx="0">
                  <c:v>2332000</c:v>
                </c:pt>
              </c:numCache>
            </c:numRef>
          </c:val>
          <c:extLst>
            <c:ext xmlns:c16="http://schemas.microsoft.com/office/drawing/2014/chart" uri="{C3380CC4-5D6E-409C-BE32-E72D297353CC}">
              <c16:uniqueId val="{00000055-8D04-4640-8624-56F81D4C8A23}"/>
            </c:ext>
          </c:extLst>
        </c:ser>
        <c:ser>
          <c:idx val="86"/>
          <c:order val="86"/>
          <c:tx>
            <c:strRef>
              <c:f>'[lavanya naan mudhalvan.2.xlsx]Sheet 2'!$D$88</c:f>
              <c:strCache>
                <c:ptCount val="1"/>
                <c:pt idx="0">
                  <c:v>Business Development</c:v>
                </c:pt>
              </c:strCache>
            </c:strRef>
          </c:tx>
          <c:spPr>
            <a:solidFill>
              <a:schemeClr val="accent3">
                <a:lumMod val="50000"/>
              </a:schemeClr>
            </a:solidFill>
            <a:ln>
              <a:noFill/>
            </a:ln>
            <a:effectLst/>
          </c:spPr>
          <c:invertIfNegative val="0"/>
          <c:cat>
            <c:strRef>
              <c:f>'[lavanya naan mudhalvan.2.xlsx]Sheet 2'!$E$1</c:f>
              <c:strCache>
                <c:ptCount val="1"/>
                <c:pt idx="0">
                  <c:v>Salary</c:v>
                </c:pt>
              </c:strCache>
            </c:strRef>
          </c:cat>
          <c:val>
            <c:numRef>
              <c:f>'[lavanya naan mudhalvan.2.xlsx]Sheet 2'!$E$88</c:f>
              <c:numCache>
                <c:formatCode>General</c:formatCode>
                <c:ptCount val="1"/>
                <c:pt idx="0">
                  <c:v>90884.32</c:v>
                </c:pt>
              </c:numCache>
            </c:numRef>
          </c:val>
          <c:extLst>
            <c:ext xmlns:c16="http://schemas.microsoft.com/office/drawing/2014/chart" uri="{C3380CC4-5D6E-409C-BE32-E72D297353CC}">
              <c16:uniqueId val="{00000056-8D04-4640-8624-56F81D4C8A23}"/>
            </c:ext>
          </c:extLst>
        </c:ser>
        <c:ser>
          <c:idx val="87"/>
          <c:order val="87"/>
          <c:tx>
            <c:strRef>
              <c:f>'[lavanya naan mudhalvan.2.xlsx]Sheet 2'!$D$89</c:f>
              <c:strCache>
                <c:ptCount val="1"/>
                <c:pt idx="0">
                  <c:v>Legal</c:v>
                </c:pt>
              </c:strCache>
            </c:strRef>
          </c:tx>
          <c:spPr>
            <a:solidFill>
              <a:schemeClr val="accent4">
                <a:lumMod val="50000"/>
              </a:schemeClr>
            </a:solidFill>
            <a:ln>
              <a:noFill/>
            </a:ln>
            <a:effectLst/>
          </c:spPr>
          <c:invertIfNegative val="0"/>
          <c:cat>
            <c:strRef>
              <c:f>'[lavanya naan mudhalvan.2.xlsx]Sheet 2'!$E$1</c:f>
              <c:strCache>
                <c:ptCount val="1"/>
                <c:pt idx="0">
                  <c:v>Salary</c:v>
                </c:pt>
              </c:strCache>
            </c:strRef>
          </c:cat>
          <c:val>
            <c:numRef>
              <c:f>'[lavanya naan mudhalvan.2.xlsx]Sheet 2'!$E$89</c:f>
              <c:numCache>
                <c:formatCode>General</c:formatCode>
                <c:ptCount val="1"/>
                <c:pt idx="0">
                  <c:v>89838.77</c:v>
                </c:pt>
              </c:numCache>
            </c:numRef>
          </c:val>
          <c:extLst>
            <c:ext xmlns:c16="http://schemas.microsoft.com/office/drawing/2014/chart" uri="{C3380CC4-5D6E-409C-BE32-E72D297353CC}">
              <c16:uniqueId val="{00000057-8D04-4640-8624-56F81D4C8A23}"/>
            </c:ext>
          </c:extLst>
        </c:ser>
        <c:ser>
          <c:idx val="88"/>
          <c:order val="88"/>
          <c:tx>
            <c:strRef>
              <c:f>'[lavanya naan mudhalvan.2.xlsx]Sheet 2'!$D$90</c:f>
              <c:strCache>
                <c:ptCount val="1"/>
                <c:pt idx="0">
                  <c:v>Legal</c:v>
                </c:pt>
              </c:strCache>
            </c:strRef>
          </c:tx>
          <c:spPr>
            <a:solidFill>
              <a:schemeClr val="accent5">
                <a:lumMod val="50000"/>
              </a:schemeClr>
            </a:solidFill>
            <a:ln>
              <a:noFill/>
            </a:ln>
            <a:effectLst/>
          </c:spPr>
          <c:invertIfNegative val="0"/>
          <c:cat>
            <c:strRef>
              <c:f>'[lavanya naan mudhalvan.2.xlsx]Sheet 2'!$E$1</c:f>
              <c:strCache>
                <c:ptCount val="1"/>
                <c:pt idx="0">
                  <c:v>Salary</c:v>
                </c:pt>
              </c:strCache>
            </c:strRef>
          </c:cat>
          <c:val>
            <c:numRef>
              <c:f>'[lavanya naan mudhalvan.2.xlsx]Sheet 2'!$E$90</c:f>
              <c:numCache>
                <c:formatCode>General</c:formatCode>
                <c:ptCount val="1"/>
                <c:pt idx="0">
                  <c:v>2344324</c:v>
                </c:pt>
              </c:numCache>
            </c:numRef>
          </c:val>
          <c:extLst>
            <c:ext xmlns:c16="http://schemas.microsoft.com/office/drawing/2014/chart" uri="{C3380CC4-5D6E-409C-BE32-E72D297353CC}">
              <c16:uniqueId val="{00000058-8D04-4640-8624-56F81D4C8A23}"/>
            </c:ext>
          </c:extLst>
        </c:ser>
        <c:ser>
          <c:idx val="89"/>
          <c:order val="89"/>
          <c:tx>
            <c:strRef>
              <c:f>'[lavanya naan mudhalvan.2.xlsx]Sheet 2'!$D$91</c:f>
              <c:strCache>
                <c:ptCount val="1"/>
                <c:pt idx="0">
                  <c:v>Accounting</c:v>
                </c:pt>
              </c:strCache>
            </c:strRef>
          </c:tx>
          <c:spPr>
            <a:solidFill>
              <a:schemeClr val="accent6">
                <a:lumMod val="50000"/>
              </a:schemeClr>
            </a:solidFill>
            <a:ln>
              <a:noFill/>
            </a:ln>
            <a:effectLst/>
          </c:spPr>
          <c:invertIfNegative val="0"/>
          <c:cat>
            <c:strRef>
              <c:f>'[lavanya naan mudhalvan.2.xlsx]Sheet 2'!$E$1</c:f>
              <c:strCache>
                <c:ptCount val="1"/>
                <c:pt idx="0">
                  <c:v>Salary</c:v>
                </c:pt>
              </c:strCache>
            </c:strRef>
          </c:cat>
          <c:val>
            <c:numRef>
              <c:f>'[lavanya naan mudhalvan.2.xlsx]Sheet 2'!$E$91</c:f>
              <c:numCache>
                <c:formatCode>General</c:formatCode>
                <c:ptCount val="1"/>
                <c:pt idx="0">
                  <c:v>68887.839999999997</c:v>
                </c:pt>
              </c:numCache>
            </c:numRef>
          </c:val>
          <c:extLst>
            <c:ext xmlns:c16="http://schemas.microsoft.com/office/drawing/2014/chart" uri="{C3380CC4-5D6E-409C-BE32-E72D297353CC}">
              <c16:uniqueId val="{00000059-8D04-4640-8624-56F81D4C8A23}"/>
            </c:ext>
          </c:extLst>
        </c:ser>
        <c:ser>
          <c:idx val="90"/>
          <c:order val="90"/>
          <c:tx>
            <c:strRef>
              <c:f>'[lavanya naan mudhalvan.2.xlsx]Sheet 2'!$D$92</c:f>
              <c:strCache>
                <c:ptCount val="1"/>
                <c:pt idx="0">
                  <c:v>Product Management</c:v>
                </c:pt>
              </c:strCache>
            </c:strRef>
          </c:tx>
          <c:spPr>
            <a:solidFill>
              <a:schemeClr val="accent1">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2'!$E$92</c:f>
              <c:numCache>
                <c:formatCode>General</c:formatCode>
                <c:ptCount val="1"/>
                <c:pt idx="0">
                  <c:v>106775.14</c:v>
                </c:pt>
              </c:numCache>
            </c:numRef>
          </c:val>
          <c:extLst>
            <c:ext xmlns:c16="http://schemas.microsoft.com/office/drawing/2014/chart" uri="{C3380CC4-5D6E-409C-BE32-E72D297353CC}">
              <c16:uniqueId val="{0000005A-8D04-4640-8624-56F81D4C8A23}"/>
            </c:ext>
          </c:extLst>
        </c:ser>
        <c:ser>
          <c:idx val="91"/>
          <c:order val="91"/>
          <c:tx>
            <c:strRef>
              <c:f>'[lavanya naan mudhalvan.2.xlsx]Sheet 2'!$D$93</c:f>
              <c:strCache>
                <c:ptCount val="1"/>
                <c:pt idx="0">
                  <c:v>Services</c:v>
                </c:pt>
              </c:strCache>
            </c:strRef>
          </c:tx>
          <c:spPr>
            <a:solidFill>
              <a:schemeClr val="accent2">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2'!$E$93</c:f>
              <c:numCache>
                <c:formatCode>General</c:formatCode>
                <c:ptCount val="1"/>
                <c:pt idx="0">
                  <c:v>89690.38</c:v>
                </c:pt>
              </c:numCache>
            </c:numRef>
          </c:val>
          <c:extLst>
            <c:ext xmlns:c16="http://schemas.microsoft.com/office/drawing/2014/chart" uri="{C3380CC4-5D6E-409C-BE32-E72D297353CC}">
              <c16:uniqueId val="{0000005B-8D04-4640-8624-56F81D4C8A23}"/>
            </c:ext>
          </c:extLst>
        </c:ser>
        <c:ser>
          <c:idx val="92"/>
          <c:order val="92"/>
          <c:tx>
            <c:strRef>
              <c:f>'[lavanya naan mudhalvan.2.xlsx]Sheet 2'!$D$94</c:f>
              <c:strCache>
                <c:ptCount val="1"/>
                <c:pt idx="0">
                  <c:v>Product Management</c:v>
                </c:pt>
              </c:strCache>
            </c:strRef>
          </c:tx>
          <c:spPr>
            <a:solidFill>
              <a:schemeClr val="accent3">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2'!$E$94</c:f>
              <c:numCache>
                <c:formatCode>General</c:formatCode>
                <c:ptCount val="1"/>
                <c:pt idx="0">
                  <c:v>111229.47</c:v>
                </c:pt>
              </c:numCache>
            </c:numRef>
          </c:val>
          <c:extLst>
            <c:ext xmlns:c16="http://schemas.microsoft.com/office/drawing/2014/chart" uri="{C3380CC4-5D6E-409C-BE32-E72D297353CC}">
              <c16:uniqueId val="{0000005C-8D04-4640-8624-56F81D4C8A23}"/>
            </c:ext>
          </c:extLst>
        </c:ser>
        <c:ser>
          <c:idx val="93"/>
          <c:order val="93"/>
          <c:tx>
            <c:strRef>
              <c:f>'[lavanya naan mudhalvan.2.xlsx]Sheet 2'!$D$95</c:f>
              <c:strCache>
                <c:ptCount val="1"/>
                <c:pt idx="0">
                  <c:v>Accounting</c:v>
                </c:pt>
              </c:strCache>
            </c:strRef>
          </c:tx>
          <c:spPr>
            <a:solidFill>
              <a:schemeClr val="accent4">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2'!$E$95</c:f>
              <c:numCache>
                <c:formatCode>General</c:formatCode>
                <c:ptCount val="1"/>
                <c:pt idx="0">
                  <c:v>67633.850000000006</c:v>
                </c:pt>
              </c:numCache>
            </c:numRef>
          </c:val>
          <c:extLst>
            <c:ext xmlns:c16="http://schemas.microsoft.com/office/drawing/2014/chart" uri="{C3380CC4-5D6E-409C-BE32-E72D297353CC}">
              <c16:uniqueId val="{0000005D-8D04-4640-8624-56F81D4C8A23}"/>
            </c:ext>
          </c:extLst>
        </c:ser>
        <c:ser>
          <c:idx val="94"/>
          <c:order val="94"/>
          <c:tx>
            <c:strRef>
              <c:f>'[lavanya naan mudhalvan.2.xlsx]Sheet 2'!$D$96</c:f>
              <c:strCache>
                <c:ptCount val="1"/>
                <c:pt idx="0">
                  <c:v>Services</c:v>
                </c:pt>
              </c:strCache>
            </c:strRef>
          </c:tx>
          <c:spPr>
            <a:solidFill>
              <a:schemeClr val="accent5">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2'!$E$96</c:f>
              <c:numCache>
                <c:formatCode>General</c:formatCode>
                <c:ptCount val="1"/>
                <c:pt idx="0">
                  <c:v>111815.49</c:v>
                </c:pt>
              </c:numCache>
            </c:numRef>
          </c:val>
          <c:extLst>
            <c:ext xmlns:c16="http://schemas.microsoft.com/office/drawing/2014/chart" uri="{C3380CC4-5D6E-409C-BE32-E72D297353CC}">
              <c16:uniqueId val="{0000005E-8D04-4640-8624-56F81D4C8A23}"/>
            </c:ext>
          </c:extLst>
        </c:ser>
        <c:ser>
          <c:idx val="95"/>
          <c:order val="95"/>
          <c:tx>
            <c:strRef>
              <c:f>'[lavanya naan mudhalvan.2.xlsx]Sheet 2'!$D$97</c:f>
              <c:strCache>
                <c:ptCount val="1"/>
                <c:pt idx="0">
                  <c:v>Business Development</c:v>
                </c:pt>
              </c:strCache>
            </c:strRef>
          </c:tx>
          <c:spPr>
            <a:solidFill>
              <a:schemeClr val="accent6">
                <a:lumMod val="70000"/>
                <a:lumOff val="30000"/>
              </a:schemeClr>
            </a:solidFill>
            <a:ln>
              <a:noFill/>
            </a:ln>
            <a:effectLst/>
          </c:spPr>
          <c:invertIfNegative val="0"/>
          <c:cat>
            <c:strRef>
              <c:f>'[lavanya naan mudhalvan.2.xlsx]Sheet 2'!$E$1</c:f>
              <c:strCache>
                <c:ptCount val="1"/>
                <c:pt idx="0">
                  <c:v>Salary</c:v>
                </c:pt>
              </c:strCache>
            </c:strRef>
          </c:cat>
          <c:val>
            <c:numRef>
              <c:f>'[lavanya naan mudhalvan.2.xlsx]Sheet 2'!$E$97</c:f>
              <c:numCache>
                <c:formatCode>General</c:formatCode>
                <c:ptCount val="1"/>
                <c:pt idx="0">
                  <c:v>39784.239999999998</c:v>
                </c:pt>
              </c:numCache>
            </c:numRef>
          </c:val>
          <c:extLst>
            <c:ext xmlns:c16="http://schemas.microsoft.com/office/drawing/2014/chart" uri="{C3380CC4-5D6E-409C-BE32-E72D297353CC}">
              <c16:uniqueId val="{0000005F-8D04-4640-8624-56F81D4C8A23}"/>
            </c:ext>
          </c:extLst>
        </c:ser>
        <c:ser>
          <c:idx val="96"/>
          <c:order val="96"/>
          <c:tx>
            <c:strRef>
              <c:f>'[lavanya naan mudhalvan.2.xlsx]Sheet 2'!$D$98</c:f>
              <c:strCache>
                <c:ptCount val="1"/>
                <c:pt idx="0">
                  <c:v>Product Management</c:v>
                </c:pt>
              </c:strCache>
            </c:strRef>
          </c:tx>
          <c:spPr>
            <a:solidFill>
              <a:schemeClr val="accent1">
                <a:lumMod val="70000"/>
              </a:schemeClr>
            </a:solidFill>
            <a:ln>
              <a:noFill/>
            </a:ln>
            <a:effectLst/>
          </c:spPr>
          <c:invertIfNegative val="0"/>
          <c:cat>
            <c:strRef>
              <c:f>'[lavanya naan mudhalvan.2.xlsx]Sheet 2'!$E$1</c:f>
              <c:strCache>
                <c:ptCount val="1"/>
                <c:pt idx="0">
                  <c:v>Salary</c:v>
                </c:pt>
              </c:strCache>
            </c:strRef>
          </c:cat>
          <c:val>
            <c:numRef>
              <c:f>'[lavanya naan mudhalvan.2.xlsx]Sheet 2'!$E$98</c:f>
              <c:numCache>
                <c:formatCode>General</c:formatCode>
                <c:ptCount val="1"/>
                <c:pt idx="0">
                  <c:v>89829.33</c:v>
                </c:pt>
              </c:numCache>
            </c:numRef>
          </c:val>
          <c:extLst>
            <c:ext xmlns:c16="http://schemas.microsoft.com/office/drawing/2014/chart" uri="{C3380CC4-5D6E-409C-BE32-E72D297353CC}">
              <c16:uniqueId val="{00000060-8D04-4640-8624-56F81D4C8A23}"/>
            </c:ext>
          </c:extLst>
        </c:ser>
        <c:ser>
          <c:idx val="97"/>
          <c:order val="97"/>
          <c:tx>
            <c:strRef>
              <c:f>'[lavanya naan mudhalvan.2.xlsx]Sheet 2'!$D$99</c:f>
              <c:strCache>
                <c:ptCount val="1"/>
                <c:pt idx="0">
                  <c:v>Services</c:v>
                </c:pt>
              </c:strCache>
            </c:strRef>
          </c:tx>
          <c:spPr>
            <a:solidFill>
              <a:schemeClr val="accent2">
                <a:lumMod val="70000"/>
              </a:schemeClr>
            </a:solidFill>
            <a:ln>
              <a:noFill/>
            </a:ln>
            <a:effectLst/>
          </c:spPr>
          <c:invertIfNegative val="0"/>
          <c:cat>
            <c:strRef>
              <c:f>'[lavanya naan mudhalvan.2.xlsx]Sheet 2'!$E$1</c:f>
              <c:strCache>
                <c:ptCount val="1"/>
                <c:pt idx="0">
                  <c:v>Salary</c:v>
                </c:pt>
              </c:strCache>
            </c:strRef>
          </c:cat>
          <c:val>
            <c:numRef>
              <c:f>'[lavanya naan mudhalvan.2.xlsx]Sheet 2'!$E$99</c:f>
              <c:numCache>
                <c:formatCode>General</c:formatCode>
                <c:ptCount val="1"/>
                <c:pt idx="0">
                  <c:v>111815.49</c:v>
                </c:pt>
              </c:numCache>
            </c:numRef>
          </c:val>
          <c:extLst>
            <c:ext xmlns:c16="http://schemas.microsoft.com/office/drawing/2014/chart" uri="{C3380CC4-5D6E-409C-BE32-E72D297353CC}">
              <c16:uniqueId val="{00000061-8D04-4640-8624-56F81D4C8A23}"/>
            </c:ext>
          </c:extLst>
        </c:ser>
        <c:ser>
          <c:idx val="98"/>
          <c:order val="98"/>
          <c:tx>
            <c:strRef>
              <c:f>'[lavanya naan mudhalvan.2.xlsx]Sheet 2'!$D$100</c:f>
              <c:strCache>
                <c:ptCount val="1"/>
                <c:pt idx="0">
                  <c:v>Legal</c:v>
                </c:pt>
              </c:strCache>
            </c:strRef>
          </c:tx>
          <c:spPr>
            <a:solidFill>
              <a:schemeClr val="accent3">
                <a:lumMod val="70000"/>
              </a:schemeClr>
            </a:solidFill>
            <a:ln>
              <a:noFill/>
            </a:ln>
            <a:effectLst/>
          </c:spPr>
          <c:invertIfNegative val="0"/>
          <c:cat>
            <c:strRef>
              <c:f>'[lavanya naan mudhalvan.2.xlsx]Sheet 2'!$E$1</c:f>
              <c:strCache>
                <c:ptCount val="1"/>
                <c:pt idx="0">
                  <c:v>Salary</c:v>
                </c:pt>
              </c:strCache>
            </c:strRef>
          </c:cat>
          <c:val>
            <c:numRef>
              <c:f>'[lavanya naan mudhalvan.2.xlsx]Sheet 2'!$E$100</c:f>
              <c:numCache>
                <c:formatCode>General</c:formatCode>
                <c:ptCount val="1"/>
                <c:pt idx="0">
                  <c:v>72843.23</c:v>
                </c:pt>
              </c:numCache>
            </c:numRef>
          </c:val>
          <c:extLst>
            <c:ext xmlns:c16="http://schemas.microsoft.com/office/drawing/2014/chart" uri="{C3380CC4-5D6E-409C-BE32-E72D297353CC}">
              <c16:uniqueId val="{00000062-8D04-4640-8624-56F81D4C8A23}"/>
            </c:ext>
          </c:extLst>
        </c:ser>
        <c:dLbls>
          <c:showLegendKey val="0"/>
          <c:showVal val="0"/>
          <c:showCatName val="0"/>
          <c:showSerName val="0"/>
          <c:showPercent val="0"/>
          <c:showBubbleSize val="0"/>
        </c:dLbls>
        <c:gapWidth val="219"/>
        <c:overlap val="-27"/>
        <c:axId val="1844762687"/>
        <c:axId val="1855643439"/>
      </c:barChart>
      <c:catAx>
        <c:axId val="184476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643439"/>
        <c:crosses val="autoZero"/>
        <c:auto val="1"/>
        <c:lblAlgn val="ctr"/>
        <c:lblOffset val="100"/>
        <c:noMultiLvlLbl val="0"/>
      </c:catAx>
      <c:valAx>
        <c:axId val="1855643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4762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[lavanya naan mudhalvan.2.xlsx]Sheet5!PivotTable14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 ID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Sheet5!$A$4:$A$16</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Sheet5!$B$4:$B$16</c:f>
              <c:numCache>
                <c:formatCode>General</c:formatCode>
                <c:ptCount val="13"/>
                <c:pt idx="0">
                  <c:v>11</c:v>
                </c:pt>
                <c:pt idx="1">
                  <c:v>11</c:v>
                </c:pt>
                <c:pt idx="2">
                  <c:v>4</c:v>
                </c:pt>
                <c:pt idx="3">
                  <c:v>6</c:v>
                </c:pt>
                <c:pt idx="4">
                  <c:v>12</c:v>
                </c:pt>
                <c:pt idx="5">
                  <c:v>4</c:v>
                </c:pt>
                <c:pt idx="6">
                  <c:v>4</c:v>
                </c:pt>
                <c:pt idx="7">
                  <c:v>10</c:v>
                </c:pt>
                <c:pt idx="8">
                  <c:v>6</c:v>
                </c:pt>
                <c:pt idx="9">
                  <c:v>4</c:v>
                </c:pt>
                <c:pt idx="10">
                  <c:v>8</c:v>
                </c:pt>
                <c:pt idx="11">
                  <c:v>9</c:v>
                </c:pt>
                <c:pt idx="12">
                  <c:v>10</c:v>
                </c:pt>
              </c:numCache>
            </c:numRef>
          </c:val>
          <c:extLst>
            <c:ext xmlns:c16="http://schemas.microsoft.com/office/drawing/2014/chart" uri="{C3380CC4-5D6E-409C-BE32-E72D297353CC}">
              <c16:uniqueId val="{00000000-9627-45BC-8B80-4C08228919CE}"/>
            </c:ext>
          </c:extLst>
        </c:ser>
        <c:dLbls>
          <c:showLegendKey val="0"/>
          <c:showVal val="0"/>
          <c:showCatName val="0"/>
          <c:showSerName val="0"/>
          <c:showPercent val="0"/>
          <c:showBubbleSize val="0"/>
        </c:dLbls>
        <c:gapWidth val="182"/>
        <c:axId val="1997410575"/>
        <c:axId val="1997421135"/>
      </c:barChart>
      <c:catAx>
        <c:axId val="19974105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7421135"/>
        <c:crosses val="autoZero"/>
        <c:auto val="1"/>
        <c:lblAlgn val="ctr"/>
        <c:lblOffset val="100"/>
        <c:noMultiLvlLbl val="0"/>
      </c:catAx>
      <c:valAx>
        <c:axId val="19974211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7410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NAME:LAVANYA V</a:t>
            </a:r>
          </a:p>
          <a:p>
            <a:r>
              <a:rPr lang="en-US" sz="2400" dirty="0"/>
              <a:t>REGISTER NO:312209095 (asunm1353312209095)</a:t>
            </a:r>
          </a:p>
          <a:p>
            <a:r>
              <a:rPr lang="en-US" sz="2400"/>
              <a:t>DEPARTMENT: COMMERCE</a:t>
            </a:r>
            <a:endParaRPr lang="en-US" sz="2400" dirty="0"/>
          </a:p>
          <a:p>
            <a:r>
              <a:rPr lang="en-US" sz="2400" dirty="0"/>
              <a:t>COLLEGE: ANNAA 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D288F03-672E-2720-2E01-E7CDD970033E}"/>
              </a:ext>
            </a:extLst>
          </p:cNvPr>
          <p:cNvGraphicFramePr>
            <a:graphicFrameLocks/>
          </p:cNvGraphicFramePr>
          <p:nvPr>
            <p:extLst>
              <p:ext uri="{D42A27DB-BD31-4B8C-83A1-F6EECF244321}">
                <p14:modId xmlns:p14="http://schemas.microsoft.com/office/powerpoint/2010/main" val="3551324645"/>
              </p:ext>
            </p:extLst>
          </p:nvPr>
        </p:nvGraphicFramePr>
        <p:xfrm>
          <a:off x="6154512" y="2133600"/>
          <a:ext cx="3438524" cy="4190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C2F1DF1A-DE05-FCDD-BFC5-8C7EA668E81A}"/>
              </a:ext>
            </a:extLst>
          </p:cNvPr>
          <p:cNvGraphicFramePr>
            <a:graphicFrameLocks/>
          </p:cNvGraphicFramePr>
          <p:nvPr>
            <p:extLst>
              <p:ext uri="{D42A27DB-BD31-4B8C-83A1-F6EECF244321}">
                <p14:modId xmlns:p14="http://schemas.microsoft.com/office/powerpoint/2010/main" val="4028811457"/>
              </p:ext>
            </p:extLst>
          </p:nvPr>
        </p:nvGraphicFramePr>
        <p:xfrm>
          <a:off x="533400" y="1828800"/>
          <a:ext cx="5333999" cy="3352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1676400"/>
            <a:ext cx="9677400" cy="5539978"/>
          </a:xfrm>
        </p:spPr>
        <p:txBody>
          <a:bodyPr/>
          <a:lstStyle/>
          <a:p>
            <a:r>
              <a:rPr lang="en-US" sz="2000" b="0" dirty="0">
                <a:latin typeface="Times New Roman" panose="02020603050405020304" pitchFamily="18" charset="0"/>
                <a:cs typeface="Times New Roman" panose="02020603050405020304" pitchFamily="18" charset="0"/>
              </a:rPr>
              <a:t>In summary, the "Salary and Compensation Analysis Through Excel Data Modeling" project culminates in the creation of a sophisticated yet accessible tool designed to optimize the organization's compensation strategies. By utilizing Excel for data modeling, the project enables comprehensive analysis of salary distributions, helping to identify disparities and trends within the organization. This data-driven approach provides actionable insights that empower HR, finance, and leadership teams to make informed decisions about compensation adjustments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It also offers predictive capabilities to assess the financial impact of various compensation scenarios, aiding in budget planning and strategic decision-making. Enhanced transparency in compensation practices promotes fairness and builds trust within the organization, while interactive dashboards and user-friendly visuals facilitate real-time data exploration and reporting.</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Overall, this project delivers a robust and scalable solution that not only aligns compensation strategies with organizational goals but also supports employee satisfaction and retention. The result is a powerful tool that integrates sophisticated analysis with ease of use, driving informed decisions and fostering a fair and competitive compensation environment</a:t>
            </a:r>
            <a:endParaRPr lang="en-IN" sz="2000" b="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D300AA-B852-74FA-D5AF-BA7E7207A240}"/>
              </a:ext>
            </a:extLst>
          </p:cNvPr>
          <p:cNvSpPr txBox="1"/>
          <p:nvPr/>
        </p:nvSpPr>
        <p:spPr>
          <a:xfrm>
            <a:off x="990600" y="762000"/>
            <a:ext cx="2965877" cy="830997"/>
          </a:xfrm>
          <a:prstGeom prst="rect">
            <a:avLst/>
          </a:prstGeom>
          <a:noFill/>
        </p:spPr>
        <p:txBody>
          <a:bodyPr wrap="none" rtlCol="0">
            <a:spAutoFit/>
          </a:bodyPr>
          <a:lstStyle/>
          <a:p>
            <a:r>
              <a:rPr lang="en-IN" sz="4800" b="1" dirty="0"/>
              <a:t>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9" name="TextBox 8">
            <a:extLst>
              <a:ext uri="{FF2B5EF4-FFF2-40B4-BE49-F238E27FC236}">
                <a16:creationId xmlns:a16="http://schemas.microsoft.com/office/drawing/2014/main" id="{B667D9D5-3FCD-F581-4C81-E28F94E9AE83}"/>
              </a:ext>
            </a:extLst>
          </p:cNvPr>
          <p:cNvSpPr txBox="1"/>
          <p:nvPr/>
        </p:nvSpPr>
        <p:spPr>
          <a:xfrm>
            <a:off x="938847" y="1604282"/>
            <a:ext cx="729075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 a rapidly growing organization, understanding and optimizing employee salary and compensation structures is critical to ensuring fairness, competitiveness, and alignment with the company's financial goals. However, the organization currently lacks a comprehensive and data-driven approach to analyze salary distributions, identify compensation disparities, and model potential changes.</a:t>
            </a:r>
          </a:p>
          <a:p>
            <a:endParaRPr lang="en-US" sz="2000" dirty="0"/>
          </a:p>
          <a:p>
            <a:pPr marL="342900" indent="-342900">
              <a:buFont typeface="Arial" panose="020B0604020202020204" pitchFamily="34" charset="0"/>
              <a:buChar char="•"/>
            </a:pPr>
            <a:r>
              <a:rPr lang="en-US" sz="2000" dirty="0"/>
              <a:t>This project aims to address this challenge by leveraging Excel for data modeling. The goal is to create a robust tool that can analyze current salary data, compare compensation across various departments, roles, and levels, and predict the financial impact of proposed salary adjustments. The tool will also provide insights into market competitiveness and internal equity, helping the organization make informed decisions on salary and compensation strategies.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33635"/>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"Salary and Compensation Analysis Through Excel Data Modeling" project focused on developing a comprehensive tool to analyze and optimize employee salary structures. Leveraging Excel's data modeling capabilities, the project involved collecting and cleaning salary data, building models to identify pay disparities, and enabling scenario analysis for potential salary adjustments. Key achievements include creating visual dashboards for decision-making, identifying trends and inequities in compensation, and providing a foundation for data-driven salary strategies. The project improved decision-making, enhanced transparency, and empowered strategic planning 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80DB0E8-C459-AEBE-1DF2-2E1709B3A552}"/>
              </a:ext>
            </a:extLst>
          </p:cNvPr>
          <p:cNvSpPr txBox="1"/>
          <p:nvPr/>
        </p:nvSpPr>
        <p:spPr>
          <a:xfrm>
            <a:off x="699452" y="1500340"/>
            <a:ext cx="8542564" cy="5355312"/>
          </a:xfrm>
          <a:prstGeom prst="rect">
            <a:avLst/>
          </a:prstGeom>
          <a:noFill/>
        </p:spPr>
        <p:txBody>
          <a:bodyPr wrap="square">
            <a:spAutoFit/>
          </a:bodyPr>
          <a:lstStyle/>
          <a:p>
            <a:pPr marL="342900" indent="-342900">
              <a:buFont typeface="+mj-lt"/>
              <a:buAutoNum type="arabicPeriod"/>
            </a:pPr>
            <a:r>
              <a:rPr lang="en-US" b="1" dirty="0"/>
              <a:t>Human Resources (HR) Managers</a:t>
            </a:r>
            <a:r>
              <a:rPr lang="en-US" dirty="0"/>
              <a:t>: Responsible for overseeing employee compensation, ensuring fairness, and making informed decisions on salary adjustments.</a:t>
            </a:r>
          </a:p>
          <a:p>
            <a:pPr marL="342900" indent="-342900">
              <a:buFont typeface="+mj-lt"/>
              <a:buAutoNum type="arabicPeriod"/>
            </a:pPr>
            <a:r>
              <a:rPr lang="en-US" b="1" dirty="0"/>
              <a:t>Compensation and Benefits Analysts</a:t>
            </a:r>
            <a:r>
              <a:rPr lang="en-US" dirty="0"/>
              <a:t>: Specialists who focus on analyzing and optimizing the organization's compensation strategies, ensuring alignment with market standards and internal equity.</a:t>
            </a:r>
          </a:p>
          <a:p>
            <a:pPr marL="342900" indent="-342900">
              <a:buFont typeface="+mj-lt"/>
              <a:buAutoNum type="arabicPeriod"/>
            </a:pPr>
            <a:r>
              <a:rPr lang="en-US" b="1" dirty="0"/>
              <a:t>Finance Department:</a:t>
            </a:r>
            <a:r>
              <a:rPr lang="en-US" dirty="0"/>
              <a:t> Financial analysts and managers who need to assess the budgetary impact of salary changes and ensure that compensation strategies align with the company’s financial goals.</a:t>
            </a:r>
          </a:p>
          <a:p>
            <a:pPr marL="342900" indent="-342900">
              <a:buFont typeface="+mj-lt"/>
              <a:buAutoNum type="arabicPeriod"/>
            </a:pPr>
            <a:r>
              <a:rPr lang="en-US" b="1" dirty="0"/>
              <a:t>Executive Leader</a:t>
            </a:r>
            <a:r>
              <a:rPr lang="en-US" dirty="0"/>
              <a:t>ship: Senior management and executives who require high-level insights into compensation trends and disparities to make strategic decisions on workforce management.</a:t>
            </a:r>
          </a:p>
          <a:p>
            <a:pPr marL="342900" indent="-342900">
              <a:buFont typeface="+mj-lt"/>
              <a:buAutoNum type="arabicPeriod"/>
            </a:pPr>
            <a:r>
              <a:rPr lang="en-US" b="1" dirty="0"/>
              <a:t>Department Heads: </a:t>
            </a:r>
            <a:r>
              <a:rPr lang="en-US" dirty="0"/>
              <a:t>Managers of various departments who need to understand salary structures within their teams to address any concerns related to fairness or retention.</a:t>
            </a:r>
          </a:p>
          <a:p>
            <a:pPr marL="342900" indent="-342900">
              <a:buFont typeface="+mj-lt"/>
              <a:buAutoNum type="arabicPeriod"/>
            </a:pPr>
            <a:r>
              <a:rPr lang="en-US" b="1" dirty="0"/>
              <a:t>Recruitment Team: </a:t>
            </a:r>
            <a:r>
              <a:rPr lang="en-US" dirty="0"/>
              <a:t>Recruiters who require market-competitive salary data to attract and retain top talent .</a:t>
            </a:r>
          </a:p>
          <a:p>
            <a:pPr marL="342900" indent="-342900">
              <a:buFont typeface="+mj-lt"/>
              <a:buAutoNum type="arabicPeriod"/>
            </a:pPr>
            <a:r>
              <a:rPr lang="en-US" b="1" dirty="0"/>
              <a:t>Employees: </a:t>
            </a:r>
            <a:r>
              <a:rPr lang="en-US" dirty="0"/>
              <a:t>While not direct users, employees are indirectly impacted by the analysis as it influences decisions regarding their compensation, ensuring transparency and equity.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924DC6D5-BF7C-F37C-3385-3AD199F3CB51}"/>
              </a:ext>
            </a:extLst>
          </p:cNvPr>
          <p:cNvSpPr txBox="1"/>
          <p:nvPr/>
        </p:nvSpPr>
        <p:spPr>
          <a:xfrm>
            <a:off x="2819400" y="1444228"/>
            <a:ext cx="6445704" cy="3508653"/>
          </a:xfrm>
          <a:prstGeom prst="rect">
            <a:avLst/>
          </a:prstGeom>
          <a:noFill/>
        </p:spPr>
        <p:txBody>
          <a:bodyPr wrap="square">
            <a:spAutoFit/>
          </a:bodyPr>
          <a:lstStyle/>
          <a:p>
            <a:endParaRPr lang="en-US" sz="2000" b="1" u="sng" dirty="0"/>
          </a:p>
          <a:p>
            <a:r>
              <a:rPr lang="en-US" sz="2000" b="1" u="sng" dirty="0"/>
              <a:t>Our solution</a:t>
            </a:r>
            <a:r>
              <a:rPr lang="en-US" sz="2000" u="sng" dirty="0"/>
              <a:t> </a:t>
            </a:r>
            <a:r>
              <a:rPr lang="en-US" dirty="0"/>
              <a:t>is an Excel-based data modeling tool designed to analyze and optimize salary and compensation structures. It aggregates and organizes salary data, performs comparative analysis to identify disparities, and models the financial impact of proposed changes. The tool also benchmarks salaries against industry standards and generates insightful reports for HR, finance, and leadership teams.</a:t>
            </a:r>
          </a:p>
          <a:p>
            <a:r>
              <a:rPr lang="en-US" sz="2000" b="1" u="sng" dirty="0"/>
              <a:t>Value Proposition:</a:t>
            </a:r>
          </a:p>
          <a:p>
            <a:pPr marL="285750" indent="-285750">
              <a:buFont typeface="Wingdings" panose="05000000000000000000" pitchFamily="2" charset="2"/>
              <a:buChar char="Ø"/>
            </a:pPr>
            <a:r>
              <a:rPr lang="en-US" b="1" dirty="0"/>
              <a:t>Informed Decision-Making</a:t>
            </a:r>
            <a:r>
              <a:rPr lang="en-US" dirty="0"/>
              <a:t>: Enables data-driven compensation strategies that are fair and competitive. Ensures compensation aligns with financial and operational goals, etc.</a:t>
            </a:r>
          </a:p>
        </p:txBody>
      </p:sp>
      <p:sp>
        <p:nvSpPr>
          <p:cNvPr id="13" name="TextBox 12">
            <a:extLst>
              <a:ext uri="{FF2B5EF4-FFF2-40B4-BE49-F238E27FC236}">
                <a16:creationId xmlns:a16="http://schemas.microsoft.com/office/drawing/2014/main" id="{78A4A502-A9CB-D567-D2A4-F805D7967D97}"/>
              </a:ext>
            </a:extLst>
          </p:cNvPr>
          <p:cNvSpPr txBox="1"/>
          <p:nvPr/>
        </p:nvSpPr>
        <p:spPr>
          <a:xfrm>
            <a:off x="304799" y="4812109"/>
            <a:ext cx="8890907"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Cost-Effective:</a:t>
            </a:r>
            <a:r>
              <a:rPr kumimoji="0" lang="en-US" sz="1800" b="0" i="0" u="none" strike="noStrike" kern="1200" cap="none" spc="0" normalizeH="0" baseline="0" noProof="0" dirty="0">
                <a:ln>
                  <a:noFill/>
                </a:ln>
                <a:solidFill>
                  <a:prstClr val="black"/>
                </a:solidFill>
                <a:effectLst/>
                <a:uLnTx/>
                <a:uFillTx/>
                <a:latin typeface="Calibri"/>
                <a:ea typeface="+mn-ea"/>
                <a:cs typeface="+mn-cs"/>
              </a:rPr>
              <a:t> Utilizes Excel, reducing the need for expensive software.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Transparency and Equity:</a:t>
            </a:r>
            <a:r>
              <a:rPr kumimoji="0" lang="en-US" sz="1800" b="0" i="0" u="none" strike="noStrike" kern="1200" cap="none" spc="0" normalizeH="0" baseline="0" noProof="0" dirty="0">
                <a:ln>
                  <a:noFill/>
                </a:ln>
                <a:solidFill>
                  <a:prstClr val="black"/>
                </a:solidFill>
                <a:effectLst/>
                <a:uLnTx/>
                <a:uFillTx/>
                <a:latin typeface="Calibri"/>
                <a:ea typeface="+mn-ea"/>
                <a:cs typeface="+mn-cs"/>
              </a:rPr>
              <a:t> Identifies and addresses salary disparities to ensure fairness.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Employee Retention</a:t>
            </a:r>
            <a:r>
              <a:rPr kumimoji="0" lang="en-US" sz="1800" b="0" i="0" u="none" strike="noStrike" kern="1200" cap="none" spc="0" normalizeH="0" baseline="0" noProof="0" dirty="0">
                <a:ln>
                  <a:noFill/>
                </a:ln>
                <a:solidFill>
                  <a:prstClr val="black"/>
                </a:solidFill>
                <a:effectLst/>
                <a:uLnTx/>
                <a:uFillTx/>
                <a:latin typeface="Calibri"/>
                <a:ea typeface="+mn-ea"/>
                <a:cs typeface="+mn-cs"/>
              </a:rPr>
              <a:t>: Supports competitive compensation, boosting morale and reducing turnover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Scalable and Flexible: </a:t>
            </a:r>
            <a:r>
              <a:rPr kumimoji="0" lang="en-US" sz="1800" b="0" i="0" u="none" strike="noStrike" kern="1200" cap="none" spc="0" normalizeH="0" baseline="0" noProof="0" dirty="0">
                <a:ln>
                  <a:noFill/>
                </a:ln>
                <a:solidFill>
                  <a:prstClr val="black"/>
                </a:solidFill>
                <a:effectLst/>
                <a:uLnTx/>
                <a:uFillTx/>
                <a:latin typeface="Calibri"/>
                <a:ea typeface="+mn-ea"/>
                <a:cs typeface="+mn-cs"/>
              </a:rPr>
              <a:t>Adapts easily to changes in company size or policies.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23B652A-69FC-9260-81E4-E2E3864EA7B5}"/>
              </a:ext>
            </a:extLst>
          </p:cNvPr>
          <p:cNvSpPr txBox="1"/>
          <p:nvPr/>
        </p:nvSpPr>
        <p:spPr>
          <a:xfrm>
            <a:off x="304800" y="1143634"/>
            <a:ext cx="11353800" cy="5355312"/>
          </a:xfrm>
          <a:prstGeom prst="rect">
            <a:avLst/>
          </a:prstGeom>
          <a:noFill/>
        </p:spPr>
        <p:txBody>
          <a:bodyPr wrap="square">
            <a:spAutoFit/>
          </a:bodyPr>
          <a:lstStyle/>
          <a:p>
            <a:r>
              <a:rPr lang="en-US" dirty="0"/>
              <a:t>The dataset for the </a:t>
            </a:r>
            <a:r>
              <a:rPr lang="en-US" b="1" dirty="0"/>
              <a:t>"Salary and Compensation Analysis Through Excel Data Modeling"</a:t>
            </a:r>
            <a:r>
              <a:rPr lang="en-US" dirty="0"/>
              <a:t> project consists of various attributes related to employee compensation within the organization. The key components of the dataset include:</a:t>
            </a:r>
          </a:p>
          <a:p>
            <a:pPr>
              <a:buFont typeface="+mj-lt"/>
              <a:buAutoNum type="arabicPeriod"/>
            </a:pPr>
            <a:r>
              <a:rPr lang="en-US" b="1" dirty="0"/>
              <a:t>Employee Information:</a:t>
            </a:r>
            <a:endParaRPr lang="en-US" dirty="0"/>
          </a:p>
          <a:p>
            <a:pPr marL="742950" lvl="1" indent="-285750">
              <a:buFont typeface="+mj-lt"/>
              <a:buAutoNum type="arabicPeriod"/>
            </a:pPr>
            <a:r>
              <a:rPr lang="en-US" b="1" dirty="0"/>
              <a:t>Employee ID:</a:t>
            </a:r>
            <a:r>
              <a:rPr lang="en-US" dirty="0"/>
              <a:t> Unique identifier for each employee.</a:t>
            </a:r>
          </a:p>
          <a:p>
            <a:pPr marL="742950" lvl="1" indent="-285750">
              <a:buFont typeface="+mj-lt"/>
              <a:buAutoNum type="arabicPeriod"/>
            </a:pPr>
            <a:r>
              <a:rPr lang="en-US" b="1" dirty="0"/>
              <a:t>Department:</a:t>
            </a:r>
            <a:r>
              <a:rPr lang="en-US" dirty="0"/>
              <a:t> Department in which the employee works (e.g., HR, Finance, IT).</a:t>
            </a:r>
          </a:p>
          <a:p>
            <a:pPr marL="742950" lvl="1" indent="-285750">
              <a:buFont typeface="+mj-lt"/>
              <a:buAutoNum type="arabicPeriod"/>
            </a:pPr>
            <a:r>
              <a:rPr lang="en-US" b="1" dirty="0"/>
              <a:t>Employment Status:</a:t>
            </a:r>
            <a:r>
              <a:rPr lang="en-US" dirty="0"/>
              <a:t> Full-time, part-time, or contractual status.</a:t>
            </a:r>
          </a:p>
          <a:p>
            <a:pPr>
              <a:buFont typeface="+mj-lt"/>
              <a:buAutoNum type="arabicPeriod"/>
            </a:pPr>
            <a:r>
              <a:rPr lang="en-US" b="1" dirty="0"/>
              <a:t>Salary Data:</a:t>
            </a:r>
            <a:endParaRPr lang="en-US" dirty="0"/>
          </a:p>
          <a:p>
            <a:pPr marL="742950" lvl="1" indent="-285750">
              <a:buFont typeface="+mj-lt"/>
              <a:buAutoNum type="arabicPeriod"/>
            </a:pPr>
            <a:r>
              <a:rPr lang="en-US" b="1" dirty="0"/>
              <a:t>Base Salary:</a:t>
            </a:r>
            <a:r>
              <a:rPr lang="en-US" dirty="0"/>
              <a:t> Annual or hourly base salary of the employee.</a:t>
            </a:r>
          </a:p>
          <a:p>
            <a:pPr marL="742950" lvl="1" indent="-285750">
              <a:buFont typeface="+mj-lt"/>
              <a:buAutoNum type="arabicPeriod"/>
            </a:pPr>
            <a:r>
              <a:rPr lang="en-US" b="1" dirty="0"/>
              <a:t>Bonuses/Incentives:</a:t>
            </a:r>
            <a:r>
              <a:rPr lang="en-US" dirty="0"/>
              <a:t> Any additional monetary compensation, such as performance bonuses or commissions.</a:t>
            </a:r>
          </a:p>
          <a:p>
            <a:pPr marL="742950" lvl="1" indent="-285750">
              <a:buFont typeface="+mj-lt"/>
              <a:buAutoNum type="arabicPeriod"/>
            </a:pPr>
            <a:r>
              <a:rPr lang="en-US" b="1" dirty="0"/>
              <a:t>Overtime Pay:</a:t>
            </a:r>
            <a:r>
              <a:rPr lang="en-US" dirty="0"/>
              <a:t> Compensation for hours worked beyond the standard workweek</a:t>
            </a:r>
          </a:p>
          <a:p>
            <a:pPr>
              <a:buFont typeface="+mj-lt"/>
              <a:buAutoNum type="arabicPeriod"/>
            </a:pPr>
            <a:r>
              <a:rPr lang="en-US" b="1" dirty="0"/>
              <a:t>Compensation History:</a:t>
            </a:r>
            <a:endParaRPr lang="en-US" dirty="0"/>
          </a:p>
          <a:p>
            <a:pPr marL="742950" lvl="1" indent="-285750">
              <a:buFont typeface="+mj-lt"/>
              <a:buAutoNum type="arabicPeriod"/>
            </a:pPr>
            <a:r>
              <a:rPr lang="en-US" b="1" dirty="0"/>
              <a:t>Salary Increases:</a:t>
            </a:r>
            <a:r>
              <a:rPr lang="en-US" dirty="0"/>
              <a:t> Records of any salary adjustments or raises, including the date and percentage increase.</a:t>
            </a:r>
          </a:p>
          <a:p>
            <a:pPr marL="742950" lvl="1" indent="-285750">
              <a:buFont typeface="+mj-lt"/>
              <a:buAutoNum type="arabicPeriod"/>
            </a:pPr>
            <a:r>
              <a:rPr lang="en-US" b="1" dirty="0"/>
              <a:t>Promotion History:</a:t>
            </a:r>
            <a:r>
              <a:rPr lang="en-US" dirty="0"/>
              <a:t> Details of any promotions, including the date and new job title.</a:t>
            </a:r>
          </a:p>
          <a:p>
            <a:pPr>
              <a:buFont typeface="+mj-lt"/>
              <a:buAutoNum type="arabicPeriod"/>
            </a:pPr>
            <a:r>
              <a:rPr lang="en-US" b="1" dirty="0"/>
              <a:t>Employee Demographics:</a:t>
            </a:r>
            <a:endParaRPr lang="en-US" dirty="0"/>
          </a:p>
          <a:p>
            <a:pPr marL="742950" lvl="1" indent="-285750">
              <a:buFont typeface="+mj-lt"/>
              <a:buAutoNum type="arabicPeriod"/>
            </a:pPr>
            <a:r>
              <a:rPr lang="en-US" b="1" dirty="0"/>
              <a:t>Age:</a:t>
            </a:r>
            <a:r>
              <a:rPr lang="en-US" dirty="0"/>
              <a:t> Employee's age.</a:t>
            </a:r>
          </a:p>
          <a:p>
            <a:pPr marL="742950" lvl="1" indent="-285750">
              <a:buFont typeface="+mj-lt"/>
              <a:buAutoNum type="arabicPeriod"/>
            </a:pPr>
            <a:r>
              <a:rPr lang="en-US" b="1" dirty="0"/>
              <a:t>Gender:</a:t>
            </a:r>
            <a:r>
              <a:rPr lang="en-US" dirty="0"/>
              <a:t> Gender of the employee.</a:t>
            </a:r>
          </a:p>
          <a:p>
            <a:pPr marL="742950" lvl="1" indent="-285750">
              <a:buFont typeface="+mj-lt"/>
              <a:buAutoNum type="arabicPeriod"/>
            </a:pPr>
            <a:r>
              <a:rPr lang="en-US" b="1" dirty="0"/>
              <a:t>Years of Experience:</a:t>
            </a:r>
            <a:r>
              <a:rPr lang="en-US" dirty="0"/>
              <a:t> Total years of professional experience</a:t>
            </a:r>
          </a:p>
          <a:p>
            <a:r>
              <a:rPr lang="en-US" dirty="0"/>
              <a:t>This dataset is crucial for performing a detailed analysis of salary structures, identifying compensation disparities, and making informed decisions on future compensation strategies.</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50E54A8-2D15-0ABA-C974-972BF60AE47C}"/>
              </a:ext>
            </a:extLst>
          </p:cNvPr>
          <p:cNvSpPr txBox="1"/>
          <p:nvPr/>
        </p:nvSpPr>
        <p:spPr>
          <a:xfrm>
            <a:off x="697068" y="1224796"/>
            <a:ext cx="8465982" cy="2308324"/>
          </a:xfrm>
          <a:prstGeom prst="rect">
            <a:avLst/>
          </a:prstGeom>
          <a:noFill/>
        </p:spPr>
        <p:txBody>
          <a:bodyPr wrap="square">
            <a:spAutoFit/>
          </a:bodyPr>
          <a:lstStyle/>
          <a:p>
            <a:pPr>
              <a:buFont typeface="+mj-lt"/>
              <a:buAutoNum type="arabicPeriod"/>
            </a:pPr>
            <a:r>
              <a:rPr lang="en-US" b="1" dirty="0"/>
              <a:t>Intuitive yet Powerful:</a:t>
            </a:r>
            <a:r>
              <a:rPr lang="en-US" dirty="0"/>
              <a:t> Our Excel-based tool combines the simplicity and familiarity of Excel with advanced data modeling capabilities, making sophisticated analysis accessible to non-technical users.</a:t>
            </a:r>
          </a:p>
          <a:p>
            <a:pPr>
              <a:buFont typeface="+mj-lt"/>
              <a:buAutoNum type="arabicPeriod"/>
            </a:pPr>
            <a:r>
              <a:rPr lang="en-US" b="1" dirty="0"/>
              <a:t>Real-Time Insights:</a:t>
            </a:r>
            <a:r>
              <a:rPr lang="en-US" dirty="0"/>
              <a:t> The tool offers customizable dashboards that provide real-time insights into salary trends and disparities, allowing stakeholders to make timely, informed decisions.</a:t>
            </a:r>
          </a:p>
          <a:p>
            <a:pPr>
              <a:buFont typeface="+mj-lt"/>
              <a:buAutoNum type="arabicPeriod"/>
            </a:pPr>
            <a:r>
              <a:rPr lang="en-US" b="1" dirty="0"/>
              <a:t>Market Competitiveness:</a:t>
            </a:r>
            <a:r>
              <a:rPr lang="en-US" dirty="0"/>
              <a:t> By integrating industry and regional benchmarks, our solution ensures that compensation is competitive, helping attract and retain top talent  . </a:t>
            </a:r>
            <a:r>
              <a:rPr lang="en-US" b="1" dirty="0"/>
              <a:t>            </a:t>
            </a:r>
            <a:endParaRPr lang="en-US" dirty="0"/>
          </a:p>
        </p:txBody>
      </p:sp>
      <p:sp>
        <p:nvSpPr>
          <p:cNvPr id="12" name="TextBox 11">
            <a:extLst>
              <a:ext uri="{FF2B5EF4-FFF2-40B4-BE49-F238E27FC236}">
                <a16:creationId xmlns:a16="http://schemas.microsoft.com/office/drawing/2014/main" id="{7B2E7FDC-76DA-0A79-A12E-3D43BEB60D63}"/>
              </a:ext>
            </a:extLst>
          </p:cNvPr>
          <p:cNvSpPr txBox="1"/>
          <p:nvPr/>
        </p:nvSpPr>
        <p:spPr>
          <a:xfrm>
            <a:off x="2305050" y="3500504"/>
            <a:ext cx="6858000" cy="2862322"/>
          </a:xfrm>
          <a:prstGeom prst="rect">
            <a:avLst/>
          </a:prstGeom>
          <a:noFill/>
        </p:spPr>
        <p:txBody>
          <a:bodyPr wrap="square" rtlCol="0">
            <a:spAutoFit/>
          </a:bodyPr>
          <a:lstStyle/>
          <a:p>
            <a:r>
              <a:rPr lang="en-US" b="1" dirty="0"/>
              <a:t>4.Scenario Modeling:</a:t>
            </a:r>
            <a:r>
              <a:rPr lang="en-US" dirty="0"/>
              <a:t> Users can model various compensation scenarios to predict their financial impact, empowering leadership to make strategic decisions that balance fairness and budget constraints.</a:t>
            </a:r>
          </a:p>
          <a:p>
            <a:r>
              <a:rPr lang="en-US" b="1" dirty="0"/>
              <a:t>5.Enhanced Transparency:</a:t>
            </a:r>
            <a:r>
              <a:rPr lang="en-US" dirty="0"/>
              <a:t> The tool promotes transparency in compensation practices by providing clear, data-driven justifications for salary adjustments, building trust within the organization.</a:t>
            </a:r>
          </a:p>
          <a:p>
            <a:endParaRPr lang="en-US" dirty="0"/>
          </a:p>
          <a:p>
            <a:r>
              <a:rPr lang="en-US" dirty="0"/>
              <a:t>These features combine to create a solution that not only meets the organization’s needs but exceeds expectations, delivering a "WOW" experience to all users involved.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C32BE9D-69B6-0100-1E56-1D4658F3B1B0}"/>
              </a:ext>
            </a:extLst>
          </p:cNvPr>
          <p:cNvSpPr txBox="1"/>
          <p:nvPr/>
        </p:nvSpPr>
        <p:spPr>
          <a:xfrm>
            <a:off x="304800" y="1112163"/>
            <a:ext cx="9829800" cy="5355312"/>
          </a:xfrm>
          <a:prstGeom prst="rect">
            <a:avLst/>
          </a:prstGeom>
          <a:noFill/>
        </p:spPr>
        <p:txBody>
          <a:bodyPr wrap="square">
            <a:spAutoFit/>
          </a:bodyPr>
          <a:lstStyle/>
          <a:p>
            <a:r>
              <a:rPr lang="en-US" dirty="0"/>
              <a:t>"Modeling" in the context of our </a:t>
            </a:r>
            <a:r>
              <a:rPr lang="en-US" b="1" dirty="0"/>
              <a:t>"Salary and Compensation Analysis Through Excel Data Modeling"</a:t>
            </a:r>
            <a:r>
              <a:rPr lang="en-US" dirty="0"/>
              <a:t> project refers to the process of creating a structured representation of the organization's salary and compensation data to analyze and predict various outcomes. Here's how it applies:</a:t>
            </a:r>
          </a:p>
          <a:p>
            <a:pPr>
              <a:buFont typeface="+mj-lt"/>
              <a:buAutoNum type="arabicPeriod"/>
            </a:pPr>
            <a:r>
              <a:rPr lang="en-US" b="1" dirty="0"/>
              <a:t>Data Structuring and Cleaning:</a:t>
            </a:r>
            <a:endParaRPr lang="en-US" dirty="0"/>
          </a:p>
          <a:p>
            <a:pPr marL="742950" lvl="1" indent="-285750">
              <a:buFont typeface="+mj-lt"/>
              <a:buAutoNum type="arabicPeriod"/>
            </a:pPr>
            <a:r>
              <a:rPr lang="en-US" dirty="0"/>
              <a:t>Organizing raw salary and compensation data into a clean and structured format, ensuring consistency and accuracy for analysis.</a:t>
            </a:r>
          </a:p>
          <a:p>
            <a:pPr>
              <a:buFont typeface="+mj-lt"/>
              <a:buAutoNum type="arabicPeriod"/>
            </a:pPr>
            <a:r>
              <a:rPr lang="en-US" b="1" dirty="0"/>
              <a:t>Descriptive Modeling:</a:t>
            </a:r>
            <a:endParaRPr lang="en-US" dirty="0"/>
          </a:p>
          <a:p>
            <a:pPr marL="742950" lvl="1" indent="-285750">
              <a:buFont typeface="+mj-lt"/>
              <a:buAutoNum type="arabicPeriod"/>
            </a:pPr>
            <a:r>
              <a:rPr lang="en-US" dirty="0"/>
              <a:t>Summarizing current salary data through descriptive statistics, such as averages, medians, and distributions, to understand the overall compensation landscape.</a:t>
            </a:r>
          </a:p>
          <a:p>
            <a:pPr>
              <a:buFont typeface="+mj-lt"/>
              <a:buAutoNum type="arabicPeriod"/>
            </a:pPr>
            <a:r>
              <a:rPr lang="en-US" b="1" dirty="0"/>
              <a:t>Comparative Modeling:</a:t>
            </a:r>
            <a:endParaRPr lang="en-US" dirty="0"/>
          </a:p>
          <a:p>
            <a:pPr marL="742950" lvl="1" indent="-285750">
              <a:buFont typeface="+mj-lt"/>
              <a:buAutoNum type="arabicPeriod"/>
            </a:pPr>
            <a:r>
              <a:rPr lang="en-US" dirty="0"/>
              <a:t>Comparing salaries across departments, roles, and employee demographics to identify disparities and inequities in compensation.</a:t>
            </a:r>
          </a:p>
          <a:p>
            <a:pPr>
              <a:buFont typeface="+mj-lt"/>
              <a:buAutoNum type="arabicPeriod"/>
            </a:pPr>
            <a:r>
              <a:rPr lang="en-US" b="1" dirty="0"/>
              <a:t>Predictive Modeling:</a:t>
            </a:r>
            <a:endParaRPr lang="en-US" dirty="0"/>
          </a:p>
          <a:p>
            <a:pPr marL="742950" lvl="1" indent="-285750">
              <a:buFont typeface="+mj-lt"/>
              <a:buAutoNum type="arabicPeriod"/>
            </a:pPr>
            <a:r>
              <a:rPr lang="en-US" dirty="0"/>
              <a:t>Using historical data to forecast the financial impact of salary adjustments, such as raises, promotions, or changes in bonus structures.</a:t>
            </a:r>
          </a:p>
          <a:p>
            <a:pPr>
              <a:buFont typeface="+mj-lt"/>
              <a:buAutoNum type="arabicPeriod"/>
            </a:pPr>
            <a:r>
              <a:rPr lang="en-US" b="1" dirty="0"/>
              <a:t>Scenario Analysis:</a:t>
            </a:r>
            <a:endParaRPr lang="en-US" dirty="0"/>
          </a:p>
          <a:p>
            <a:pPr marL="742950" lvl="1" indent="-285750">
              <a:buFont typeface="+mj-lt"/>
              <a:buAutoNum type="arabicPeriod"/>
            </a:pPr>
            <a:r>
              <a:rPr lang="en-US" dirty="0"/>
              <a:t>Simulating different compensation scenarios, such as across-the-board raises, performance-based increases, or budget cuts, to evaluate their effects on both employee satisfaction and company finances.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1368</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Employee Data Analysis using Excel  </vt:lpstr>
      <vt:lpstr>PROJECT TITLE</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In summary, the "Salary and Compensation Analysis Through Excel Data Modeling" project culminates in the creation of a sophisticated yet accessible tool designed to optimize the organization's compensation strategies. By utilizing Excel for data modeling, the project enables comprehensive analysis of salary distributions, helping to identify disparities and trends within the organization. This data-driven approach provides actionable insights that empower HR, finance, and leadership teams to make informed decisions about compensation adjustments  It also offers predictive capabilities to assess the financial impact of various compensation scenarios, aiding in budget planning and strategic decision-making. Enhanced transparency in compensation practices promotes fairness and builds trust within the organization, while interactive dashboards and user-friendly visuals facilitate real-time data exploration and reporting. Overall, this project delivers a robust and scalable solution that not only aligns compensation strategies with organizational goals but also supports employee satisfaction and retention. The result is a powerful tool that integrates sophisticated analysis with ease of use, driving informed decisions and fostering a fair and competitive compensation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LAVANYA V</cp:lastModifiedBy>
  <cp:revision>14</cp:revision>
  <dcterms:created xsi:type="dcterms:W3CDTF">2024-03-29T15:07:22Z</dcterms:created>
  <dcterms:modified xsi:type="dcterms:W3CDTF">2024-08-26T07:30:00Z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