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75" r:id="rId2"/>
    <p:sldId id="388" r:id="rId3"/>
    <p:sldId id="392" r:id="rId4"/>
    <p:sldId id="391" r:id="rId5"/>
    <p:sldId id="393" r:id="rId6"/>
    <p:sldId id="398" r:id="rId7"/>
    <p:sldId id="394" r:id="rId8"/>
    <p:sldId id="395" r:id="rId9"/>
    <p:sldId id="396" r:id="rId10"/>
    <p:sldId id="366" r:id="rId11"/>
    <p:sldId id="400" r:id="rId12"/>
    <p:sldId id="399" r:id="rId13"/>
    <p:sldId id="397" r:id="rId14"/>
    <p:sldId id="30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590" autoAdjust="0"/>
  </p:normalViewPr>
  <p:slideViewPr>
    <p:cSldViewPr showGuides="1">
      <p:cViewPr varScale="1">
        <p:scale>
          <a:sx n="78" d="100"/>
          <a:sy n="78" d="100"/>
        </p:scale>
        <p:origin x="115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D238FA3-189B-4AA8-9E46-1FED810FB611}" type="slidenum">
              <a:rPr lang="en-US" smtClean="0"/>
              <a:t>8</a:t>
            </a:fld>
            <a:endParaRPr lang="en-US"/>
          </a:p>
        </p:txBody>
      </p:sp>
    </p:spTree>
    <p:extLst>
      <p:ext uri="{BB962C8B-B14F-4D97-AF65-F5344CB8AC3E}">
        <p14:creationId xmlns:p14="http://schemas.microsoft.com/office/powerpoint/2010/main" val="2350627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29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29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29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29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835660" y="2520552"/>
            <a:ext cx="7394943" cy="1115155"/>
          </a:xfrm>
        </p:spPr>
        <p:txBody>
          <a:bodyPr>
            <a:normAutofit fontScale="55000" lnSpcReduction="20000"/>
          </a:bodyPr>
          <a:lstStyle/>
          <a:p>
            <a:endParaRPr lang="en-US" sz="4400" dirty="0">
              <a:solidFill>
                <a:srgbClr val="7030A0"/>
              </a:solidFill>
              <a:latin typeface="Arial" panose="020B0604020202020204" pitchFamily="34" charset="0"/>
              <a:cs typeface="Arial" panose="020B0604020202020204" pitchFamily="34" charset="0"/>
            </a:endParaRPr>
          </a:p>
          <a:p>
            <a:r>
              <a:rPr lang="en-US" sz="4800" b="1" dirty="0">
                <a:solidFill>
                  <a:srgbClr val="7030A0"/>
                </a:solidFill>
              </a:rPr>
              <a:t>Online Movie Ticket Booking System</a:t>
            </a:r>
          </a:p>
          <a:p>
            <a:r>
              <a:rPr lang="en-US" sz="2900" dirty="0">
                <a:solidFill>
                  <a:srgbClr val="7030A0"/>
                </a:solidFill>
                <a:latin typeface="Arial" panose="020B0604020202020204" pitchFamily="34" charset="0"/>
                <a:cs typeface="Arial" panose="020B0604020202020204" pitchFamily="34" charset="0"/>
              </a:rPr>
              <a:t>JAVA FULLSTACK PROJECT</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29 October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pic>
        <p:nvPicPr>
          <p:cNvPr id="3" name="image2.jpeg"/>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342896" y="1986960"/>
            <a:ext cx="8610599" cy="707886"/>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p:txBody>
      </p:sp>
      <p:sp>
        <p:nvSpPr>
          <p:cNvPr id="29" name="Subtitle 2"/>
          <p:cNvSpPr txBox="1"/>
          <p:nvPr/>
        </p:nvSpPr>
        <p:spPr>
          <a:xfrm>
            <a:off x="457200" y="4901084"/>
            <a:ext cx="8381999" cy="1487883"/>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a:t>
            </a:r>
          </a:p>
          <a:p>
            <a:pPr algn="l"/>
            <a:endParaRPr lang="en-US" sz="2000" b="1" dirty="0">
              <a:solidFill>
                <a:schemeClr val="tx1"/>
              </a:solidFill>
            </a:endParaRPr>
          </a:p>
          <a:p>
            <a:pPr algn="l"/>
            <a:r>
              <a:rPr lang="en-US" sz="2000" b="1" dirty="0">
                <a:solidFill>
                  <a:schemeClr val="tx1"/>
                </a:solidFill>
              </a:rPr>
              <a:t>HARI LAVANYA 43611178</a:t>
            </a:r>
          </a:p>
          <a:p>
            <a:pPr algn="l"/>
            <a:r>
              <a:rPr lang="en-US" sz="2000" b="1" dirty="0">
                <a:solidFill>
                  <a:schemeClr val="tx1"/>
                </a:solidFill>
              </a:rPr>
              <a:t>CSE AIML                                    </a:t>
            </a:r>
          </a:p>
          <a:p>
            <a:pPr algn="l"/>
            <a:r>
              <a:rPr lang="en-US" sz="2000" b="1" dirty="0">
                <a:solidFill>
                  <a:schemeClr val="tx1"/>
                </a:solidFill>
              </a:rPr>
              <a:t>                   </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rPr>
              <a:t>Modules</a:t>
            </a:r>
            <a:endParaRPr lang="en-IN" sz="3600" b="1" dirty="0">
              <a:solidFill>
                <a:srgbClr val="C00000"/>
              </a:solidFill>
            </a:endParaRP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10</a:t>
            </a:fld>
            <a:endParaRPr lang="en-US"/>
          </a:p>
        </p:txBody>
      </p:sp>
      <p:sp>
        <p:nvSpPr>
          <p:cNvPr id="7" name="Rectangle 2">
            <a:extLst>
              <a:ext uri="{FF2B5EF4-FFF2-40B4-BE49-F238E27FC236}">
                <a16:creationId xmlns:a16="http://schemas.microsoft.com/office/drawing/2014/main" id="{EA1FD5FF-E76D-2338-A05D-D3AB11DDFE45}"/>
              </a:ext>
            </a:extLst>
          </p:cNvPr>
          <p:cNvSpPr>
            <a:spLocks noGrp="1" noChangeArrowheads="1"/>
          </p:cNvSpPr>
          <p:nvPr>
            <p:ph idx="1"/>
          </p:nvPr>
        </p:nvSpPr>
        <p:spPr bwMode="auto">
          <a:xfrm>
            <a:off x="457200" y="1501068"/>
            <a:ext cx="8686800" cy="44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dirty="0"/>
              <a:t>1. User Registration &amp; Login</a:t>
            </a:r>
          </a:p>
          <a:p>
            <a:pPr marL="0" indent="0">
              <a:buNone/>
            </a:pPr>
            <a:r>
              <a:rPr lang="en-US" dirty="0"/>
              <a:t>2. Movie Listing &amp; Management</a:t>
            </a:r>
          </a:p>
          <a:p>
            <a:pPr marL="0" indent="0">
              <a:buNone/>
            </a:pPr>
            <a:r>
              <a:rPr lang="en-US" dirty="0"/>
              <a:t>3. Seat Selection &amp; Booking</a:t>
            </a:r>
          </a:p>
          <a:p>
            <a:pPr marL="0" indent="0">
              <a:buNone/>
            </a:pPr>
            <a:r>
              <a:rPr lang="en-US" dirty="0"/>
              <a:t>4. Payment Processing</a:t>
            </a:r>
          </a:p>
          <a:p>
            <a:pPr marL="0" indent="0">
              <a:buNone/>
            </a:pPr>
            <a:r>
              <a:rPr lang="en-US" dirty="0"/>
              <a:t>5. Booking History</a:t>
            </a:r>
          </a:p>
          <a:p>
            <a:pPr marL="0" indent="0">
              <a:buNone/>
            </a:pPr>
            <a:r>
              <a:rPr lang="en-US" dirty="0"/>
              <a:t>6. Messaging &amp; Notifications</a:t>
            </a:r>
          </a:p>
          <a:p>
            <a:pPr marL="0" indent="0">
              <a:buNone/>
            </a:pPr>
            <a:r>
              <a:rPr lang="en-US" dirty="0"/>
              <a:t>7. Review &amp; Rating System</a:t>
            </a:r>
          </a:p>
          <a:p>
            <a:pPr marL="1257300" lvl="3" indent="0" eaLnBrk="0" fontAlgn="base" hangingPunct="0">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090665A-03CA-43D2-7903-ED8B054283D9}"/>
              </a:ext>
            </a:extLst>
          </p:cNvPr>
          <p:cNvSpPr>
            <a:spLocks noGrp="1"/>
          </p:cNvSpPr>
          <p:nvPr>
            <p:ph type="dt" sz="half" idx="10"/>
          </p:nvPr>
        </p:nvSpPr>
        <p:spPr/>
        <p:txBody>
          <a:bodyPr/>
          <a:lstStyle/>
          <a:p>
            <a:fld id="{10B6530B-5C68-4965-B8A9-8C18D26903BD}" type="datetime3">
              <a:rPr lang="en-US" smtClean="0"/>
              <a:t>29 October 2025</a:t>
            </a:fld>
            <a:endParaRPr lang="en-US" dirty="0"/>
          </a:p>
        </p:txBody>
      </p:sp>
      <p:sp>
        <p:nvSpPr>
          <p:cNvPr id="4" name="Footer Placeholder 3">
            <a:extLst>
              <a:ext uri="{FF2B5EF4-FFF2-40B4-BE49-F238E27FC236}">
                <a16:creationId xmlns:a16="http://schemas.microsoft.com/office/drawing/2014/main" id="{2F2D235F-7C63-338F-3BB3-2285C3F658BE}"/>
              </a:ext>
            </a:extLst>
          </p:cNvPr>
          <p:cNvSpPr>
            <a:spLocks noGrp="1"/>
          </p:cNvSpPr>
          <p:nvPr>
            <p:ph type="ftr" sz="quarter" idx="11"/>
          </p:nvPr>
        </p:nvSpPr>
        <p:spPr/>
        <p:txBody>
          <a:bodyPr/>
          <a:lstStyle/>
          <a:p>
            <a:r>
              <a:rPr lang="en-US"/>
              <a:t>School of Computing - CSE</a:t>
            </a:r>
            <a:endParaRPr lang="en-US" dirty="0"/>
          </a:p>
        </p:txBody>
      </p:sp>
      <p:sp>
        <p:nvSpPr>
          <p:cNvPr id="5" name="Slide Number Placeholder 4">
            <a:extLst>
              <a:ext uri="{FF2B5EF4-FFF2-40B4-BE49-F238E27FC236}">
                <a16:creationId xmlns:a16="http://schemas.microsoft.com/office/drawing/2014/main" id="{77B32B37-4F2E-F6EF-CE91-82F21C5E5BD2}"/>
              </a:ext>
            </a:extLst>
          </p:cNvPr>
          <p:cNvSpPr>
            <a:spLocks noGrp="1"/>
          </p:cNvSpPr>
          <p:nvPr>
            <p:ph type="sldNum" sz="quarter" idx="12"/>
          </p:nvPr>
        </p:nvSpPr>
        <p:spPr/>
        <p:txBody>
          <a:bodyPr/>
          <a:lstStyle/>
          <a:p>
            <a:fld id="{C0EC1BDC-9B67-430D-970A-E36C75175141}" type="slidenum">
              <a:rPr lang="en-US" smtClean="0"/>
              <a:t>11</a:t>
            </a:fld>
            <a:endParaRPr lang="en-US" dirty="0"/>
          </a:p>
        </p:txBody>
      </p:sp>
      <p:pic>
        <p:nvPicPr>
          <p:cNvPr id="6" name="Image 12" descr="Image 12">
            <a:extLst>
              <a:ext uri="{FF2B5EF4-FFF2-40B4-BE49-F238E27FC236}">
                <a16:creationId xmlns:a16="http://schemas.microsoft.com/office/drawing/2014/main" id="{5AA03843-F680-C3A3-34C0-107A2F4174D9}"/>
              </a:ext>
            </a:extLst>
          </p:cNvPr>
          <p:cNvPicPr>
            <a:picLocks noGrp="1" noChangeAspect="1"/>
          </p:cNvPicPr>
          <p:nvPr>
            <p:ph idx="1"/>
          </p:nvPr>
        </p:nvPicPr>
        <p:blipFill>
          <a:blip r:embed="rId2"/>
          <a:stretch>
            <a:fillRect/>
          </a:stretch>
        </p:blipFill>
        <p:spPr>
          <a:xfrm>
            <a:off x="990600" y="1600200"/>
            <a:ext cx="7315200" cy="4525963"/>
          </a:xfrm>
          <a:prstGeom prst="rect">
            <a:avLst/>
          </a:prstGeom>
          <a:ln w="12700">
            <a:miter lim="400000"/>
          </a:ln>
        </p:spPr>
      </p:pic>
    </p:spTree>
    <p:extLst>
      <p:ext uri="{BB962C8B-B14F-4D97-AF65-F5344CB8AC3E}">
        <p14:creationId xmlns:p14="http://schemas.microsoft.com/office/powerpoint/2010/main" val="280288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9FFA28-9318-00A9-8372-3E3BB50C1C68}"/>
              </a:ext>
            </a:extLst>
          </p:cNvPr>
          <p:cNvSpPr>
            <a:spLocks noGrp="1"/>
          </p:cNvSpPr>
          <p:nvPr>
            <p:ph type="dt" sz="half" idx="10"/>
          </p:nvPr>
        </p:nvSpPr>
        <p:spPr/>
        <p:txBody>
          <a:bodyPr/>
          <a:lstStyle/>
          <a:p>
            <a:fld id="{C3F4AF7E-7813-4879-8B55-5575B0080D39}" type="datetime3">
              <a:rPr lang="en-US" smtClean="0"/>
              <a:t>29 October 2025</a:t>
            </a:fld>
            <a:endParaRPr lang="en-US"/>
          </a:p>
        </p:txBody>
      </p:sp>
      <p:sp>
        <p:nvSpPr>
          <p:cNvPr id="3" name="Footer Placeholder 2">
            <a:extLst>
              <a:ext uri="{FF2B5EF4-FFF2-40B4-BE49-F238E27FC236}">
                <a16:creationId xmlns:a16="http://schemas.microsoft.com/office/drawing/2014/main" id="{D48B6628-70C8-D72C-CA71-A2A891B008DB}"/>
              </a:ext>
            </a:extLst>
          </p:cNvPr>
          <p:cNvSpPr>
            <a:spLocks noGrp="1"/>
          </p:cNvSpPr>
          <p:nvPr>
            <p:ph type="ftr" sz="quarter" idx="11"/>
          </p:nvPr>
        </p:nvSpPr>
        <p:spPr/>
        <p:txBody>
          <a:bodyPr/>
          <a:lstStyle/>
          <a:p>
            <a:r>
              <a:rPr lang="en-US"/>
              <a:t>School of Computing - CSE</a:t>
            </a:r>
          </a:p>
        </p:txBody>
      </p:sp>
      <p:sp>
        <p:nvSpPr>
          <p:cNvPr id="4" name="Slide Number Placeholder 3">
            <a:extLst>
              <a:ext uri="{FF2B5EF4-FFF2-40B4-BE49-F238E27FC236}">
                <a16:creationId xmlns:a16="http://schemas.microsoft.com/office/drawing/2014/main" id="{093BAA07-4564-D5E2-8BF7-464794473F0D}"/>
              </a:ext>
            </a:extLst>
          </p:cNvPr>
          <p:cNvSpPr>
            <a:spLocks noGrp="1"/>
          </p:cNvSpPr>
          <p:nvPr>
            <p:ph type="sldNum" sz="quarter" idx="12"/>
          </p:nvPr>
        </p:nvSpPr>
        <p:spPr/>
        <p:txBody>
          <a:bodyPr/>
          <a:lstStyle/>
          <a:p>
            <a:fld id="{7B28076C-CE04-4A00-BFAA-A90EA8355859}" type="slidenum">
              <a:rPr lang="en-US" smtClean="0"/>
              <a:t>12</a:t>
            </a:fld>
            <a:endParaRPr lang="en-US"/>
          </a:p>
        </p:txBody>
      </p:sp>
      <p:pic>
        <p:nvPicPr>
          <p:cNvPr id="7" name="Image 15" descr="Image 15">
            <a:extLst>
              <a:ext uri="{FF2B5EF4-FFF2-40B4-BE49-F238E27FC236}">
                <a16:creationId xmlns:a16="http://schemas.microsoft.com/office/drawing/2014/main" id="{B878446B-28E8-AF2A-E4D6-4596121EE230}"/>
              </a:ext>
            </a:extLst>
          </p:cNvPr>
          <p:cNvPicPr>
            <a:picLocks noChangeAspect="1"/>
          </p:cNvPicPr>
          <p:nvPr/>
        </p:nvPicPr>
        <p:blipFill>
          <a:blip r:embed="rId2"/>
          <a:stretch>
            <a:fillRect/>
          </a:stretch>
        </p:blipFill>
        <p:spPr>
          <a:xfrm>
            <a:off x="457200" y="1600200"/>
            <a:ext cx="4262284" cy="2262982"/>
          </a:xfrm>
          <a:prstGeom prst="rect">
            <a:avLst/>
          </a:prstGeom>
          <a:ln w="12700">
            <a:miter lim="400000"/>
          </a:ln>
        </p:spPr>
      </p:pic>
      <p:pic>
        <p:nvPicPr>
          <p:cNvPr id="8" name="Image 16" descr="Image 16">
            <a:extLst>
              <a:ext uri="{FF2B5EF4-FFF2-40B4-BE49-F238E27FC236}">
                <a16:creationId xmlns:a16="http://schemas.microsoft.com/office/drawing/2014/main" id="{E7619F1F-51D5-9DC7-ACBA-9A9D2B4E1D00}"/>
              </a:ext>
            </a:extLst>
          </p:cNvPr>
          <p:cNvPicPr>
            <a:picLocks noChangeAspect="1"/>
          </p:cNvPicPr>
          <p:nvPr/>
        </p:nvPicPr>
        <p:blipFill>
          <a:blip r:embed="rId3"/>
          <a:stretch>
            <a:fillRect/>
          </a:stretch>
        </p:blipFill>
        <p:spPr>
          <a:xfrm>
            <a:off x="4876800" y="1600200"/>
            <a:ext cx="3914167" cy="2262982"/>
          </a:xfrm>
          <a:prstGeom prst="rect">
            <a:avLst/>
          </a:prstGeom>
          <a:ln w="12700">
            <a:miter lim="400000"/>
          </a:ln>
        </p:spPr>
      </p:pic>
      <p:pic>
        <p:nvPicPr>
          <p:cNvPr id="9" name="Image 13" descr="Image 13">
            <a:extLst>
              <a:ext uri="{FF2B5EF4-FFF2-40B4-BE49-F238E27FC236}">
                <a16:creationId xmlns:a16="http://schemas.microsoft.com/office/drawing/2014/main" id="{2EF11843-C55C-7DE3-A953-7FFBD2BBB481}"/>
              </a:ext>
            </a:extLst>
          </p:cNvPr>
          <p:cNvPicPr>
            <a:picLocks noChangeAspect="1"/>
          </p:cNvPicPr>
          <p:nvPr/>
        </p:nvPicPr>
        <p:blipFill>
          <a:blip r:embed="rId4"/>
          <a:stretch>
            <a:fillRect/>
          </a:stretch>
        </p:blipFill>
        <p:spPr>
          <a:xfrm>
            <a:off x="2019300" y="4050227"/>
            <a:ext cx="5105400" cy="2306123"/>
          </a:xfrm>
          <a:prstGeom prst="rect">
            <a:avLst/>
          </a:prstGeom>
          <a:ln w="12700">
            <a:miter lim="400000"/>
          </a:ln>
        </p:spPr>
      </p:pic>
    </p:spTree>
    <p:extLst>
      <p:ext uri="{BB962C8B-B14F-4D97-AF65-F5344CB8AC3E}">
        <p14:creationId xmlns:p14="http://schemas.microsoft.com/office/powerpoint/2010/main" val="391176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6587-CEAC-F1AD-C6B0-AF5EA7B408A7}"/>
              </a:ext>
            </a:extLst>
          </p:cNvPr>
          <p:cNvSpPr>
            <a:spLocks noGrp="1"/>
          </p:cNvSpPr>
          <p:nvPr>
            <p:ph type="title"/>
          </p:nvPr>
        </p:nvSpPr>
        <p:spPr>
          <a:xfrm>
            <a:off x="228600" y="-685800"/>
            <a:ext cx="8229600" cy="2819401"/>
          </a:xfrm>
        </p:spPr>
        <p:txBody>
          <a:bodyPr/>
          <a:lstStyle/>
          <a:p>
            <a:r>
              <a:rPr lang="en-US" b="1" dirty="0">
                <a:solidFill>
                  <a:srgbClr val="C00000"/>
                </a:solidFill>
                <a:latin typeface="Arial" panose="020B0604020202020204" pitchFamily="34" charset="0"/>
                <a:cs typeface="Arial" panose="020B0604020202020204" pitchFamily="34" charset="0"/>
              </a:rPr>
              <a:t>CONCLUSION</a:t>
            </a:r>
            <a:endParaRPr lang="en-IN" dirty="0">
              <a:solidFill>
                <a:srgbClr val="C00000"/>
              </a:solidFill>
            </a:endParaRPr>
          </a:p>
        </p:txBody>
      </p:sp>
      <p:sp>
        <p:nvSpPr>
          <p:cNvPr id="3" name="Content Placeholder 2">
            <a:extLst>
              <a:ext uri="{FF2B5EF4-FFF2-40B4-BE49-F238E27FC236}">
                <a16:creationId xmlns:a16="http://schemas.microsoft.com/office/drawing/2014/main" id="{2E382BAD-D09A-A14F-30A8-85D071924C60}"/>
              </a:ext>
            </a:extLst>
          </p:cNvPr>
          <p:cNvSpPr>
            <a:spLocks noGrp="1"/>
          </p:cNvSpPr>
          <p:nvPr>
            <p:ph idx="1"/>
          </p:nvPr>
        </p:nvSpPr>
        <p:spPr>
          <a:xfrm>
            <a:off x="381000" y="1295400"/>
            <a:ext cx="8534400" cy="4983956"/>
          </a:xfrm>
        </p:spPr>
        <p:txBody>
          <a:bodyPr>
            <a:noAutofit/>
          </a:bodyPr>
          <a:lstStyle/>
          <a:p>
            <a:pPr marL="0" indent="0" algn="just">
              <a:buNone/>
            </a:pPr>
            <a:r>
              <a:rPr lang="en-US" sz="2800" dirty="0"/>
              <a:t>The Online Movie Ticket Booking System streamlines ticket reservation for both users and theaters. It reduces manual work, enhances convenience, and provides a secure, scalable, and user-friendly interface. With its robust architecture, the system ensures smooth performance and improved accessibility. Future enhancements may include AI-driven recommendations, mobile app integration, and multilingual support</a:t>
            </a:r>
            <a:r>
              <a:rPr lang="en-US" sz="2000" dirty="0"/>
              <a:t>.</a:t>
            </a:r>
          </a:p>
        </p:txBody>
      </p:sp>
      <p:sp>
        <p:nvSpPr>
          <p:cNvPr id="4" name="Date Placeholder 3">
            <a:extLst>
              <a:ext uri="{FF2B5EF4-FFF2-40B4-BE49-F238E27FC236}">
                <a16:creationId xmlns:a16="http://schemas.microsoft.com/office/drawing/2014/main" id="{30558E01-EE43-61C6-F7A3-C91284E89E4E}"/>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8E152042-24A5-D8F9-432F-76BFFEB65B8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CD0AFA9-DB51-E640-59B3-CEF950CE7024}"/>
              </a:ext>
            </a:extLst>
          </p:cNvPr>
          <p:cNvSpPr>
            <a:spLocks noGrp="1"/>
          </p:cNvSpPr>
          <p:nvPr>
            <p:ph type="sldNum" sz="quarter" idx="12"/>
          </p:nvPr>
        </p:nvSpPr>
        <p:spPr/>
        <p:txBody>
          <a:bodyPr/>
          <a:lstStyle/>
          <a:p>
            <a:fld id="{7B28076C-CE04-4A00-BFAA-A90EA8355859}" type="slidenum">
              <a:rPr lang="en-US" smtClean="0"/>
              <a:t>13</a:t>
            </a:fld>
            <a:endParaRPr lang="en-US"/>
          </a:p>
        </p:txBody>
      </p:sp>
      <p:sp>
        <p:nvSpPr>
          <p:cNvPr id="7" name="Title 1">
            <a:extLst>
              <a:ext uri="{FF2B5EF4-FFF2-40B4-BE49-F238E27FC236}">
                <a16:creationId xmlns:a16="http://schemas.microsoft.com/office/drawing/2014/main" id="{A863E07A-C78E-8639-5AEA-E982F64F10F0}"/>
              </a:ext>
            </a:extLst>
          </p:cNvPr>
          <p:cNvSpPr txBox="1">
            <a:spLocks/>
          </p:cNvSpPr>
          <p:nvPr/>
        </p:nvSpPr>
        <p:spPr>
          <a:xfrm>
            <a:off x="1346199" y="694266"/>
            <a:ext cx="3437467" cy="67733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3600" b="1" dirty="0">
              <a:solidFill>
                <a:schemeClr val="accent1"/>
              </a:solidFill>
              <a:latin typeface="Arial" panose="020B0604020202020204" pitchFamily="34" charset="0"/>
              <a:cs typeface="Arial" panose="020B0604020202020204" pitchFamily="34" charset="0"/>
            </a:endParaRPr>
          </a:p>
        </p:txBody>
      </p:sp>
      <p:sp>
        <p:nvSpPr>
          <p:cNvPr id="8" name="Content Placeholder 6">
            <a:extLst>
              <a:ext uri="{FF2B5EF4-FFF2-40B4-BE49-F238E27FC236}">
                <a16:creationId xmlns:a16="http://schemas.microsoft.com/office/drawing/2014/main" id="{4D810AC0-2C5E-1B50-1D0A-F9CBC196F0B0}"/>
              </a:ext>
            </a:extLst>
          </p:cNvPr>
          <p:cNvSpPr txBox="1">
            <a:spLocks/>
          </p:cNvSpPr>
          <p:nvPr/>
        </p:nvSpPr>
        <p:spPr>
          <a:xfrm>
            <a:off x="485245" y="1544919"/>
            <a:ext cx="5416023" cy="39414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Font typeface="Arial" panose="020B0604020202020204" pitchFamily="34" charse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774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sz="3600" dirty="0"/>
          </a:p>
        </p:txBody>
      </p:sp>
      <p:sp>
        <p:nvSpPr>
          <p:cNvPr id="3" name="Date Placeholder 2"/>
          <p:cNvSpPr>
            <a:spLocks noGrp="1"/>
          </p:cNvSpPr>
          <p:nvPr>
            <p:ph type="dt" sz="half" idx="10"/>
          </p:nvPr>
        </p:nvSpPr>
        <p:spPr/>
        <p:txBody>
          <a:bodyPr/>
          <a:lstStyle/>
          <a:p>
            <a:fld id="{9FE8A9F4-4DB3-4EF1-A315-68E41BB689F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14</a:t>
            </a:fld>
            <a:endParaRPr lang="en-US"/>
          </a:p>
        </p:txBody>
      </p:sp>
      <p:pic>
        <p:nvPicPr>
          <p:cNvPr id="7" name="Picture 2">
            <a:extLst>
              <a:ext uri="{FF2B5EF4-FFF2-40B4-BE49-F238E27FC236}">
                <a16:creationId xmlns:a16="http://schemas.microsoft.com/office/drawing/2014/main" id="{2EC7CDB1-213D-4099-6021-AC0734876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963" y="1752600"/>
            <a:ext cx="8468457" cy="441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cs typeface="Arial" pitchFamily="34" charset="0"/>
              </a:rPr>
              <a:t>PRESENTATION OUTLINE</a:t>
            </a:r>
            <a:endParaRPr lang="en-US" sz="3600" dirty="0"/>
          </a:p>
        </p:txBody>
      </p:sp>
      <p:sp>
        <p:nvSpPr>
          <p:cNvPr id="3" name="Content Placeholder 2"/>
          <p:cNvSpPr>
            <a:spLocks noGrp="1"/>
          </p:cNvSpPr>
          <p:nvPr>
            <p:ph idx="1"/>
          </p:nvPr>
        </p:nvSpPr>
        <p:spPr>
          <a:xfrm>
            <a:off x="457200" y="1600993"/>
            <a:ext cx="8229600" cy="4525963"/>
          </a:xfrm>
        </p:spPr>
        <p:txBody>
          <a:bodyPr>
            <a:normAutofit fontScale="25000" lnSpcReduction="20000"/>
          </a:bodyPr>
          <a:lstStyle/>
          <a:p>
            <a:pPr>
              <a:lnSpc>
                <a:spcPct val="150000"/>
              </a:lnSpc>
            </a:pPr>
            <a:r>
              <a:rPr lang="en-US" sz="7200" dirty="0">
                <a:cs typeface="Arial" pitchFamily="34" charset="0"/>
              </a:rPr>
              <a:t>Abstract</a:t>
            </a:r>
          </a:p>
          <a:p>
            <a:pPr>
              <a:lnSpc>
                <a:spcPct val="150000"/>
              </a:lnSpc>
            </a:pPr>
            <a:r>
              <a:rPr lang="en-US" sz="7200" dirty="0">
                <a:cs typeface="Arial" pitchFamily="34" charset="0"/>
              </a:rPr>
              <a:t>Existing system</a:t>
            </a:r>
          </a:p>
          <a:p>
            <a:pPr>
              <a:lnSpc>
                <a:spcPct val="150000"/>
              </a:lnSpc>
            </a:pPr>
            <a:r>
              <a:rPr lang="en-US" sz="7200" dirty="0">
                <a:cs typeface="Arial" pitchFamily="34" charset="0"/>
              </a:rPr>
              <a:t>Proposed system </a:t>
            </a:r>
          </a:p>
          <a:p>
            <a:pPr>
              <a:lnSpc>
                <a:spcPct val="150000"/>
              </a:lnSpc>
            </a:pPr>
            <a:r>
              <a:rPr lang="en-US" sz="7200" dirty="0">
                <a:cs typeface="Arial" pitchFamily="34" charset="0"/>
              </a:rPr>
              <a:t>Advantages</a:t>
            </a:r>
          </a:p>
          <a:p>
            <a:pPr>
              <a:lnSpc>
                <a:spcPct val="150000"/>
              </a:lnSpc>
            </a:pPr>
            <a:r>
              <a:rPr lang="en-US" sz="7200" dirty="0">
                <a:cs typeface="Arial" pitchFamily="34" charset="0"/>
              </a:rPr>
              <a:t>Disadvantages </a:t>
            </a:r>
          </a:p>
          <a:p>
            <a:pPr>
              <a:lnSpc>
                <a:spcPct val="150000"/>
              </a:lnSpc>
            </a:pPr>
            <a:r>
              <a:rPr lang="en-US" sz="7200" dirty="0">
                <a:cs typeface="Arial" pitchFamily="34" charset="0"/>
              </a:rPr>
              <a:t>Hardware requirements </a:t>
            </a:r>
          </a:p>
          <a:p>
            <a:pPr>
              <a:lnSpc>
                <a:spcPct val="150000"/>
              </a:lnSpc>
            </a:pPr>
            <a:r>
              <a:rPr lang="en-US" sz="7200" dirty="0">
                <a:cs typeface="Arial" pitchFamily="34" charset="0"/>
              </a:rPr>
              <a:t>Software requirements </a:t>
            </a:r>
          </a:p>
          <a:p>
            <a:pPr>
              <a:lnSpc>
                <a:spcPct val="150000"/>
              </a:lnSpc>
            </a:pPr>
            <a:r>
              <a:rPr lang="en-US" sz="7200" dirty="0">
                <a:cs typeface="Arial" pitchFamily="34" charset="0"/>
              </a:rPr>
              <a:t>Modules</a:t>
            </a:r>
          </a:p>
          <a:p>
            <a:pPr>
              <a:lnSpc>
                <a:spcPct val="150000"/>
              </a:lnSpc>
            </a:pPr>
            <a:r>
              <a:rPr lang="en-US" sz="7200" dirty="0">
                <a:cs typeface="Arial" pitchFamily="34" charset="0"/>
              </a:rPr>
              <a:t>Module description </a:t>
            </a:r>
          </a:p>
          <a:p>
            <a:pPr>
              <a:lnSpc>
                <a:spcPct val="150000"/>
              </a:lnSpc>
            </a:pPr>
            <a:r>
              <a:rPr lang="en-US" sz="7200" dirty="0">
                <a:cs typeface="Arial" pitchFamily="34" charset="0"/>
              </a:rPr>
              <a:t>Sample output(screenshot)</a:t>
            </a:r>
          </a:p>
          <a:p>
            <a:pPr>
              <a:lnSpc>
                <a:spcPct val="150000"/>
              </a:lnSpc>
            </a:pPr>
            <a:r>
              <a:rPr lang="en-US" sz="7200" dirty="0">
                <a:cs typeface="Arial" pitchFamily="34" charset="0"/>
              </a:rPr>
              <a:t>Conclusion </a:t>
            </a:r>
            <a:endParaRPr lang="en-US" sz="7200"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F2AF-3B14-08C4-20C5-B3E48DB219B7}"/>
              </a:ext>
            </a:extLst>
          </p:cNvPr>
          <p:cNvSpPr>
            <a:spLocks noGrp="1"/>
          </p:cNvSpPr>
          <p:nvPr>
            <p:ph type="title"/>
          </p:nvPr>
        </p:nvSpPr>
        <p:spPr/>
        <p:txBody>
          <a:bodyPr/>
          <a:lstStyle/>
          <a:p>
            <a:r>
              <a:rPr lang="en-US" b="1" dirty="0">
                <a:solidFill>
                  <a:srgbClr val="C00000"/>
                </a:solidFill>
                <a:latin typeface="Arial" panose="020B0604020202020204" pitchFamily="34" charset="0"/>
                <a:cs typeface="Arial" panose="020B0604020202020204" pitchFamily="34" charset="0"/>
              </a:rPr>
              <a:t>ABSTRACT</a:t>
            </a:r>
            <a:endParaRPr lang="en-IN" dirty="0">
              <a:solidFill>
                <a:srgbClr val="C00000"/>
              </a:solidFill>
            </a:endParaRPr>
          </a:p>
        </p:txBody>
      </p:sp>
      <p:sp>
        <p:nvSpPr>
          <p:cNvPr id="3" name="Content Placeholder 2">
            <a:extLst>
              <a:ext uri="{FF2B5EF4-FFF2-40B4-BE49-F238E27FC236}">
                <a16:creationId xmlns:a16="http://schemas.microsoft.com/office/drawing/2014/main" id="{488E862C-8F80-06F1-5A27-0B9C5A8734A4}"/>
              </a:ext>
            </a:extLst>
          </p:cNvPr>
          <p:cNvSpPr>
            <a:spLocks noGrp="1"/>
          </p:cNvSpPr>
          <p:nvPr>
            <p:ph idx="1"/>
          </p:nvPr>
        </p:nvSpPr>
        <p:spPr/>
        <p:txBody>
          <a:bodyPr>
            <a:normAutofit fontScale="92500" lnSpcReduction="10000"/>
          </a:bodyPr>
          <a:lstStyle/>
          <a:p>
            <a:pPr marL="0" indent="0" algn="just">
              <a:buNone/>
            </a:pPr>
            <a:r>
              <a:rPr lang="en-US" dirty="0"/>
              <a:t>The Online Movie Ticket Booking System simplifies the process of purchasing movie tickets for users while enabling theaters to efficiently manage screenings. The system provides an interactive web platform where users can browse movies, view showtimes, select seats, and securely book tickets. It enhances user convenience, reduces manual effort, and supports multiple payment options, ensuring a smooth and secure transaction experience.</a:t>
            </a:r>
          </a:p>
          <a:p>
            <a:endParaRPr lang="en-IN" dirty="0"/>
          </a:p>
        </p:txBody>
      </p:sp>
      <p:sp>
        <p:nvSpPr>
          <p:cNvPr id="4" name="Date Placeholder 3">
            <a:extLst>
              <a:ext uri="{FF2B5EF4-FFF2-40B4-BE49-F238E27FC236}">
                <a16:creationId xmlns:a16="http://schemas.microsoft.com/office/drawing/2014/main" id="{B865E5EE-1121-B012-2899-83432F43B50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0E81D125-92EE-1D92-6925-32FEF71832C9}"/>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3D85D39-5625-6061-82EA-3702A7AC4FE9}"/>
              </a:ext>
            </a:extLst>
          </p:cNvPr>
          <p:cNvSpPr>
            <a:spLocks noGrp="1"/>
          </p:cNvSpPr>
          <p:nvPr>
            <p:ph type="sldNum" sz="quarter" idx="12"/>
          </p:nvPr>
        </p:nvSpPr>
        <p:spPr/>
        <p:txBody>
          <a:bodyPr/>
          <a:lstStyle/>
          <a:p>
            <a:fld id="{7B28076C-CE04-4A00-BFAA-A90EA8355859}" type="slidenum">
              <a:rPr lang="en-US" smtClean="0"/>
              <a:t>3</a:t>
            </a:fld>
            <a:endParaRPr lang="en-US"/>
          </a:p>
        </p:txBody>
      </p:sp>
    </p:spTree>
    <p:extLst>
      <p:ext uri="{BB962C8B-B14F-4D97-AF65-F5344CB8AC3E}">
        <p14:creationId xmlns:p14="http://schemas.microsoft.com/office/powerpoint/2010/main" val="429933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67DE9-F84E-25B3-C5BE-A057CFB7F0A5}"/>
              </a:ext>
            </a:extLst>
          </p:cNvPr>
          <p:cNvSpPr>
            <a:spLocks noGrp="1"/>
          </p:cNvSpPr>
          <p:nvPr>
            <p:ph type="title"/>
          </p:nvPr>
        </p:nvSpPr>
        <p:spPr/>
        <p:txBody>
          <a:bodyPr/>
          <a:lstStyle/>
          <a:p>
            <a:r>
              <a:rPr lang="en-US" b="1" dirty="0">
                <a:solidFill>
                  <a:srgbClr val="C00000"/>
                </a:solidFill>
              </a:rPr>
              <a:t>Existing System</a:t>
            </a:r>
            <a:endParaRPr lang="en-IN" b="1" dirty="0">
              <a:solidFill>
                <a:srgbClr val="C00000"/>
              </a:solidFill>
            </a:endParaRPr>
          </a:p>
        </p:txBody>
      </p:sp>
      <p:sp>
        <p:nvSpPr>
          <p:cNvPr id="3" name="Content Placeholder 2">
            <a:extLst>
              <a:ext uri="{FF2B5EF4-FFF2-40B4-BE49-F238E27FC236}">
                <a16:creationId xmlns:a16="http://schemas.microsoft.com/office/drawing/2014/main" id="{0988303B-8D86-0501-D6A5-7E49FEA1B06E}"/>
              </a:ext>
            </a:extLst>
          </p:cNvPr>
          <p:cNvSpPr>
            <a:spLocks noGrp="1"/>
          </p:cNvSpPr>
          <p:nvPr>
            <p:ph idx="1"/>
          </p:nvPr>
        </p:nvSpPr>
        <p:spPr/>
        <p:txBody>
          <a:bodyPr>
            <a:normAutofit/>
          </a:bodyPr>
          <a:lstStyle/>
          <a:p>
            <a:pPr marL="0" indent="0" algn="just">
              <a:buNone/>
            </a:pPr>
            <a:r>
              <a:rPr lang="en-US" sz="2000" dirty="0"/>
              <a:t>In the existing manual ticket booking process, customers have to visit theaters physically to check show timings and availability. This method is time-consuming and often leads to long queues and frustration. The management of ticket sales, refunds, and seat allocation is handled manually, which can result in errors and confusion. Customers have limited access to real-time information and must rely on phone inquiries or in-person visits. There is also a lack of transparency regarding available seats and prices. Maintaining manual records makes it difficult to track sales performance and customer data. The absence of online payment facilities further adds to user inconvenience. Thus, the existing system fails to meet the growing digital needs of users and theater businesses.</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655C847-55EF-943F-2F58-6F679BE8570E}"/>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B10F2C5A-F307-D532-306C-1A55A8398087}"/>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B56F340B-750A-3DBF-7F00-394AE71B1A51}"/>
              </a:ext>
            </a:extLst>
          </p:cNvPr>
          <p:cNvSpPr>
            <a:spLocks noGrp="1"/>
          </p:cNvSpPr>
          <p:nvPr>
            <p:ph type="sldNum" sz="quarter" idx="12"/>
          </p:nvPr>
        </p:nvSpPr>
        <p:spPr/>
        <p:txBody>
          <a:bodyPr/>
          <a:lstStyle/>
          <a:p>
            <a:fld id="{7B28076C-CE04-4A00-BFAA-A90EA8355859}" type="slidenum">
              <a:rPr lang="en-US" smtClean="0"/>
              <a:t>4</a:t>
            </a:fld>
            <a:endParaRPr lang="en-US"/>
          </a:p>
        </p:txBody>
      </p:sp>
    </p:spTree>
    <p:extLst>
      <p:ext uri="{BB962C8B-B14F-4D97-AF65-F5344CB8AC3E}">
        <p14:creationId xmlns:p14="http://schemas.microsoft.com/office/powerpoint/2010/main" val="90375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320F-45C9-5E88-D481-5820E1469B9B}"/>
              </a:ext>
            </a:extLst>
          </p:cNvPr>
          <p:cNvSpPr>
            <a:spLocks noGrp="1"/>
          </p:cNvSpPr>
          <p:nvPr>
            <p:ph type="title"/>
          </p:nvPr>
        </p:nvSpPr>
        <p:spPr>
          <a:xfrm>
            <a:off x="298940" y="381000"/>
            <a:ext cx="8083060" cy="685800"/>
          </a:xfrm>
        </p:spPr>
        <p:txBody>
          <a:bodyPr>
            <a:noAutofit/>
          </a:bodyPr>
          <a:lstStyle/>
          <a:p>
            <a:r>
              <a:rPr lang="en-US" b="1" dirty="0">
                <a:solidFill>
                  <a:srgbClr val="C00000"/>
                </a:solidFill>
              </a:rPr>
              <a:t>Proposed System</a:t>
            </a:r>
            <a:endParaRPr lang="en-IN" b="1" dirty="0">
              <a:solidFill>
                <a:srgbClr val="C00000"/>
              </a:solidFill>
            </a:endParaRPr>
          </a:p>
        </p:txBody>
      </p:sp>
      <p:sp>
        <p:nvSpPr>
          <p:cNvPr id="3" name="Content Placeholder 2">
            <a:extLst>
              <a:ext uri="{FF2B5EF4-FFF2-40B4-BE49-F238E27FC236}">
                <a16:creationId xmlns:a16="http://schemas.microsoft.com/office/drawing/2014/main" id="{32478381-7C41-72D0-267D-573DAAF07D63}"/>
              </a:ext>
            </a:extLst>
          </p:cNvPr>
          <p:cNvSpPr>
            <a:spLocks noGrp="1"/>
          </p:cNvSpPr>
          <p:nvPr>
            <p:ph idx="1"/>
          </p:nvPr>
        </p:nvSpPr>
        <p:spPr/>
        <p:txBody>
          <a:bodyPr>
            <a:noAutofit/>
          </a:bodyPr>
          <a:lstStyle/>
          <a:p>
            <a:pPr marL="0" indent="0" algn="just">
              <a:buNone/>
            </a:pPr>
            <a:r>
              <a:rPr lang="en-US" sz="2000" dirty="0"/>
              <a:t>The proposed system introduces a fully automated, web-based platform for online movie ticket booking. Users can browse movies, view available seats, and make instant payments securely through integrated payment gateways. The platform is accessible 24/7, eliminating the need to visit theaters physically. It provides a seamless interface with modern design and efficient backend architecture to ensure smooth transactions. Real-time updates on seat availability, pricing, and showtimes enhance user experience. Administrators can manage listings, update schedules, and monitor sales reports easily. The system also sends email or SMS notifications to users for confirmation and reminders. It ensures data security through encryption and secure authentication methods. Overall, it offers a reliable, efficient, and user-friendly experience for both users and theaters.</a:t>
            </a:r>
            <a:endParaRPr lang="en-GB" sz="2000" dirty="0"/>
          </a:p>
        </p:txBody>
      </p:sp>
      <p:sp>
        <p:nvSpPr>
          <p:cNvPr id="4" name="Date Placeholder 3">
            <a:extLst>
              <a:ext uri="{FF2B5EF4-FFF2-40B4-BE49-F238E27FC236}">
                <a16:creationId xmlns:a16="http://schemas.microsoft.com/office/drawing/2014/main" id="{AF81D948-1AFD-6371-8A63-4D4DBDCEF4E7}"/>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782740F0-49E9-4728-E8CA-1624B4BC4BCB}"/>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5B259736-45A7-6A18-6A90-8CF9C3C0C158}"/>
              </a:ext>
            </a:extLst>
          </p:cNvPr>
          <p:cNvSpPr>
            <a:spLocks noGrp="1"/>
          </p:cNvSpPr>
          <p:nvPr>
            <p:ph type="sldNum" sz="quarter" idx="12"/>
          </p:nvPr>
        </p:nvSpPr>
        <p:spPr/>
        <p:txBody>
          <a:bodyPr/>
          <a:lstStyle/>
          <a:p>
            <a:fld id="{7B28076C-CE04-4A00-BFAA-A90EA8355859}" type="slidenum">
              <a:rPr lang="en-US" smtClean="0"/>
              <a:t>5</a:t>
            </a:fld>
            <a:endParaRPr lang="en-US"/>
          </a:p>
        </p:txBody>
      </p:sp>
    </p:spTree>
    <p:extLst>
      <p:ext uri="{BB962C8B-B14F-4D97-AF65-F5344CB8AC3E}">
        <p14:creationId xmlns:p14="http://schemas.microsoft.com/office/powerpoint/2010/main" val="2821783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AD2B-70E3-477E-BA14-BE12CB01069F}"/>
              </a:ext>
            </a:extLst>
          </p:cNvPr>
          <p:cNvSpPr>
            <a:spLocks noGrp="1"/>
          </p:cNvSpPr>
          <p:nvPr>
            <p:ph type="title"/>
          </p:nvPr>
        </p:nvSpPr>
        <p:spPr/>
        <p:txBody>
          <a:bodyPr/>
          <a:lstStyle/>
          <a:p>
            <a:r>
              <a:rPr lang="en-GB" dirty="0"/>
              <a:t> </a:t>
            </a:r>
            <a:r>
              <a:rPr lang="en-US" b="1" dirty="0">
                <a:solidFill>
                  <a:srgbClr val="C00000"/>
                </a:solidFill>
              </a:rPr>
              <a:t>Advantages</a:t>
            </a:r>
            <a:endParaRPr lang="en-GB" b="1" dirty="0">
              <a:solidFill>
                <a:srgbClr val="C00000"/>
              </a:solidFill>
            </a:endParaRPr>
          </a:p>
        </p:txBody>
      </p:sp>
      <p:sp>
        <p:nvSpPr>
          <p:cNvPr id="4" name="Date Placeholder 3">
            <a:extLst>
              <a:ext uri="{FF2B5EF4-FFF2-40B4-BE49-F238E27FC236}">
                <a16:creationId xmlns:a16="http://schemas.microsoft.com/office/drawing/2014/main" id="{B83B53A2-243A-43B1-8358-629A64FA61EA}"/>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EFDEF716-B85C-4D03-B223-2C6770029D8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58B218B9-40CA-4053-8D78-40022C80CC8F}"/>
              </a:ext>
            </a:extLst>
          </p:cNvPr>
          <p:cNvSpPr>
            <a:spLocks noGrp="1"/>
          </p:cNvSpPr>
          <p:nvPr>
            <p:ph type="sldNum" sz="quarter" idx="12"/>
          </p:nvPr>
        </p:nvSpPr>
        <p:spPr/>
        <p:txBody>
          <a:bodyPr/>
          <a:lstStyle/>
          <a:p>
            <a:fld id="{7B28076C-CE04-4A00-BFAA-A90EA8355859}" type="slidenum">
              <a:rPr lang="en-US" smtClean="0"/>
              <a:t>6</a:t>
            </a:fld>
            <a:endParaRPr lang="en-US"/>
          </a:p>
        </p:txBody>
      </p:sp>
      <p:sp>
        <p:nvSpPr>
          <p:cNvPr id="8" name="Rectangle 2">
            <a:extLst>
              <a:ext uri="{FF2B5EF4-FFF2-40B4-BE49-F238E27FC236}">
                <a16:creationId xmlns:a16="http://schemas.microsoft.com/office/drawing/2014/main" id="{4F3B6359-2CA3-2024-4F3C-9C7B1E7B585D}"/>
              </a:ext>
            </a:extLst>
          </p:cNvPr>
          <p:cNvSpPr>
            <a:spLocks noGrp="1" noChangeArrowheads="1"/>
          </p:cNvSpPr>
          <p:nvPr>
            <p:ph idx="1"/>
          </p:nvPr>
        </p:nvSpPr>
        <p:spPr bwMode="auto">
          <a:xfrm>
            <a:off x="457200" y="1440924"/>
            <a:ext cx="775564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Eliminates manual ticket booking and reduces queues.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Allows 24/7 booking access from any device.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Real-time updates on seat availability and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Secure payment processing through trusted gateways.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Automated email and SMS confirmations for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Centralized data storage for easy record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Admin can easily add, update, or delete movie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User-friendly interface suitable for all age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Reduces operational costs for theaters.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Provides transparency and convenience to users.</a:t>
            </a:r>
          </a:p>
        </p:txBody>
      </p:sp>
    </p:spTree>
    <p:extLst>
      <p:ext uri="{BB962C8B-B14F-4D97-AF65-F5344CB8AC3E}">
        <p14:creationId xmlns:p14="http://schemas.microsoft.com/office/powerpoint/2010/main" val="142276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889B9-2A77-12EA-AFE4-35BABA101131}"/>
              </a:ext>
            </a:extLst>
          </p:cNvPr>
          <p:cNvSpPr>
            <a:spLocks noGrp="1"/>
          </p:cNvSpPr>
          <p:nvPr>
            <p:ph type="title"/>
          </p:nvPr>
        </p:nvSpPr>
        <p:spPr/>
        <p:txBody>
          <a:bodyPr/>
          <a:lstStyle/>
          <a:p>
            <a:r>
              <a:rPr lang="en-US" b="1" dirty="0">
                <a:solidFill>
                  <a:srgbClr val="C00000"/>
                </a:solidFill>
              </a:rPr>
              <a:t>Disadvantages</a:t>
            </a:r>
            <a:r>
              <a:rPr lang="en-US" b="1" dirty="0">
                <a:solidFill>
                  <a:srgbClr val="C00000"/>
                </a:solidFill>
                <a:latin typeface="Arial" panose="020B0604020202020204" pitchFamily="34" charset="0"/>
                <a:cs typeface="Arial" panose="020B0604020202020204" pitchFamily="34" charset="0"/>
              </a:rPr>
              <a:t> </a:t>
            </a:r>
            <a:endParaRPr lang="en-IN" dirty="0">
              <a:solidFill>
                <a:srgbClr val="C00000"/>
              </a:solidFill>
            </a:endParaRPr>
          </a:p>
        </p:txBody>
      </p:sp>
      <p:sp>
        <p:nvSpPr>
          <p:cNvPr id="3" name="Content Placeholder 2">
            <a:extLst>
              <a:ext uri="{FF2B5EF4-FFF2-40B4-BE49-F238E27FC236}">
                <a16:creationId xmlns:a16="http://schemas.microsoft.com/office/drawing/2014/main" id="{E43A9D71-224F-D1C0-4191-0B5B2AF898A3}"/>
              </a:ext>
            </a:extLst>
          </p:cNvPr>
          <p:cNvSpPr>
            <a:spLocks noGrp="1"/>
          </p:cNvSpPr>
          <p:nvPr>
            <p:ph idx="1"/>
          </p:nvPr>
        </p:nvSpPr>
        <p:spPr>
          <a:xfrm>
            <a:off x="457200" y="1295400"/>
            <a:ext cx="8387860" cy="5426075"/>
          </a:xfrm>
        </p:spPr>
        <p:txBody>
          <a:bodyPr>
            <a:noAutofit/>
          </a:bodyPr>
          <a:lstStyle/>
          <a:p>
            <a:r>
              <a:rPr lang="en-US" sz="2400" dirty="0"/>
              <a:t>Requires a stable internet connection to function properly.</a:t>
            </a:r>
          </a:p>
          <a:p>
            <a:r>
              <a:rPr lang="en-US" sz="2400" dirty="0"/>
              <a:t>In case of server downtime, booking services may be disrupted.</a:t>
            </a:r>
          </a:p>
          <a:p>
            <a:r>
              <a:rPr lang="en-US" sz="2400" dirty="0"/>
              <a:t>Security risks exist if the system is not regularly updated.</a:t>
            </a:r>
          </a:p>
          <a:p>
            <a:r>
              <a:rPr lang="en-US" sz="2400" dirty="0"/>
              <a:t>High initial setup and maintenance costs for hosting and database.</a:t>
            </a:r>
          </a:p>
          <a:p>
            <a:r>
              <a:rPr lang="en-US" sz="2400" dirty="0"/>
              <a:t>Users with limited digital literacy may face difficulty.</a:t>
            </a:r>
          </a:p>
          <a:p>
            <a:r>
              <a:rPr lang="en-US" sz="2400" dirty="0"/>
              <a:t>Dependence on third-party payment systems may cause delays.</a:t>
            </a:r>
          </a:p>
          <a:p>
            <a:r>
              <a:rPr lang="en-US" sz="2400" dirty="0"/>
              <a:t>System bugs or technical issues could affect performance.</a:t>
            </a:r>
          </a:p>
          <a:p>
            <a:r>
              <a:rPr lang="en-US" sz="2400" dirty="0"/>
              <a:t>Not suitable for theaters in remote areas with poor internet access.</a:t>
            </a:r>
          </a:p>
        </p:txBody>
      </p:sp>
      <p:sp>
        <p:nvSpPr>
          <p:cNvPr id="4" name="Date Placeholder 3">
            <a:extLst>
              <a:ext uri="{FF2B5EF4-FFF2-40B4-BE49-F238E27FC236}">
                <a16:creationId xmlns:a16="http://schemas.microsoft.com/office/drawing/2014/main" id="{7F92932E-4F51-7043-8521-B86588C816B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1D7BA74D-F184-CEBE-C83A-634FC0129120}"/>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EC9F39E8-5773-FA4F-E562-9AC602A9429A}"/>
              </a:ext>
            </a:extLst>
          </p:cNvPr>
          <p:cNvSpPr>
            <a:spLocks noGrp="1"/>
          </p:cNvSpPr>
          <p:nvPr>
            <p:ph type="sldNum" sz="quarter" idx="12"/>
          </p:nvPr>
        </p:nvSpPr>
        <p:spPr/>
        <p:txBody>
          <a:bodyPr/>
          <a:lstStyle/>
          <a:p>
            <a:fld id="{7B28076C-CE04-4A00-BFAA-A90EA8355859}" type="slidenum">
              <a:rPr lang="en-US" smtClean="0"/>
              <a:t>7</a:t>
            </a:fld>
            <a:endParaRPr lang="en-US"/>
          </a:p>
        </p:txBody>
      </p:sp>
    </p:spTree>
    <p:extLst>
      <p:ext uri="{BB962C8B-B14F-4D97-AF65-F5344CB8AC3E}">
        <p14:creationId xmlns:p14="http://schemas.microsoft.com/office/powerpoint/2010/main" val="316559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00B6-78A6-09AB-8935-C983D8E3DD7E}"/>
              </a:ext>
            </a:extLst>
          </p:cNvPr>
          <p:cNvSpPr>
            <a:spLocks noGrp="1"/>
          </p:cNvSpPr>
          <p:nvPr>
            <p:ph type="title"/>
          </p:nvPr>
        </p:nvSpPr>
        <p:spPr/>
        <p:txBody>
          <a:bodyPr/>
          <a:lstStyle/>
          <a:p>
            <a:r>
              <a:rPr lang="en-US" b="1" dirty="0">
                <a:solidFill>
                  <a:srgbClr val="C00000"/>
                </a:solidFill>
              </a:rPr>
              <a:t>Hardware Requirements</a:t>
            </a:r>
            <a:endParaRPr lang="en-IN" b="1" dirty="0">
              <a:solidFill>
                <a:srgbClr val="C00000"/>
              </a:solidFill>
            </a:endParaRPr>
          </a:p>
        </p:txBody>
      </p:sp>
      <p:sp>
        <p:nvSpPr>
          <p:cNvPr id="3" name="Content Placeholder 2">
            <a:extLst>
              <a:ext uri="{FF2B5EF4-FFF2-40B4-BE49-F238E27FC236}">
                <a16:creationId xmlns:a16="http://schemas.microsoft.com/office/drawing/2014/main" id="{F46CC648-3D3A-0E09-024C-6DEEF4ACA4A6}"/>
              </a:ext>
            </a:extLst>
          </p:cNvPr>
          <p:cNvSpPr>
            <a:spLocks noGrp="1"/>
          </p:cNvSpPr>
          <p:nvPr>
            <p:ph idx="1"/>
          </p:nvPr>
        </p:nvSpPr>
        <p:spPr>
          <a:xfrm>
            <a:off x="457200" y="1371600"/>
            <a:ext cx="8400560" cy="4984750"/>
          </a:xfrm>
        </p:spPr>
        <p:txBody>
          <a:bodyPr>
            <a:noAutofit/>
          </a:bodyPr>
          <a:lstStyle/>
          <a:p>
            <a:pPr marL="0" indent="0">
              <a:buNone/>
            </a:pPr>
            <a:r>
              <a:rPr lang="en-US" sz="3600" dirty="0"/>
              <a:t>• Processor: Intel i3 or higher</a:t>
            </a:r>
          </a:p>
          <a:p>
            <a:pPr marL="0" indent="0">
              <a:buNone/>
            </a:pPr>
            <a:r>
              <a:rPr lang="en-US" sz="3600" dirty="0"/>
              <a:t>• RAM: Minimum 4 GB</a:t>
            </a:r>
          </a:p>
          <a:p>
            <a:pPr marL="0" indent="0">
              <a:buNone/>
            </a:pPr>
            <a:r>
              <a:rPr lang="en-US" sz="3600" dirty="0"/>
              <a:t>• Hard Disk: 250 GB or more</a:t>
            </a:r>
          </a:p>
          <a:p>
            <a:pPr marL="0" indent="0">
              <a:buNone/>
            </a:pPr>
            <a:r>
              <a:rPr lang="en-US" sz="3600" dirty="0"/>
              <a:t>• Monitor: 15-inch LED display</a:t>
            </a:r>
          </a:p>
          <a:p>
            <a:pPr marL="0" indent="0">
              <a:buNone/>
            </a:pPr>
            <a:r>
              <a:rPr lang="en-US" sz="3600" dirty="0"/>
              <a:t>• Input Devices: Keyboard, Mouse</a:t>
            </a:r>
          </a:p>
          <a:p>
            <a:pPr marL="0" indent="0">
              <a:buNone/>
            </a:pPr>
            <a:r>
              <a:rPr lang="en-US" sz="3600" dirty="0"/>
              <a:t>• Internet Connectivity: Broadband connection</a:t>
            </a:r>
          </a:p>
          <a:p>
            <a:pPr marL="0" indent="0">
              <a:buNone/>
            </a:pP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A608DC08-1169-AF86-5332-6932785DF78F}"/>
              </a:ext>
            </a:extLst>
          </p:cNvPr>
          <p:cNvSpPr>
            <a:spLocks noGrp="1"/>
          </p:cNvSpPr>
          <p:nvPr>
            <p:ph type="dt" sz="half" idx="10"/>
          </p:nvPr>
        </p:nvSpPr>
        <p:spPr/>
        <p:txBody>
          <a:bodyPr/>
          <a:lstStyle/>
          <a:p>
            <a:fld id="{EB7275DB-6D13-480B-AC77-F5019BDC5287}" type="datetime3">
              <a:rPr lang="en-US" smtClean="0"/>
              <a:t>29 October 2025</a:t>
            </a:fld>
            <a:endParaRPr lang="en-US" dirty="0"/>
          </a:p>
        </p:txBody>
      </p:sp>
      <p:sp>
        <p:nvSpPr>
          <p:cNvPr id="5" name="Footer Placeholder 4">
            <a:extLst>
              <a:ext uri="{FF2B5EF4-FFF2-40B4-BE49-F238E27FC236}">
                <a16:creationId xmlns:a16="http://schemas.microsoft.com/office/drawing/2014/main" id="{F322BCB8-2087-4544-8655-280EA69602C5}"/>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EDC2181A-C16E-F260-2A34-471786CC68A1}"/>
              </a:ext>
            </a:extLst>
          </p:cNvPr>
          <p:cNvSpPr>
            <a:spLocks noGrp="1"/>
          </p:cNvSpPr>
          <p:nvPr>
            <p:ph type="sldNum" sz="quarter" idx="12"/>
          </p:nvPr>
        </p:nvSpPr>
        <p:spPr/>
        <p:txBody>
          <a:bodyPr/>
          <a:lstStyle/>
          <a:p>
            <a:fld id="{7B28076C-CE04-4A00-BFAA-A90EA8355859}" type="slidenum">
              <a:rPr lang="en-US" smtClean="0"/>
              <a:t>8</a:t>
            </a:fld>
            <a:endParaRPr lang="en-US"/>
          </a:p>
        </p:txBody>
      </p:sp>
    </p:spTree>
    <p:extLst>
      <p:ext uri="{BB962C8B-B14F-4D97-AF65-F5344CB8AC3E}">
        <p14:creationId xmlns:p14="http://schemas.microsoft.com/office/powerpoint/2010/main" val="252888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A117-D6D7-BE8E-C956-94B73B5E1B48}"/>
              </a:ext>
            </a:extLst>
          </p:cNvPr>
          <p:cNvSpPr>
            <a:spLocks noGrp="1"/>
          </p:cNvSpPr>
          <p:nvPr>
            <p:ph type="title"/>
          </p:nvPr>
        </p:nvSpPr>
        <p:spPr/>
        <p:txBody>
          <a:bodyPr/>
          <a:lstStyle/>
          <a:p>
            <a:r>
              <a:rPr lang="en-US" b="1" dirty="0">
                <a:solidFill>
                  <a:srgbClr val="C00000"/>
                </a:solidFill>
              </a:rPr>
              <a:t>Software Requirements</a:t>
            </a:r>
            <a:endParaRPr lang="en-GB" b="1" dirty="0">
              <a:solidFill>
                <a:srgbClr val="C0000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9FC10BC-E651-482D-1DFF-6B29E797C8A9}"/>
              </a:ext>
            </a:extLst>
          </p:cNvPr>
          <p:cNvSpPr>
            <a:spLocks noGrp="1"/>
          </p:cNvSpPr>
          <p:nvPr>
            <p:ph idx="1"/>
          </p:nvPr>
        </p:nvSpPr>
        <p:spPr>
          <a:xfrm>
            <a:off x="457200" y="1600200"/>
            <a:ext cx="8382000" cy="4525963"/>
          </a:xfrm>
        </p:spPr>
        <p:txBody>
          <a:bodyPr>
            <a:noAutofit/>
          </a:bodyPr>
          <a:lstStyle/>
          <a:p>
            <a:pPr marL="0" indent="0">
              <a:buNone/>
            </a:pPr>
            <a:r>
              <a:rPr lang="en-US" sz="3600" dirty="0"/>
              <a:t>• Frontend: HTML, CSS, JavaScript, React</a:t>
            </a:r>
          </a:p>
          <a:p>
            <a:pPr marL="0" indent="0">
              <a:buNone/>
            </a:pPr>
            <a:r>
              <a:rPr lang="en-US" sz="3600" dirty="0"/>
              <a:t>• Backend: Node.js / PHP / Python</a:t>
            </a:r>
          </a:p>
          <a:p>
            <a:pPr marL="0" indent="0">
              <a:buNone/>
            </a:pPr>
            <a:r>
              <a:rPr lang="en-US" sz="3600" dirty="0"/>
              <a:t>• Database: MySQL</a:t>
            </a:r>
          </a:p>
          <a:p>
            <a:pPr marL="0" indent="0">
              <a:buNone/>
            </a:pPr>
            <a:r>
              <a:rPr lang="en-US" sz="3600" dirty="0"/>
              <a:t>• Operating System: Windows / Linux</a:t>
            </a:r>
          </a:p>
          <a:p>
            <a:pPr marL="0" indent="0">
              <a:buNone/>
            </a:pPr>
            <a:r>
              <a:rPr lang="en-US" sz="3600" dirty="0"/>
              <a:t>• Payment Integration: PayPal, Stripe</a:t>
            </a:r>
          </a:p>
          <a:p>
            <a:pPr marL="0" indent="0">
              <a:buNone/>
            </a:pPr>
            <a:r>
              <a:rPr lang="en-US" sz="3600" dirty="0"/>
              <a:t>• Email Service: SendGrid</a:t>
            </a:r>
          </a:p>
          <a:p>
            <a:pPr marL="0" indent="0">
              <a:buNone/>
            </a:pPr>
            <a:endParaRPr lang="en-GB"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5E556AA-1795-BEF0-984E-0C5559B69BCD}"/>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4352FB9A-F80E-C544-7034-D211236F73EF}"/>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A74F053-EC74-2438-D8D2-737F17402450}"/>
              </a:ext>
            </a:extLst>
          </p:cNvPr>
          <p:cNvSpPr>
            <a:spLocks noGrp="1"/>
          </p:cNvSpPr>
          <p:nvPr>
            <p:ph type="sldNum" sz="quarter" idx="12"/>
          </p:nvPr>
        </p:nvSpPr>
        <p:spPr/>
        <p:txBody>
          <a:bodyPr/>
          <a:lstStyle/>
          <a:p>
            <a:fld id="{7B28076C-CE04-4A00-BFAA-A90EA8355859}" type="slidenum">
              <a:rPr lang="en-US" smtClean="0"/>
              <a:t>9</a:t>
            </a:fld>
            <a:endParaRPr lang="en-US"/>
          </a:p>
        </p:txBody>
      </p:sp>
      <p:sp>
        <p:nvSpPr>
          <p:cNvPr id="7" name="Title 1">
            <a:extLst>
              <a:ext uri="{FF2B5EF4-FFF2-40B4-BE49-F238E27FC236}">
                <a16:creationId xmlns:a16="http://schemas.microsoft.com/office/drawing/2014/main" id="{B7B44217-BBB5-8794-BEBC-2190707CC270}"/>
              </a:ext>
            </a:extLst>
          </p:cNvPr>
          <p:cNvSpPr txBox="1">
            <a:spLocks/>
          </p:cNvSpPr>
          <p:nvPr/>
        </p:nvSpPr>
        <p:spPr>
          <a:xfrm>
            <a:off x="-2336798" y="647451"/>
            <a:ext cx="4317999" cy="546349"/>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IN" sz="36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53089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839</Words>
  <Application>Microsoft Office PowerPoint</Application>
  <PresentationFormat>On-screen Show (4:3)</PresentationFormat>
  <Paragraphs>116</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Custom Design</vt:lpstr>
      <vt:lpstr>  </vt:lpstr>
      <vt:lpstr>PRESENTATION OUTLINE</vt:lpstr>
      <vt:lpstr>ABSTRACT</vt:lpstr>
      <vt:lpstr>Existing System</vt:lpstr>
      <vt:lpstr>Proposed System</vt:lpstr>
      <vt:lpstr> Advantages</vt:lpstr>
      <vt:lpstr>Disadvantages </vt:lpstr>
      <vt:lpstr>Hardware Requirements</vt:lpstr>
      <vt:lpstr>Software Requirements</vt:lpstr>
      <vt:lpstr>Modules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NALLA SAI ASHISH</cp:lastModifiedBy>
  <cp:revision>132</cp:revision>
  <dcterms:created xsi:type="dcterms:W3CDTF">2019-11-06T07:48:00Z</dcterms:created>
  <dcterms:modified xsi:type="dcterms:W3CDTF">2025-10-29T09:35:24Z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