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49" r:id="rId5"/>
  </p:sldMasterIdLst>
  <p:sldIdLst>
    <p:sldId id="257" r:id="rId6"/>
    <p:sldId id="256" r:id="rId7"/>
    <p:sldId id="258" r:id="rId8"/>
    <p:sldId id="259" r:id="rId9"/>
    <p:sldId id="260" r:id="rId10"/>
    <p:sldId id="261" r:id="rId11"/>
    <p:sldId id="262" r:id="rId12"/>
    <p:sldId id="263" r:id="rId13"/>
    <p:sldId id="264" r:id="rId14"/>
    <p:sldId id="265" r:id="rId15"/>
    <p:sldId id="266" r:id="rId1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8"/>
          <p:cNvSpPr>
            <a:spLocks noGrp="1"/>
          </p:cNvSpPr>
          <p:nvPr>
            <p:ph type="sldNum" sz="quarter" idx="10"/>
          </p:nvPr>
        </p:nvSpPr>
        <p:spPr/>
        <p:txBody>
          <a:bodyPr/>
          <a:lstStyle>
            <a:lvl1pPr>
              <a:defRPr/>
            </a:lvl1pPr>
          </a:lstStyle>
          <a:p>
            <a:pPr>
              <a:defRPr/>
            </a:pPr>
            <a:fld id="{419D392A-D8EB-4510-9BA8-88AD55CC33E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pPr>
              <a:defRPr/>
            </a:pPr>
            <a:fld id="{8ACD6682-61A8-4DEA-B9A8-332D1E8E2D4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pPr>
              <a:defRPr/>
            </a:pPr>
            <a:fld id="{3EF57C3B-656B-41D4-BB4E-631CE3982C4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54EC4A4F-5E7A-4515-8E5C-96BA4595201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89091090-1E7C-466C-808E-F7B8281B36E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5DC13C05-F23D-45C2-9762-F45768FFB55C}"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F3417507-2384-4596-B779-5D6C066EE5EE}"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155575"/>
            <a:ext cx="2093912" cy="5813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55575"/>
            <a:ext cx="6129338" cy="5813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2A9AB00C-7866-4E6F-B3C0-4B6DDA8A1E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8"/>
          <p:cNvSpPr>
            <a:spLocks noGrp="1"/>
          </p:cNvSpPr>
          <p:nvPr>
            <p:ph type="sldNum" sz="quarter" idx="10"/>
          </p:nvPr>
        </p:nvSpPr>
        <p:spPr/>
        <p:txBody>
          <a:bodyPr/>
          <a:lstStyle>
            <a:lvl1pPr>
              <a:defRPr/>
            </a:lvl1pPr>
          </a:lstStyle>
          <a:p>
            <a:pPr>
              <a:defRPr/>
            </a:pPr>
            <a:fld id="{988CC323-C5CF-414E-AAC2-6C527CF6EB6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8"/>
          <p:cNvSpPr>
            <a:spLocks noGrp="1"/>
          </p:cNvSpPr>
          <p:nvPr>
            <p:ph type="sldNum" sz="quarter" idx="10"/>
          </p:nvPr>
        </p:nvSpPr>
        <p:spPr/>
        <p:txBody>
          <a:bodyPr/>
          <a:lstStyle>
            <a:lvl1pPr>
              <a:defRPr/>
            </a:lvl1pPr>
          </a:lstStyle>
          <a:p>
            <a:pPr>
              <a:defRPr/>
            </a:pPr>
            <a:fld id="{7842521B-0B13-435C-98B3-E620AF6FA7C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8"/>
          <p:cNvSpPr>
            <a:spLocks noGrp="1"/>
          </p:cNvSpPr>
          <p:nvPr>
            <p:ph type="sldNum" sz="quarter" idx="10"/>
          </p:nvPr>
        </p:nvSpPr>
        <p:spPr/>
        <p:txBody>
          <a:bodyPr/>
          <a:lstStyle>
            <a:lvl1pPr>
              <a:defRPr/>
            </a:lvl1pPr>
          </a:lstStyle>
          <a:p>
            <a:pPr>
              <a:defRPr/>
            </a:pPr>
            <a:fld id="{CC5AD91B-0080-4BBC-ADE9-7A8739A136E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a:defRPr/>
            </a:lvl1pPr>
          </a:lstStyle>
          <a:p>
            <a:pPr>
              <a:defRPr/>
            </a:pPr>
            <a:fld id="{D06A75C3-03C8-4FB7-974A-A904A028A17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2EA0C428-07CD-4C4D-BCD7-39CFBB82969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1F76E6FF-967E-4877-9DB4-D320BD0C12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065E1B81-B2D6-4003-89D1-A1E92FC7B64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143000"/>
            <a:ext cx="4111625"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97425" y="1143000"/>
            <a:ext cx="4111625"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pPr>
              <a:defRPr/>
            </a:pPr>
            <a:fld id="{701030DB-8945-4CA2-81A3-6D2DE045A36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3.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
          <p:cNvGrpSpPr>
            <a:grpSpLocks/>
          </p:cNvGrpSpPr>
          <p:nvPr userDrawn="1"/>
        </p:nvGrpSpPr>
        <p:grpSpPr bwMode="auto">
          <a:xfrm>
            <a:off x="0" y="5257800"/>
            <a:ext cx="9144000" cy="1600200"/>
            <a:chOff x="0" y="5257800"/>
            <a:chExt cx="9144000" cy="1600200"/>
          </a:xfrm>
        </p:grpSpPr>
        <p:pic>
          <p:nvPicPr>
            <p:cNvPr id="1032" name="Picture 7" descr="ADP_PPT_Exhibits_simple-17.png"/>
            <p:cNvPicPr>
              <a:picLocks noChangeAspect="1"/>
            </p:cNvPicPr>
            <p:nvPr/>
          </p:nvPicPr>
          <p:blipFill>
            <a:blip r:embed="rId7" cstate="print"/>
            <a:srcRect/>
            <a:stretch>
              <a:fillRect/>
            </a:stretch>
          </p:blipFill>
          <p:spPr bwMode="auto">
            <a:xfrm>
              <a:off x="0" y="5257800"/>
              <a:ext cx="9144000" cy="1600200"/>
            </a:xfrm>
            <a:prstGeom prst="rect">
              <a:avLst/>
            </a:prstGeom>
            <a:noFill/>
            <a:ln w="9525">
              <a:noFill/>
              <a:miter lim="800000"/>
              <a:headEnd/>
              <a:tailEnd/>
            </a:ln>
          </p:spPr>
        </p:pic>
        <p:pic>
          <p:nvPicPr>
            <p:cNvPr id="1033" name="Picture 2" descr="\\psf\Host\Volumes\johbee\Documents\01_Freelance_Design\INTERBRAND\ADP\exports\slideMaster_Logo300.png"/>
            <p:cNvPicPr>
              <a:picLocks noChangeAspect="1" noChangeArrowheads="1"/>
            </p:cNvPicPr>
            <p:nvPr/>
          </p:nvPicPr>
          <p:blipFill>
            <a:blip r:embed="rId8" cstate="print"/>
            <a:srcRect/>
            <a:stretch>
              <a:fillRect/>
            </a:stretch>
          </p:blipFill>
          <p:spPr bwMode="auto">
            <a:xfrm>
              <a:off x="7743875" y="6440486"/>
              <a:ext cx="630982" cy="283464"/>
            </a:xfrm>
            <a:prstGeom prst="rect">
              <a:avLst/>
            </a:prstGeom>
            <a:noFill/>
            <a:ln w="9525">
              <a:noFill/>
              <a:miter lim="800000"/>
              <a:headEnd/>
              <a:tailEnd/>
            </a:ln>
          </p:spPr>
        </p:pic>
      </p:grpSp>
      <p:pic>
        <p:nvPicPr>
          <p:cNvPr id="1027" name="Picture 9" descr="ADP_PPT_Exhibits_simple-15.png"/>
          <p:cNvPicPr>
            <a:picLocks noChangeAspect="1"/>
          </p:cNvPicPr>
          <p:nvPr userDrawn="1"/>
        </p:nvPicPr>
        <p:blipFill>
          <a:blip r:embed="rId9" cstate="print"/>
          <a:srcRect/>
          <a:stretch>
            <a:fillRect/>
          </a:stretch>
        </p:blipFill>
        <p:spPr bwMode="auto">
          <a:xfrm>
            <a:off x="0" y="0"/>
            <a:ext cx="9144000" cy="1600200"/>
          </a:xfrm>
          <a:prstGeom prst="rect">
            <a:avLst/>
          </a:prstGeom>
          <a:noFill/>
          <a:ln w="9525">
            <a:noFill/>
            <a:miter lim="800000"/>
            <a:headEnd/>
            <a:tailEnd/>
          </a:ln>
        </p:spPr>
      </p:pic>
      <p:sp>
        <p:nvSpPr>
          <p:cNvPr id="1028" name="Title Placeholder 1"/>
          <p:cNvSpPr>
            <a:spLocks noGrp="1"/>
          </p:cNvSpPr>
          <p:nvPr>
            <p:ph type="title"/>
          </p:nvPr>
        </p:nvSpPr>
        <p:spPr bwMode="auto">
          <a:xfrm>
            <a:off x="533400" y="155575"/>
            <a:ext cx="7440613" cy="9048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9" name="Text Placeholder 2"/>
          <p:cNvSpPr>
            <a:spLocks noGrp="1"/>
          </p:cNvSpPr>
          <p:nvPr>
            <p:ph type="body" idx="1"/>
          </p:nvPr>
        </p:nvSpPr>
        <p:spPr bwMode="auto">
          <a:xfrm>
            <a:off x="533400" y="1143000"/>
            <a:ext cx="8375650" cy="4826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Slide Number Placeholder 8"/>
          <p:cNvSpPr>
            <a:spLocks noGrp="1"/>
          </p:cNvSpPr>
          <p:nvPr>
            <p:ph type="sldNum" sz="quarter" idx="4"/>
          </p:nvPr>
        </p:nvSpPr>
        <p:spPr>
          <a:xfrm>
            <a:off x="101600" y="6400800"/>
            <a:ext cx="293688" cy="365125"/>
          </a:xfrm>
          <a:prstGeom prst="rect">
            <a:avLst/>
          </a:prstGeom>
        </p:spPr>
        <p:txBody>
          <a:bodyPr vert="horz" lIns="0" tIns="0" rIns="0" bIns="0" rtlCol="0" anchor="b" anchorCtr="0"/>
          <a:lstStyle>
            <a:lvl1pPr algn="r" fontAlgn="auto">
              <a:spcBef>
                <a:spcPts val="0"/>
              </a:spcBef>
              <a:spcAft>
                <a:spcPts val="0"/>
              </a:spcAft>
              <a:defRPr sz="900">
                <a:latin typeface="+mn-lt"/>
              </a:defRPr>
            </a:lvl1pPr>
          </a:lstStyle>
          <a:p>
            <a:pPr>
              <a:defRPr/>
            </a:pPr>
            <a:fld id="{9EC67F3C-2D14-426F-B1FE-840F0BBA4B13}" type="slidenum">
              <a:rPr lang="en-US"/>
              <a:pPr>
                <a:defRPr/>
              </a:pPr>
              <a:t>‹#›</a:t>
            </a:fld>
            <a:endParaRPr lang="en-US" dirty="0"/>
          </a:p>
        </p:txBody>
      </p:sp>
      <p:sp>
        <p:nvSpPr>
          <p:cNvPr id="1039" name="Rectangle 15"/>
          <p:cNvSpPr>
            <a:spLocks noChangeArrowheads="1"/>
          </p:cNvSpPr>
          <p:nvPr userDrawn="1"/>
        </p:nvSpPr>
        <p:spPr bwMode="auto">
          <a:xfrm>
            <a:off x="8305800" y="6526213"/>
            <a:ext cx="546100" cy="276225"/>
          </a:xfrm>
          <a:prstGeom prst="rect">
            <a:avLst/>
          </a:prstGeom>
          <a:noFill/>
          <a:ln w="9525">
            <a:noFill/>
            <a:miter lim="800000"/>
            <a:headEnd/>
            <a:tailEnd/>
          </a:ln>
          <a:effectLst/>
        </p:spPr>
        <p:txBody>
          <a:bodyPr wrap="none">
            <a:spAutoFit/>
          </a:bodyPr>
          <a:lstStyle/>
          <a:p>
            <a:pPr>
              <a:defRPr/>
            </a:pPr>
            <a:r>
              <a:rPr lang="en-US" sz="1200">
                <a:solidFill>
                  <a:schemeClr val="bg1"/>
                </a:solidFill>
              </a:rPr>
              <a:t>India</a:t>
            </a:r>
          </a:p>
        </p:txBody>
      </p:sp>
      <p:pic>
        <p:nvPicPr>
          <p:cNvPr id="1035" name="Picture 11" descr="Final Pneumonic-ppt"/>
          <p:cNvPicPr>
            <a:picLocks noChangeAspect="1" noChangeArrowheads="1"/>
          </p:cNvPicPr>
          <p:nvPr userDrawn="1"/>
        </p:nvPicPr>
        <p:blipFill>
          <a:blip r:embed="rId10" cstate="print"/>
          <a:srcRect/>
          <a:stretch>
            <a:fillRect/>
          </a:stretch>
        </p:blipFill>
        <p:spPr bwMode="auto">
          <a:xfrm>
            <a:off x="4763" y="6324600"/>
            <a:ext cx="463550" cy="533400"/>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3" r:id="rId2"/>
    <p:sldLayoutId id="2147483652" r:id="rId3"/>
    <p:sldLayoutId id="2147483651" r:id="rId4"/>
    <p:sldLayoutId id="2147483650" r:id="rId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42" name="Group 10"/>
          <p:cNvGrpSpPr>
            <a:grpSpLocks/>
          </p:cNvGrpSpPr>
          <p:nvPr userDrawn="1"/>
        </p:nvGrpSpPr>
        <p:grpSpPr bwMode="auto">
          <a:xfrm>
            <a:off x="0" y="5257800"/>
            <a:ext cx="9144000" cy="1600200"/>
            <a:chOff x="0" y="5257800"/>
            <a:chExt cx="9144000" cy="1600200"/>
          </a:xfrm>
        </p:grpSpPr>
        <p:pic>
          <p:nvPicPr>
            <p:cNvPr id="10243" name="Picture 7" descr="ADP_PPT_Exhibits_simple-17.png"/>
            <p:cNvPicPr>
              <a:picLocks noChangeAspect="1"/>
            </p:cNvPicPr>
            <p:nvPr/>
          </p:nvPicPr>
          <p:blipFill>
            <a:blip r:embed="rId13" cstate="print"/>
            <a:srcRect/>
            <a:stretch>
              <a:fillRect/>
            </a:stretch>
          </p:blipFill>
          <p:spPr bwMode="auto">
            <a:xfrm>
              <a:off x="0" y="5257800"/>
              <a:ext cx="9144000" cy="1600200"/>
            </a:xfrm>
            <a:prstGeom prst="rect">
              <a:avLst/>
            </a:prstGeom>
            <a:noFill/>
            <a:ln w="9525">
              <a:noFill/>
              <a:miter lim="800000"/>
              <a:headEnd/>
              <a:tailEnd/>
            </a:ln>
          </p:spPr>
        </p:pic>
        <p:pic>
          <p:nvPicPr>
            <p:cNvPr id="10244" name="Picture 2" descr="\\psf\Host\Volumes\johbee\Documents\01_Freelance_Design\INTERBRAND\ADP\exports\slideMaster_Logo300.png"/>
            <p:cNvPicPr>
              <a:picLocks noChangeAspect="1" noChangeArrowheads="1"/>
            </p:cNvPicPr>
            <p:nvPr/>
          </p:nvPicPr>
          <p:blipFill>
            <a:blip r:embed="rId14" cstate="print"/>
            <a:srcRect/>
            <a:stretch>
              <a:fillRect/>
            </a:stretch>
          </p:blipFill>
          <p:spPr bwMode="auto">
            <a:xfrm>
              <a:off x="7743875" y="6440486"/>
              <a:ext cx="630982" cy="283464"/>
            </a:xfrm>
            <a:prstGeom prst="rect">
              <a:avLst/>
            </a:prstGeom>
            <a:noFill/>
            <a:ln w="9525">
              <a:noFill/>
              <a:miter lim="800000"/>
              <a:headEnd/>
              <a:tailEnd/>
            </a:ln>
          </p:spPr>
        </p:pic>
      </p:grpSp>
      <p:pic>
        <p:nvPicPr>
          <p:cNvPr id="10245" name="Picture 9" descr="ADP_PPT_Exhibits_simple-15.png"/>
          <p:cNvPicPr>
            <a:picLocks noChangeAspect="1"/>
          </p:cNvPicPr>
          <p:nvPr userDrawn="1"/>
        </p:nvPicPr>
        <p:blipFill>
          <a:blip r:embed="rId15" cstate="print"/>
          <a:srcRect/>
          <a:stretch>
            <a:fillRect/>
          </a:stretch>
        </p:blipFill>
        <p:spPr bwMode="auto">
          <a:xfrm>
            <a:off x="0" y="0"/>
            <a:ext cx="9144000" cy="1600200"/>
          </a:xfrm>
          <a:prstGeom prst="rect">
            <a:avLst/>
          </a:prstGeom>
          <a:noFill/>
          <a:ln w="9525">
            <a:noFill/>
            <a:miter lim="800000"/>
            <a:headEnd/>
            <a:tailEnd/>
          </a:ln>
        </p:spPr>
      </p:pic>
      <p:sp>
        <p:nvSpPr>
          <p:cNvPr id="10246" name="Title Placeholder 1"/>
          <p:cNvSpPr>
            <a:spLocks noGrp="1"/>
          </p:cNvSpPr>
          <p:nvPr>
            <p:ph type="title"/>
          </p:nvPr>
        </p:nvSpPr>
        <p:spPr bwMode="auto">
          <a:xfrm>
            <a:off x="533400" y="155575"/>
            <a:ext cx="7440613" cy="9048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47" name="Text Placeholder 2"/>
          <p:cNvSpPr>
            <a:spLocks noGrp="1"/>
          </p:cNvSpPr>
          <p:nvPr>
            <p:ph type="body" idx="1"/>
          </p:nvPr>
        </p:nvSpPr>
        <p:spPr bwMode="auto">
          <a:xfrm>
            <a:off x="533400" y="1143000"/>
            <a:ext cx="8375650" cy="4826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Slide Number Placeholder 8"/>
          <p:cNvSpPr>
            <a:spLocks noGrp="1"/>
          </p:cNvSpPr>
          <p:nvPr>
            <p:ph type="sldNum" sz="quarter" idx="4"/>
          </p:nvPr>
        </p:nvSpPr>
        <p:spPr>
          <a:xfrm>
            <a:off x="101600" y="6400800"/>
            <a:ext cx="293688" cy="365125"/>
          </a:xfrm>
          <a:prstGeom prst="rect">
            <a:avLst/>
          </a:prstGeom>
        </p:spPr>
        <p:txBody>
          <a:bodyPr vert="horz" lIns="0" tIns="0" rIns="0" bIns="0" rtlCol="0" anchor="b" anchorCtr="0"/>
          <a:lstStyle>
            <a:lvl1pPr algn="r" fontAlgn="auto">
              <a:spcBef>
                <a:spcPts val="0"/>
              </a:spcBef>
              <a:spcAft>
                <a:spcPts val="0"/>
              </a:spcAft>
              <a:defRPr sz="900">
                <a:latin typeface="+mn-lt"/>
              </a:defRPr>
            </a:lvl1pPr>
          </a:lstStyle>
          <a:p>
            <a:pPr>
              <a:defRPr/>
            </a:pPr>
            <a:fld id="{7C044702-D722-43AA-949C-4CF2B71BF4B3}" type="slidenum">
              <a:rPr lang="en-US"/>
              <a:pPr>
                <a:defRPr/>
              </a:pPr>
              <a:t>‹#›</a:t>
            </a:fld>
            <a:endParaRPr lang="en-US" dirty="0"/>
          </a:p>
        </p:txBody>
      </p:sp>
      <p:sp>
        <p:nvSpPr>
          <p:cNvPr id="1039" name="Rectangle 15"/>
          <p:cNvSpPr>
            <a:spLocks noChangeArrowheads="1"/>
          </p:cNvSpPr>
          <p:nvPr userDrawn="1"/>
        </p:nvSpPr>
        <p:spPr bwMode="auto">
          <a:xfrm>
            <a:off x="8305800" y="6526213"/>
            <a:ext cx="546100" cy="276225"/>
          </a:xfrm>
          <a:prstGeom prst="rect">
            <a:avLst/>
          </a:prstGeom>
          <a:noFill/>
          <a:ln w="9525">
            <a:noFill/>
            <a:miter lim="800000"/>
            <a:headEnd/>
            <a:tailEnd/>
          </a:ln>
          <a:effectLst/>
        </p:spPr>
        <p:txBody>
          <a:bodyPr wrap="none">
            <a:spAutoFit/>
          </a:bodyPr>
          <a:lstStyle/>
          <a:p>
            <a:pPr>
              <a:defRPr/>
            </a:pPr>
            <a:r>
              <a:rPr lang="en-US" sz="1200">
                <a:solidFill>
                  <a:schemeClr val="bg1"/>
                </a:solidFill>
              </a:rPr>
              <a:t>India</a:t>
            </a:r>
          </a:p>
        </p:txBody>
      </p:sp>
      <p:pic>
        <p:nvPicPr>
          <p:cNvPr id="10250" name="Picture 10" descr="Final Pneumonic-ppt"/>
          <p:cNvPicPr>
            <a:picLocks noChangeAspect="1" noChangeArrowheads="1"/>
          </p:cNvPicPr>
          <p:nvPr userDrawn="1"/>
        </p:nvPicPr>
        <p:blipFill>
          <a:blip r:embed="rId16" cstate="print"/>
          <a:srcRect/>
          <a:stretch>
            <a:fillRect/>
          </a:stretch>
        </p:blipFill>
        <p:spPr bwMode="auto">
          <a:xfrm>
            <a:off x="-28575" y="6267450"/>
            <a:ext cx="512763" cy="590550"/>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2" name="Text Placeholder 2"/>
          <p:cNvSpPr>
            <a:spLocks/>
          </p:cNvSpPr>
          <p:nvPr/>
        </p:nvSpPr>
        <p:spPr bwMode="auto">
          <a:xfrm>
            <a:off x="0" y="2667000"/>
            <a:ext cx="3810000" cy="609600"/>
          </a:xfrm>
          <a:prstGeom prst="rect">
            <a:avLst/>
          </a:prstGeom>
          <a:noFill/>
          <a:ln w="9525">
            <a:noFill/>
            <a:miter lim="800000"/>
            <a:headEnd/>
            <a:tailEnd/>
          </a:ln>
        </p:spPr>
        <p:txBody>
          <a:bodyPr lIns="0" tIns="0" rIns="0" bIns="0"/>
          <a:lstStyle/>
          <a:p>
            <a:pPr marL="342900" indent="-342900" eaLnBrk="0" hangingPunct="0">
              <a:spcBef>
                <a:spcPct val="20000"/>
              </a:spcBef>
            </a:pPr>
            <a:r>
              <a:rPr lang="en-US" sz="3200" dirty="0" smtClean="0">
                <a:solidFill>
                  <a:schemeClr val="bg1"/>
                </a:solidFill>
              </a:rPr>
              <a:t>Ajax </a:t>
            </a:r>
            <a:r>
              <a:rPr lang="en-US" sz="3200" dirty="0" err="1" smtClean="0">
                <a:solidFill>
                  <a:schemeClr val="bg1"/>
                </a:solidFill>
              </a:rPr>
              <a:t>TruClient</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dirty="0"/>
          </a:p>
        </p:txBody>
      </p:sp>
      <p:sp>
        <p:nvSpPr>
          <p:cNvPr id="3" name="Content Placeholder 2"/>
          <p:cNvSpPr>
            <a:spLocks noGrp="1"/>
          </p:cNvSpPr>
          <p:nvPr>
            <p:ph idx="1"/>
          </p:nvPr>
        </p:nvSpPr>
        <p:spPr/>
        <p:txBody>
          <a:bodyPr/>
          <a:lstStyle/>
          <a:p>
            <a:r>
              <a:rPr lang="en-US" sz="2800" dirty="0"/>
              <a:t>It is limited to only certain browsers like Firefox and Internet </a:t>
            </a:r>
            <a:r>
              <a:rPr lang="en-US" sz="2800" dirty="0" smtClean="0"/>
              <a:t>explorer</a:t>
            </a:r>
          </a:p>
          <a:p>
            <a:r>
              <a:rPr lang="en-US" sz="2800" dirty="0" smtClean="0"/>
              <a:t>We can</a:t>
            </a:r>
            <a:r>
              <a:rPr lang="en-US" sz="2800" dirty="0"/>
              <a:t> </a:t>
            </a:r>
            <a:r>
              <a:rPr lang="en-US" sz="2800" dirty="0" smtClean="0"/>
              <a:t>not put the verifications and transactions while recording.</a:t>
            </a:r>
          </a:p>
          <a:p>
            <a:r>
              <a:rPr lang="en-US" sz="2800" dirty="0" smtClean="0"/>
              <a:t>AJAX does not play well in encrypted environments. AJAX relies on plain text transmission (nothing but text can be transmitted through AJAX anyways), and so encrypted this stream and having the server-side program deal with it presents a large problem.</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440613" cy="3733800"/>
          </a:xfrm>
        </p:spPr>
        <p:txBody>
          <a:bodyPr/>
          <a:lstStyle/>
          <a:p>
            <a:r>
              <a:rPr lang="en-US" b="1" dirty="0" smtClean="0"/>
              <a:t>Thank you</a:t>
            </a:r>
            <a:endParaRPr lang="en-US" b="1" dirty="0"/>
          </a:p>
        </p:txBody>
      </p:sp>
      <p:sp>
        <p:nvSpPr>
          <p:cNvPr id="3" name="Content Placeholder 2"/>
          <p:cNvSpPr>
            <a:spLocks noGrp="1"/>
          </p:cNvSpPr>
          <p:nvPr>
            <p:ph idx="1"/>
          </p:nvPr>
        </p:nvSpPr>
        <p:spPr>
          <a:xfrm flipH="1">
            <a:off x="8909049" y="5923280"/>
            <a:ext cx="45719" cy="45719"/>
          </a:xfr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p:cNvSpPr>
          <p:nvPr>
            <p:ph type="ctrTitle"/>
          </p:nvPr>
        </p:nvSpPr>
        <p:spPr>
          <a:xfrm>
            <a:off x="0" y="0"/>
            <a:ext cx="4267200" cy="762000"/>
          </a:xfrm>
        </p:spPr>
        <p:txBody>
          <a:bodyPr/>
          <a:lstStyle/>
          <a:p>
            <a:pPr eaLnBrk="1" hangingPunct="1"/>
            <a:r>
              <a:rPr lang="en-US" sz="2800" b="1" dirty="0" smtClean="0"/>
              <a:t>What is Ajax Technology</a:t>
            </a:r>
            <a:endParaRPr lang="en-US" sz="2500" b="1" dirty="0" smtClean="0">
              <a:solidFill>
                <a:schemeClr val="bg1"/>
              </a:solidFill>
            </a:endParaRPr>
          </a:p>
        </p:txBody>
      </p:sp>
      <p:sp>
        <p:nvSpPr>
          <p:cNvPr id="3076" name="Rectangle 15"/>
          <p:cNvSpPr>
            <a:spLocks noChangeArrowheads="1"/>
          </p:cNvSpPr>
          <p:nvPr/>
        </p:nvSpPr>
        <p:spPr bwMode="auto">
          <a:xfrm>
            <a:off x="838200" y="6592888"/>
            <a:ext cx="2927350" cy="200025"/>
          </a:xfrm>
          <a:prstGeom prst="rect">
            <a:avLst/>
          </a:prstGeom>
          <a:noFill/>
          <a:ln w="9525">
            <a:noFill/>
            <a:miter lim="800000"/>
            <a:headEnd/>
            <a:tailEnd/>
          </a:ln>
        </p:spPr>
        <p:txBody>
          <a:bodyPr wrap="none">
            <a:spAutoFit/>
          </a:bodyPr>
          <a:lstStyle/>
          <a:p>
            <a:pPr>
              <a:spcBef>
                <a:spcPct val="50000"/>
              </a:spcBef>
            </a:pPr>
            <a:r>
              <a:rPr lang="en-US" sz="700" b="0">
                <a:solidFill>
                  <a:srgbClr val="7F7F7F"/>
                </a:solidFill>
              </a:rPr>
              <a:t>© Copyright 2011 ADP, Inc. Proprietary and Confidential Information</a:t>
            </a:r>
            <a:r>
              <a:rPr lang="en-US" sz="700" b="0">
                <a:solidFill>
                  <a:srgbClr val="ADAFAF"/>
                </a:solidFill>
              </a:rPr>
              <a:t>.</a:t>
            </a:r>
          </a:p>
        </p:txBody>
      </p:sp>
      <p:sp>
        <p:nvSpPr>
          <p:cNvPr id="6" name="Content Placeholder 2"/>
          <p:cNvSpPr>
            <a:spLocks noGrp="1"/>
          </p:cNvSpPr>
          <p:nvPr>
            <p:ph type="body" idx="4294967295"/>
          </p:nvPr>
        </p:nvSpPr>
        <p:spPr/>
        <p:txBody>
          <a:bodyPr>
            <a:normAutofit fontScale="25000" lnSpcReduction="20000"/>
          </a:bodyPr>
          <a:lstStyle/>
          <a:p>
            <a:r>
              <a:rPr lang="en-US" sz="8000" dirty="0" smtClean="0"/>
              <a:t>Ajax is an acronym for Asynchronous JavaScript and XML</a:t>
            </a:r>
          </a:p>
          <a:p>
            <a:endParaRPr lang="en-US" sz="8000" dirty="0" smtClean="0"/>
          </a:p>
          <a:p>
            <a:r>
              <a:rPr lang="en-US" sz="8000" dirty="0" smtClean="0"/>
              <a:t>With Ajax technology, web applications can send data to, and retrieve data from, a server asynchronously (in the background) without interfering with the display and behavior of the existing page. </a:t>
            </a:r>
          </a:p>
          <a:p>
            <a:endParaRPr lang="en-US" sz="8000" dirty="0" smtClean="0"/>
          </a:p>
          <a:p>
            <a:r>
              <a:rPr lang="en-US" sz="8000" dirty="0" smtClean="0"/>
              <a:t>JavaScript and the </a:t>
            </a:r>
            <a:r>
              <a:rPr lang="en-US" sz="8000" dirty="0" err="1" smtClean="0"/>
              <a:t>XMLHttpRequest</a:t>
            </a:r>
            <a:r>
              <a:rPr lang="en-US" sz="8000" dirty="0" smtClean="0"/>
              <a:t> object provide a method for exchanging data asynchronously between browser and server to avoid full page reloads.</a:t>
            </a:r>
          </a:p>
          <a:p>
            <a:endParaRPr lang="en-US" sz="8000" dirty="0" smtClean="0"/>
          </a:p>
          <a:p>
            <a:r>
              <a:rPr lang="en-US" sz="8000" dirty="0" smtClean="0"/>
              <a:t>Ajax is not one technology, but a group of technologies. Ajax uses a combination of HTML and CSS to mark up and style information. The DOM is accessed with JavaScript to dynamically display, and to allow the user to interact with the information presented. </a:t>
            </a:r>
          </a:p>
          <a:p>
            <a:endParaRPr lang="en-US" sz="80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 </a:t>
            </a:r>
            <a:r>
              <a:rPr lang="en-US" dirty="0" err="1" smtClean="0"/>
              <a:t>TruClient</a:t>
            </a:r>
            <a:endParaRPr lang="en-US" dirty="0"/>
          </a:p>
        </p:txBody>
      </p:sp>
      <p:sp>
        <p:nvSpPr>
          <p:cNvPr id="3" name="Content Placeholder 2"/>
          <p:cNvSpPr>
            <a:spLocks noGrp="1"/>
          </p:cNvSpPr>
          <p:nvPr>
            <p:ph idx="1"/>
          </p:nvPr>
        </p:nvSpPr>
        <p:spPr/>
        <p:txBody>
          <a:bodyPr/>
          <a:lstStyle/>
          <a:p>
            <a:r>
              <a:rPr lang="en-US" sz="2400" b="1" dirty="0" smtClean="0"/>
              <a:t>Ajax</a:t>
            </a:r>
            <a:r>
              <a:rPr lang="en-US" sz="2400" dirty="0" smtClean="0"/>
              <a:t> </a:t>
            </a:r>
            <a:r>
              <a:rPr lang="en-US" sz="2400" dirty="0" err="1" smtClean="0"/>
              <a:t>TruClient</a:t>
            </a:r>
            <a:r>
              <a:rPr lang="en-US" sz="2400" dirty="0" smtClean="0"/>
              <a:t> technology, available in HP </a:t>
            </a:r>
            <a:r>
              <a:rPr lang="en-US" sz="2400" dirty="0" err="1" smtClean="0"/>
              <a:t>LoadRunner</a:t>
            </a:r>
            <a:r>
              <a:rPr lang="en-US" sz="2400" dirty="0" smtClean="0"/>
              <a:t> , is an innovative, browser-based virtual user generator that supports simple Web applications, as well as modern, JavaScript-based applications built with virtually any available Ajax toolkit. By using the UI-level recording based on the browser’s own Document Object Model (DOM), the </a:t>
            </a:r>
            <a:r>
              <a:rPr lang="en-US" sz="2400" dirty="0" err="1" smtClean="0"/>
              <a:t>TruClient</a:t>
            </a:r>
            <a:r>
              <a:rPr lang="en-US" sz="2400" dirty="0" smtClean="0"/>
              <a:t> technology makes scripting much easier. Scripts are developed interactively in Mozilla Firefox and Internet Explorer</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575"/>
            <a:ext cx="8686800" cy="904875"/>
          </a:xfrm>
        </p:spPr>
        <p:txBody>
          <a:bodyPr/>
          <a:lstStyle/>
          <a:p>
            <a:r>
              <a:rPr lang="en-US" sz="3600" b="1" dirty="0" smtClean="0"/>
              <a:t>How HP </a:t>
            </a:r>
            <a:r>
              <a:rPr lang="en-US" sz="3600" b="1" dirty="0" err="1" smtClean="0"/>
              <a:t>TruClient</a:t>
            </a:r>
            <a:r>
              <a:rPr lang="en-US" sz="3600" b="1" dirty="0" smtClean="0"/>
              <a:t> technology works</a:t>
            </a:r>
            <a:endParaRPr lang="en-US" sz="3600" dirty="0"/>
          </a:p>
        </p:txBody>
      </p:sp>
      <p:sp>
        <p:nvSpPr>
          <p:cNvPr id="3" name="Content Placeholder 2"/>
          <p:cNvSpPr>
            <a:spLocks noGrp="1"/>
          </p:cNvSpPr>
          <p:nvPr>
            <p:ph idx="1"/>
          </p:nvPr>
        </p:nvSpPr>
        <p:spPr/>
        <p:txBody>
          <a:bodyPr/>
          <a:lstStyle/>
          <a:p>
            <a:r>
              <a:rPr lang="en-US" dirty="0" smtClean="0"/>
              <a:t>The recording mechanism in HP </a:t>
            </a:r>
            <a:r>
              <a:rPr lang="en-US" dirty="0" err="1" smtClean="0"/>
              <a:t>TruClient</a:t>
            </a:r>
            <a:r>
              <a:rPr lang="en-US" dirty="0" smtClean="0"/>
              <a:t> technology is fully interactive. When users interact with an application, they can see the script being developed on the screen. Using a unique, patented approach to object recognition, the script automatically recognizes and inserts the names of widgets in the application.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What are the Different Object Identification Methods </a:t>
            </a:r>
            <a:endParaRPr lang="en-US" sz="2800" dirty="0"/>
          </a:p>
        </p:txBody>
      </p:sp>
      <p:sp>
        <p:nvSpPr>
          <p:cNvPr id="3" name="Content Placeholder 2"/>
          <p:cNvSpPr>
            <a:spLocks noGrp="1"/>
          </p:cNvSpPr>
          <p:nvPr>
            <p:ph idx="1"/>
          </p:nvPr>
        </p:nvSpPr>
        <p:spPr/>
        <p:txBody>
          <a:bodyPr/>
          <a:lstStyle/>
          <a:p>
            <a:pPr>
              <a:buNone/>
            </a:pPr>
            <a:r>
              <a:rPr lang="en-US" sz="2800" dirty="0" err="1" smtClean="0"/>
              <a:t>TruClient</a:t>
            </a:r>
            <a:r>
              <a:rPr lang="en-US" sz="2800" dirty="0" smtClean="0"/>
              <a:t> has 3 object identification methods: </a:t>
            </a:r>
          </a:p>
          <a:p>
            <a:r>
              <a:rPr lang="en-US" sz="2800" b="1" dirty="0" smtClean="0"/>
              <a:t>Automatic</a:t>
            </a:r>
            <a:r>
              <a:rPr lang="en-US" sz="2800" dirty="0" smtClean="0"/>
              <a:t> (recommended):</a:t>
            </a:r>
            <a:r>
              <a:rPr lang="en-US" sz="2400" dirty="0" smtClean="0"/>
              <a:t>The Automatic method allows </a:t>
            </a:r>
            <a:r>
              <a:rPr lang="en-US" sz="2400" dirty="0" err="1" smtClean="0"/>
              <a:t>TruClient</a:t>
            </a:r>
            <a:r>
              <a:rPr lang="en-US" sz="2400" dirty="0" smtClean="0"/>
              <a:t> to use its internal advanced algorithms to locate the object.</a:t>
            </a:r>
          </a:p>
          <a:p>
            <a:r>
              <a:rPr lang="en-US" sz="2800" b="1" dirty="0" err="1" smtClean="0"/>
              <a:t>Xpath</a:t>
            </a:r>
            <a:r>
              <a:rPr lang="en-US" sz="2800" dirty="0" smtClean="0"/>
              <a:t>:</a:t>
            </a:r>
            <a:r>
              <a:rPr lang="en-US" sz="2800" b="1" dirty="0" smtClean="0"/>
              <a:t> </a:t>
            </a:r>
            <a:r>
              <a:rPr lang="en-US" sz="2400" dirty="0" smtClean="0"/>
              <a:t>The manual options of </a:t>
            </a:r>
            <a:r>
              <a:rPr lang="en-US" sz="2400" dirty="0" err="1" smtClean="0"/>
              <a:t>Xpath</a:t>
            </a:r>
            <a:r>
              <a:rPr lang="en-US" sz="2400" dirty="0" smtClean="0"/>
              <a:t> provide a means to enter an </a:t>
            </a:r>
            <a:r>
              <a:rPr lang="en-US" sz="2400" dirty="0" err="1" smtClean="0"/>
              <a:t>XPath</a:t>
            </a:r>
            <a:r>
              <a:rPr lang="en-US" sz="2400" dirty="0" smtClean="0"/>
              <a:t> expression that will locate the object. This options override </a:t>
            </a:r>
            <a:r>
              <a:rPr lang="en-US" sz="2400" dirty="0" err="1" smtClean="0"/>
              <a:t>TruClient</a:t>
            </a:r>
            <a:r>
              <a:rPr lang="en-US" sz="2400" dirty="0" smtClean="0"/>
              <a:t> object location algorithms.</a:t>
            </a:r>
          </a:p>
          <a:p>
            <a:r>
              <a:rPr lang="en-US" sz="2800" b="1" dirty="0" smtClean="0"/>
              <a:t>JavaScript</a:t>
            </a:r>
            <a:r>
              <a:rPr lang="en-US" sz="2800" dirty="0" smtClean="0"/>
              <a:t>: </a:t>
            </a:r>
            <a:r>
              <a:rPr lang="en-US" sz="2400" dirty="0" smtClean="0"/>
              <a:t>The manual options of JavaScript provide a means to enter an JavaScript expression that will locate the object. This options also override </a:t>
            </a:r>
            <a:r>
              <a:rPr lang="en-US" sz="2400" dirty="0" err="1" smtClean="0"/>
              <a:t>TruClient</a:t>
            </a:r>
            <a:r>
              <a:rPr lang="en-US" sz="2400" dirty="0" smtClean="0"/>
              <a:t> object location algorithms.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Slider</a:t>
            </a:r>
            <a:endParaRPr lang="en-US" dirty="0"/>
          </a:p>
        </p:txBody>
      </p:sp>
      <p:sp>
        <p:nvSpPr>
          <p:cNvPr id="3" name="Content Placeholder 2"/>
          <p:cNvSpPr>
            <a:spLocks noGrp="1"/>
          </p:cNvSpPr>
          <p:nvPr>
            <p:ph idx="1"/>
          </p:nvPr>
        </p:nvSpPr>
        <p:spPr/>
        <p:txBody>
          <a:bodyPr/>
          <a:lstStyle/>
          <a:p>
            <a:r>
              <a:rPr lang="en-US" sz="2400" dirty="0" smtClean="0"/>
              <a:t>Ajax </a:t>
            </a:r>
            <a:r>
              <a:rPr lang="en-US" sz="2400" dirty="0" err="1" smtClean="0"/>
              <a:t>TruClient</a:t>
            </a:r>
            <a:r>
              <a:rPr lang="en-US" sz="2400" dirty="0" smtClean="0"/>
              <a:t> records all the events in the application. The event we are looking for may be in a different script level from the one being displayed.</a:t>
            </a:r>
          </a:p>
          <a:p>
            <a:r>
              <a:rPr lang="en-US" sz="2400" dirty="0" smtClean="0"/>
              <a:t>We can tell that additional steps exist in other script levels if the steps in the viewed level are not numbered consecutively.</a:t>
            </a:r>
          </a:p>
          <a:p>
            <a:r>
              <a:rPr lang="en-US" sz="2400" dirty="0" smtClean="0"/>
              <a:t>The current script level is set using the slider in the toolbar.</a:t>
            </a:r>
          </a:p>
          <a:p>
            <a:r>
              <a:rPr lang="en-US" sz="2400" dirty="0" smtClean="0"/>
              <a:t>We can look for missing event or step in the other levels by changing the slider value.</a:t>
            </a:r>
          </a:p>
          <a:p>
            <a:r>
              <a:rPr lang="en-US" sz="2400" dirty="0" smtClean="0"/>
              <a:t>Once you have found the required event you can change its level and make it part of level 1.</a:t>
            </a:r>
          </a:p>
          <a:p>
            <a:r>
              <a:rPr lang="en-US" sz="2400" dirty="0" smtClean="0"/>
              <a:t>Change the script level back to level 1 and try to replay again.</a:t>
            </a:r>
          </a:p>
          <a:p>
            <a:endParaRPr lang="en-US" sz="2400" dirty="0"/>
          </a:p>
        </p:txBody>
      </p:sp>
      <p:pic>
        <p:nvPicPr>
          <p:cNvPr id="4" name="Picture 2"/>
          <p:cNvPicPr>
            <a:picLocks noChangeAspect="1" noChangeArrowheads="1"/>
          </p:cNvPicPr>
          <p:nvPr/>
        </p:nvPicPr>
        <p:blipFill>
          <a:blip r:embed="rId2" cstate="print"/>
          <a:srcRect/>
          <a:stretch>
            <a:fillRect/>
          </a:stretch>
        </p:blipFill>
        <p:spPr bwMode="auto">
          <a:xfrm>
            <a:off x="5410200" y="381000"/>
            <a:ext cx="1066800" cy="3902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Parameterization</a:t>
            </a:r>
            <a:endParaRPr lang="en-US" dirty="0"/>
          </a:p>
        </p:txBody>
      </p:sp>
      <p:sp>
        <p:nvSpPr>
          <p:cNvPr id="3" name="Content Placeholder 2"/>
          <p:cNvSpPr>
            <a:spLocks noGrp="1"/>
          </p:cNvSpPr>
          <p:nvPr>
            <p:ph idx="1"/>
          </p:nvPr>
        </p:nvSpPr>
        <p:spPr/>
        <p:txBody>
          <a:bodyPr/>
          <a:lstStyle/>
          <a:p>
            <a:r>
              <a:rPr lang="en-US" sz="2800" dirty="0" smtClean="0"/>
              <a:t>To enable the script to more accurately represent the production environment, you can enhance it with parameters, replacing static data values with variables.</a:t>
            </a:r>
          </a:p>
          <a:p>
            <a:r>
              <a:rPr lang="en-US" sz="2800" dirty="0" smtClean="0"/>
              <a:t>Parameters are added via </a:t>
            </a:r>
            <a:r>
              <a:rPr lang="en-US" sz="2800" dirty="0" err="1" smtClean="0"/>
              <a:t>VuGen</a:t>
            </a:r>
            <a:r>
              <a:rPr lang="en-US" sz="2800" dirty="0" smtClean="0"/>
              <a:t>, just like any other protocol.</a:t>
            </a:r>
          </a:p>
          <a:p>
            <a:r>
              <a:rPr lang="en-US" sz="2800" dirty="0" smtClean="0"/>
              <a:t>They can be referenced in the script using the </a:t>
            </a:r>
            <a:r>
              <a:rPr lang="en-US" sz="2800" dirty="0" err="1" smtClean="0"/>
              <a:t>LR.getParam</a:t>
            </a:r>
            <a:r>
              <a:rPr lang="en-US" sz="2800" dirty="0" smtClean="0"/>
              <a:t> and </a:t>
            </a:r>
            <a:r>
              <a:rPr lang="en-US" sz="2800" dirty="0" err="1" smtClean="0"/>
              <a:t>LR.setParam</a:t>
            </a:r>
            <a:r>
              <a:rPr lang="en-US" sz="2800" dirty="0" smtClean="0"/>
              <a:t> functions.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How to Check for Specific Text</a:t>
            </a:r>
            <a:endParaRPr lang="en-US" sz="3600" dirty="0"/>
          </a:p>
        </p:txBody>
      </p:sp>
      <p:sp>
        <p:nvSpPr>
          <p:cNvPr id="3" name="Content Placeholder 2"/>
          <p:cNvSpPr>
            <a:spLocks noGrp="1"/>
          </p:cNvSpPr>
          <p:nvPr>
            <p:ph idx="1"/>
          </p:nvPr>
        </p:nvSpPr>
        <p:spPr/>
        <p:txBody>
          <a:bodyPr/>
          <a:lstStyle/>
          <a:p>
            <a:r>
              <a:rPr lang="en-US" sz="2800" dirty="0" smtClean="0"/>
              <a:t>In </a:t>
            </a:r>
            <a:r>
              <a:rPr lang="en-US" sz="2800" dirty="0" err="1" smtClean="0"/>
              <a:t>TruClient</a:t>
            </a:r>
            <a:r>
              <a:rPr lang="en-US" sz="2800" dirty="0" smtClean="0"/>
              <a:t>, to check the accuracy of the transaction we can add a verify step from the functions section of the toolbox and can simply select the object and define the value that we need to verify.</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lstStyle/>
          <a:p>
            <a:r>
              <a:rPr lang="en-US" sz="2800" dirty="0" smtClean="0"/>
              <a:t>No Correlations required.</a:t>
            </a:r>
          </a:p>
          <a:p>
            <a:r>
              <a:rPr lang="en-US" sz="2800" dirty="0" smtClean="0"/>
              <a:t>Interactive, dynamic scripting.</a:t>
            </a:r>
          </a:p>
          <a:p>
            <a:r>
              <a:rPr lang="en-US" sz="2800" dirty="0" smtClean="0"/>
              <a:t>Support all Ajax applications.</a:t>
            </a:r>
          </a:p>
          <a:p>
            <a:r>
              <a:rPr lang="en-US" sz="2800" dirty="0" smtClean="0"/>
              <a:t>The </a:t>
            </a:r>
            <a:r>
              <a:rPr lang="en-US" sz="2800" dirty="0" err="1" smtClean="0"/>
              <a:t>TruClient</a:t>
            </a:r>
            <a:r>
              <a:rPr lang="en-US" sz="2800" dirty="0" smtClean="0"/>
              <a:t> recording engine can automatically suggest alternate automation steps, saving our time on script debugging and troubleshooting.</a:t>
            </a:r>
          </a:p>
          <a:p>
            <a:r>
              <a:rPr lang="en-US" sz="2800" dirty="0" err="1" smtClean="0"/>
              <a:t>TruClient</a:t>
            </a:r>
            <a:r>
              <a:rPr lang="en-US" sz="2800" dirty="0" smtClean="0"/>
              <a:t> also makes scripting much faster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1C83C96CBAC84195C24FEBB68FC299" ma:contentTypeVersion="0" ma:contentTypeDescription="Create a new document." ma:contentTypeScope="" ma:versionID="87191b145b8efc8f296ce8cf41d6d0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F6DC59E-F562-49BB-AF2D-F40E93A34B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D1A75D4-0FED-4C6B-AACD-5E0CDE5758BD}">
  <ds:schemaRefs>
    <ds:schemaRef ds:uri="http://schemas.microsoft.com/sharepoint/v3/contenttype/forms"/>
  </ds:schemaRefs>
</ds:datastoreItem>
</file>

<file path=customXml/itemProps3.xml><?xml version="1.0" encoding="utf-8"?>
<ds:datastoreItem xmlns:ds="http://schemas.openxmlformats.org/officeDocument/2006/customXml" ds:itemID="{2052FDE7-F467-4763-BD8C-243CA0AD22F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5852</TotalTime>
  <Words>688</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Default Design</vt:lpstr>
      <vt:lpstr>1_Default Design</vt:lpstr>
      <vt:lpstr>PowerPoint Presentation</vt:lpstr>
      <vt:lpstr>What is Ajax Technology</vt:lpstr>
      <vt:lpstr>What is Ajax TruClient</vt:lpstr>
      <vt:lpstr>How HP TruClient technology works</vt:lpstr>
      <vt:lpstr>What are the Different Object Identification Methods </vt:lpstr>
      <vt:lpstr>Slider</vt:lpstr>
      <vt:lpstr>Parameterization</vt:lpstr>
      <vt:lpstr>How to Check for Specific Text</vt:lpstr>
      <vt:lpstr>Advantages</vt:lpstr>
      <vt:lpstr>Disadvantages</vt:lpstr>
      <vt:lpstr>Thank you</vt:lpstr>
    </vt:vector>
  </TitlesOfParts>
  <Company>ADP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balijepp</dc:creator>
  <cp:lastModifiedBy>thakursi</cp:lastModifiedBy>
  <cp:revision>29</cp:revision>
  <dcterms:created xsi:type="dcterms:W3CDTF">2011-07-25T09:45:42Z</dcterms:created>
  <dcterms:modified xsi:type="dcterms:W3CDTF">2014-06-18T12:58:18Z</dcterms:modified>
</cp:coreProperties>
</file>