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49" r:id="rId5"/>
  </p:sldMasterIdLst>
  <p:sldIdLst>
    <p:sldId id="257" r:id="rId6"/>
    <p:sldId id="291" r:id="rId7"/>
    <p:sldId id="267" r:id="rId8"/>
    <p:sldId id="270" r:id="rId9"/>
    <p:sldId id="269" r:id="rId10"/>
    <p:sldId id="268" r:id="rId11"/>
    <p:sldId id="275" r:id="rId12"/>
    <p:sldId id="274" r:id="rId13"/>
    <p:sldId id="273" r:id="rId14"/>
    <p:sldId id="272" r:id="rId15"/>
    <p:sldId id="280" r:id="rId16"/>
    <p:sldId id="279" r:id="rId17"/>
    <p:sldId id="278" r:id="rId18"/>
    <p:sldId id="277" r:id="rId19"/>
    <p:sldId id="276" r:id="rId20"/>
    <p:sldId id="286" r:id="rId21"/>
    <p:sldId id="285" r:id="rId22"/>
    <p:sldId id="284" r:id="rId23"/>
    <p:sldId id="283" r:id="rId24"/>
    <p:sldId id="26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4" d="100"/>
          <a:sy n="94" d="100"/>
        </p:scale>
        <p:origin x="1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D392A-D8EB-4510-9BA8-88AD55CC33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CD6682-61A8-4DEA-B9A8-332D1E8E2D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F57C3B-656B-41D4-BB4E-631CE3982C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EC4A4F-5E7A-4515-8E5C-96BA459520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091090-1E7C-466C-808E-F7B8281B3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13C05-F23D-45C2-9762-F45768FFB5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417507-2384-4596-B779-5D6C066EE5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155575"/>
            <a:ext cx="2093912" cy="581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5575"/>
            <a:ext cx="6129338" cy="581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9AB00C-7866-4E6F-B3C0-4B6DDA8A1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CC323-C5CF-414E-AAC2-6C527CF6EB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2521B-0B13-435C-98B3-E620AF6FA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AD91B-0080-4BBC-ADE9-7A8739A136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75C3-03C8-4FB7-974A-A904A028A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A0C428-07CD-4C4D-BCD7-39CFBB8296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76E6FF-967E-4877-9DB4-D320BD0C12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E1B81-B2D6-4003-89D1-A1E92FC7B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111625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425" y="1143000"/>
            <a:ext cx="4111625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1030DB-8945-4CA2-81A3-6D2DE045A3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5257800"/>
            <a:chExt cx="9144000" cy="1600200"/>
          </a:xfrm>
        </p:grpSpPr>
        <p:pic>
          <p:nvPicPr>
            <p:cNvPr id="1032" name="Picture 7" descr="ADP_PPT_Exhibits_simple-17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5257800"/>
              <a:ext cx="91440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2" descr="\\psf\Host\Volumes\johbee\Documents\01_Freelance_Design\INTERBRAND\ADP\exports\slideMaster_Logo300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43875" y="6440486"/>
              <a:ext cx="630982" cy="283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7" name="Picture 9" descr="ADP_PPT_Exhibits_simple-15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155575"/>
            <a:ext cx="7440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143000"/>
            <a:ext cx="837565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1600" y="6400800"/>
            <a:ext cx="293688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</a:defRPr>
            </a:lvl1pPr>
          </a:lstStyle>
          <a:p>
            <a:pPr>
              <a:defRPr/>
            </a:pPr>
            <a:fld id="{9EC67F3C-2D14-426F-B1FE-840F0BBA4B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305800" y="6526213"/>
            <a:ext cx="546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</a:rPr>
              <a:t>India</a:t>
            </a:r>
          </a:p>
        </p:txBody>
      </p:sp>
      <p:pic>
        <p:nvPicPr>
          <p:cNvPr id="1035" name="Picture 11" descr="Final Pneumonic-pp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3" y="6324600"/>
            <a:ext cx="463550" cy="533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0"/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5257800"/>
            <a:chExt cx="9144000" cy="1600200"/>
          </a:xfrm>
        </p:grpSpPr>
        <p:pic>
          <p:nvPicPr>
            <p:cNvPr id="10243" name="Picture 7" descr="ADP_PPT_Exhibits_simple-17.png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5257800"/>
              <a:ext cx="91440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4" name="Picture 2" descr="\\psf\Host\Volumes\johbee\Documents\01_Freelance_Design\INTERBRAND\ADP\exports\slideMaster_Logo300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743875" y="6440486"/>
              <a:ext cx="630982" cy="283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5" name="Picture 9" descr="ADP_PPT_Exhibits_simple-15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155575"/>
            <a:ext cx="7440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143000"/>
            <a:ext cx="837565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1600" y="6400800"/>
            <a:ext cx="293688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</a:defRPr>
            </a:lvl1pPr>
          </a:lstStyle>
          <a:p>
            <a:pPr>
              <a:defRPr/>
            </a:pPr>
            <a:fld id="{7C044702-D722-43AA-949C-4CF2B71BF4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305800" y="6526213"/>
            <a:ext cx="546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</a:rPr>
              <a:t>India</a:t>
            </a:r>
          </a:p>
        </p:txBody>
      </p:sp>
      <p:pic>
        <p:nvPicPr>
          <p:cNvPr id="10250" name="Picture 10" descr="Final Pneumonic-pp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28575" y="6267450"/>
            <a:ext cx="512763" cy="5905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Placeholder 2"/>
          <p:cNvSpPr>
            <a:spLocks/>
          </p:cNvSpPr>
          <p:nvPr/>
        </p:nvSpPr>
        <p:spPr bwMode="auto">
          <a:xfrm>
            <a:off x="0" y="2667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                     </a:t>
            </a:r>
            <a:r>
              <a:rPr lang="en-US" sz="3200" dirty="0">
                <a:solidFill>
                  <a:schemeClr val="bg1"/>
                </a:solidFill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Analysis graphs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725" y="1949500"/>
            <a:ext cx="7065000" cy="321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72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Analysis graphs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990600"/>
            <a:ext cx="8001000" cy="5257800"/>
          </a:xfrm>
        </p:spPr>
        <p:txBody>
          <a:bodyPr/>
          <a:lstStyle/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b="1" dirty="0" err="1">
                <a:latin typeface="Arial Narrow" pitchFamily="34" charset="0"/>
              </a:rPr>
              <a:t>Vuser</a:t>
            </a:r>
            <a:r>
              <a:rPr lang="en-US" sz="2000" b="1" dirty="0">
                <a:latin typeface="Arial Narrow" pitchFamily="34" charset="0"/>
              </a:rPr>
              <a:t> 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 err="1">
                <a:latin typeface="Arial Narrow" pitchFamily="34" charset="0"/>
              </a:rPr>
              <a:t>Vuser</a:t>
            </a:r>
            <a:r>
              <a:rPr lang="en-US" sz="2000" dirty="0">
                <a:latin typeface="Arial Narrow" pitchFamily="34" charset="0"/>
              </a:rPr>
              <a:t> graphs display information about </a:t>
            </a:r>
            <a:r>
              <a:rPr lang="en-US" sz="2000" dirty="0" err="1">
                <a:latin typeface="Arial Narrow" pitchFamily="34" charset="0"/>
              </a:rPr>
              <a:t>Vuser</a:t>
            </a:r>
            <a:r>
              <a:rPr lang="en-US" sz="2000" dirty="0">
                <a:latin typeface="Arial Narrow" pitchFamily="34" charset="0"/>
              </a:rPr>
              <a:t> states and other </a:t>
            </a:r>
            <a:r>
              <a:rPr lang="en-US" sz="2000" dirty="0" err="1">
                <a:latin typeface="Arial Narrow" pitchFamily="34" charset="0"/>
              </a:rPr>
              <a:t>Vuser</a:t>
            </a:r>
            <a:r>
              <a:rPr lang="en-US" sz="2000" dirty="0">
                <a:latin typeface="Arial Narrow" pitchFamily="34" charset="0"/>
              </a:rPr>
              <a:t> statistics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sz="2000" dirty="0">
              <a:latin typeface="Arial Narrow" pitchFamily="34" charset="0"/>
            </a:endParaRP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b="1" dirty="0">
                <a:latin typeface="Arial Narrow" pitchFamily="34" charset="0"/>
              </a:rPr>
              <a:t>Error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Error graphs provide information about the errors that occurred during the scenario execution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sz="2000" dirty="0">
              <a:latin typeface="Arial Narrow" pitchFamily="34" charset="0"/>
            </a:endParaRP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b="1" dirty="0">
                <a:latin typeface="Arial Narrow" pitchFamily="34" charset="0"/>
              </a:rPr>
              <a:t>Transaction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Transaction graphs and reports provide information about transaction performance and response time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Analysis graphs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b="1" dirty="0">
                <a:latin typeface="Arial Narrow" pitchFamily="34" charset="0"/>
              </a:rPr>
              <a:t>Web Resource</a:t>
            </a:r>
            <a:r>
              <a:rPr lang="en-US" sz="2000" dirty="0">
                <a:latin typeface="Arial Narrow" pitchFamily="34" charset="0"/>
              </a:rPr>
              <a:t> 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These graphs provide information about the throughput, hits per second, HTTP responses per second, and downloaded pages per second for Web </a:t>
            </a:r>
            <a:r>
              <a:rPr lang="en-US" sz="2000" dirty="0" err="1">
                <a:latin typeface="Arial Narrow" pitchFamily="34" charset="0"/>
              </a:rPr>
              <a:t>Vusers</a:t>
            </a:r>
            <a:r>
              <a:rPr lang="en-US" sz="2000" dirty="0">
                <a:latin typeface="Arial Narrow" pitchFamily="34" charset="0"/>
              </a:rPr>
              <a:t>. 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sz="2000" dirty="0">
              <a:latin typeface="Arial Narrow" pitchFamily="34" charset="0"/>
            </a:endParaRP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b="1" dirty="0">
                <a:latin typeface="Arial Narrow" pitchFamily="34" charset="0"/>
              </a:rPr>
              <a:t>System Resource 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These graphs show statistics relating to the system resources that were monitored during the scenario using the online monitor. 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sz="2000" dirty="0">
              <a:latin typeface="Arial Narrow" pitchFamily="34" charset="0"/>
            </a:endParaRP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b="1" dirty="0">
                <a:latin typeface="Arial Narrow" pitchFamily="34" charset="0"/>
              </a:rPr>
              <a:t>Network Monitor</a:t>
            </a:r>
            <a:r>
              <a:rPr lang="en-US" sz="2000" dirty="0">
                <a:latin typeface="Arial Narrow" pitchFamily="34" charset="0"/>
              </a:rPr>
              <a:t> 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Network Monitor graphs provide information about the network delays. </a:t>
            </a:r>
          </a:p>
          <a:p>
            <a:pP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2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Opening Analysis graphs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91000" cy="4419600"/>
          </a:xfrm>
        </p:spPr>
        <p:txBody>
          <a:bodyPr/>
          <a:lstStyle/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By default, Load Runner displays only the Summary Report in the graph tree view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 </a:t>
            </a:r>
          </a:p>
          <a:p>
            <a:pPr marL="457200" lvl="1" indent="0"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Select Graph &gt; Add Graph or click &lt;New Graph&gt; in the graph tree view 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sz="2000" dirty="0">
              <a:latin typeface="Arial Narrow" pitchFamily="34" charset="0"/>
            </a:endParaRPr>
          </a:p>
          <a:p>
            <a:pPr marL="457200" lvl="1" indent="0"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This opens a New Graph dialog box</a:t>
            </a:r>
            <a:r>
              <a:rPr lang="en-US" dirty="0">
                <a:latin typeface="Arial Narrow" pitchFamily="34" charset="0"/>
              </a:rPr>
              <a:t/>
            </a:r>
            <a:br>
              <a:rPr lang="en-US" dirty="0">
                <a:latin typeface="Arial Narrow" pitchFamily="34" charset="0"/>
              </a:rPr>
            </a:br>
            <a:endParaRPr lang="en-US" dirty="0">
              <a:latin typeface="Arial Narrow" pitchFamily="34" charset="0"/>
            </a:endParaRPr>
          </a:p>
          <a:p>
            <a:pPr marL="457200" lvl="1" indent="0"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000" dirty="0">
                <a:latin typeface="Arial Narrow" pitchFamily="34" charset="0"/>
              </a:rPr>
              <a:t>Choose the required graph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1225" y="1095375"/>
            <a:ext cx="427355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27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Analysis - Summary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9900" y="1219200"/>
            <a:ext cx="581025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31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Running </a:t>
            </a: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Vusers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632" y="1219200"/>
            <a:ext cx="7132385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4724400"/>
            <a:ext cx="7239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dirty="0">
                <a:solidFill>
                  <a:srgbClr val="000000"/>
                </a:solidFill>
              </a:rPr>
              <a:t>Displays the number of </a:t>
            </a:r>
            <a:r>
              <a:rPr lang="en-US" sz="1400" b="0" dirty="0" err="1">
                <a:solidFill>
                  <a:srgbClr val="000000"/>
                </a:solidFill>
              </a:rPr>
              <a:t>Vusers</a:t>
            </a:r>
            <a:r>
              <a:rPr lang="en-US" sz="1400" b="0" dirty="0">
                <a:solidFill>
                  <a:srgbClr val="000000"/>
                </a:solidFill>
              </a:rPr>
              <a:t> that executed </a:t>
            </a:r>
            <a:r>
              <a:rPr lang="en-US" sz="1400" b="0" dirty="0" err="1">
                <a:solidFill>
                  <a:srgbClr val="000000"/>
                </a:solidFill>
              </a:rPr>
              <a:t>Vuser</a:t>
            </a:r>
            <a:r>
              <a:rPr lang="en-US" sz="1400" b="0" dirty="0">
                <a:solidFill>
                  <a:srgbClr val="000000"/>
                </a:solidFill>
              </a:rPr>
              <a:t> scripts, and their status, during each second of a load test. This graph is useful for determining the </a:t>
            </a:r>
            <a:r>
              <a:rPr lang="en-US" sz="1400" b="0" dirty="0" err="1">
                <a:solidFill>
                  <a:srgbClr val="000000"/>
                </a:solidFill>
              </a:rPr>
              <a:t>Vuser</a:t>
            </a:r>
            <a:r>
              <a:rPr lang="en-US" sz="1400" b="0" dirty="0">
                <a:solidFill>
                  <a:srgbClr val="000000"/>
                </a:solidFill>
              </a:rPr>
              <a:t> load on your server at any given moment. </a:t>
            </a:r>
          </a:p>
        </p:txBody>
      </p:sp>
    </p:spTree>
    <p:extLst>
      <p:ext uri="{BB962C8B-B14F-4D97-AF65-F5344CB8AC3E}">
        <p14:creationId xmlns:p14="http://schemas.microsoft.com/office/powerpoint/2010/main" val="34755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Transaction Summary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501" y="1219200"/>
            <a:ext cx="5049699" cy="4006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5257800"/>
            <a:ext cx="7543800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dirty="0">
                <a:solidFill>
                  <a:srgbClr val="000000"/>
                </a:solidFill>
              </a:rPr>
              <a:t>Displays the number of transactions that passed, failed, stopped, or ended with  </a:t>
            </a:r>
            <a:r>
              <a:rPr lang="en-US" sz="1200" b="0" dirty="0" smtClean="0">
                <a:solidFill>
                  <a:srgbClr val="000000"/>
                </a:solidFill>
              </a:rPr>
              <a:t>errors</a:t>
            </a:r>
            <a:r>
              <a:rPr lang="en-US" sz="1200" b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Throughput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14400"/>
            <a:ext cx="6141180" cy="40897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" y="4953000"/>
            <a:ext cx="84582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ts val="363"/>
              </a:spcBef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dirty="0">
                <a:solidFill>
                  <a:srgbClr val="000000"/>
                </a:solidFill>
                <a:latin typeface="Trebuchet MS" pitchFamily="34" charset="0"/>
              </a:rPr>
              <a:t>Displays the amount of throughput (in bytes) on the Web server during the load test. Throughput represents the amount of data that the </a:t>
            </a:r>
            <a:r>
              <a:rPr lang="en-US" sz="1200" b="0" dirty="0" err="1">
                <a:solidFill>
                  <a:srgbClr val="000000"/>
                </a:solidFill>
                <a:latin typeface="Trebuchet MS" pitchFamily="34" charset="0"/>
              </a:rPr>
              <a:t>Vusers</a:t>
            </a:r>
            <a:r>
              <a:rPr lang="en-US" sz="1200" b="0" dirty="0">
                <a:solidFill>
                  <a:srgbClr val="000000"/>
                </a:solidFill>
                <a:latin typeface="Trebuchet MS" pitchFamily="34" charset="0"/>
              </a:rPr>
              <a:t> received from the server at any given second. This graph helps you to evaluate the amount of load </a:t>
            </a:r>
            <a:r>
              <a:rPr lang="en-US" sz="1200" b="0" dirty="0" err="1">
                <a:solidFill>
                  <a:srgbClr val="000000"/>
                </a:solidFill>
                <a:latin typeface="Trebuchet MS" pitchFamily="34" charset="0"/>
              </a:rPr>
              <a:t>Vusers</a:t>
            </a:r>
            <a:r>
              <a:rPr lang="en-US" sz="1200" b="0" dirty="0">
                <a:solidFill>
                  <a:srgbClr val="000000"/>
                </a:solidFill>
                <a:latin typeface="Trebuchet MS" pitchFamily="34" charset="0"/>
              </a:rPr>
              <a:t> generate, in terms of server throughput.</a:t>
            </a:r>
          </a:p>
        </p:txBody>
      </p:sp>
    </p:spTree>
    <p:extLst>
      <p:ext uri="{BB962C8B-B14F-4D97-AF65-F5344CB8AC3E}">
        <p14:creationId xmlns:p14="http://schemas.microsoft.com/office/powerpoint/2010/main" val="42760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Hits Per Second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721" y="1143000"/>
            <a:ext cx="6103080" cy="40643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758825" y="5257800"/>
            <a:ext cx="7699375" cy="730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ts val="363"/>
              </a:spcBef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b="0" dirty="0">
                <a:solidFill>
                  <a:srgbClr val="000000"/>
                </a:solidFill>
                <a:latin typeface="Trebuchet MS" pitchFamily="34" charset="0"/>
              </a:rPr>
              <a:t>Displays the number of hits made on the Web server by </a:t>
            </a:r>
            <a:r>
              <a:rPr lang="en-US" sz="1100" b="0" dirty="0" err="1">
                <a:solidFill>
                  <a:srgbClr val="000000"/>
                </a:solidFill>
                <a:latin typeface="Trebuchet MS" pitchFamily="34" charset="0"/>
              </a:rPr>
              <a:t>Vusers</a:t>
            </a:r>
            <a:r>
              <a:rPr lang="en-US" sz="1100" b="0" dirty="0">
                <a:solidFill>
                  <a:srgbClr val="000000"/>
                </a:solidFill>
                <a:latin typeface="Trebuchet MS" pitchFamily="34" charset="0"/>
              </a:rPr>
              <a:t> during each second of the load test. This graph helps you evaluate the amount of load </a:t>
            </a:r>
            <a:r>
              <a:rPr lang="en-US" sz="1100" b="0" dirty="0" err="1">
                <a:solidFill>
                  <a:srgbClr val="000000"/>
                </a:solidFill>
                <a:latin typeface="Trebuchet MS" pitchFamily="34" charset="0"/>
              </a:rPr>
              <a:t>Vusers</a:t>
            </a:r>
            <a:r>
              <a:rPr lang="en-US" sz="1100" b="0" dirty="0">
                <a:solidFill>
                  <a:srgbClr val="000000"/>
                </a:solidFill>
                <a:latin typeface="Trebuchet MS" pitchFamily="34" charset="0"/>
              </a:rPr>
              <a:t> generate, in terms of the number of hits.</a:t>
            </a:r>
          </a:p>
        </p:txBody>
      </p:sp>
    </p:spTree>
    <p:extLst>
      <p:ext uri="{BB962C8B-B14F-4D97-AF65-F5344CB8AC3E}">
        <p14:creationId xmlns:p14="http://schemas.microsoft.com/office/powerpoint/2010/main" val="18460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Avg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Transaction Response Time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2023" y="1219200"/>
            <a:ext cx="4384977" cy="40190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5566408"/>
            <a:ext cx="7391400" cy="59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0" dirty="0">
                <a:solidFill>
                  <a:srgbClr val="000000"/>
                </a:solidFill>
              </a:rPr>
              <a:t>Displays the average time taken to perform transactions during each second of the </a:t>
            </a:r>
            <a:r>
              <a:rPr lang="en-US" sz="1000" b="0" dirty="0" smtClean="0">
                <a:solidFill>
                  <a:srgbClr val="000000"/>
                </a:solidFill>
              </a:rPr>
              <a:t>load </a:t>
            </a:r>
            <a:r>
              <a:rPr lang="en-US" sz="1000" b="0" dirty="0">
                <a:solidFill>
                  <a:srgbClr val="000000"/>
                </a:solidFill>
              </a:rPr>
              <a:t>test. This graph helps you determine whether the performance of the server is </a:t>
            </a:r>
            <a:r>
              <a:rPr lang="en-US" sz="1000" b="0" dirty="0" smtClean="0">
                <a:solidFill>
                  <a:srgbClr val="000000"/>
                </a:solidFill>
              </a:rPr>
              <a:t>within </a:t>
            </a:r>
            <a:r>
              <a:rPr lang="en-US" sz="1000" b="0" dirty="0">
                <a:solidFill>
                  <a:srgbClr val="000000"/>
                </a:solidFill>
              </a:rPr>
              <a:t>acceptable minimum and maximum transaction performance time ranges             defined for your system.</a:t>
            </a:r>
          </a:p>
        </p:txBody>
      </p:sp>
    </p:spTree>
    <p:extLst>
      <p:ext uri="{BB962C8B-B14F-4D97-AF65-F5344CB8AC3E}">
        <p14:creationId xmlns:p14="http://schemas.microsoft.com/office/powerpoint/2010/main" val="40691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HTTP Status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000" dirty="0">
              <a:solidFill>
                <a:srgbClr val="000000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1xx Informational </a:t>
            </a:r>
          </a:p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2xx Success </a:t>
            </a:r>
          </a:p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3xx Redirection </a:t>
            </a:r>
          </a:p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4xx Client Error </a:t>
            </a:r>
          </a:p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5xx Server Error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440613" cy="37338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909049" y="5923280"/>
            <a:ext cx="45719" cy="4571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HTTP Status 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588527" cy="482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HTTP Status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Clr>
                <a:srgbClr val="000000"/>
              </a:buClr>
              <a:buSzPct val="100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b="1" dirty="0" smtClean="0">
                <a:latin typeface="Arial Narrow" pitchFamily="34" charset="0"/>
              </a:rPr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5678488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What is a Counter?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219200"/>
            <a:ext cx="6553200" cy="1066800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571500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</a:pPr>
            <a:r>
              <a:rPr lang="en-US" sz="1600" dirty="0"/>
              <a:t>A Counter is a unit that measures and gathers </a:t>
            </a:r>
            <a:r>
              <a:rPr lang="en-US" sz="1600" b="1" dirty="0" smtClean="0"/>
              <a:t>performance</a:t>
            </a:r>
            <a:r>
              <a:rPr lang="en-US" sz="1600" dirty="0" smtClean="0"/>
              <a:t>-relevant events </a:t>
            </a:r>
            <a:r>
              <a:rPr lang="en-US" sz="1600" dirty="0"/>
              <a:t>of the </a:t>
            </a:r>
            <a:r>
              <a:rPr lang="en-US" sz="1600" dirty="0" smtClean="0"/>
              <a:t>system, which allows </a:t>
            </a:r>
            <a:r>
              <a:rPr lang="en-US" sz="1600" dirty="0"/>
              <a:t>us to track the performance of your </a:t>
            </a:r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9241" y="2971800"/>
            <a:ext cx="3890962" cy="279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b="1" dirty="0">
                <a:solidFill>
                  <a:srgbClr val="000000"/>
                </a:solidFill>
                <a:latin typeface="Book Antiqua" pitchFamily="18" charset="0"/>
              </a:rPr>
              <a:t>	Application Counters</a:t>
            </a:r>
          </a:p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b="1" dirty="0">
              <a:solidFill>
                <a:srgbClr val="000000"/>
              </a:solidFill>
              <a:latin typeface="Book Antiqua" pitchFamily="18" charset="0"/>
            </a:endParaRPr>
          </a:p>
          <a:p>
            <a:pPr lvl="2" eaLnBrk="0" hangingPunct="0"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8" charset="0"/>
              </a:rPr>
              <a:t>Response time</a:t>
            </a:r>
          </a:p>
          <a:p>
            <a:pPr lvl="2" eaLnBrk="0" hangingPunct="0"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600" dirty="0">
              <a:solidFill>
                <a:srgbClr val="000000"/>
              </a:solidFill>
              <a:latin typeface="Book Antiqua" pitchFamily="18" charset="0"/>
            </a:endParaRPr>
          </a:p>
          <a:p>
            <a:pPr lvl="2" eaLnBrk="0" hangingPunct="0"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8" charset="0"/>
              </a:rPr>
              <a:t> Throughput</a:t>
            </a:r>
          </a:p>
          <a:p>
            <a:pPr lvl="2" eaLnBrk="0" hangingPunct="0"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600" dirty="0">
              <a:solidFill>
                <a:srgbClr val="000000"/>
              </a:solidFill>
              <a:latin typeface="Book Antiqua" pitchFamily="18" charset="0"/>
            </a:endParaRPr>
          </a:p>
          <a:p>
            <a:pPr lvl="2" eaLnBrk="0" hangingPunct="0"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8" charset="0"/>
              </a:rPr>
              <a:t> Hits Per Second</a:t>
            </a:r>
          </a:p>
          <a:p>
            <a:pPr lvl="2" eaLnBrk="0" hangingPunct="0"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600" dirty="0">
              <a:solidFill>
                <a:srgbClr val="000000"/>
              </a:solidFill>
              <a:latin typeface="Book Antiqua" pitchFamily="18" charset="0"/>
            </a:endParaRPr>
          </a:p>
          <a:p>
            <a:pPr lvl="2" eaLnBrk="0" hangingPunct="0"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8" charset="0"/>
              </a:rPr>
              <a:t> Pass/Fail Statistics</a:t>
            </a:r>
          </a:p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600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7400" y="3048000"/>
            <a:ext cx="2667000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Server Side Counters</a:t>
            </a:r>
          </a:p>
          <a:p>
            <a:pPr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dirty="0">
              <a:solidFill>
                <a:srgbClr val="000000"/>
              </a:solidFill>
              <a:latin typeface="Book Antiqua" pitchFamily="18" charset="0"/>
            </a:endParaRPr>
          </a:p>
          <a:p>
            <a:pPr lvl="1" eaLnBrk="0" hangingPunct="0"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8" charset="0"/>
              </a:rPr>
              <a:t> Memory</a:t>
            </a:r>
          </a:p>
          <a:p>
            <a:pPr lvl="1" eaLnBrk="0" hangingPunct="0"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dirty="0">
              <a:solidFill>
                <a:srgbClr val="000000"/>
              </a:solidFill>
              <a:latin typeface="Book Antiqua" pitchFamily="18" charset="0"/>
            </a:endParaRPr>
          </a:p>
          <a:p>
            <a:pPr lvl="1" eaLnBrk="0" hangingPunct="0"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8" charset="0"/>
              </a:rPr>
              <a:t> Processor </a:t>
            </a:r>
          </a:p>
          <a:p>
            <a:pPr lvl="1" eaLnBrk="0" hangingPunct="0"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dirty="0">
              <a:solidFill>
                <a:srgbClr val="000000"/>
              </a:solidFill>
              <a:latin typeface="Book Antiqua" pitchFamily="18" charset="0"/>
            </a:endParaRPr>
          </a:p>
          <a:p>
            <a:pPr lvl="1" eaLnBrk="0" hangingPunct="0"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8" charset="0"/>
              </a:rPr>
              <a:t> Disk</a:t>
            </a:r>
          </a:p>
          <a:p>
            <a:pPr lvl="1" eaLnBrk="0" hangingPunct="0">
              <a:lnSpc>
                <a:spcPct val="80000"/>
              </a:lnSpc>
              <a:buFont typeface="Book Antiqua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dirty="0">
              <a:solidFill>
                <a:srgbClr val="000000"/>
              </a:solidFill>
              <a:latin typeface="Book Antiqua" pitchFamily="18" charset="0"/>
            </a:endParaRPr>
          </a:p>
          <a:p>
            <a:pPr lvl="1" eaLnBrk="0" hangingPunct="0">
              <a:lnSpc>
                <a:spcPct val="80000"/>
              </a:lnSpc>
              <a:buFont typeface="Book Antiqua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8" charset="0"/>
              </a:rPr>
              <a:t>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LR-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51" y="2187329"/>
            <a:ext cx="4480948" cy="273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Results Directory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3048000" cy="3962400"/>
          </a:xfrm>
        </p:spPr>
        <p:txBody>
          <a:bodyPr>
            <a:normAutofit/>
          </a:bodyPr>
          <a:lstStyle/>
          <a:p>
            <a:pPr marL="457200" lvl="1" indent="0">
              <a:buClr>
                <a:srgbClr val="000000"/>
              </a:buClr>
              <a:buSzPct val="80000"/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In results directory, </a:t>
            </a:r>
            <a:r>
              <a:rPr lang="en-US" sz="1800" dirty="0" err="1">
                <a:latin typeface="Arial Narrow" pitchFamily="34" charset="0"/>
              </a:rPr>
              <a:t>LoadRunner</a:t>
            </a:r>
            <a:r>
              <a:rPr lang="en-US" sz="1800" dirty="0">
                <a:latin typeface="Arial Narrow" pitchFamily="34" charset="0"/>
              </a:rPr>
              <a:t> creates a subdirectory using the results name specified by us</a:t>
            </a:r>
          </a:p>
          <a:p>
            <a:pPr marL="457200" lvl="1" indent="0">
              <a:buClr>
                <a:srgbClr val="000000"/>
              </a:buClr>
              <a:buSzPct val="80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sz="1800" dirty="0">
              <a:latin typeface="Arial Narrow" pitchFamily="34" charset="0"/>
            </a:endParaRPr>
          </a:p>
          <a:p>
            <a:pPr marL="457200" lvl="1" indent="0">
              <a:buClr>
                <a:srgbClr val="000000"/>
              </a:buClr>
              <a:buSzPct val="80000"/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800" dirty="0">
                <a:latin typeface="Arial Narrow" pitchFamily="34" charset="0"/>
              </a:rPr>
              <a:t>All the data </a:t>
            </a:r>
            <a:r>
              <a:rPr lang="en-US" sz="1800" dirty="0" err="1">
                <a:latin typeface="Arial Narrow" pitchFamily="34" charset="0"/>
              </a:rPr>
              <a:t>LoadRunner</a:t>
            </a:r>
            <a:r>
              <a:rPr lang="en-US" sz="1800" dirty="0">
                <a:latin typeface="Arial Narrow" pitchFamily="34" charset="0"/>
              </a:rPr>
              <a:t> gathers is placed in that directory</a:t>
            </a:r>
          </a:p>
          <a:p>
            <a:pPr marL="457200" lvl="1" indent="0">
              <a:buClr>
                <a:srgbClr val="000000"/>
              </a:buClr>
              <a:buSzPct val="80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sz="1800" dirty="0">
              <a:latin typeface="Arial Narrow" pitchFamily="34" charset="0"/>
            </a:endParaRPr>
          </a:p>
          <a:p>
            <a:pPr marL="457200" lvl="1" indent="0">
              <a:buClr>
                <a:srgbClr val="000000"/>
              </a:buClr>
              <a:buSzPct val="80000"/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800" dirty="0">
                <a:latin typeface="Arial Narrow" pitchFamily="34" charset="0"/>
              </a:rPr>
              <a:t>Every set of results contains general information about the scenario in a result file (.</a:t>
            </a:r>
            <a:r>
              <a:rPr lang="en-US" sz="1800" dirty="0" err="1">
                <a:latin typeface="Arial Narrow" pitchFamily="34" charset="0"/>
              </a:rPr>
              <a:t>lrr</a:t>
            </a:r>
            <a:r>
              <a:rPr lang="en-US" sz="1800" dirty="0">
                <a:latin typeface="Arial Narrow" pitchFamily="34" charset="0"/>
              </a:rPr>
              <a:t>) and an event (.eve) file.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52863" y="1117600"/>
          <a:ext cx="4376737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1117600"/>
                        <a:ext cx="4376737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7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Results Directory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2667000" cy="3733800"/>
          </a:xfrm>
        </p:spPr>
        <p:txBody>
          <a:bodyPr/>
          <a:lstStyle/>
          <a:p>
            <a:pPr marL="457200" lvl="1" indent="0">
              <a:buClr>
                <a:srgbClr val="000000"/>
              </a:buClr>
              <a:buSzPct val="80000"/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sz="1600" dirty="0"/>
              <a:t>During scenario execution, </a:t>
            </a:r>
            <a:r>
              <a:rPr lang="en-US" sz="1600" dirty="0" err="1"/>
              <a:t>LoadRunner</a:t>
            </a:r>
            <a:r>
              <a:rPr lang="en-US" sz="1600" dirty="0"/>
              <a:t> also gathers data from each </a:t>
            </a:r>
            <a:r>
              <a:rPr lang="en-US" sz="1600" dirty="0" err="1"/>
              <a:t>Vuser</a:t>
            </a:r>
            <a:r>
              <a:rPr lang="en-US" sz="1600" dirty="0"/>
              <a:t> and stores it in an event </a:t>
            </a:r>
            <a:r>
              <a:rPr lang="en-US" sz="1600" dirty="0" smtClean="0"/>
              <a:t>file _</a:t>
            </a:r>
            <a:r>
              <a:rPr lang="en-US" sz="1600" dirty="0" err="1" smtClean="0"/>
              <a:t>t_rep.eve</a:t>
            </a:r>
            <a:r>
              <a:rPr lang="en-US" sz="1600" dirty="0" smtClean="0"/>
              <a:t> </a:t>
            </a:r>
            <a:r>
              <a:rPr lang="en-US" sz="1600" dirty="0"/>
              <a:t>and an output file output.txt</a:t>
            </a:r>
          </a:p>
          <a:p>
            <a:pPr marL="457200" lvl="1" indent="0">
              <a:buClr>
                <a:srgbClr val="000000"/>
              </a:buClr>
              <a:buSzPct val="80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sz="1600" dirty="0"/>
          </a:p>
          <a:p>
            <a:pPr marL="457200" lvl="1" indent="0">
              <a:buClr>
                <a:srgbClr val="000000"/>
              </a:buClr>
              <a:buSzPct val="80000"/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600" dirty="0"/>
              <a:t>  </a:t>
            </a:r>
            <a:r>
              <a:rPr lang="en-US" sz="1600" dirty="0" err="1"/>
              <a:t>LoadRunner</a:t>
            </a:r>
            <a:r>
              <a:rPr lang="en-US" sz="1600" dirty="0"/>
              <a:t> creates a directory for each group in the scenario and a subdirectory for each </a:t>
            </a:r>
            <a:r>
              <a:rPr lang="en-US" sz="1600" dirty="0" err="1"/>
              <a:t>Vuser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766037"/>
              </p:ext>
            </p:extLst>
          </p:nvPr>
        </p:nvGraphicFramePr>
        <p:xfrm>
          <a:off x="2971800" y="1066800"/>
          <a:ext cx="4148137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66800"/>
                        <a:ext cx="4148137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3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The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200" dirty="0">
                <a:latin typeface="Arial Narrow" pitchFamily="34" charset="0"/>
              </a:rPr>
              <a:t> The Analysis graphs helps to determine system performance and provides information about transactions and </a:t>
            </a:r>
            <a:r>
              <a:rPr lang="en-US" sz="2200" dirty="0" err="1">
                <a:latin typeface="Arial Narrow" pitchFamily="34" charset="0"/>
              </a:rPr>
              <a:t>Vusers</a:t>
            </a:r>
            <a:r>
              <a:rPr lang="en-US" sz="2200" dirty="0">
                <a:latin typeface="Arial Narrow" pitchFamily="34" charset="0"/>
              </a:rPr>
              <a:t> by combining results from several scenarios or merging several graphs into one.</a:t>
            </a: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latin typeface="Arial Narrow" pitchFamily="34" charset="0"/>
            </a:endParaRPr>
          </a:p>
          <a:p>
            <a:pPr marL="457200" lvl="1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C5000B"/>
              </a:solidFill>
              <a:latin typeface="Arial Narrow" pitchFamily="34" charset="0"/>
            </a:endParaRPr>
          </a:p>
          <a:p>
            <a:pPr marL="457200" lvl="1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800" dirty="0">
                <a:latin typeface="Arial Narrow" pitchFamily="34" charset="0"/>
              </a:rPr>
              <a:t> The Analysis is the utility that processes the gathered result information and generates graphs and reports</a:t>
            </a:r>
          </a:p>
          <a:p>
            <a:pPr marL="457200" lvl="1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800" dirty="0">
                <a:latin typeface="Arial Narrow" pitchFamily="34" charset="0"/>
              </a:rPr>
              <a:t> The result file with an .</a:t>
            </a:r>
            <a:r>
              <a:rPr lang="en-US" sz="1800" dirty="0" err="1">
                <a:latin typeface="Arial Narrow" pitchFamily="34" charset="0"/>
              </a:rPr>
              <a:t>lrr</a:t>
            </a:r>
            <a:r>
              <a:rPr lang="en-US" sz="1800" dirty="0">
                <a:latin typeface="Arial Narrow" pitchFamily="34" charset="0"/>
              </a:rPr>
              <a:t> extension is the input to the Analysis tool</a:t>
            </a:r>
          </a:p>
          <a:p>
            <a:pPr marL="457200" lvl="1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800" dirty="0">
                <a:latin typeface="Arial Narrow" pitchFamily="34" charset="0"/>
              </a:rPr>
              <a:t> An Analysis session contains at least one set of scenario results (</a:t>
            </a:r>
            <a:r>
              <a:rPr lang="en-US" sz="1800" dirty="0" err="1">
                <a:latin typeface="Arial Narrow" pitchFamily="34" charset="0"/>
              </a:rPr>
              <a:t>lrr</a:t>
            </a:r>
            <a:r>
              <a:rPr lang="en-US" sz="1800" dirty="0">
                <a:latin typeface="Arial Narrow" pitchFamily="34" charset="0"/>
              </a:rPr>
              <a:t> file)</a:t>
            </a:r>
            <a:r>
              <a:rPr lang="ar-SA" sz="1800" dirty="0">
                <a:latin typeface="Arial Narrow" pitchFamily="34" charset="0"/>
                <a:cs typeface="Arial" charset="0"/>
              </a:rPr>
              <a:t>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C83C96CBAC84195C24FEBB68FC299" ma:contentTypeVersion="0" ma:contentTypeDescription="Create a new document." ma:contentTypeScope="" ma:versionID="87191b145b8efc8f296ce8cf41d6d0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F6DC59E-F562-49BB-AF2D-F40E93A34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D1A75D4-0FED-4C6B-AACD-5E0CDE5758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52FDE7-F467-4763-BD8C-243CA0AD22F7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586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1_Default Design</vt:lpstr>
      <vt:lpstr>PowerPoint Presentation</vt:lpstr>
      <vt:lpstr>HTTP Status Code</vt:lpstr>
      <vt:lpstr>HTTP Status Code</vt:lpstr>
      <vt:lpstr>HTTP Status Code</vt:lpstr>
      <vt:lpstr>What is a Counter?</vt:lpstr>
      <vt:lpstr>LR- Analysis</vt:lpstr>
      <vt:lpstr>Results Directory Structure</vt:lpstr>
      <vt:lpstr>Results Directory Structure</vt:lpstr>
      <vt:lpstr>The Analysis</vt:lpstr>
      <vt:lpstr>Analysis graphs</vt:lpstr>
      <vt:lpstr>Analysis graphs</vt:lpstr>
      <vt:lpstr>Analysis graphs</vt:lpstr>
      <vt:lpstr>Opening Analysis graphs</vt:lpstr>
      <vt:lpstr>Analysis - Summary</vt:lpstr>
      <vt:lpstr>Running Vusers</vt:lpstr>
      <vt:lpstr>Transaction Summary</vt:lpstr>
      <vt:lpstr>Throughput</vt:lpstr>
      <vt:lpstr>Hits Per Second</vt:lpstr>
      <vt:lpstr>Avg Transaction Response Time</vt:lpstr>
      <vt:lpstr>Thank you</vt:lpstr>
    </vt:vector>
  </TitlesOfParts>
  <Company>ADP Private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balijepp</dc:creator>
  <cp:lastModifiedBy>thakursi</cp:lastModifiedBy>
  <cp:revision>45</cp:revision>
  <dcterms:created xsi:type="dcterms:W3CDTF">2011-07-25T09:45:42Z</dcterms:created>
  <dcterms:modified xsi:type="dcterms:W3CDTF">2012-10-23T15:21:02Z</dcterms:modified>
</cp:coreProperties>
</file>