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76" r:id="rId6"/>
    <p:sldId id="321" r:id="rId7"/>
    <p:sldId id="307" r:id="rId8"/>
    <p:sldId id="308" r:id="rId9"/>
    <p:sldId id="291" r:id="rId10"/>
    <p:sldId id="292" r:id="rId11"/>
    <p:sldId id="293" r:id="rId12"/>
    <p:sldId id="309" r:id="rId13"/>
    <p:sldId id="310" r:id="rId14"/>
    <p:sldId id="294" r:id="rId15"/>
    <p:sldId id="295" r:id="rId16"/>
    <p:sldId id="299" r:id="rId17"/>
    <p:sldId id="297" r:id="rId18"/>
    <p:sldId id="298" r:id="rId19"/>
    <p:sldId id="302" r:id="rId20"/>
    <p:sldId id="311" r:id="rId21"/>
    <p:sldId id="312" r:id="rId22"/>
    <p:sldId id="313" r:id="rId23"/>
    <p:sldId id="303" r:id="rId24"/>
    <p:sldId id="315" r:id="rId25"/>
    <p:sldId id="316" r:id="rId26"/>
    <p:sldId id="314" r:id="rId27"/>
    <p:sldId id="317" r:id="rId28"/>
    <p:sldId id="318" r:id="rId29"/>
    <p:sldId id="319" r:id="rId30"/>
    <p:sldId id="320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 showGuides="1">
      <p:cViewPr>
        <p:scale>
          <a:sx n="73" d="100"/>
          <a:sy n="73" d="100"/>
        </p:scale>
        <p:origin x="1070" y="17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E6CF-F77A-93D4-16EA-5B240E01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BDDA3-2CB4-D664-8D10-D8EC7079E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AE2AB-14A7-625E-0B1C-FE15AF405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81EBA-F2C1-4F87-37A4-4D541C612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98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5E0B-A302-43B0-1122-33EFC6DF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70E7F-EF09-F4E4-4596-793154AA2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FB483-4DA2-806E-4709-B781FF9DD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4D3E-BC72-2F47-DA21-234301958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0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6916-33A7-6D5E-4E84-ECF2CAF6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06068F-041B-838C-44D0-99BD7F02C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3C4CF-D42E-6234-5A7B-6381E8167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DF822-5365-750A-193C-CB6A68561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43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F0DCA-2844-DCCA-27C6-096ACE51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1F29DD-CE9D-E82D-50F8-40DC2E381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2B135-5F6C-65E8-643D-475548632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F0BE7-5334-AAFC-B480-2ACE4AC88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82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055A-85ED-C2E9-636D-E8230A32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5D5D9-D81B-C13B-AEFB-4A024486C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2F006-DB3C-B6B8-90BF-3A7CEEDDD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B1E13-632D-5258-756E-68831B352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79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95E86-FF58-E87D-16E5-84C4E8601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7B5074-201E-6EBB-2BF1-8B638EAE7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271FF-754F-23C0-81CE-19687849F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1E258-8F8F-8DD9-F23A-0C4551C86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29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9016-3C04-B48E-CE49-367D6630F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97230A-010A-5216-5827-C77139AEA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3D7C1-A135-B6CF-2C17-8D114AD0F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B7CE-4E42-A28B-D356-2B984FCC8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4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7D15-1298-AF3A-8F43-877881432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267158-6198-7766-5A6C-5A23993B8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CEF51A-17F2-F09B-81FA-9B3B62A80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BA4C6-682A-D7AF-1E01-5C928ED9B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32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1F19-2D29-C742-04A5-4E862808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64872C-6878-FC88-1BA0-973BA43C3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ABC0D3-67F6-08CA-1A27-941FCCD89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83F35-F4C9-250D-6DCC-D61DDED27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39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C1F0D-8ED2-7231-4FBE-4BD0913F0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63E95-7338-F57A-688D-9E9E4188E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B741AB-997B-C891-CB20-9C0B511CA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C3F4D-B824-9306-BD67-A67EB8E98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3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6CFA-45EC-EBF9-7AE5-8B69400D8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071AC5-76F5-E145-1B64-F39AACCB1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4F9489-173E-1656-FFA1-200AF0124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49483-BFDC-1F8E-4527-2148245A6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7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41801-A0B5-3BE8-B50D-5B7CC1971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D60D1-E8C2-C748-7F73-07598285B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ABB32-C9D8-4010-A742-661A9405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D5626-7BC4-054E-75EE-DBFBA1D0A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29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D7696-2483-4A83-0CDD-890606719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5A1155-C9A1-AC14-5064-F369D85C8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3D5B61-C9A9-13D2-1EF0-A41C54789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69554-9BA3-E1D0-674E-CB3183CE0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4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7BBFC-FAF3-1379-264A-E57893BE5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84FCF-ACE6-A1AE-7891-1D7EF1A0D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4D0B1-8160-6A6A-381F-434B379AF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972E-8BF9-D0E6-77E1-95F632828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07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0AAD4-5413-7C17-A7DB-3E20723F9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0B1E5-55D9-A69D-1BEE-FFFE458F4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549D66-6220-11F4-8275-BF32A543D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0D68C-0D79-0F5D-0285-006463102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4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A9981-7998-4B13-E28E-5839F989E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045C5-42AA-07FA-1C67-CD39C3A9F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D4FC2-2EE3-51A9-86F4-8EE492C62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43C99-9DDB-7536-E872-CA1E58914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01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03A0-1850-304D-97C2-8A2A277FC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3F53B-2609-00F1-F0DD-8ECE47353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8B21F-9081-3D03-FAF0-204409FE5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F4D7-814D-E9A8-2604-D81F9F780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FCCD-E11A-8566-1C12-E116DEC1E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5B895-788C-97BD-0BE1-7C1519A7E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0B6AEC-EAC3-47F3-A5A1-52594EF65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D34C-B54D-409E-DA54-A8E5A55F5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7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F7415-981D-0246-1D11-112B1C79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FE103-7BE0-4309-463A-84E533D1E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DF508E-3F87-D23C-8687-5D88BAD2D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BCA3F-4C79-738E-E9F9-880689C2E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1E3B0-4C90-ED0A-E554-C564F2C6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0C4DD7-9677-D387-4920-11797F5E8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9F666-D802-B1D2-E999-FC5F91E80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80D88-069D-9A46-8AA8-D0B7ACBDD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92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9968B-F9C8-C15E-1ED7-B491C4541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92372-8217-A6B8-F359-208853537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7098F-A950-94D5-863D-B1B01A23D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62BF3-C9B7-F1F9-7993-B00753358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89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BB000-0CBD-33A5-3A87-AD7FB4026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D31853-C546-1E89-3018-6D09A5B7A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FBE95-0D21-E0B4-7F3D-754D30D3C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AC4F-ACFF-6731-9173-A023BD279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15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096F-792D-EC79-C93C-4F29FBB1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8DFFD-38F1-B0CD-83A5-FB71FE193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EE166D-C592-EB6F-CA61-4123CE4B4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ED13D-B721-C95E-C103-D064105AC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59" y="2655510"/>
            <a:ext cx="11578482" cy="12464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Predicting Youth Substance Usage: Insights from Decision Tree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B36259-6318-B78C-71EC-262FB73EC638}"/>
              </a:ext>
            </a:extLst>
          </p:cNvPr>
          <p:cNvSpPr txBox="1"/>
          <p:nvPr/>
        </p:nvSpPr>
        <p:spPr>
          <a:xfrm>
            <a:off x="3663740" y="4758612"/>
            <a:ext cx="41054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LAVANYA BUNADRI</a:t>
            </a:r>
          </a:p>
          <a:p>
            <a:endParaRPr lang="en-US" dirty="0"/>
          </a:p>
        </p:txBody>
      </p:sp>
      <p:pic>
        <p:nvPicPr>
          <p:cNvPr id="1026" name="Picture 2" descr="Seattle University - Wikipedia">
            <a:extLst>
              <a:ext uri="{FF2B5EF4-FFF2-40B4-BE49-F238E27FC236}">
                <a16:creationId xmlns:a16="http://schemas.microsoft.com/office/drawing/2014/main" id="{B778000E-6483-3F3F-B036-1B075A0E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394" y="369957"/>
            <a:ext cx="1582159" cy="14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586A670A-C8EE-8222-18AC-987F5293A1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20"/>
    </mc:Choice>
    <mc:Fallback>
      <p:transition spd="slow" advTm="55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85CF-7A45-88A7-832B-8690C6FF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93475C1-35FA-3A57-6D5C-994A1C5E43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4447D6-2FFB-3251-B139-65EE410D7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0175484-48C5-C9F2-4B5A-B2FE4D854396}"/>
              </a:ext>
            </a:extLst>
          </p:cNvPr>
          <p:cNvSpPr txBox="1">
            <a:spLocks/>
          </p:cNvSpPr>
          <p:nvPr/>
        </p:nvSpPr>
        <p:spPr>
          <a:xfrm>
            <a:off x="228600" y="37448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4CD8E6-573E-FAEA-EB43-A76773AB8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80BF8AC5-7D94-381D-76B4-650E21B9AB02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EB3A7194-29CF-F2CD-78A6-A9445000B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AAB3AF17-07DB-769B-BC45-3549843A7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97E7670D-0989-0B64-A9E3-A1CD6D25175D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034B237E-50FC-FC77-BABF-7DF76A469D24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910EFFCD-AA25-8D94-708C-B5A6D515B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F5BE9AF9-AF64-6001-43FE-37D84849B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6216675B-E513-E3AC-6984-21847FC4806A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0B6D41B2-AF6F-6FB5-B13C-A58623A80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D82F68B7-0916-D8CF-B2C9-5259534BB7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1F3A2C-B6D9-9924-52BF-14A34E1ECBF2}"/>
              </a:ext>
            </a:extLst>
          </p:cNvPr>
          <p:cNvSpPr txBox="1"/>
          <p:nvPr/>
        </p:nvSpPr>
        <p:spPr>
          <a:xfrm>
            <a:off x="1141694" y="729200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Variables - Random 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CC078-6BD9-E547-EC83-361C233A7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23" y="1249316"/>
            <a:ext cx="8390518" cy="493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D2EF-7709-66CB-6808-5CAD6449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004BD379-C189-6806-83A4-A944C752C7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0C1863-6287-F75A-7BAF-E393B9AB7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CD226BF-4F9D-3C05-987A-0CD12184AA2D}"/>
              </a:ext>
            </a:extLst>
          </p:cNvPr>
          <p:cNvSpPr txBox="1">
            <a:spLocks/>
          </p:cNvSpPr>
          <p:nvPr/>
        </p:nvSpPr>
        <p:spPr>
          <a:xfrm>
            <a:off x="228600" y="37448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F25F0B-67E3-E651-2714-8BC40C4E9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4D24B9C8-3620-9802-8AB1-92997905F2F0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E458802C-C77F-C81C-7C8B-0B6A5EBA0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3186D085-0055-86B4-2D3B-E6D6BF6A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6480F785-E74E-5248-B874-10574F39AE27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9B5B720B-2A2A-DC69-A4AE-31764E343EBF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F723371F-FEDB-7BFD-F610-98EB905F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2F131D8-8F2F-6430-8D42-12981BCCE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A7C06CC3-CADC-BE49-5395-31A4AF9E9797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45D3B7A9-9741-EA33-358F-12BFB43A6D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9455CA9E-EF79-AF64-ABCA-B6848812E0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E89543-9FBA-58CE-AAB8-40E5D6091F90}"/>
              </a:ext>
            </a:extLst>
          </p:cNvPr>
          <p:cNvSpPr txBox="1"/>
          <p:nvPr/>
        </p:nvSpPr>
        <p:spPr>
          <a:xfrm>
            <a:off x="746449" y="813283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Model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AC7477-7A7D-D39D-2051-84114032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35" y="1419027"/>
            <a:ext cx="7902834" cy="47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8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B437C-C387-C6E9-441E-3832D5501EBC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Comparison of Ensemble Methods – Binary Classification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8DD5B6-70EB-EE3D-DDB4-E37AC6E80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73891"/>
              </p:ext>
            </p:extLst>
          </p:nvPr>
        </p:nvGraphicFramePr>
        <p:xfrm>
          <a:off x="298581" y="2084546"/>
          <a:ext cx="11168741" cy="3509920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</a:tblPr>
              <a:tblGrid>
                <a:gridCol w="3325027">
                  <a:extLst>
                    <a:ext uri="{9D8B030D-6E8A-4147-A177-3AD203B41FA5}">
                      <a16:colId xmlns:a16="http://schemas.microsoft.com/office/drawing/2014/main" val="1148016523"/>
                    </a:ext>
                  </a:extLst>
                </a:gridCol>
                <a:gridCol w="3907451">
                  <a:extLst>
                    <a:ext uri="{9D8B030D-6E8A-4147-A177-3AD203B41FA5}">
                      <a16:colId xmlns:a16="http://schemas.microsoft.com/office/drawing/2014/main" val="3936214397"/>
                    </a:ext>
                  </a:extLst>
                </a:gridCol>
                <a:gridCol w="3936263">
                  <a:extLst>
                    <a:ext uri="{9D8B030D-6E8A-4147-A177-3AD203B41FA5}">
                      <a16:colId xmlns:a16="http://schemas.microsoft.com/office/drawing/2014/main" val="208285031"/>
                    </a:ext>
                  </a:extLst>
                </a:gridCol>
              </a:tblGrid>
              <a:tr h="411072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</a:t>
                      </a:r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85497"/>
                  </a:ext>
                </a:extLst>
              </a:tr>
              <a:tr h="411072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Trees</a:t>
                      </a:r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trees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 trees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92964"/>
                  </a:ext>
                </a:extLst>
              </a:tr>
              <a:tr h="832683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Predictors at Each Split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mtry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=P-1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mtry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sqrt(P)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83233"/>
                  </a:ext>
                </a:extLst>
              </a:tr>
              <a:tr h="411072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Tuning Parameters</a:t>
                      </a:r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mtry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=P-1,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n.tree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500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mtry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sqrt(P),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n.tree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5000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16891"/>
                  </a:ext>
                </a:extLst>
              </a:tr>
              <a:tr h="621877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 per Model</a:t>
                      </a:r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Bootstrap samples (size roughly 70% of training data)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Bootstrap samples (size roughly 70% of training data)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15805"/>
                  </a:ext>
                </a:extLst>
              </a:tr>
              <a:tr h="411072"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Overfitting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overfitting (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OOB error = 19.71%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overfitting (</a:t>
                      </a:r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OOB error = 19.24%</a:t>
                      </a: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81513"/>
                  </a:ext>
                </a:extLst>
              </a:tr>
              <a:tr h="411072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on Test Set</a:t>
                      </a:r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0.8056</a:t>
                      </a:r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0.8142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5403" marR="105403" marT="105403" marB="52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34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37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E72BA-C0A8-1114-1CB6-7D67DBDF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FF870F08-9EDF-A52C-B877-998D73EE46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BF18DD-EB7A-7931-A909-8D0B5D154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22BA0B4-D49A-B247-D297-120A04AEB4B1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4484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</a:t>
            </a:r>
          </a:p>
          <a:p>
            <a:pPr algn="ctr"/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 of Alcohol Use Frequency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D2CCD8-884C-3988-AC86-D34F196F3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205471B1-189C-4D24-50C8-BD70A03EAFE6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AA23F8FF-B05B-9B13-14D4-75581E89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5C9A3BE8-AD44-0175-0DD3-98656F46D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66A446AC-A1EB-D779-EB58-7FFE7F5BBB9E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46655FDF-7C76-8AD2-1A40-F757489AFEFC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BB75806B-89C1-5191-C093-ED32B5B9B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FC7F5B6A-E80A-368A-5284-1A48C34FC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36FD541C-E6EA-1966-F2B7-EF88F956DE29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9EA4AA65-D897-EB13-333C-B7EF32640F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2A56C2B2-BF8F-A338-314B-7D27173FA5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146" name="Picture 2" descr="Generated image">
            <a:extLst>
              <a:ext uri="{FF2B5EF4-FFF2-40B4-BE49-F238E27FC236}">
                <a16:creationId xmlns:a16="http://schemas.microsoft.com/office/drawing/2014/main" id="{24867C92-C0D7-106D-1F47-2196899C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78" y="1414772"/>
            <a:ext cx="8406882" cy="492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43D19C-4624-4327-C422-1825F8D82B56}"/>
              </a:ext>
            </a:extLst>
          </p:cNvPr>
          <p:cNvSpPr txBox="1"/>
          <p:nvPr/>
        </p:nvSpPr>
        <p:spPr>
          <a:xfrm>
            <a:off x="574044" y="1057000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6993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10AA-62F2-19CE-B1F4-A9E57D40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3F4E75F-37C1-BD9F-D066-033A8581F8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A7F75A-D344-C7C1-2F2C-98E0B3F2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B0D05C0-5B2C-15F8-DE65-9E6D2360A8DA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AF351C-BF1C-C248-FCB5-A3EE28F7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72E0CF7-8622-EB99-D88D-26B0FF4F8E03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73CA11F5-64CF-33F0-A456-CFC6F4B7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97695AC9-BD7A-2183-CF4F-FFB3F49D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DA23A778-3A1B-41EA-3157-3A3FEAE07D1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704C1C09-598A-F059-3442-2735A6D64FD0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9D8583D5-3304-6D7F-69CD-BFC16ACC3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8A061905-CBB6-39F0-9FA4-3B6B853DC8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104CDB4D-ACF0-2DF5-90B2-2479871C867A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9430EF04-3D5A-41E1-90B0-C1881AB31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A6E20000-C684-083F-7164-C9805F214A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32ECDA-14AF-2C6A-F291-FEB948E4F647}"/>
              </a:ext>
            </a:extLst>
          </p:cNvPr>
          <p:cNvSpPr txBox="1"/>
          <p:nvPr/>
        </p:nvSpPr>
        <p:spPr>
          <a:xfrm>
            <a:off x="681133" y="741065"/>
            <a:ext cx="91160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Multi-Class Decision Tree (Before and After Pruning)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2AF3B6-0DB4-C4DB-6D12-0599E8CD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49447"/>
              </p:ext>
            </p:extLst>
          </p:nvPr>
        </p:nvGraphicFramePr>
        <p:xfrm>
          <a:off x="681135" y="1944918"/>
          <a:ext cx="10543913" cy="2697480"/>
        </p:xfrm>
        <a:graphic>
          <a:graphicData uri="http://schemas.openxmlformats.org/drawingml/2006/table">
            <a:tbl>
              <a:tblPr/>
              <a:tblGrid>
                <a:gridCol w="1458241">
                  <a:extLst>
                    <a:ext uri="{9D8B030D-6E8A-4147-A177-3AD203B41FA5}">
                      <a16:colId xmlns:a16="http://schemas.microsoft.com/office/drawing/2014/main" val="3851187489"/>
                    </a:ext>
                  </a:extLst>
                </a:gridCol>
                <a:gridCol w="1458241">
                  <a:extLst>
                    <a:ext uri="{9D8B030D-6E8A-4147-A177-3AD203B41FA5}">
                      <a16:colId xmlns:a16="http://schemas.microsoft.com/office/drawing/2014/main" val="3990395547"/>
                    </a:ext>
                  </a:extLst>
                </a:gridCol>
                <a:gridCol w="1458241">
                  <a:extLst>
                    <a:ext uri="{9D8B030D-6E8A-4147-A177-3AD203B41FA5}">
                      <a16:colId xmlns:a16="http://schemas.microsoft.com/office/drawing/2014/main" val="3559346607"/>
                    </a:ext>
                  </a:extLst>
                </a:gridCol>
                <a:gridCol w="1458241">
                  <a:extLst>
                    <a:ext uri="{9D8B030D-6E8A-4147-A177-3AD203B41FA5}">
                      <a16:colId xmlns:a16="http://schemas.microsoft.com/office/drawing/2014/main" val="71217555"/>
                    </a:ext>
                  </a:extLst>
                </a:gridCol>
                <a:gridCol w="1458241">
                  <a:extLst>
                    <a:ext uri="{9D8B030D-6E8A-4147-A177-3AD203B41FA5}">
                      <a16:colId xmlns:a16="http://schemas.microsoft.com/office/drawing/2014/main" val="806774237"/>
                    </a:ext>
                  </a:extLst>
                </a:gridCol>
                <a:gridCol w="1458241">
                  <a:extLst>
                    <a:ext uri="{9D8B030D-6E8A-4147-A177-3AD203B41FA5}">
                      <a16:colId xmlns:a16="http://schemas.microsoft.com/office/drawing/2014/main" val="161888338"/>
                    </a:ext>
                  </a:extLst>
                </a:gridCol>
                <a:gridCol w="1794467">
                  <a:extLst>
                    <a:ext uri="{9D8B030D-6E8A-4147-A177-3AD203B41FA5}">
                      <a16:colId xmlns:a16="http://schemas.microsoft.com/office/drawing/2014/main" val="4195157955"/>
                    </a:ext>
                  </a:extLst>
                </a:gridCol>
              </a:tblGrid>
              <a:tr h="542791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/ Actual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Used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 Days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3-5 Days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6-10 Days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11-20 Days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20 Days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11796"/>
                  </a:ext>
                </a:extLst>
              </a:tr>
              <a:tr h="310166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Used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22752"/>
                  </a:ext>
                </a:extLst>
              </a:tr>
              <a:tr h="310166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 Days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60138"/>
                  </a:ext>
                </a:extLst>
              </a:tr>
              <a:tr h="310166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3-5 Days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685685"/>
                  </a:ext>
                </a:extLst>
              </a:tr>
              <a:tr h="310166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6-10 Days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757889"/>
                  </a:ext>
                </a:extLst>
              </a:tr>
              <a:tr h="310166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11-20 Days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887086"/>
                  </a:ext>
                </a:extLst>
              </a:tr>
              <a:tr h="542791">
                <a:tc>
                  <a:txBody>
                    <a:bodyPr/>
                    <a:lstStyle/>
                    <a:p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20 Days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3589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DCC41D4-CE07-D946-5803-D6594C8466DB}"/>
              </a:ext>
            </a:extLst>
          </p:cNvPr>
          <p:cNvSpPr txBox="1"/>
          <p:nvPr/>
        </p:nvSpPr>
        <p:spPr>
          <a:xfrm>
            <a:off x="681134" y="4967200"/>
            <a:ext cx="610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accuracy: 0.7759563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pruned tree: 0.7759563 </a:t>
            </a:r>
          </a:p>
        </p:txBody>
      </p:sp>
    </p:spTree>
    <p:extLst>
      <p:ext uri="{BB962C8B-B14F-4D97-AF65-F5344CB8AC3E}">
        <p14:creationId xmlns:p14="http://schemas.microsoft.com/office/powerpoint/2010/main" val="235096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9CD3C-1B3E-60F1-1356-95CA4724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98B45A-67B4-F069-1F6C-4DCB6F947B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AE8797-3D91-5389-5B47-1B3D297D6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BFC0580-4416-ED99-3EB9-53E3328095AF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BB8D89-1C48-4C0D-800C-0FD297049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8EF519B2-E7EA-A662-C9F2-CBBFC4B51C9B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8B295F8-7197-6081-396D-FD94A1F62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902A2EBC-C26D-613E-ADBE-2661AE41E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7A80EDE7-9CF2-5F9F-B52C-22309635B419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B534F7D2-3F28-DAEB-46CE-D21B661BAC76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AE4B4BDF-8646-BFA7-D707-5DBCFCD3B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02453BC-4E92-803E-AC16-762CB5441B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2FA999B8-180F-2D64-C4F0-F5C5B8854773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01199AD7-4F5B-83E8-772B-9D253D72A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40098ECC-EE82-C235-32BF-B23803F7F4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7A4F19-78A4-0415-26F8-95AA2AE064B5}"/>
              </a:ext>
            </a:extLst>
          </p:cNvPr>
          <p:cNvSpPr txBox="1"/>
          <p:nvPr/>
        </p:nvSpPr>
        <p:spPr>
          <a:xfrm>
            <a:off x="755780" y="833808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Method: Bagging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B68FB-5875-A78D-CB3F-E3B4C99FA4E9}"/>
              </a:ext>
            </a:extLst>
          </p:cNvPr>
          <p:cNvSpPr txBox="1"/>
          <p:nvPr/>
        </p:nvSpPr>
        <p:spPr>
          <a:xfrm>
            <a:off x="914071" y="498422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Bagging Model:0.7697112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33C8F98-9008-FF0D-9374-F1CE72882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94807"/>
              </p:ext>
            </p:extLst>
          </p:nvPr>
        </p:nvGraphicFramePr>
        <p:xfrm>
          <a:off x="755780" y="1497348"/>
          <a:ext cx="10515603" cy="310896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76114206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0604911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7557163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5205044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100499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7517344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51322007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/ Actual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Used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3-5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11-20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20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6370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Used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878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7829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3-5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7388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604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11-20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3647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20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92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62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FD590-C8E9-EA60-65E1-0405580A6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C5EF2F4-9DD9-468C-D4CE-D93875AA01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87483E-D11C-BAB1-0FD8-4D69A937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823A902-C3A2-40CD-7E77-E5DC4535740A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</a:t>
            </a:r>
            <a:b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FBEE1A-E2A1-373D-A889-65FE9CCF3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1194FC8D-170B-CD82-46AB-35D7DD8C5D47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B1ED13E8-7859-CC87-4739-FC38ECFD0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7A610DD4-58E2-98BA-6298-9B5787AE0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EB106194-D2D5-6892-49F2-C2B38DE24AA3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8F81DB7C-DCD7-8253-DC97-65C83AC2D79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486BF715-61AE-7F46-32F3-58F9DA99E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3D8B30BF-5119-3D14-4516-BCA945A237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2FE457B3-5DFF-E51E-5614-E63CE730B3A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86F59AB-0891-1B23-2074-25EAB378D5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D13FF2FA-3211-B69A-A5ED-EA2CF72FD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A41916-6F60-CD94-1E64-FDD0581CBF95}"/>
              </a:ext>
            </a:extLst>
          </p:cNvPr>
          <p:cNvSpPr txBox="1"/>
          <p:nvPr/>
        </p:nvSpPr>
        <p:spPr>
          <a:xfrm>
            <a:off x="1031244" y="83954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Variables - Bagging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ADE894-9CBA-2827-4628-CA7B08AE1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149" y="1424672"/>
            <a:ext cx="8537948" cy="51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5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42BED-58BD-4F97-4AD0-CF5900C0F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0321ED4-1328-173D-0327-D311FBB72B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9C5210-14F3-123E-692D-8D2C611AF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A0F8218-9CF1-83CB-1AD9-2201B67C230C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FDFFC4-950E-BFEC-A1B4-174BE844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BDA3F3A6-C370-A8FA-1BBA-BBC5663C9B05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A3B36DC-A309-FD26-2401-8485608CC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A8FFF71A-37AD-4127-8B01-C28B6B9A9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95085EEC-C65E-4A86-019E-9D66038063A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68610715-5E28-A8E4-BC76-25BE8DC34EEF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4E052AA6-60FB-932D-272E-30056D3DB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FEF21977-6B4B-F600-6EF6-A7AC91E793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ED9FEB82-0894-2CFD-9B67-C95234EA929A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FBE146AB-6DC3-B097-BA06-DFD809E47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3F0D8456-25D2-9B49-234D-ADB8C6329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38148-8A1D-07D8-A5B4-E9B4A04A38E5}"/>
              </a:ext>
            </a:extLst>
          </p:cNvPr>
          <p:cNvSpPr txBox="1"/>
          <p:nvPr/>
        </p:nvSpPr>
        <p:spPr>
          <a:xfrm>
            <a:off x="886408" y="789753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Method: 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83425-9F57-FA4C-185A-70E6004FE848}"/>
              </a:ext>
            </a:extLst>
          </p:cNvPr>
          <p:cNvSpPr txBox="1"/>
          <p:nvPr/>
        </p:nvSpPr>
        <p:spPr>
          <a:xfrm>
            <a:off x="886408" y="4931005"/>
            <a:ext cx="610222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Mtry</a:t>
            </a:r>
            <a:r>
              <a:rPr lang="en-US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RF Tuning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Random Forest Model: 0.7837627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D0E27F-6DFA-AFD4-8368-C7D5A1E82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71455"/>
              </p:ext>
            </p:extLst>
          </p:nvPr>
        </p:nvGraphicFramePr>
        <p:xfrm>
          <a:off x="886408" y="1366050"/>
          <a:ext cx="10339875" cy="3108960"/>
        </p:xfrm>
        <a:graphic>
          <a:graphicData uri="http://schemas.openxmlformats.org/drawingml/2006/table">
            <a:tbl>
              <a:tblPr/>
              <a:tblGrid>
                <a:gridCol w="1477125">
                  <a:extLst>
                    <a:ext uri="{9D8B030D-6E8A-4147-A177-3AD203B41FA5}">
                      <a16:colId xmlns:a16="http://schemas.microsoft.com/office/drawing/2014/main" val="1728730959"/>
                    </a:ext>
                  </a:extLst>
                </a:gridCol>
                <a:gridCol w="1477125">
                  <a:extLst>
                    <a:ext uri="{9D8B030D-6E8A-4147-A177-3AD203B41FA5}">
                      <a16:colId xmlns:a16="http://schemas.microsoft.com/office/drawing/2014/main" val="638071813"/>
                    </a:ext>
                  </a:extLst>
                </a:gridCol>
                <a:gridCol w="1477125">
                  <a:extLst>
                    <a:ext uri="{9D8B030D-6E8A-4147-A177-3AD203B41FA5}">
                      <a16:colId xmlns:a16="http://schemas.microsoft.com/office/drawing/2014/main" val="204302505"/>
                    </a:ext>
                  </a:extLst>
                </a:gridCol>
                <a:gridCol w="1477125">
                  <a:extLst>
                    <a:ext uri="{9D8B030D-6E8A-4147-A177-3AD203B41FA5}">
                      <a16:colId xmlns:a16="http://schemas.microsoft.com/office/drawing/2014/main" val="2341982799"/>
                    </a:ext>
                  </a:extLst>
                </a:gridCol>
                <a:gridCol w="1477125">
                  <a:extLst>
                    <a:ext uri="{9D8B030D-6E8A-4147-A177-3AD203B41FA5}">
                      <a16:colId xmlns:a16="http://schemas.microsoft.com/office/drawing/2014/main" val="2403672448"/>
                    </a:ext>
                  </a:extLst>
                </a:gridCol>
                <a:gridCol w="1477125">
                  <a:extLst>
                    <a:ext uri="{9D8B030D-6E8A-4147-A177-3AD203B41FA5}">
                      <a16:colId xmlns:a16="http://schemas.microsoft.com/office/drawing/2014/main" val="1380255867"/>
                    </a:ext>
                  </a:extLst>
                </a:gridCol>
                <a:gridCol w="1477125">
                  <a:extLst>
                    <a:ext uri="{9D8B030D-6E8A-4147-A177-3AD203B41FA5}">
                      <a16:colId xmlns:a16="http://schemas.microsoft.com/office/drawing/2014/main" val="1152431739"/>
                    </a:ext>
                  </a:extLst>
                </a:gridCol>
              </a:tblGrid>
              <a:tr h="606083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/ Actual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Used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3-5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11-20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20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7287"/>
                  </a:ext>
                </a:extLst>
              </a:tr>
              <a:tr h="346333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 Used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248147"/>
                  </a:ext>
                </a:extLst>
              </a:tr>
              <a:tr h="346333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048047"/>
                  </a:ext>
                </a:extLst>
              </a:tr>
              <a:tr h="346333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3-5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55434"/>
                  </a:ext>
                </a:extLst>
              </a:tr>
              <a:tr h="346333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6-10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547172"/>
                  </a:ext>
                </a:extLst>
              </a:tr>
              <a:tr h="346333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11-20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837501"/>
                  </a:ext>
                </a:extLst>
              </a:tr>
              <a:tr h="606083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Than 20 Days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99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765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514F-43E8-07F8-0095-3E7B7FE9D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821252E-76BF-CF33-D1D8-88AB54A762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2195EB-2D24-82B5-B781-9858A6E56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BA2748C-F827-FD49-92C6-0937028A3D15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</a:t>
            </a:r>
            <a:b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B4EBEE-7102-CAAD-0E87-DBA53EE9F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D4414F2F-CCDF-F34C-7E06-CF139BAAF780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6FE2B1AE-8B2E-4984-2F22-13AE2976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34BD56F1-49E2-9C0F-E647-7DD1AF47C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39638773-8840-53EE-2135-A4FD6BFA0939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D2D1F81D-69BE-0840-EBE1-364541598E9B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8E9BF3A2-1E75-A32C-8113-7FEE53E6B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2FAB4912-3EEE-A936-55A2-877B42492E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86D86470-28EF-C49D-774A-DBC885B93D28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70957E27-D0F1-0D11-684D-84936593E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F817C40A-1CE8-8DF6-BD59-26FF5BFC6E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8CD752-4799-3861-65C9-758D347165D0}"/>
              </a:ext>
            </a:extLst>
          </p:cNvPr>
          <p:cNvSpPr txBox="1"/>
          <p:nvPr/>
        </p:nvSpPr>
        <p:spPr>
          <a:xfrm>
            <a:off x="1031244" y="83954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Variables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73E73-82C6-87EE-9B90-DF20BD60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70" y="1477636"/>
            <a:ext cx="9377475" cy="48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2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5876C-31BC-07ED-1972-17C879173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3491F761-DFF0-750C-9EB6-6E534D7EA4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A0BC6-5B3A-B03B-4CE9-FDF7B9F7C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665EC85-C7A2-5059-E032-804FBCDA4176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</a:t>
            </a:r>
            <a:b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D874CE-CDDF-38E7-3D0C-4D42EFB2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8D1D0ACE-C658-381B-D86B-540C9AD57C6A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63741777-02DF-A4F9-4E01-9B4664A79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1FD1714E-097C-C630-1CAB-E9809887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E4249D34-5FC6-1574-19FA-30A5EC99DB48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1B9EB2AC-CF41-2147-9E9C-80CB0239CD25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0B1725FE-DFE9-A327-C407-5235D2454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2E287F4B-E054-F329-2399-FD0B74F00C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3AE7F30B-B5DA-ED2E-B8C6-27171C8D7E1E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F328A779-5DC1-C460-896F-EAC4361614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06E5A0C8-64EA-4F3D-6D46-BC6E535306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DE5CAD-4A19-C918-D240-2B2546B31F19}"/>
              </a:ext>
            </a:extLst>
          </p:cNvPr>
          <p:cNvSpPr txBox="1"/>
          <p:nvPr/>
        </p:nvSpPr>
        <p:spPr>
          <a:xfrm>
            <a:off x="1031244" y="83954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Model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D082B-2F42-A336-19F6-6EE50724F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52" y="1362297"/>
            <a:ext cx="7356733" cy="52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0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590E45-A75E-3E3B-9A68-EAB2B159B633}"/>
              </a:ext>
            </a:extLst>
          </p:cNvPr>
          <p:cNvSpPr txBox="1"/>
          <p:nvPr/>
        </p:nvSpPr>
        <p:spPr>
          <a:xfrm>
            <a:off x="671804" y="1240971"/>
            <a:ext cx="104876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into the dynamics of youth alcohol use through rigorous analysis using decision tree models on data from the National Survey on Drug Use and Health.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three key objectives: binary classification for alcohol use, multi-class classification for alcohol frequency in the past year, and regression to predict the age of first alcohol 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examining demographic variables and youth experiences, the study unveils crucial insights into the factors influencing alcohol consumption among young individuals.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findings are instrumental in crafting targeted interventions and public health strategies to address and mitigate the challenges posed by alcohol use among the youth population.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E21FACCC-A1B4-0D09-389B-BFE5A4AC7D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6"/>
    </mc:Choice>
    <mc:Fallback>
      <p:transition spd="slow" advTm="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C65C-A22C-F34B-62CC-8F7F1D4B2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979ECF2B-B933-ECBE-E78F-CE042AA56F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CFAEFD-CEB5-F767-A192-C1D14EDB2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714AD65-E345-55AA-B930-BDF45CDEBE42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032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763D0E-6D4B-BD20-0F2C-5DA80FF6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94EDF067-5E38-3210-7B8A-2174EC5CF31E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C67DC17F-F604-920B-967A-3B9F752F8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88AE1BBD-E31A-5460-11F9-B2E89FFD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C32D2BD-2664-CF32-EFA6-F1DFF97FAC52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6944B5C8-5D22-3ECA-4454-0FDC26123F46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9AE32A9D-D055-A1D0-7034-ECCEDE2A7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33BF3D12-86DF-7EAD-5761-417DEC91E4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7A8BFBFE-C9F4-F66B-D9DE-847C48DC28EF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46B1145F-0884-7333-5FEA-EB29AF85A1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EF05692F-D97B-5127-8FDE-B872EEC8B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F6ED7E-51A0-F18B-8824-28C9778714AB}"/>
              </a:ext>
            </a:extLst>
          </p:cNvPr>
          <p:cNvSpPr txBox="1"/>
          <p:nvPr/>
        </p:nvSpPr>
        <p:spPr>
          <a:xfrm>
            <a:off x="3271951" y="84765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Age of First Alcohol 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DF39C-15C4-CA0A-8C71-7D8307C0E4AC}"/>
              </a:ext>
            </a:extLst>
          </p:cNvPr>
          <p:cNvSpPr txBox="1"/>
          <p:nvPr/>
        </p:nvSpPr>
        <p:spPr>
          <a:xfrm>
            <a:off x="728792" y="104703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 Decision Tree Flow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C8DCEF-B5DD-A30E-42B7-D9DD3F16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80" b="20183"/>
          <a:stretch/>
        </p:blipFill>
        <p:spPr>
          <a:xfrm>
            <a:off x="581164" y="1730378"/>
            <a:ext cx="5048306" cy="42799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873641-98D8-6719-E887-73C49927F2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79"/>
          <a:stretch/>
        </p:blipFill>
        <p:spPr>
          <a:xfrm>
            <a:off x="6096000" y="1395632"/>
            <a:ext cx="5708779" cy="473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7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4FAAC-2069-183F-EB94-B003296DD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311DDF8C-0B7D-E2C0-D70F-9252D699BC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A1C504-3D5F-8EF4-9506-83682DE0A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D534FF1-3DB5-4889-0A45-05FD28497D26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032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2F6685-3CC7-3494-F195-F2B6459F9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EC34A080-71FA-D829-B8F3-D96199600DD0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97BEB10F-B58C-F27A-549D-A74F0DBD2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DB927FC6-B265-55F4-4B16-B5B2784B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6E069405-D5CA-AE99-4D7D-CEA63B701A51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ABFD2149-89C2-190E-463E-16605A78E98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1D785935-B3D6-962D-772D-26D74195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3517980A-2CC2-7F69-73AE-82425900C2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B4760201-E94C-08F8-287A-1149372023F7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F23FDECA-66E6-AB49-C970-974449E453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6E73E41C-9A00-06D6-CF4B-9628793B87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A8BF6C-2FF2-3B28-FB41-5F510EC07853}"/>
              </a:ext>
            </a:extLst>
          </p:cNvPr>
          <p:cNvSpPr txBox="1"/>
          <p:nvPr/>
        </p:nvSpPr>
        <p:spPr>
          <a:xfrm>
            <a:off x="485193" y="323650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Method: Bagging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BF398-8381-1721-3C32-E211001CEFE1}"/>
              </a:ext>
            </a:extLst>
          </p:cNvPr>
          <p:cNvSpPr txBox="1"/>
          <p:nvPr/>
        </p:nvSpPr>
        <p:spPr>
          <a:xfrm>
            <a:off x="5861180" y="949295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Variables - Bagging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B44392-9A57-D88F-C788-2B6D7427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8723"/>
              </p:ext>
            </p:extLst>
          </p:nvPr>
        </p:nvGraphicFramePr>
        <p:xfrm>
          <a:off x="347865" y="3740458"/>
          <a:ext cx="4611747" cy="25946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37249">
                  <a:extLst>
                    <a:ext uri="{9D8B030D-6E8A-4147-A177-3AD203B41FA5}">
                      <a16:colId xmlns:a16="http://schemas.microsoft.com/office/drawing/2014/main" val="3319381060"/>
                    </a:ext>
                  </a:extLst>
                </a:gridCol>
                <a:gridCol w="1537249">
                  <a:extLst>
                    <a:ext uri="{9D8B030D-6E8A-4147-A177-3AD203B41FA5}">
                      <a16:colId xmlns:a16="http://schemas.microsoft.com/office/drawing/2014/main" val="3702384481"/>
                    </a:ext>
                  </a:extLst>
                </a:gridCol>
                <a:gridCol w="1537249">
                  <a:extLst>
                    <a:ext uri="{9D8B030D-6E8A-4147-A177-3AD203B41FA5}">
                      <a16:colId xmlns:a16="http://schemas.microsoft.com/office/drawing/2014/main" val="4106107899"/>
                    </a:ext>
                  </a:extLst>
                </a:gridCol>
              </a:tblGrid>
              <a:tr h="1297322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MSE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MSE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93548"/>
                  </a:ext>
                </a:extLst>
              </a:tr>
              <a:tr h="1297322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 (Regression)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3.8429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3.9271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7001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AF95301-C174-601F-50A6-254ACB3C2C0D}"/>
              </a:ext>
            </a:extLst>
          </p:cNvPr>
          <p:cNvSpPr txBox="1"/>
          <p:nvPr/>
        </p:nvSpPr>
        <p:spPr>
          <a:xfrm>
            <a:off x="228600" y="70057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- Initial Regression Tree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FC98A3-56F8-89AD-E7B0-7F1879592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10267"/>
              </p:ext>
            </p:extLst>
          </p:nvPr>
        </p:nvGraphicFramePr>
        <p:xfrm>
          <a:off x="228600" y="1465465"/>
          <a:ext cx="4731012" cy="156935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365506">
                  <a:extLst>
                    <a:ext uri="{9D8B030D-6E8A-4147-A177-3AD203B41FA5}">
                      <a16:colId xmlns:a16="http://schemas.microsoft.com/office/drawing/2014/main" val="3685754293"/>
                    </a:ext>
                  </a:extLst>
                </a:gridCol>
                <a:gridCol w="2365506">
                  <a:extLst>
                    <a:ext uri="{9D8B030D-6E8A-4147-A177-3AD203B41FA5}">
                      <a16:colId xmlns:a16="http://schemas.microsoft.com/office/drawing/2014/main" val="2060467785"/>
                    </a:ext>
                  </a:extLst>
                </a:gridCol>
              </a:tblGrid>
              <a:tr h="418494">
                <a:tc>
                  <a:txBody>
                    <a:bodyPr/>
                    <a:lstStyle/>
                    <a:p>
                      <a:r>
                        <a:rPr lang="en-US" b="1"/>
                        <a:t>Model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Testing MSE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66535"/>
                  </a:ext>
                </a:extLst>
              </a:tr>
              <a:tr h="418494">
                <a:tc>
                  <a:txBody>
                    <a:bodyPr/>
                    <a:lstStyle/>
                    <a:p>
                      <a:r>
                        <a:rPr lang="en-US" dirty="0"/>
                        <a:t>Regression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3.9398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05747"/>
                  </a:ext>
                </a:extLst>
              </a:tr>
              <a:tr h="732364">
                <a:tc>
                  <a:txBody>
                    <a:bodyPr/>
                    <a:lstStyle/>
                    <a:p>
                      <a:r>
                        <a:rPr lang="en-US"/>
                        <a:t>Pruned Regression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3.6866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676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CF58E256-6FED-4A55-907C-346028C4F0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96"/>
          <a:stretch/>
        </p:blipFill>
        <p:spPr>
          <a:xfrm>
            <a:off x="5086390" y="1503867"/>
            <a:ext cx="6950100" cy="48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2610E-EFB0-EB31-0AD1-EEBB20904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2E07370-3BDE-6672-6BED-2BE7656D7D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4B8678-8E28-FB6E-594E-B202F7163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97B4F9D-95FF-BF73-79CD-F7918CBDF0F2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032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CE419-3BAB-3FB9-0D40-839E859C1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45EA5591-6E21-5081-8F58-3E054196091C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3414BAF4-B707-BB05-9F36-42C6B986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C5AC306A-702B-B102-6F6E-CBC27A379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0BB39C78-F20B-1B8E-ADD2-59BEC2FB855F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6FD69F85-BC44-3854-5ADF-62C30F794E43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F42347F8-6DC2-B77C-E0B2-08C115717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84020EF3-B744-AB17-DDCB-1CA784B996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BFB0EA79-D99A-9C58-18B2-312E07C3C424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D884B0C6-9D65-41CC-E82A-D7CDD9447A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F0145FA5-0FDA-1170-73E7-A0F5EAD73D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C45E2F7-09BD-21B7-E6D6-17AE1B928345}"/>
              </a:ext>
            </a:extLst>
          </p:cNvPr>
          <p:cNvSpPr txBox="1"/>
          <p:nvPr/>
        </p:nvSpPr>
        <p:spPr>
          <a:xfrm>
            <a:off x="755780" y="92416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Method: Random Forest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57144-CCB6-4F07-8D97-5ED2A552774B}"/>
              </a:ext>
            </a:extLst>
          </p:cNvPr>
          <p:cNvSpPr txBox="1"/>
          <p:nvPr/>
        </p:nvSpPr>
        <p:spPr>
          <a:xfrm>
            <a:off x="5861180" y="90528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Variables - Random Forest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1653BC-B909-2633-94CC-F8E254B93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12" y="1509290"/>
            <a:ext cx="7003788" cy="470489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87D050-6EA9-19A1-2DB0-2AC6BF09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68119"/>
              </p:ext>
            </p:extLst>
          </p:nvPr>
        </p:nvGraphicFramePr>
        <p:xfrm>
          <a:off x="277753" y="1810535"/>
          <a:ext cx="4611747" cy="259464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37249">
                  <a:extLst>
                    <a:ext uri="{9D8B030D-6E8A-4147-A177-3AD203B41FA5}">
                      <a16:colId xmlns:a16="http://schemas.microsoft.com/office/drawing/2014/main" val="2435525310"/>
                    </a:ext>
                  </a:extLst>
                </a:gridCol>
                <a:gridCol w="1537249">
                  <a:extLst>
                    <a:ext uri="{9D8B030D-6E8A-4147-A177-3AD203B41FA5}">
                      <a16:colId xmlns:a16="http://schemas.microsoft.com/office/drawing/2014/main" val="3177406655"/>
                    </a:ext>
                  </a:extLst>
                </a:gridCol>
                <a:gridCol w="1537249">
                  <a:extLst>
                    <a:ext uri="{9D8B030D-6E8A-4147-A177-3AD203B41FA5}">
                      <a16:colId xmlns:a16="http://schemas.microsoft.com/office/drawing/2014/main" val="1911711022"/>
                    </a:ext>
                  </a:extLst>
                </a:gridCol>
              </a:tblGrid>
              <a:tr h="1297322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MSE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MSE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30557"/>
                  </a:ext>
                </a:extLst>
              </a:tr>
              <a:tr h="1297322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(Regression)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3.6010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3.6449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38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68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7BBE-886F-25D4-63A7-0F5FC826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4EB098F-B4FB-FD39-FA04-9EA8D7CF73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CE318-C65D-02F8-FFC5-EF5450875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A3195F7-4EB5-30CF-0B03-2692A2C0FDFE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032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B9B49-1A0C-504F-D296-867DED38B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F0D70462-A512-4AE5-FBC2-36CB90CEBF47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F7F8ED70-3220-2423-1E7D-D4BF9892A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D71CA648-72B2-4986-C09C-B92680ECE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9575E069-60CB-4F5F-8999-A46852ACDABF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735977BE-9B6B-A213-23EE-947D4EF1062B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62DAFEE3-98FF-3AF5-DE22-28D66F250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A8D9A617-CE31-F129-E27A-3B9542ADE9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12623002-F85C-F5D5-91E5-A0B25C6303EE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B636A9E4-C3E6-A891-4421-5A1EB3B726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2FAF04A2-898B-353C-FEB7-01DA3D08B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EFF8E37-A322-8577-9061-7BA003967653}"/>
              </a:ext>
            </a:extLst>
          </p:cNvPr>
          <p:cNvSpPr txBox="1"/>
          <p:nvPr/>
        </p:nvSpPr>
        <p:spPr>
          <a:xfrm>
            <a:off x="475861" y="825862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– Model Performance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9B5687-7D79-B8AC-7B7A-BB69D271A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4071"/>
              </p:ext>
            </p:extLst>
          </p:nvPr>
        </p:nvGraphicFramePr>
        <p:xfrm>
          <a:off x="475861" y="1410992"/>
          <a:ext cx="5682343" cy="316138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433548">
                  <a:extLst>
                    <a:ext uri="{9D8B030D-6E8A-4147-A177-3AD203B41FA5}">
                      <a16:colId xmlns:a16="http://schemas.microsoft.com/office/drawing/2014/main" val="1065639851"/>
                    </a:ext>
                  </a:extLst>
                </a:gridCol>
                <a:gridCol w="903530">
                  <a:extLst>
                    <a:ext uri="{9D8B030D-6E8A-4147-A177-3AD203B41FA5}">
                      <a16:colId xmlns:a16="http://schemas.microsoft.com/office/drawing/2014/main" val="4075204497"/>
                    </a:ext>
                  </a:extLst>
                </a:gridCol>
                <a:gridCol w="1087257">
                  <a:extLst>
                    <a:ext uri="{9D8B030D-6E8A-4147-A177-3AD203B41FA5}">
                      <a16:colId xmlns:a16="http://schemas.microsoft.com/office/drawing/2014/main" val="2553929867"/>
                    </a:ext>
                  </a:extLst>
                </a:gridCol>
                <a:gridCol w="930065">
                  <a:extLst>
                    <a:ext uri="{9D8B030D-6E8A-4147-A177-3AD203B41FA5}">
                      <a16:colId xmlns:a16="http://schemas.microsoft.com/office/drawing/2014/main" val="1159358908"/>
                    </a:ext>
                  </a:extLst>
                </a:gridCol>
                <a:gridCol w="1327943">
                  <a:extLst>
                    <a:ext uri="{9D8B030D-6E8A-4147-A177-3AD203B41FA5}">
                      <a16:colId xmlns:a16="http://schemas.microsoft.com/office/drawing/2014/main" val="1488689472"/>
                    </a:ext>
                  </a:extLst>
                </a:gridCol>
              </a:tblGrid>
              <a:tr h="1053794">
                <a:tc>
                  <a:txBody>
                    <a:bodyPr/>
                    <a:lstStyle/>
                    <a:p>
                      <a:r>
                        <a:rPr lang="en-US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Pruned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767882"/>
                  </a:ext>
                </a:extLst>
              </a:tr>
              <a:tr h="595623"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617726"/>
                  </a:ext>
                </a:extLst>
              </a:tr>
              <a:tr h="1511965"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Rate </a:t>
                      </a:r>
                    </a:p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(1 - Accuracy)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2359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E1706CB-CA0E-71C6-AF27-70978F2766EF}"/>
              </a:ext>
            </a:extLst>
          </p:cNvPr>
          <p:cNvSpPr txBox="1"/>
          <p:nvPr/>
        </p:nvSpPr>
        <p:spPr>
          <a:xfrm>
            <a:off x="475861" y="4962965"/>
            <a:ext cx="57989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achieved the best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the tree reduced complexity but not error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models outperformed the single decision tree.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EC8A93-2CB9-D9D3-11CB-7FDBC667832C}"/>
              </a:ext>
            </a:extLst>
          </p:cNvPr>
          <p:cNvSpPr txBox="1"/>
          <p:nvPr/>
        </p:nvSpPr>
        <p:spPr>
          <a:xfrm>
            <a:off x="6697046" y="112904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Isn’t Everything – Error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6385E7-72F3-3818-F43F-258EF73B792E}"/>
              </a:ext>
            </a:extLst>
          </p:cNvPr>
          <p:cNvSpPr txBox="1"/>
          <p:nvPr/>
        </p:nvSpPr>
        <p:spPr>
          <a:xfrm>
            <a:off x="7354364" y="1714170"/>
            <a:ext cx="3438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Balance in Test Data: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(Alcohol Use): 27%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(No Alcohol Use): 73%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53012F-7401-6FDE-634B-919189826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27495"/>
              </p:ext>
            </p:extLst>
          </p:nvPr>
        </p:nvGraphicFramePr>
        <p:xfrm>
          <a:off x="6622401" y="2982746"/>
          <a:ext cx="5201175" cy="1097280"/>
        </p:xfrm>
        <a:graphic>
          <a:graphicData uri="http://schemas.openxmlformats.org/drawingml/2006/table">
            <a:tbl>
              <a:tblPr/>
              <a:tblGrid>
                <a:gridCol w="1733725">
                  <a:extLst>
                    <a:ext uri="{9D8B030D-6E8A-4147-A177-3AD203B41FA5}">
                      <a16:colId xmlns:a16="http://schemas.microsoft.com/office/drawing/2014/main" val="1338861096"/>
                    </a:ext>
                  </a:extLst>
                </a:gridCol>
                <a:gridCol w="1733725">
                  <a:extLst>
                    <a:ext uri="{9D8B030D-6E8A-4147-A177-3AD203B41FA5}">
                      <a16:colId xmlns:a16="http://schemas.microsoft.com/office/drawing/2014/main" val="1874091498"/>
                    </a:ext>
                  </a:extLst>
                </a:gridCol>
                <a:gridCol w="1733725">
                  <a:extLst>
                    <a:ext uri="{9D8B030D-6E8A-4147-A177-3AD203B41FA5}">
                      <a16:colId xmlns:a16="http://schemas.microsoft.com/office/drawing/2014/main" val="2617389593"/>
                    </a:ext>
                  </a:extLst>
                </a:gridCol>
              </a:tblGrid>
              <a:tr h="214523"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76295"/>
                  </a:ext>
                </a:extLst>
              </a:tr>
              <a:tr h="214523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824716"/>
                  </a:ext>
                </a:extLst>
              </a:tr>
              <a:tr h="214523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0660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7B83605-8409-AA3C-7A50-58D5E8569807}"/>
              </a:ext>
            </a:extLst>
          </p:cNvPr>
          <p:cNvSpPr txBox="1"/>
          <p:nvPr/>
        </p:nvSpPr>
        <p:spPr>
          <a:xfrm>
            <a:off x="6459116" y="4293701"/>
            <a:ext cx="6340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-174 youth with alcohol use misclassified as No.</a:t>
            </a:r>
          </a:p>
        </p:txBody>
      </p:sp>
    </p:spTree>
    <p:extLst>
      <p:ext uri="{BB962C8B-B14F-4D97-AF65-F5344CB8AC3E}">
        <p14:creationId xmlns:p14="http://schemas.microsoft.com/office/powerpoint/2010/main" val="125781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AF12-F717-BDEA-58DC-D5DAD10C9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381DDCE7-927F-C7BF-13F6-337D610255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329E09-96DA-94D9-BA39-3F385048A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B91B0E9-3C84-DB79-06F1-DBD3CD3D2F1B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032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BC1C0B-471B-78F3-06DA-E29CAE9E3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72029B1B-6727-C12F-2362-59AD7C8A6C84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B6C0457E-59E1-FD9C-764E-A84EB3D66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CA816429-68D4-E8E6-4505-B6C92E616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6A0CA631-0123-C213-A8BD-65C0DF3EF237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3006DD10-D33C-34D9-DBF4-BD3F5C694258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4076619D-FC6F-9352-6503-F979EA10A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AE9960EA-39A5-E9B9-37B4-34417C017C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7BD06400-BA26-BFD1-8B12-08E66289C2A5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E0E444DE-92C2-51E4-4C13-331776181C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A9123E3C-560C-E9C3-08FB-AE90FD69BF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B99006-5C3A-8984-8207-FA74450E4B96}"/>
              </a:ext>
            </a:extLst>
          </p:cNvPr>
          <p:cNvSpPr txBox="1"/>
          <p:nvPr/>
        </p:nvSpPr>
        <p:spPr>
          <a:xfrm>
            <a:off x="587828" y="79127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Predictors of Bagging and 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5F2A4-D32D-B55F-BA17-1260360CCD3D}"/>
              </a:ext>
            </a:extLst>
          </p:cNvPr>
          <p:cNvSpPr txBox="1"/>
          <p:nvPr/>
        </p:nvSpPr>
        <p:spPr>
          <a:xfrm>
            <a:off x="774441" y="1326195"/>
            <a:ext cx="61022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 Prohibit Marijuana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Standards for Alcohol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Marijuana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influence strongly associated with alcohol 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Parental monitoring features also relevant in some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B4F25-A148-0F7A-261A-D534FAAE3D4A}"/>
              </a:ext>
            </a:extLst>
          </p:cNvPr>
          <p:cNvSpPr txBox="1"/>
          <p:nvPr/>
        </p:nvSpPr>
        <p:spPr>
          <a:xfrm>
            <a:off x="670563" y="3174741"/>
            <a:ext cx="7792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Limitations: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negatives – risk of missing at-risk youth.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affects model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survey-based features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class imbalance using re-weighting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robust hyperparameter tuning for better model optimization</a:t>
            </a:r>
            <a:r>
              <a:rPr lang="en-US" dirty="0"/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4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F94C5-7752-45DB-75E3-D77041E20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E789AD3-6775-1386-94E3-7BBB95DA07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D91F4E-8EE6-DA61-6B5B-BBCF5C87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80C46D9-5A73-984A-2D5F-E34C9F3F6D57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032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355C95-7D43-A8B4-FED2-0B5C3EA2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1555183-0AF1-5CB7-BF29-4AA387BB7187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04029DDD-2BCE-F533-9569-EAAE0D788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E4B2D93D-5AEA-78AC-9E5A-C6BD70BB6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3C886DC-FEB4-B84E-2031-86E1D0996691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4805FB5B-C7D0-51F7-5B08-8159F64EAC3B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01810C3-5E96-ED61-DD38-A60BDF12C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A4FFF52A-637E-E8FB-CFF8-272A1A0AF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5D9A10C-B2AA-61B7-C5BF-92B261B5A8FA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492EA251-F415-104A-D0F7-F456D66991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51FACD12-D4EC-F3D1-B546-CFA3AED89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29EF685-CF71-F950-771B-044C107B6DCC}"/>
              </a:ext>
            </a:extLst>
          </p:cNvPr>
          <p:cNvSpPr txBox="1"/>
          <p:nvPr/>
        </p:nvSpPr>
        <p:spPr>
          <a:xfrm>
            <a:off x="643811" y="90528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Class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– Model Performance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8963EF-29DB-C7BE-D1E2-CB38F829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320399"/>
              </p:ext>
            </p:extLst>
          </p:nvPr>
        </p:nvGraphicFramePr>
        <p:xfrm>
          <a:off x="751787" y="1537891"/>
          <a:ext cx="10515600" cy="109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153784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714695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224564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279132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57869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Metric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Decision Tree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Pruned Tree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Bagging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Random Forest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815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Accuracy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77.60%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77.60%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76.97%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78.38%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640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Error Rate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22.40%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22.40%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23.03%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21.62%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0525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AF548B-9946-F06C-6C59-169499005A6A}"/>
              </a:ext>
            </a:extLst>
          </p:cNvPr>
          <p:cNvSpPr txBox="1"/>
          <p:nvPr/>
        </p:nvSpPr>
        <p:spPr>
          <a:xfrm>
            <a:off x="855321" y="2878991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Imbalanced where 78% in "More Than 20 Days“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achieved the highest accuracy at 78.38%.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Pruning did not improve Decision Tree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Bagging and Random Forest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models, performed slightly better than the single Decision Tree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76EAB-3E73-2985-6E6E-A7F1E4D6A6F0}"/>
              </a:ext>
            </a:extLst>
          </p:cNvPr>
          <p:cNvSpPr txBox="1"/>
          <p:nvPr/>
        </p:nvSpPr>
        <p:spPr>
          <a:xfrm>
            <a:off x="751787" y="4221467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Error: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E6532-9DB4-4554-1314-09DE862D2EAC}"/>
              </a:ext>
            </a:extLst>
          </p:cNvPr>
          <p:cNvSpPr txBox="1"/>
          <p:nvPr/>
        </p:nvSpPr>
        <p:spPr>
          <a:xfrm>
            <a:off x="855321" y="4600139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20 Days" is 78%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classes are minority</a:t>
            </a:r>
            <a:r>
              <a:rPr lang="en-US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091C6-8545-F8B7-F516-0D69251FF1DF}"/>
              </a:ext>
            </a:extLst>
          </p:cNvPr>
          <p:cNvSpPr txBox="1"/>
          <p:nvPr/>
        </p:nvSpPr>
        <p:spPr>
          <a:xfrm>
            <a:off x="5094287" y="420657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Predictors of Bagging and Random Forest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3F4D5-C526-D977-5837-58364ADB09B5}"/>
              </a:ext>
            </a:extLst>
          </p:cNvPr>
          <p:cNvSpPr txBox="1"/>
          <p:nvPr/>
        </p:nvSpPr>
        <p:spPr>
          <a:xfrm>
            <a:off x="4480669" y="4683832"/>
            <a:ext cx="7622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and friend’s influences in alcohol use frequency is involved.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 Marijuana 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Grade.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performance  and parental monitoring</a:t>
            </a:r>
          </a:p>
        </p:txBody>
      </p:sp>
    </p:spTree>
    <p:extLst>
      <p:ext uri="{BB962C8B-B14F-4D97-AF65-F5344CB8AC3E}">
        <p14:creationId xmlns:p14="http://schemas.microsoft.com/office/powerpoint/2010/main" val="27292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27959-EF60-0B1B-40F1-682ECEADB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FD13F2FC-B2F4-8357-DAA1-B44EADB3E1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331E68-06B0-0157-4913-73B3B7E24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D222870-9F5D-D11C-9C37-DD509037391E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032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2BC33-BFC0-7BB6-908C-760340B28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8963B57D-A680-0351-15AD-854C2ABB28E9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0E0EDD2C-39AD-2BBB-C9E4-52D34588F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39D526B0-5217-C242-AB0B-C6EC372C7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E360FB3-AE8B-0426-1384-279F515F8933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85D1EE68-9296-4F1E-3091-53D65C68C74B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3824DD7-C63A-DA3B-0208-B0BF40DC8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600629F5-D1D2-E342-902C-AE7A6F15E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B80D222E-4E4F-A30E-54E5-0A89965C2BF8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A9370BBF-6DFE-3776-CB8C-72055388E1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D8AD1E6F-DFBD-5772-F8CD-C05252D235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9D5319-7910-365A-34FB-AE72533D56E5}"/>
              </a:ext>
            </a:extLst>
          </p:cNvPr>
          <p:cNvSpPr txBox="1"/>
          <p:nvPr/>
        </p:nvSpPr>
        <p:spPr>
          <a:xfrm>
            <a:off x="671803" y="85607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Regression– Model Performance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E07FB1-CDBB-4CF4-22E5-6F01EA75F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45470"/>
              </p:ext>
            </p:extLst>
          </p:nvPr>
        </p:nvGraphicFramePr>
        <p:xfrm>
          <a:off x="671803" y="1452063"/>
          <a:ext cx="10515600" cy="10972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5886454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68884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277974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56215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22495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Metric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Decision Tree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Pruned Tree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Bagging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Random Forest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559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Training MSE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3.9398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3.6866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3.8429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3.6010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09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Testing MSE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3.9398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3.6866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3.9271</a:t>
                      </a:r>
                      <a:endParaRPr 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3.6449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6161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B6E7CEB1-CE97-3F4E-BC7B-EEA888A1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03" y="2722028"/>
            <a:ext cx="11879426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achieved the lowest MSE on both training and testing data, with the highest percentage of variance i.e. 32.07%.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Pruning improved the Decision Tree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slightly reducing MSE.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Bagging and Random Forest of ensemble methods outperformed the by  regression tree.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B0D93-4943-838E-DA64-B06B89939C32}"/>
              </a:ext>
            </a:extLst>
          </p:cNvPr>
          <p:cNvSpPr txBox="1"/>
          <p:nvPr/>
        </p:nvSpPr>
        <p:spPr>
          <a:xfrm>
            <a:off x="418791" y="3654837"/>
            <a:ext cx="103339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Limitations: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variance of 32% suggests other unmeasured factors may influence age at first alcohol 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overfitting risk in decision tree without pruning.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Predictors  have nonlinear relationships not fully captured by simpler trees.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AC85A8-D84C-898B-FA48-E72FF2363651}"/>
              </a:ext>
            </a:extLst>
          </p:cNvPr>
          <p:cNvSpPr txBox="1"/>
          <p:nvPr/>
        </p:nvSpPr>
        <p:spPr>
          <a:xfrm>
            <a:off x="418791" y="4921157"/>
            <a:ext cx="8519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hyperparameter tuning with more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better feature selection to reduce noise and improve interpretability.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interaction terms or nonlinear transformations for better modeling.</a:t>
            </a:r>
          </a:p>
        </p:txBody>
      </p:sp>
    </p:spTree>
    <p:extLst>
      <p:ext uri="{BB962C8B-B14F-4D97-AF65-F5344CB8AC3E}">
        <p14:creationId xmlns:p14="http://schemas.microsoft.com/office/powerpoint/2010/main" val="2357215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DDCF2-D89D-7B91-F49A-10CDFBE7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46625746-76E7-5F32-084F-85A94DBF93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4BBC32-E3BB-8512-D320-CE759D4D2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FAA3AAC-48CA-1CBD-3427-8FEB0EBCFFD3}"/>
              </a:ext>
            </a:extLst>
          </p:cNvPr>
          <p:cNvSpPr txBox="1">
            <a:spLocks/>
          </p:cNvSpPr>
          <p:nvPr/>
        </p:nvSpPr>
        <p:spPr>
          <a:xfrm>
            <a:off x="228600" y="304732"/>
            <a:ext cx="11734800" cy="8032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DF6763-F642-631D-0E40-C474CE16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A6A3679C-8261-31A1-E967-88E8F7A3E3A0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48D2EA67-11B0-08B6-4627-E756AA1C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1BFB2A2B-C0BA-678A-5D14-2E69C9D66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261DD2EB-B430-92E1-6C52-F43A2CC550BE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71920C90-2788-D4DD-1B3B-56B573818ADF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E17FAD8-A534-51BF-1B69-E70D49FC7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845A8F0-B3CB-4512-EBCF-3466D5D82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895B2ECC-14CE-411C-7A49-C8A256E03814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2645650B-9766-7B63-302F-D52CB10FE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8C471AD4-E997-AFE1-1AFC-45AE00124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1F05C15-E633-736A-08F5-591582446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45" y="905891"/>
            <a:ext cx="11038114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performed best for binary classification of alcohol use by Yes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achieving an accuracy of approximately 81%, indicating its effectiveness in identifying youth alcohol users.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predictors across models included grade level, peer influence, family environment, income, and youth risk behaviors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emerging as important factors associated with alcohol use.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alcohol use through binary using or not, ordinal of frequency of usage , and numeric the age at first use perspectives, the study provides flexible modeling approaches aligned with different prevention.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findings offers valuable insights for health professionals, educators, and policymakers to identify at-risk youth and implement more targeted, data-informed to help young people stay healthier and safer.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such as class imbalance and restricted feature interactions may have influenced model performance.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 should consider the class balancing techniques ,hyperparameter tuning, and the inclusion of additional risk factors to enhance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61553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A892AB-C8B8-CEA9-F70B-90968C893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4EFEF7-C018-0DF6-DDC5-E2EA53E1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DFE754-3CE8-7C8A-260B-45A32D2C9490}"/>
              </a:ext>
            </a:extLst>
          </p:cNvPr>
          <p:cNvSpPr txBox="1"/>
          <p:nvPr/>
        </p:nvSpPr>
        <p:spPr>
          <a:xfrm>
            <a:off x="3116425" y="267869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THEORITICAL BACKGROUND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5A5E21-157C-9922-1B41-417AC3C5A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2459"/>
              </p:ext>
            </p:extLst>
          </p:nvPr>
        </p:nvGraphicFramePr>
        <p:xfrm>
          <a:off x="214605" y="994990"/>
          <a:ext cx="11719248" cy="5340110"/>
        </p:xfrm>
        <a:graphic>
          <a:graphicData uri="http://schemas.openxmlformats.org/drawingml/2006/table">
            <a:tbl>
              <a:tblPr/>
              <a:tblGrid>
                <a:gridCol w="1541241">
                  <a:extLst>
                    <a:ext uri="{9D8B030D-6E8A-4147-A177-3AD203B41FA5}">
                      <a16:colId xmlns:a16="http://schemas.microsoft.com/office/drawing/2014/main" val="61087896"/>
                    </a:ext>
                  </a:extLst>
                </a:gridCol>
                <a:gridCol w="2365175">
                  <a:extLst>
                    <a:ext uri="{9D8B030D-6E8A-4147-A177-3AD203B41FA5}">
                      <a16:colId xmlns:a16="http://schemas.microsoft.com/office/drawing/2014/main" val="2185192290"/>
                    </a:ext>
                  </a:extLst>
                </a:gridCol>
                <a:gridCol w="1953208">
                  <a:extLst>
                    <a:ext uri="{9D8B030D-6E8A-4147-A177-3AD203B41FA5}">
                      <a16:colId xmlns:a16="http://schemas.microsoft.com/office/drawing/2014/main" val="1542820574"/>
                    </a:ext>
                  </a:extLst>
                </a:gridCol>
                <a:gridCol w="1953208">
                  <a:extLst>
                    <a:ext uri="{9D8B030D-6E8A-4147-A177-3AD203B41FA5}">
                      <a16:colId xmlns:a16="http://schemas.microsoft.com/office/drawing/2014/main" val="3653429622"/>
                    </a:ext>
                  </a:extLst>
                </a:gridCol>
                <a:gridCol w="1953208">
                  <a:extLst>
                    <a:ext uri="{9D8B030D-6E8A-4147-A177-3AD203B41FA5}">
                      <a16:colId xmlns:a16="http://schemas.microsoft.com/office/drawing/2014/main" val="2228021575"/>
                    </a:ext>
                  </a:extLst>
                </a:gridCol>
                <a:gridCol w="1953208">
                  <a:extLst>
                    <a:ext uri="{9D8B030D-6E8A-4147-A177-3AD203B41FA5}">
                      <a16:colId xmlns:a16="http://schemas.microsoft.com/office/drawing/2014/main" val="54529596"/>
                    </a:ext>
                  </a:extLst>
                </a:gridCol>
              </a:tblGrid>
              <a:tr h="5595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Approach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 Tuning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Metrics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Interpretation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95563"/>
                  </a:ext>
                </a:extLst>
              </a:tr>
              <a:tr h="149066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learning model that splits data into branches based on feature values, creating a tree structure.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the tree by recursively splitting the data based on the best feature splits until stopping criteria are met.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tree depth, minimum number of samples per split, pruning strategies.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confusion matrix, error rate, Mean Squared Error (MSE) for regression tasks.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interpret and visualize but may overfit if the tree grows too deep without pruning.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73895"/>
                  </a:ext>
                </a:extLst>
              </a:tr>
              <a:tr h="173146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method that combines multiple models trained on different random subsets of the data.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multiple models on bootstrap samples, then aggregate their predictions through majority voting classification or averaging regression.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trees, sample size, aggregation method.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Out-of-Bag (OOB) error estimate, variable importance measures.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variance and overfitting by averaging multiple models, leading to more stable predictions.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560863"/>
                  </a:ext>
                </a:extLst>
              </a:tr>
              <a:tr h="155843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ensemble technique that improves Bagging by adding random feature selection at each split, reducing tree correlation.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an ensemble of decision trees on bootstrap samples with random subsets of features chosen at each split.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trees, number of features considered at each split (mtry), tree depth, sample size.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OOB error, confusion matrix, variable importance (Gini or %IncMSE).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robust and accurate than a single tree, effectively handles large datasets and high-dimensional features.</a:t>
                      </a:r>
                    </a:p>
                  </a:txBody>
                  <a:tcPr marL="43513" marR="43513" marT="21757" marB="217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004804"/>
                  </a:ext>
                </a:extLst>
              </a:tr>
            </a:tbl>
          </a:graphicData>
        </a:graphic>
      </p:graphicFrame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A59E0047-8F2F-2C76-A86B-FCE526F3AE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0963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"/>
    </mc:Choice>
    <mc:Fallback>
      <p:transition spd="slow" advTm="5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9175C-EA70-C5ED-42DA-8474D1C1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FEBB905-BEAD-8FA7-BAB7-D5E2DC6C93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1A4AD4-8239-23A6-533D-2B7E4A0C1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D03C73B-BFFE-97D7-2D3F-436AD1D39454}"/>
              </a:ext>
            </a:extLst>
          </p:cNvPr>
          <p:cNvSpPr txBox="1">
            <a:spLocks/>
          </p:cNvSpPr>
          <p:nvPr/>
        </p:nvSpPr>
        <p:spPr>
          <a:xfrm>
            <a:off x="228600" y="319194"/>
            <a:ext cx="11734800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b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B0DCC3-95B9-24A9-5F2D-04583EEE5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EF88FEC-FDEE-B12B-833C-108C00655636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36736498-A79F-6396-9C26-7CED4C2FB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94E9B1F0-04BA-F1D6-1D22-DAEAB8F53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9BF3546B-7376-D8D6-8291-C73980D83CD7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2D60B4DC-128C-44D6-B731-B769D35BFA30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5490EFA0-235D-7884-82EF-1027D076B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22BB7E3B-FED8-61B7-A655-4DBAA3E803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4D7F0CF5-680B-3FBC-2686-14007A9AE59D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7D06435D-CBC8-8AC6-89BE-F87EDF136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5C3B014B-7FD2-7272-4084-6E228FC2D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D170D9-E863-0059-8B9F-D0CC5331AFF8}"/>
              </a:ext>
            </a:extLst>
          </p:cNvPr>
          <p:cNvSpPr txBox="1"/>
          <p:nvPr/>
        </p:nvSpPr>
        <p:spPr>
          <a:xfrm>
            <a:off x="852196" y="726603"/>
            <a:ext cx="104876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Preparation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-The analysis utilized the National Survey on Drug Use and Health (NSDUH) youth dataset.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-Missing values were removed using the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na.omit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 function to ensure data quality.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-The dataset was split into 70% training and 30% testing sets to evaluate model performance effectively.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2.Variable 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:The features were grouped into two major categories: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Demographic Variables 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demographic_cols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- Age, Gender, Race, Income, Education, etc.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Youth Experience Variables (`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youth_experience_cols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 Peer influence, parental involvement, mental health, substance exposure, school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3.Target Variables and Problem Definitions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Target: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alcflag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(0 = Never used alcohol, 1 = Ever used alcohol).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Goal: Predict whether a youth has ever consumed alcohol.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Classification: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Target: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alcydays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(Frequency of alcohol use in the past year).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Goal: Predict the usage frequency category.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Target: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iralcage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(Age of first alcohol use).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Goal: Estimate the age at which alcohol use began.</a:t>
            </a:r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FC4554B7-DC77-4DEB-5286-28BC17FF7A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04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"/>
    </mc:Choice>
    <mc:Fallback>
      <p:transition spd="slow" advTm="4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C9E5-F73F-B212-9E0B-695A962A2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BF22792-FBA1-92D2-B310-8C09A072FA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39E3E1-7D38-3125-E8BE-7301DA3BE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64F6B4A-DC80-9FBF-9E74-253632E05AB9}"/>
              </a:ext>
            </a:extLst>
          </p:cNvPr>
          <p:cNvSpPr txBox="1">
            <a:spLocks/>
          </p:cNvSpPr>
          <p:nvPr/>
        </p:nvSpPr>
        <p:spPr>
          <a:xfrm>
            <a:off x="228600" y="319194"/>
            <a:ext cx="11734800" cy="6924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b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33B0AA-E0FA-DFFB-F165-7C4576E08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806F9B1B-F18E-0285-FC8C-B3DE8181C4A0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899EF4B9-B531-4D13-E3B5-E638BEBC6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85D3FC4B-941B-B9CF-B87A-9B7E452E7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D7DFE7BC-C856-92E2-7DEB-6202E1EB0744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507312A2-4718-21D0-DCE9-06951986545A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A4EABD01-E71B-C726-2EE8-2D25DEA79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12BADCDA-7C51-1504-F79F-AEEEF90D69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9E79BB77-7241-3C10-C599-10872BB440DB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9F01AE58-7CA4-3EEF-AA64-521E3138E1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3E6BBEA-76F5-392D-98AC-566361F282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5F1822-358D-F4AA-3A44-7DCF87406A7E}"/>
              </a:ext>
            </a:extLst>
          </p:cNvPr>
          <p:cNvSpPr txBox="1"/>
          <p:nvPr/>
        </p:nvSpPr>
        <p:spPr>
          <a:xfrm>
            <a:off x="947762" y="991741"/>
            <a:ext cx="10487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 Development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Evaluation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tasks (Binary and Multi-Class): Evaluated using accuracy, confusion matrices, and class distribution checks.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task: Evaluated using Mean Squared Error (MSE).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Model Tuning and Validation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for each model were optimized through cross-validation to avoid overfitting and improve generalization.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were made across models to identify the best-performing approach for each task.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BDCCC4BF-1BB1-D44D-2C91-FF3BFCD3A8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78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4"/>
    </mc:Choice>
    <mc:Fallback>
      <p:transition spd="slow" advTm="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758E-FF92-4F7E-E64F-D1A147037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296F456-F640-08EC-042E-2F59D21B6A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38BA8B-1EE6-F406-EDBF-CF29D607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79094" y="522898"/>
            <a:ext cx="451290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FB008B1B-0F36-917D-F458-5394429A70C4}"/>
              </a:ext>
            </a:extLst>
          </p:cNvPr>
          <p:cNvSpPr txBox="1">
            <a:spLocks/>
          </p:cNvSpPr>
          <p:nvPr/>
        </p:nvSpPr>
        <p:spPr>
          <a:xfrm>
            <a:off x="0" y="754702"/>
            <a:ext cx="4715661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Use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b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986AC6-8DF0-9DE3-A891-F6ACDA0ED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739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7E89F24C-C41F-BDF9-5D40-9196B5DFF3C9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2755F221-8B2C-65A9-27B2-7C9666733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3774CEBE-AFB4-9219-C6D6-8095D15AB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2496C95A-F690-7B64-CEDB-BC5C875458BF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2A5C3AC6-945A-BB4C-A7D9-BAE20547A20E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485F3A05-6A99-395D-C3AB-EE7E401EA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58FB282C-E7CF-A3F7-CC93-25F2BDCAC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7C51D22C-987A-0423-D45D-7F5D6F653F65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B75C1266-F8D2-5671-AD2F-233081DBB3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1FDFAE56-4270-06DC-2878-01A948E3A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D60872-A5FC-7DF6-78AF-A9A7AD3A67C4}"/>
              </a:ext>
            </a:extLst>
          </p:cNvPr>
          <p:cNvSpPr txBox="1"/>
          <p:nvPr/>
        </p:nvSpPr>
        <p:spPr>
          <a:xfrm>
            <a:off x="6699380" y="1240971"/>
            <a:ext cx="4460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3E4D3E5-58BC-0B1F-2030-445F9BBF2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519" y="197346"/>
            <a:ext cx="533866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tree predicts whether a youth has ever consumed alcohol (Yes = 1, No = 0).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Node: Evaluates how the youth feels about peers drinking alcohol: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= Neither approve nor disapprove → goes to left branch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= Strongly/somewhat disapprove → goes to right branch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Branch: Checks if most/all students in their grade drink alcohol: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= Yes → moves further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= No → ends with prediction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most/all students drink, the model asks: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the youth thinks parents feel about them trying alcohol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= Neither approve nor disapprove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leads to prediction: Alcohol never taken (0)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when surrounded by peer alcohol use, lack of strong parental disapproval correlates with non-use.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complex interaction between peer influence and parental attitudes.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AF58F7-5B49-00C1-538B-40F1903F5F13}"/>
              </a:ext>
            </a:extLst>
          </p:cNvPr>
          <p:cNvSpPr txBox="1"/>
          <p:nvPr/>
        </p:nvSpPr>
        <p:spPr>
          <a:xfrm>
            <a:off x="1248869" y="1247148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Flow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0A8204-9D91-1D9D-7E54-B02DF7F154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23" t="5548" r="5440" b="944"/>
          <a:stretch/>
        </p:blipFill>
        <p:spPr>
          <a:xfrm>
            <a:off x="232682" y="1701415"/>
            <a:ext cx="6254453" cy="4777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AD8DC-AA2D-BE58-DA92-746DD82E871C}"/>
              </a:ext>
            </a:extLst>
          </p:cNvPr>
          <p:cNvSpPr txBox="1"/>
          <p:nvPr/>
        </p:nvSpPr>
        <p:spPr>
          <a:xfrm>
            <a:off x="4436833" y="251235"/>
            <a:ext cx="28070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85482B9-0981-568E-7B01-0D97240428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6337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"/>
    </mc:Choice>
    <mc:Fallback>
      <p:transition spd="slow" advTm="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E3BE-7E93-5F14-A5B4-7D1CCE2E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F2DC715-E03E-D0AE-9EA8-ADF6A7F4FB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90FCB8-4C1D-3E67-B861-ECB5D572D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5B881BE-D25C-41AD-8FA4-74DAE3A46708}"/>
              </a:ext>
            </a:extLst>
          </p:cNvPr>
          <p:cNvSpPr txBox="1">
            <a:spLocks/>
          </p:cNvSpPr>
          <p:nvPr/>
        </p:nvSpPr>
        <p:spPr>
          <a:xfrm>
            <a:off x="228600" y="37448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8D0822-0135-F978-9C7A-2D811CE63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A6179065-96AE-75EB-7AE9-BFAE2F162535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B5BB2C3F-81C3-3999-7592-9C3B1C3DE88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5D40ECAE-405D-1803-6C75-A9909955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D396AA2E-F14F-1A64-92FC-D28C5F4B49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9479C905-BD0F-55D3-73CB-EA36E9267B92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8A6903B6-7064-0275-6D0A-3D77F18F10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9E435B31-0AB8-4E65-FD6C-1C8E7FFED6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A227395-396B-6DE8-D28C-73E3D66D433A}"/>
              </a:ext>
            </a:extLst>
          </p:cNvPr>
          <p:cNvSpPr txBox="1"/>
          <p:nvPr/>
        </p:nvSpPr>
        <p:spPr>
          <a:xfrm>
            <a:off x="501909" y="1137751"/>
            <a:ext cx="5775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Decision Tree (Before Pruning)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E00B19-C4AF-01BE-9FDD-4CD59064FB26}"/>
              </a:ext>
            </a:extLst>
          </p:cNvPr>
          <p:cNvSpPr txBox="1"/>
          <p:nvPr/>
        </p:nvSpPr>
        <p:spPr>
          <a:xfrm>
            <a:off x="531845" y="688135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lang="en-US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D9D3924-0077-D465-5981-8E2045FE2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21198"/>
              </p:ext>
            </p:extLst>
          </p:nvPr>
        </p:nvGraphicFramePr>
        <p:xfrm>
          <a:off x="531845" y="1637117"/>
          <a:ext cx="4389351" cy="162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17">
                  <a:extLst>
                    <a:ext uri="{9D8B030D-6E8A-4147-A177-3AD203B41FA5}">
                      <a16:colId xmlns:a16="http://schemas.microsoft.com/office/drawing/2014/main" val="756143283"/>
                    </a:ext>
                  </a:extLst>
                </a:gridCol>
                <a:gridCol w="1463117">
                  <a:extLst>
                    <a:ext uri="{9D8B030D-6E8A-4147-A177-3AD203B41FA5}">
                      <a16:colId xmlns:a16="http://schemas.microsoft.com/office/drawing/2014/main" val="3722698717"/>
                    </a:ext>
                  </a:extLst>
                </a:gridCol>
                <a:gridCol w="1463117">
                  <a:extLst>
                    <a:ext uri="{9D8B030D-6E8A-4147-A177-3AD203B41FA5}">
                      <a16:colId xmlns:a16="http://schemas.microsoft.com/office/drawing/2014/main" val="186720960"/>
                    </a:ext>
                  </a:extLst>
                </a:gridCol>
              </a:tblGrid>
              <a:tr h="637893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Yes (Ever Used Alcohol)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No (Never Used Alcohol)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14040"/>
                  </a:ext>
                </a:extLst>
              </a:tr>
              <a:tr h="490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Yes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460469"/>
                  </a:ext>
                </a:extLst>
              </a:tr>
              <a:tr h="490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47965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C681923-1880-5C0C-B6A7-AA3A5D228452}"/>
              </a:ext>
            </a:extLst>
          </p:cNvPr>
          <p:cNvSpPr txBox="1"/>
          <p:nvPr/>
        </p:nvSpPr>
        <p:spPr>
          <a:xfrm>
            <a:off x="368558" y="3599430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initial decision tree: 0.802498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4FF220-FC80-8D6B-AC3A-4415D2DC5607}"/>
              </a:ext>
            </a:extLst>
          </p:cNvPr>
          <p:cNvSpPr txBox="1"/>
          <p:nvPr/>
        </p:nvSpPr>
        <p:spPr>
          <a:xfrm>
            <a:off x="6247623" y="1014746"/>
            <a:ext cx="61022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 Decision Tree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144B576-1E02-F2A6-CB11-2B63179CF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83337"/>
              </p:ext>
            </p:extLst>
          </p:nvPr>
        </p:nvGraphicFramePr>
        <p:xfrm>
          <a:off x="5683285" y="1593291"/>
          <a:ext cx="4389351" cy="162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17">
                  <a:extLst>
                    <a:ext uri="{9D8B030D-6E8A-4147-A177-3AD203B41FA5}">
                      <a16:colId xmlns:a16="http://schemas.microsoft.com/office/drawing/2014/main" val="3457548361"/>
                    </a:ext>
                  </a:extLst>
                </a:gridCol>
                <a:gridCol w="1463117">
                  <a:extLst>
                    <a:ext uri="{9D8B030D-6E8A-4147-A177-3AD203B41FA5}">
                      <a16:colId xmlns:a16="http://schemas.microsoft.com/office/drawing/2014/main" val="3736326328"/>
                    </a:ext>
                  </a:extLst>
                </a:gridCol>
                <a:gridCol w="1463117">
                  <a:extLst>
                    <a:ext uri="{9D8B030D-6E8A-4147-A177-3AD203B41FA5}">
                      <a16:colId xmlns:a16="http://schemas.microsoft.com/office/drawing/2014/main" val="3102704308"/>
                    </a:ext>
                  </a:extLst>
                </a:gridCol>
              </a:tblGrid>
              <a:tr h="637893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Yes (Ever Used Alcohol)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No (Never Used Alcohol)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82012"/>
                  </a:ext>
                </a:extLst>
              </a:tr>
              <a:tr h="490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Yes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98536"/>
                  </a:ext>
                </a:extLst>
              </a:tr>
              <a:tr h="490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0537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15A75A-3EA1-27C8-C063-69BB3EDD865F}"/>
              </a:ext>
            </a:extLst>
          </p:cNvPr>
          <p:cNvSpPr txBox="1"/>
          <p:nvPr/>
        </p:nvSpPr>
        <p:spPr>
          <a:xfrm>
            <a:off x="5646578" y="3614819"/>
            <a:ext cx="61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0.802498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72899-8CC1-5656-6075-4DF8A60ED2F0}"/>
              </a:ext>
            </a:extLst>
          </p:cNvPr>
          <p:cNvSpPr txBox="1"/>
          <p:nvPr/>
        </p:nvSpPr>
        <p:spPr>
          <a:xfrm>
            <a:off x="457201" y="4155733"/>
            <a:ext cx="61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Performance with Ensemble Methods: Bagging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3F111489-F4B0-E3CE-8915-6FE11B9D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45" y="4671655"/>
            <a:ext cx="50114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7-1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OOB estimate of error rate: 19.71%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Bagging model: 0.8056206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2511BE-2F37-61BF-1C30-8A875A62C6BC}"/>
              </a:ext>
            </a:extLst>
          </p:cNvPr>
          <p:cNvSpPr txBox="1"/>
          <p:nvPr/>
        </p:nvSpPr>
        <p:spPr>
          <a:xfrm>
            <a:off x="6015136" y="4562397"/>
            <a:ext cx="6176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on Testing Data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B0E3E54-4170-03E4-A427-85DD4B1E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56498"/>
              </p:ext>
            </p:extLst>
          </p:nvPr>
        </p:nvGraphicFramePr>
        <p:xfrm>
          <a:off x="5538222" y="4964169"/>
          <a:ext cx="4389351" cy="162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17">
                  <a:extLst>
                    <a:ext uri="{9D8B030D-6E8A-4147-A177-3AD203B41FA5}">
                      <a16:colId xmlns:a16="http://schemas.microsoft.com/office/drawing/2014/main" val="381587480"/>
                    </a:ext>
                  </a:extLst>
                </a:gridCol>
                <a:gridCol w="1463117">
                  <a:extLst>
                    <a:ext uri="{9D8B030D-6E8A-4147-A177-3AD203B41FA5}">
                      <a16:colId xmlns:a16="http://schemas.microsoft.com/office/drawing/2014/main" val="3450119952"/>
                    </a:ext>
                  </a:extLst>
                </a:gridCol>
                <a:gridCol w="1463117">
                  <a:extLst>
                    <a:ext uri="{9D8B030D-6E8A-4147-A177-3AD203B41FA5}">
                      <a16:colId xmlns:a16="http://schemas.microsoft.com/office/drawing/2014/main" val="453770935"/>
                    </a:ext>
                  </a:extLst>
                </a:gridCol>
              </a:tblGrid>
              <a:tr h="637893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Yes (Ever Used Alcohol)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No (Never Used Alcohol)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47402"/>
                  </a:ext>
                </a:extLst>
              </a:tr>
              <a:tr h="490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Yes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51217"/>
                  </a:ext>
                </a:extLst>
              </a:tr>
              <a:tr h="490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24575"/>
                  </a:ext>
                </a:extLst>
              </a:tr>
            </a:tbl>
          </a:graphicData>
        </a:graphic>
      </p:graphicFrame>
      <p:pic>
        <p:nvPicPr>
          <p:cNvPr id="44" name="Audio 43">
            <a:hlinkClick r:id="" action="ppaction://media"/>
            <a:extLst>
              <a:ext uri="{FF2B5EF4-FFF2-40B4-BE49-F238E27FC236}">
                <a16:creationId xmlns:a16="http://schemas.microsoft.com/office/drawing/2014/main" id="{C6058D47-2E29-DA1E-5625-1C2A322809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497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"/>
    </mc:Choice>
    <mc:Fallback>
      <p:transition spd="slow" advTm="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2C382-5232-0B6A-8974-EB6F3CF7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9A96180-ACE0-A6FF-A887-9FA5FAD20A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D90A1-C414-D241-F985-4C98903A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842333C-A7CB-4626-891F-1FB7B01850CB}"/>
              </a:ext>
            </a:extLst>
          </p:cNvPr>
          <p:cNvSpPr txBox="1">
            <a:spLocks/>
          </p:cNvSpPr>
          <p:nvPr/>
        </p:nvSpPr>
        <p:spPr>
          <a:xfrm>
            <a:off x="228600" y="37448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C2FA3A-44F2-59CE-90D1-E33EC132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D2BA4912-06A9-294C-D4FB-FE83CE02DA68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6E285B47-0BA6-5BD3-E1C0-F91E8EA0DC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7B6B0EEF-76D3-BAA3-5007-7894A4586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651E9CB9-664C-F955-0254-435293C619B3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A59B93BD-07AC-1B74-9A0C-F2FCFD09BEF8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3B3D4393-19BB-2D47-059B-B4F8FEABF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EF23C326-AB56-F32A-0E55-3A5403BF5E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8F1EE95D-6AE0-2205-A83D-E132FCFC256E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46C47076-0B45-3DCF-ECDB-48ECDCC2A1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E2CC7A9-FA3F-38E4-ECE6-F43811150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065D4FB-8A72-F83A-CA81-4D9574CE7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693" y="1245580"/>
            <a:ext cx="8356869" cy="4883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AC65D-0F2D-8EEA-6461-BDD40DC1097A}"/>
              </a:ext>
            </a:extLst>
          </p:cNvPr>
          <p:cNvSpPr txBox="1"/>
          <p:nvPr/>
        </p:nvSpPr>
        <p:spPr>
          <a:xfrm>
            <a:off x="1141694" y="729200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Variables - Bagging</a:t>
            </a: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AF47FE0F-CF0A-BD98-496D-7E92F4D0C3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3749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0"/>
    </mc:Choice>
    <mc:Fallback>
      <p:transition spd="slow" advTm="4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D9506-0E16-423E-8659-D77C5EC6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B60C16E-A79F-307C-8019-B1C501C4F7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B44E3F-06D5-957D-FC82-0E9A41133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9EC280B-8A00-649D-DD62-FECA4CDF50F2}"/>
              </a:ext>
            </a:extLst>
          </p:cNvPr>
          <p:cNvSpPr txBox="1">
            <a:spLocks/>
          </p:cNvSpPr>
          <p:nvPr/>
        </p:nvSpPr>
        <p:spPr>
          <a:xfrm>
            <a:off x="228600" y="374482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5704E-31C9-6E2E-835E-A6A1AEF98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1C56D8E-7172-B1D7-BDBA-EC5A07CE4A61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2D9B03D4-5546-2AF4-8380-BBC57B62F6DC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38385B8C-89F2-D614-22C6-A1D69FBB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94ABBDE1-E775-661B-814D-ECCC5D0B27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E945DD0E-F788-D6F0-0BF7-9FA3341147EB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648094DC-EFFC-5A15-53D6-4313BBD4F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486AEE98-0C50-7F10-C49F-A48F6ACCC9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84981E-8203-5472-BC34-B8247720DF69}"/>
              </a:ext>
            </a:extLst>
          </p:cNvPr>
          <p:cNvSpPr txBox="1"/>
          <p:nvPr/>
        </p:nvSpPr>
        <p:spPr>
          <a:xfrm>
            <a:off x="531845" y="688135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 - Random Forest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2CF32C-EFCE-A950-E90A-386089A9A21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3876" y="1130558"/>
            <a:ext cx="771738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was set to the square root of the number of predictors.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trees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ntree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was set to 5000.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OOB estimate of error rate: 19.24%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41564-2407-7B52-3928-4FB3E7CF34C6}"/>
              </a:ext>
            </a:extLst>
          </p:cNvPr>
          <p:cNvSpPr txBox="1"/>
          <p:nvPr/>
        </p:nvSpPr>
        <p:spPr>
          <a:xfrm>
            <a:off x="531844" y="2238334"/>
            <a:ext cx="4917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on training data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B0BFE9-DE65-04EC-5E94-45552394A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62543"/>
              </p:ext>
            </p:extLst>
          </p:nvPr>
        </p:nvGraphicFramePr>
        <p:xfrm>
          <a:off x="605072" y="2745200"/>
          <a:ext cx="4713160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290">
                  <a:extLst>
                    <a:ext uri="{9D8B030D-6E8A-4147-A177-3AD203B41FA5}">
                      <a16:colId xmlns:a16="http://schemas.microsoft.com/office/drawing/2014/main" val="3723549755"/>
                    </a:ext>
                  </a:extLst>
                </a:gridCol>
                <a:gridCol w="1178290">
                  <a:extLst>
                    <a:ext uri="{9D8B030D-6E8A-4147-A177-3AD203B41FA5}">
                      <a16:colId xmlns:a16="http://schemas.microsoft.com/office/drawing/2014/main" val="3556026920"/>
                    </a:ext>
                  </a:extLst>
                </a:gridCol>
                <a:gridCol w="1178290">
                  <a:extLst>
                    <a:ext uri="{9D8B030D-6E8A-4147-A177-3AD203B41FA5}">
                      <a16:colId xmlns:a16="http://schemas.microsoft.com/office/drawing/2014/main" val="1444073053"/>
                    </a:ext>
                  </a:extLst>
                </a:gridCol>
                <a:gridCol w="1178290">
                  <a:extLst>
                    <a:ext uri="{9D8B030D-6E8A-4147-A177-3AD203B41FA5}">
                      <a16:colId xmlns:a16="http://schemas.microsoft.com/office/drawing/2014/main" val="384875000"/>
                    </a:ext>
                  </a:extLst>
                </a:gridCol>
              </a:tblGrid>
              <a:tr h="1234300">
                <a:tc>
                  <a:txBody>
                    <a:bodyPr/>
                    <a:lstStyle/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Actual Yes (Ever Used Alcohol)</a:t>
                      </a:r>
                      <a:endParaRPr lang="en-US" sz="1500" dirty="0"/>
                    </a:p>
                    <a:p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Actual No (Never Used Alcohol)</a:t>
                      </a:r>
                      <a:endParaRPr lang="en-US" sz="1500" dirty="0"/>
                    </a:p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Class.error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577112"/>
                  </a:ext>
                </a:extLst>
              </a:tr>
              <a:tr h="548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Predicted Yes</a:t>
                      </a:r>
                      <a:endParaRPr lang="en-US" sz="1500" dirty="0"/>
                    </a:p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380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429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0.53028430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190"/>
                  </a:ext>
                </a:extLst>
              </a:tr>
              <a:tr h="548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Predicted No</a:t>
                      </a:r>
                      <a:endParaRPr lang="en-US" sz="1500" dirty="0"/>
                    </a:p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146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2033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0.06700321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78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AB2DED2-052F-AE1E-4310-42FFC997EDF8}"/>
              </a:ext>
            </a:extLst>
          </p:cNvPr>
          <p:cNvSpPr txBox="1"/>
          <p:nvPr/>
        </p:nvSpPr>
        <p:spPr>
          <a:xfrm>
            <a:off x="5861180" y="224784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on Testing Data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1A5C12-5303-2A3D-796D-99773EC70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02381"/>
              </p:ext>
            </p:extLst>
          </p:nvPr>
        </p:nvGraphicFramePr>
        <p:xfrm>
          <a:off x="5911099" y="2894498"/>
          <a:ext cx="4389351" cy="1621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17">
                  <a:extLst>
                    <a:ext uri="{9D8B030D-6E8A-4147-A177-3AD203B41FA5}">
                      <a16:colId xmlns:a16="http://schemas.microsoft.com/office/drawing/2014/main" val="1129500804"/>
                    </a:ext>
                  </a:extLst>
                </a:gridCol>
                <a:gridCol w="1463117">
                  <a:extLst>
                    <a:ext uri="{9D8B030D-6E8A-4147-A177-3AD203B41FA5}">
                      <a16:colId xmlns:a16="http://schemas.microsoft.com/office/drawing/2014/main" val="650739927"/>
                    </a:ext>
                  </a:extLst>
                </a:gridCol>
                <a:gridCol w="1463117">
                  <a:extLst>
                    <a:ext uri="{9D8B030D-6E8A-4147-A177-3AD203B41FA5}">
                      <a16:colId xmlns:a16="http://schemas.microsoft.com/office/drawing/2014/main" val="3249104219"/>
                    </a:ext>
                  </a:extLst>
                </a:gridCol>
              </a:tblGrid>
              <a:tr h="637893">
                <a:tc>
                  <a:txBody>
                    <a:bodyPr/>
                    <a:lstStyle/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Yes (Ever Used Alcohol)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No (Never Used Alcohol)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518637"/>
                  </a:ext>
                </a:extLst>
              </a:tr>
              <a:tr h="490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Yes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571580"/>
                  </a:ext>
                </a:extLst>
              </a:tr>
              <a:tr h="490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No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02297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1EB49EA-5131-B4F7-D5AF-D9D60F7212F6}"/>
              </a:ext>
            </a:extLst>
          </p:cNvPr>
          <p:cNvSpPr txBox="1"/>
          <p:nvPr/>
        </p:nvSpPr>
        <p:spPr>
          <a:xfrm>
            <a:off x="531844" y="5741665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Random Forest Model: 0.8142077</a:t>
            </a:r>
          </a:p>
        </p:txBody>
      </p:sp>
      <p:pic>
        <p:nvPicPr>
          <p:cNvPr id="30" name="Audio 29">
            <a:hlinkClick r:id="" action="ppaction://media"/>
            <a:extLst>
              <a:ext uri="{FF2B5EF4-FFF2-40B4-BE49-F238E27FC236}">
                <a16:creationId xmlns:a16="http://schemas.microsoft.com/office/drawing/2014/main" id="{E59B6511-2D17-3F1C-24BB-8F31A6AD7B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6495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08"/>
    </mc:Choice>
    <mc:Fallback>
      <p:transition spd="slow" advTm="7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3148</TotalTime>
  <Words>2365</Words>
  <Application>Microsoft Office PowerPoint</Application>
  <PresentationFormat>Widescreen</PresentationFormat>
  <Paragraphs>547</Paragraphs>
  <Slides>28</Slides>
  <Notes>26</Notes>
  <HiddenSlides>0</HiddenSlides>
  <MMClips>9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Segoe UI Light</vt:lpstr>
      <vt:lpstr>Times New Roman</vt:lpstr>
      <vt:lpstr>Wingdings</vt:lpstr>
      <vt:lpstr>Office Theme</vt:lpstr>
      <vt:lpstr>Analyzing and Predicting Youth Substance Usage: Insights from Decision Tree Analysis</vt:lpstr>
      <vt:lpstr>Project analysis slide 2</vt:lpstr>
      <vt:lpstr>PowerPoint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BUNADRI</dc:creator>
  <cp:lastModifiedBy>Lavanya BUNADRI</cp:lastModifiedBy>
  <cp:revision>16</cp:revision>
  <dcterms:created xsi:type="dcterms:W3CDTF">2025-04-07T19:14:06Z</dcterms:created>
  <dcterms:modified xsi:type="dcterms:W3CDTF">2025-04-23T22:50:47Z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