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6" r:id="rId6"/>
    <p:sldId id="289" r:id="rId7"/>
    <p:sldId id="290" r:id="rId8"/>
    <p:sldId id="291" r:id="rId9"/>
    <p:sldId id="292" r:id="rId10"/>
    <p:sldId id="293" r:id="rId11"/>
    <p:sldId id="294" r:id="rId12"/>
    <p:sldId id="295" r:id="rId13"/>
    <p:sldId id="297" r:id="rId14"/>
    <p:sldId id="298" r:id="rId15"/>
    <p:sldId id="299" r:id="rId16"/>
    <p:sldId id="302" r:id="rId17"/>
    <p:sldId id="303" r:id="rId18"/>
    <p:sldId id="304" r:id="rId19"/>
    <p:sldId id="305" r:id="rId20"/>
    <p:sldId id="306"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4/11/2025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F0DCA-2844-DCCA-27C6-096ACE51CE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F29DD-CE9D-E82D-50F8-40DC2E381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F2B135-5F6C-65E8-643D-4755486328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7F0BE7-5334-AAFC-B480-2ACE4AC880B8}"/>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03582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85E0B-A302-43B0-1122-33EFC6DF2F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70E7F-EF09-F4E4-4596-793154AA27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7FB483-4DA2-806E-4709-B781FF9DD2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EB4D3E-BC72-2F47-DA21-234301958C2F}"/>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293307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5055A-85ED-C2E9-636D-E8230A32C4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5D5D9-D81B-C13B-AEFB-4A024486CD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32F006-DB3C-B6B8-90BF-3A7CEEDDD7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DB1E13-632D-5258-756E-68831B35207E}"/>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224679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91F19-2D29-C742-04A5-4E8628080B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64872C-6878-FC88-1BA0-973BA43C3E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ABC0D3-67F6-08CA-1A27-941FCCD891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B83F35-F4C9-250D-6DCC-D61DDED272DA}"/>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81253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DE4F2-D5F6-FA12-4287-91F8D2E289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968AF-CA33-DEDC-ACD4-B4C62F8376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BA6036-729F-828D-472A-B4F0E754B6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9A240-5BA3-C38B-137C-A99829AEF46D}"/>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68402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6FACD-5DAF-A41C-339B-DE495A11F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C4028-4019-46D1-1476-AB272AC21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BD838-9715-A342-7B69-C9A0E50AD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48AAAC-39C3-EDFE-52D0-DA1F178953B7}"/>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07449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F7415-981D-0246-1D11-112B1C793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9FE103-7BE0-4309-463A-84E533D1E6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508E-3F87-D23C-8687-5D88BAD2D5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3BCA3F-4C79-738E-E9F9-880689C2ECA6}"/>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47264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1E3B0-4C90-ED0A-E554-C564F2C62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0C4DD7-9677-D387-4920-11797F5E8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F9F666-D802-B1D2-E999-FC5F91E800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E80D88-069D-9A46-8AA8-D0B7ACBDDD38}"/>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2265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9968B-F9C8-C15E-1ED7-B491C4541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92372-8217-A6B8-F359-208853537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7098F-A950-94D5-863D-B1B01A23D8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962BF3-C9B7-F1F9-7993-B00753358AE1}"/>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108089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1E6CF-F77A-93D4-16EA-5B240E0142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BDDA3-2CB4-D664-8D10-D8EC7079E4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AE2AB-14A7-625E-0B1C-FE15AF405A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F81EBA-F2C1-4F87-37A4-4D541C61222E}"/>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42579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56916-33A7-6D5E-4E84-ECF2CAF6CA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06068F-041B-838C-44D0-99BD7F02C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3C4CF-D42E-6234-5A7B-6381E81676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DDF822-5365-750A-193C-CB6A68561782}"/>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93864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4/11/2025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4/11/2025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18727" y="1968759"/>
            <a:ext cx="11578482" cy="1246495"/>
          </a:xfrm>
        </p:spPr>
        <p:txBody>
          <a:bodyPr wrap="square" lIns="0" tIns="0" rIns="0" bIns="0" anchor="t">
            <a:spAutoFit/>
          </a:bodyPr>
          <a:lstStyle/>
          <a:p>
            <a:r>
              <a:rPr lang="en-US" sz="4500" dirty="0">
                <a:solidFill>
                  <a:schemeClr val="bg1"/>
                </a:solidFill>
                <a:latin typeface="Times New Roman" panose="02020603050405020304" pitchFamily="18" charset="0"/>
                <a:cs typeface="Times New Roman" panose="02020603050405020304" pitchFamily="18" charset="0"/>
              </a:rPr>
              <a:t>Analyzing and Predicting Youth Substance Usage: Insights from Decision Tree Analysis</a:t>
            </a:r>
          </a:p>
        </p:txBody>
      </p:sp>
      <p:sp>
        <p:nvSpPr>
          <p:cNvPr id="3" name="TextBox 2">
            <a:extLst>
              <a:ext uri="{FF2B5EF4-FFF2-40B4-BE49-F238E27FC236}">
                <a16:creationId xmlns:a16="http://schemas.microsoft.com/office/drawing/2014/main" id="{18B36259-6318-B78C-71EC-262FB73EC638}"/>
              </a:ext>
            </a:extLst>
          </p:cNvPr>
          <p:cNvSpPr txBox="1"/>
          <p:nvPr/>
        </p:nvSpPr>
        <p:spPr>
          <a:xfrm>
            <a:off x="3825551" y="3554963"/>
            <a:ext cx="4105469" cy="984885"/>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Presented By </a:t>
            </a:r>
          </a:p>
          <a:p>
            <a:pPr algn="ctr"/>
            <a:r>
              <a:rPr lang="en-US" sz="2000" b="1" dirty="0">
                <a:solidFill>
                  <a:schemeClr val="bg1"/>
                </a:solidFill>
                <a:latin typeface="Times New Roman" panose="02020603050405020304" pitchFamily="18" charset="0"/>
                <a:cs typeface="Times New Roman" panose="02020603050405020304" pitchFamily="18" charset="0"/>
              </a:rPr>
              <a:t>LAVANYA BUNADRI</a:t>
            </a:r>
          </a:p>
          <a:p>
            <a:endParaRPr lang="en-US" dirty="0"/>
          </a:p>
        </p:txBody>
      </p:sp>
      <p:pic>
        <p:nvPicPr>
          <p:cNvPr id="1026" name="Picture 2" descr="Seattle University - Wikipedia">
            <a:extLst>
              <a:ext uri="{FF2B5EF4-FFF2-40B4-BE49-F238E27FC236}">
                <a16:creationId xmlns:a16="http://schemas.microsoft.com/office/drawing/2014/main" id="{B778000E-6483-3F3F-B036-1B075A0E2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396" y="309813"/>
            <a:ext cx="1582159" cy="148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C10AA-62F2-19CE-B1F4-A9E57D40A2E2}"/>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E3F4E75F-37C1-BD9F-D066-033A8581F88F}"/>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7BA7F75A-D344-C7C1-2F2C-98E0B3F228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B0D05C0-5B2C-15F8-DE65-9E6D2360A8DA}"/>
              </a:ext>
            </a:extLst>
          </p:cNvPr>
          <p:cNvSpPr txBox="1">
            <a:spLocks/>
          </p:cNvSpPr>
          <p:nvPr/>
        </p:nvSpPr>
        <p:spPr>
          <a:xfrm>
            <a:off x="228600" y="3047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Multi class Classification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9AF351C-BF1C-C248-FCB5-A3EE28F7347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72E0CF7-8622-EB99-D88D-26B0FF4F8E03}"/>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73CA11F5-64CF-33F0-A456-CFC6F4B71CE2}"/>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97695AC9-BD7A-2183-CF4F-FFB3F49DD2A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DA23A778-3A1B-41EA-3157-3A3FEAE07D1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704C1C09-598A-F059-3442-2735A6D64FD0}"/>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9D8583D5-3304-6D7F-69CD-BFC16ACC3536}"/>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8A061905-CBB6-39F0-9FA4-3B6B853DC823}"/>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104CDB4D-ACF0-2DF5-90B2-2479871C867A}"/>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9430EF04-3D5A-41E1-90B0-C1881AB31AE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A6E20000-C684-083F-7164-C9805F214AF8}"/>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8B9FFA9A-A594-FFE9-9BAA-44378847C9A1}"/>
              </a:ext>
            </a:extLst>
          </p:cNvPr>
          <p:cNvPicPr>
            <a:picLocks noChangeAspect="1"/>
          </p:cNvPicPr>
          <p:nvPr/>
        </p:nvPicPr>
        <p:blipFill>
          <a:blip r:embed="rId3"/>
          <a:stretch>
            <a:fillRect/>
          </a:stretch>
        </p:blipFill>
        <p:spPr>
          <a:xfrm>
            <a:off x="498633" y="1608785"/>
            <a:ext cx="6972904" cy="4344146"/>
          </a:xfrm>
          <a:prstGeom prst="rect">
            <a:avLst/>
          </a:prstGeom>
        </p:spPr>
      </p:pic>
      <p:sp>
        <p:nvSpPr>
          <p:cNvPr id="3" name="TextBox 2">
            <a:extLst>
              <a:ext uri="{FF2B5EF4-FFF2-40B4-BE49-F238E27FC236}">
                <a16:creationId xmlns:a16="http://schemas.microsoft.com/office/drawing/2014/main" id="{AD513039-7A47-18A8-B54F-339D93C66CE9}"/>
              </a:ext>
            </a:extLst>
          </p:cNvPr>
          <p:cNvSpPr txBox="1"/>
          <p:nvPr/>
        </p:nvSpPr>
        <p:spPr>
          <a:xfrm>
            <a:off x="844632" y="1051355"/>
            <a:ext cx="61022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Cross validation of </a:t>
            </a:r>
            <a:r>
              <a:rPr lang="en-US" b="1" dirty="0">
                <a:latin typeface="Times New Roman" panose="02020603050405020304" pitchFamily="18" charset="0"/>
                <a:cs typeface="Times New Roman" panose="02020603050405020304" pitchFamily="18" charset="0"/>
              </a:rPr>
              <a:t>multi class </a:t>
            </a:r>
            <a:r>
              <a:rPr lang="en-US" sz="1800" b="1" dirty="0">
                <a:latin typeface="Times New Roman" panose="02020603050405020304" pitchFamily="18" charset="0"/>
                <a:cs typeface="Times New Roman" panose="02020603050405020304" pitchFamily="18" charset="0"/>
              </a:rPr>
              <a:t>classification</a:t>
            </a:r>
            <a:endParaRPr lang="en-US" dirty="0"/>
          </a:p>
        </p:txBody>
      </p:sp>
      <p:pic>
        <p:nvPicPr>
          <p:cNvPr id="7" name="Picture 6">
            <a:extLst>
              <a:ext uri="{FF2B5EF4-FFF2-40B4-BE49-F238E27FC236}">
                <a16:creationId xmlns:a16="http://schemas.microsoft.com/office/drawing/2014/main" id="{A4022DAF-C9C7-A297-31C0-E058CB1FC916}"/>
              </a:ext>
            </a:extLst>
          </p:cNvPr>
          <p:cNvPicPr>
            <a:picLocks noChangeAspect="1"/>
          </p:cNvPicPr>
          <p:nvPr/>
        </p:nvPicPr>
        <p:blipFill>
          <a:blip r:embed="rId4"/>
          <a:stretch>
            <a:fillRect/>
          </a:stretch>
        </p:blipFill>
        <p:spPr>
          <a:xfrm>
            <a:off x="7262102" y="1139641"/>
            <a:ext cx="3901778" cy="2037148"/>
          </a:xfrm>
          <a:prstGeom prst="rect">
            <a:avLst/>
          </a:prstGeom>
        </p:spPr>
      </p:pic>
      <p:sp>
        <p:nvSpPr>
          <p:cNvPr id="10" name="TextBox 9">
            <a:extLst>
              <a:ext uri="{FF2B5EF4-FFF2-40B4-BE49-F238E27FC236}">
                <a16:creationId xmlns:a16="http://schemas.microsoft.com/office/drawing/2014/main" id="{7154C7C7-752B-A5A8-05E0-E0DCC81E830D}"/>
              </a:ext>
            </a:extLst>
          </p:cNvPr>
          <p:cNvSpPr txBox="1"/>
          <p:nvPr/>
        </p:nvSpPr>
        <p:spPr>
          <a:xfrm>
            <a:off x="7243914" y="3429000"/>
            <a:ext cx="4386733" cy="1754326"/>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Confusion matrix for the multi-class classification model of pruned decision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rows show the predicted classes from 1 to 6, and columns show the actual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accurate predictions fall in class 6 </a:t>
            </a:r>
            <a:r>
              <a:rPr kumimoji="0" lang="en-US" altLang="en-US" sz="15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i.e</a:t>
            </a:r>
            <a:r>
              <a:rPr kumimoji="0" lang="en-US" altLang="en-US" sz="15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1246 correctly predicted out of 1306.</a:t>
            </a:r>
          </a:p>
          <a:p>
            <a:endParaRPr lang="en-US" dirty="0"/>
          </a:p>
        </p:txBody>
      </p:sp>
    </p:spTree>
    <p:extLst>
      <p:ext uri="{BB962C8B-B14F-4D97-AF65-F5344CB8AC3E}">
        <p14:creationId xmlns:p14="http://schemas.microsoft.com/office/powerpoint/2010/main" val="235096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9CD3C-1B3E-60F1-1356-95CA47246A4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6B98B45A-67B4-F069-1F6C-4DCB6F947BD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C6AE8797-3D91-5389-5B47-1B3D297D6CF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BFC0580-4416-ED99-3EB9-53E3328095AF}"/>
              </a:ext>
            </a:extLst>
          </p:cNvPr>
          <p:cNvSpPr txBox="1">
            <a:spLocks/>
          </p:cNvSpPr>
          <p:nvPr/>
        </p:nvSpPr>
        <p:spPr>
          <a:xfrm>
            <a:off x="228600" y="3047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Multi class Classification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7BB8D89-1C48-4C0D-800C-0FD2970498C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8EF519B2-E7EA-A662-C9F2-CBBFC4B51C9B}"/>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8B295F8-7197-6081-396D-FD94A1F629E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902A2EBC-C26D-613E-ADBE-2661AE41E906}"/>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7A80EDE7-9CF2-5F9F-B52C-22309635B419}"/>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B534F7D2-3F28-DAEB-46CE-D21B661BAC76}"/>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AE4B4BDF-8646-BFA7-D707-5DBCFCD3BBAB}"/>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02453BC-4E92-803E-AC16-762CB5441B88}"/>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2FA999B8-180F-2D64-C4F0-F5C5B8854773}"/>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01199AD7-4F5B-83E8-772B-9D253D72A6C1}"/>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40098ECC-EE82-C235-32BF-B23803F7F41F}"/>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15AC9738-2F48-0C5C-00A9-97F41989CBDB}"/>
              </a:ext>
            </a:extLst>
          </p:cNvPr>
          <p:cNvPicPr>
            <a:picLocks noChangeAspect="1"/>
          </p:cNvPicPr>
          <p:nvPr/>
        </p:nvPicPr>
        <p:blipFill>
          <a:blip r:embed="rId3"/>
          <a:stretch>
            <a:fillRect/>
          </a:stretch>
        </p:blipFill>
        <p:spPr>
          <a:xfrm>
            <a:off x="781199" y="1160605"/>
            <a:ext cx="7096762" cy="4671028"/>
          </a:xfrm>
          <a:prstGeom prst="rect">
            <a:avLst/>
          </a:prstGeom>
        </p:spPr>
      </p:pic>
      <p:sp>
        <p:nvSpPr>
          <p:cNvPr id="6" name="TextBox 5">
            <a:extLst>
              <a:ext uri="{FF2B5EF4-FFF2-40B4-BE49-F238E27FC236}">
                <a16:creationId xmlns:a16="http://schemas.microsoft.com/office/drawing/2014/main" id="{656F4774-5CBA-33DC-8A07-370C66446017}"/>
              </a:ext>
            </a:extLst>
          </p:cNvPr>
          <p:cNvSpPr txBox="1"/>
          <p:nvPr/>
        </p:nvSpPr>
        <p:spPr>
          <a:xfrm>
            <a:off x="1252144" y="921595"/>
            <a:ext cx="61022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Important variables in multi class classification</a:t>
            </a:r>
          </a:p>
        </p:txBody>
      </p:sp>
    </p:spTree>
    <p:extLst>
      <p:ext uri="{BB962C8B-B14F-4D97-AF65-F5344CB8AC3E}">
        <p14:creationId xmlns:p14="http://schemas.microsoft.com/office/powerpoint/2010/main" val="314762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E72BA-C0A8-1114-1CB6-7D67DBDF2ADB}"/>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F870F08-9EDF-A52C-B877-998D73EE4654}"/>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63BF18DD-EB7A-7931-A909-8D0B5D154C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22BA0B4-D49A-B247-D297-120A04AEB4B1}"/>
              </a:ext>
            </a:extLst>
          </p:cNvPr>
          <p:cNvSpPr txBox="1">
            <a:spLocks/>
          </p:cNvSpPr>
          <p:nvPr/>
        </p:nvSpPr>
        <p:spPr>
          <a:xfrm>
            <a:off x="228600" y="3047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Multi class Classification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2D2CCD8-884C-3988-AC86-D34F196F376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205471B1-189C-4D24-50C8-BD70A03EAFE6}"/>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AA23F8FF-B05B-9B13-14D4-75581E89394E}"/>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5C9A3BE8-AD44-0175-0DD3-98656F46DB34}"/>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66A446AC-A1EB-D779-EB58-7FFE7F5BBB9E}"/>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46655FDF-7C76-8AD2-1A40-F757489AFEFC}"/>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BB75806B-89C1-5191-C093-ED32B5B9BBD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FC7F5B6A-E80A-368A-5284-1A48C34FCB47}"/>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36FD541C-E6EA-1966-F2B7-EF88F956DE29}"/>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9EA4AA65-D897-EB13-333C-B7EF32640FF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2A56C2B2-BF8F-A338-314B-7D27173FA54F}"/>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E78E006B-4635-738E-8321-2ABA14DEA83B}"/>
              </a:ext>
            </a:extLst>
          </p:cNvPr>
          <p:cNvPicPr>
            <a:picLocks noChangeAspect="1"/>
          </p:cNvPicPr>
          <p:nvPr/>
        </p:nvPicPr>
        <p:blipFill>
          <a:blip r:embed="rId3"/>
          <a:stretch>
            <a:fillRect/>
          </a:stretch>
        </p:blipFill>
        <p:spPr>
          <a:xfrm>
            <a:off x="851732" y="1025489"/>
            <a:ext cx="7254043" cy="4946101"/>
          </a:xfrm>
          <a:prstGeom prst="rect">
            <a:avLst/>
          </a:prstGeom>
        </p:spPr>
      </p:pic>
    </p:spTree>
    <p:extLst>
      <p:ext uri="{BB962C8B-B14F-4D97-AF65-F5344CB8AC3E}">
        <p14:creationId xmlns:p14="http://schemas.microsoft.com/office/powerpoint/2010/main" val="36699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FD590-C8E9-EA60-65E1-0405580A642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EC5EF2F4-9DD9-468C-D4CE-D93875AA0193}"/>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2487483E-D11C-BAB1-0FD8-4D69A93732C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823A902-C3A2-40CD-7E77-E5DC4535740A}"/>
              </a:ext>
            </a:extLst>
          </p:cNvPr>
          <p:cNvSpPr txBox="1">
            <a:spLocks/>
          </p:cNvSpPr>
          <p:nvPr/>
        </p:nvSpPr>
        <p:spPr>
          <a:xfrm>
            <a:off x="228600" y="304732"/>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Regression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1FBEE1A-E2A1-373D-A889-65FE9CCF30E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1194FC8D-170B-CD82-46AB-35D7DD8C5D47}"/>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B1ED13E8-7859-CC87-4739-FC38ECFD0ACF}"/>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7A610DD4-58E2-98BA-6298-9B5787AE085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EB106194-D2D5-6892-49F2-C2B38DE24AA3}"/>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8F81DB7C-DCD7-8253-DC97-65C83AC2D79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486BF715-61AE-7F46-32F3-58F9DA99E72A}"/>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3D8B30BF-5119-3D14-4516-BCA945A237BE}"/>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2FE457B3-5DFF-E51E-5614-E63CE730B3A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86F59AB-0891-1B23-2074-25EAB378D5FC}"/>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D13FF2FA-3211-B69A-A5ED-EA2CF72FD181}"/>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6F7F3F8A-D37C-46A3-E839-F506039EB62A}"/>
              </a:ext>
            </a:extLst>
          </p:cNvPr>
          <p:cNvPicPr>
            <a:picLocks noChangeAspect="1"/>
          </p:cNvPicPr>
          <p:nvPr/>
        </p:nvPicPr>
        <p:blipFill>
          <a:blip r:embed="rId3"/>
          <a:stretch>
            <a:fillRect/>
          </a:stretch>
        </p:blipFill>
        <p:spPr>
          <a:xfrm>
            <a:off x="907066" y="1810536"/>
            <a:ext cx="5652353" cy="4009676"/>
          </a:xfrm>
          <a:prstGeom prst="rect">
            <a:avLst/>
          </a:prstGeom>
        </p:spPr>
      </p:pic>
      <p:sp>
        <p:nvSpPr>
          <p:cNvPr id="7" name="TextBox 6">
            <a:extLst>
              <a:ext uri="{FF2B5EF4-FFF2-40B4-BE49-F238E27FC236}">
                <a16:creationId xmlns:a16="http://schemas.microsoft.com/office/drawing/2014/main" id="{6BFB79C2-FC67-5BCF-C1B5-7497EDE4A2BA}"/>
              </a:ext>
            </a:extLst>
          </p:cNvPr>
          <p:cNvSpPr txBox="1"/>
          <p:nvPr/>
        </p:nvSpPr>
        <p:spPr>
          <a:xfrm>
            <a:off x="1520889" y="892073"/>
            <a:ext cx="61022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Cross validation of regression</a:t>
            </a:r>
            <a:endParaRPr lang="en-US" dirty="0"/>
          </a:p>
        </p:txBody>
      </p:sp>
      <p:pic>
        <p:nvPicPr>
          <p:cNvPr id="10" name="Picture 9">
            <a:extLst>
              <a:ext uri="{FF2B5EF4-FFF2-40B4-BE49-F238E27FC236}">
                <a16:creationId xmlns:a16="http://schemas.microsoft.com/office/drawing/2014/main" id="{48A18D33-63E3-C511-6403-DC0674FE33A4}"/>
              </a:ext>
            </a:extLst>
          </p:cNvPr>
          <p:cNvPicPr>
            <a:picLocks noChangeAspect="1"/>
          </p:cNvPicPr>
          <p:nvPr/>
        </p:nvPicPr>
        <p:blipFill>
          <a:blip r:embed="rId4"/>
          <a:stretch>
            <a:fillRect/>
          </a:stretch>
        </p:blipFill>
        <p:spPr>
          <a:xfrm>
            <a:off x="6559419" y="2042001"/>
            <a:ext cx="4458086" cy="1988823"/>
          </a:xfrm>
          <a:prstGeom prst="rect">
            <a:avLst/>
          </a:prstGeom>
        </p:spPr>
      </p:pic>
    </p:spTree>
    <p:extLst>
      <p:ext uri="{BB962C8B-B14F-4D97-AF65-F5344CB8AC3E}">
        <p14:creationId xmlns:p14="http://schemas.microsoft.com/office/powerpoint/2010/main" val="367985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1C65C-A22C-F34B-62CC-8F7F1D4B2DC5}"/>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79ECF2B-B933-ECBE-E78F-CE042AA56F46}"/>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C8CFAEFD-CEB5-F767-A192-C1D14EDB21D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714AD65-E345-55AA-B930-BDF45CDEBE42}"/>
              </a:ext>
            </a:extLst>
          </p:cNvPr>
          <p:cNvSpPr txBox="1">
            <a:spLocks/>
          </p:cNvSpPr>
          <p:nvPr/>
        </p:nvSpPr>
        <p:spPr>
          <a:xfrm>
            <a:off x="228600" y="304732"/>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Regression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4763D0E-6D4B-BD20-0F2C-5DA80FF6E2D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94EDF067-5E38-3210-7B8A-2174EC5CF31E}"/>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C67DC17F-F604-920B-967A-3B9F752F884E}"/>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88AE1BBD-E31A-5460-11F9-B2E89FFD4218}"/>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C32D2BD-2664-CF32-EFA6-F1DFF97FAC52}"/>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6944B5C8-5D22-3ECA-4454-0FDC26123F46}"/>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9AE32A9D-D055-A1D0-7034-ECCEDE2A7DE4}"/>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33BF3D12-86DF-7EAD-5761-417DEC91E4F0}"/>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7A8BFBFE-C9F4-F66B-D9DE-847C48DC28EF}"/>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46B1145F-0884-7333-5FEA-EB29AF85A15F}"/>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EF05692F-D97B-5127-8FDE-B872EEC8B70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875135E7-4189-3EC7-4EF9-EB6C2FEE900B}"/>
              </a:ext>
            </a:extLst>
          </p:cNvPr>
          <p:cNvPicPr>
            <a:picLocks noChangeAspect="1"/>
          </p:cNvPicPr>
          <p:nvPr/>
        </p:nvPicPr>
        <p:blipFill>
          <a:blip r:embed="rId3"/>
          <a:stretch>
            <a:fillRect/>
          </a:stretch>
        </p:blipFill>
        <p:spPr>
          <a:xfrm>
            <a:off x="1240640" y="1286671"/>
            <a:ext cx="8183278" cy="4356939"/>
          </a:xfrm>
          <a:prstGeom prst="rect">
            <a:avLst/>
          </a:prstGeom>
        </p:spPr>
      </p:pic>
      <p:sp>
        <p:nvSpPr>
          <p:cNvPr id="7" name="TextBox 6">
            <a:extLst>
              <a:ext uri="{FF2B5EF4-FFF2-40B4-BE49-F238E27FC236}">
                <a16:creationId xmlns:a16="http://schemas.microsoft.com/office/drawing/2014/main" id="{3A5CAC58-76F4-09E6-1F2A-CEADA82CD24D}"/>
              </a:ext>
            </a:extLst>
          </p:cNvPr>
          <p:cNvSpPr txBox="1"/>
          <p:nvPr/>
        </p:nvSpPr>
        <p:spPr>
          <a:xfrm>
            <a:off x="1175860" y="988548"/>
            <a:ext cx="61022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Important variables in </a:t>
            </a:r>
            <a:r>
              <a:rPr lang="en-US" b="1" dirty="0">
                <a:latin typeface="Times New Roman" panose="02020603050405020304" pitchFamily="18" charset="0"/>
                <a:cs typeface="Times New Roman" panose="02020603050405020304" pitchFamily="18" charset="0"/>
              </a:rPr>
              <a:t>regression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57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67C3EC-4142-B911-02E0-04F22641B3C4}"/>
              </a:ext>
            </a:extLst>
          </p:cNvPr>
          <p:cNvPicPr>
            <a:picLocks noChangeAspect="1"/>
          </p:cNvPicPr>
          <p:nvPr/>
        </p:nvPicPr>
        <p:blipFill>
          <a:blip r:embed="rId2"/>
          <a:stretch>
            <a:fillRect/>
          </a:stretch>
        </p:blipFill>
        <p:spPr>
          <a:xfrm>
            <a:off x="677722" y="952770"/>
            <a:ext cx="7011008" cy="4541914"/>
          </a:xfrm>
          <a:prstGeom prst="rect">
            <a:avLst/>
          </a:prstGeom>
        </p:spPr>
      </p:pic>
    </p:spTree>
    <p:extLst>
      <p:ext uri="{BB962C8B-B14F-4D97-AF65-F5344CB8AC3E}">
        <p14:creationId xmlns:p14="http://schemas.microsoft.com/office/powerpoint/2010/main" val="404756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CBF1FD-F0E4-38EE-ABDF-6BE359E1D0BF}"/>
              </a:ext>
            </a:extLst>
          </p:cNvPr>
          <p:cNvSpPr txBox="1"/>
          <p:nvPr/>
        </p:nvSpPr>
        <p:spPr>
          <a:xfrm>
            <a:off x="1210649" y="641094"/>
            <a:ext cx="609755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Important Variables for Predicting Alcohol Use</a:t>
            </a:r>
          </a:p>
        </p:txBody>
      </p:sp>
      <p:sp>
        <p:nvSpPr>
          <p:cNvPr id="7" name="TextBox 6">
            <a:extLst>
              <a:ext uri="{FF2B5EF4-FFF2-40B4-BE49-F238E27FC236}">
                <a16:creationId xmlns:a16="http://schemas.microsoft.com/office/drawing/2014/main" id="{9E2F497F-3840-A92F-32CA-52AC9A1CDC22}"/>
              </a:ext>
            </a:extLst>
          </p:cNvPr>
          <p:cNvSpPr txBox="1"/>
          <p:nvPr/>
        </p:nvSpPr>
        <p:spPr>
          <a:xfrm>
            <a:off x="1313284" y="1095760"/>
            <a:ext cx="8717123" cy="5121146"/>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EDUSCHGRD2  (Education Level):</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Most consistently important variable across all models -binary, multi-class, regression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Indicates a strong link between academic progression and alcohol use patterns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b="1" kern="100" dirty="0" err="1">
                <a:effectLst/>
                <a:latin typeface="Times New Roman" panose="02020603050405020304" pitchFamily="18" charset="0"/>
                <a:ea typeface="Aptos" panose="020B0004020202020204" pitchFamily="34" charset="0"/>
                <a:cs typeface="Times New Roman" panose="02020603050405020304" pitchFamily="18" charset="0"/>
              </a:rPr>
              <a:t>stndalc</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 (Standard Alcohol Use):</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Direct measure of alcohol use behavior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Crucial in both binary and multi-class classification for distinguishing usage levels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YFLTMJR2 (Timing of Marijuana Use):</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Strong behavioral predictor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Suggests overlap between alcohol and other substance use patterns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b="1" kern="100" dirty="0" err="1">
                <a:effectLst/>
                <a:latin typeface="Times New Roman" panose="02020603050405020304" pitchFamily="18" charset="0"/>
                <a:ea typeface="Aptos" panose="020B0004020202020204" pitchFamily="34" charset="0"/>
                <a:cs typeface="Times New Roman" panose="02020603050405020304" pitchFamily="18" charset="0"/>
              </a:rPr>
              <a:t>yflmjmo</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 &amp; FRDMEVR2 9Friend/Own Marijuana Use):</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Peer influence and personal behavior around marijuana strongly correlate with alcohol use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b="1" kern="100" dirty="0" err="1">
                <a:effectLst/>
                <a:latin typeface="Times New Roman" panose="02020603050405020304" pitchFamily="18" charset="0"/>
                <a:ea typeface="Aptos" panose="020B0004020202020204" pitchFamily="34" charset="0"/>
                <a:cs typeface="Times New Roman" panose="02020603050405020304" pitchFamily="18" charset="0"/>
              </a:rPr>
              <a:t>eduschlgo</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 (School-related goals) &amp; </a:t>
            </a:r>
            <a:r>
              <a:rPr lang="en-US" sz="1500" b="1" kern="100" dirty="0" err="1">
                <a:effectLst/>
                <a:latin typeface="Times New Roman" panose="02020603050405020304" pitchFamily="18" charset="0"/>
                <a:ea typeface="Aptos" panose="020B0004020202020204" pitchFamily="34" charset="0"/>
                <a:cs typeface="Times New Roman" panose="02020603050405020304" pitchFamily="18" charset="0"/>
              </a:rPr>
              <a:t>eduskpcom</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 (School performance):</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Reflect academic motivation and engagement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Lower educational aspirations and performance related to higher alcohol risk</a:t>
            </a:r>
          </a:p>
        </p:txBody>
      </p:sp>
    </p:spTree>
    <p:extLst>
      <p:ext uri="{BB962C8B-B14F-4D97-AF65-F5344CB8AC3E}">
        <p14:creationId xmlns:p14="http://schemas.microsoft.com/office/powerpoint/2010/main" val="409106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2737-3E84-1CFF-CA76-5224EC7DDDE2}"/>
              </a:ext>
            </a:extLst>
          </p:cNvPr>
          <p:cNvSpPr>
            <a:spLocks noGrp="1"/>
          </p:cNvSpPr>
          <p:nvPr>
            <p:ph type="title"/>
          </p:nvPr>
        </p:nvSpPr>
        <p:spPr>
          <a:xfrm>
            <a:off x="838200" y="108176"/>
            <a:ext cx="10515600" cy="964747"/>
          </a:xfrm>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CAB39CF-528B-A8B0-67CD-A6DD4EBE07EB}"/>
              </a:ext>
            </a:extLst>
          </p:cNvPr>
          <p:cNvSpPr>
            <a:spLocks noGrp="1"/>
          </p:cNvSpPr>
          <p:nvPr>
            <p:ph idx="1"/>
          </p:nvPr>
        </p:nvSpPr>
        <p:spPr>
          <a:xfrm>
            <a:off x="987489" y="957879"/>
            <a:ext cx="10515600" cy="5246978"/>
          </a:xfrm>
        </p:spPr>
        <p:txBody>
          <a:bodyPr>
            <a:normAutofit/>
          </a:bodyPr>
          <a:lstStyle/>
          <a:p>
            <a:pPr algn="just"/>
            <a:r>
              <a:rPr lang="en-US" sz="2000" dirty="0">
                <a:latin typeface="Times New Roman" panose="02020603050405020304" pitchFamily="18" charset="0"/>
                <a:cs typeface="Times New Roman" panose="02020603050405020304" pitchFamily="18" charset="0"/>
              </a:rPr>
              <a:t>Across the ensemble methods, boosting is the most consistent top performer, offering superior accuracy in both classification and regression tasks when properly tuned.</a:t>
            </a:r>
          </a:p>
          <a:p>
            <a:pPr algn="just"/>
            <a:r>
              <a:rPr lang="en-US" sz="2000" dirty="0">
                <a:latin typeface="Times New Roman" panose="02020603050405020304" pitchFamily="18" charset="0"/>
                <a:cs typeface="Times New Roman" panose="02020603050405020304" pitchFamily="18" charset="0"/>
              </a:rPr>
              <a:t>In terms of variable importance, key predictors of youth alcohol use included factors such as grade levels, peer influence variables and family structure, income, and youth risk behaviors. These variables were consistently identified as influential across binary, multi-class, and regression models.</a:t>
            </a:r>
          </a:p>
          <a:p>
            <a:pPr algn="just"/>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By changing variables like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alcflag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alcydays</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iralcage</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into binary, ordinal, or number formats, we can look at alcohol use in different ways in binary it helps answer yes or no questions, ordinal shows how often alcohol is used, and numbers help find patterns like the age when drinking started. This makes it easier to pick the right model based on what we want to predict.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Binary classification using the random forest achieved the highest overall accuracy of 0.8176, making it the most effective method for predicting the frequency of alcohol use among youth.</a:t>
            </a:r>
          </a:p>
          <a:p>
            <a:pPr algn="just"/>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findings are really useful for people like health workers, teachers, and policymakers. By spotting the risks and patterns in alcohol use, they can create better, targeted plans to help young people stay healthier and safer.</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21686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C7590E45-A75E-3E3B-9A68-EAB2B159B633}"/>
              </a:ext>
            </a:extLst>
          </p:cNvPr>
          <p:cNvSpPr txBox="1"/>
          <p:nvPr/>
        </p:nvSpPr>
        <p:spPr>
          <a:xfrm>
            <a:off x="671804" y="1240971"/>
            <a:ext cx="10487608" cy="409342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study into the dynamics of youth alcohol use through rigorous analysis using decision tree models on data from the National Survey on Drug Use and Health.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addresses three key objectives: binary classification for alcohol use, multi-class classification for alcohol frequency in the past year, and regression to predict the age of first alcohol use.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examining demographic variables and youth experiences, the study unveils crucial insights into the factors influencing alcohol consumption among young individuals.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findings are instrumental in crafting targeted interventions and public health strategies to address and mitigate the challenges posed by alcohol use among the youth population.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3586E-67EB-92E5-2F94-B6CDDF9EA49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7C3825A3-4A69-C13E-B4A7-49077D619FF3}"/>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EB4A3EBF-6BEF-E061-49D0-F17A282F4A8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99F33E3-7353-8C95-DCF2-37AC6A8C27A8}"/>
              </a:ext>
            </a:extLst>
          </p:cNvPr>
          <p:cNvSpPr txBox="1">
            <a:spLocks/>
          </p:cNvSpPr>
          <p:nvPr/>
        </p:nvSpPr>
        <p:spPr>
          <a:xfrm>
            <a:off x="228600" y="190500"/>
            <a:ext cx="11734800" cy="73404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chemeClr val="tx1">
                    <a:lumMod val="75000"/>
                    <a:lumOff val="25000"/>
                  </a:schemeClr>
                </a:solidFill>
                <a:latin typeface="Times New Roman" panose="02020603050405020304" pitchFamily="18" charset="0"/>
                <a:cs typeface="Times New Roman" panose="02020603050405020304" pitchFamily="18" charset="0"/>
              </a:rPr>
              <a:t>DATASET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BE5D154E-12F1-42A8-54F6-DE4A0B5005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FBADCFC6-3139-0100-5E1D-041144AF0D5A}"/>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D7F102F4-A93E-E3F3-EBB1-0E13198B1E8B}"/>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5E226D66-5A24-7E5F-266B-828443A591AC}"/>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C54E14DC-E356-5773-23AC-22A7000D6FD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87C5F89C-9029-0D1C-8851-C590E4D5C56C}"/>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FF2B70F1-9EBE-D02A-EA39-D63FF6BEADB0}"/>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0B5DC756-9AE3-BFFE-326F-02C76B97D0C8}"/>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B2A29A1A-A2C0-ECA5-B4F2-8B34016CE0C2}"/>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FE33F9A7-2585-1D8D-01A3-9ACD99F64DE6}"/>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E1128358-F353-E93C-8BC6-128E32C14264}"/>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66B78FAF-6433-AD1E-FDAC-F8D5850AA224}"/>
              </a:ext>
            </a:extLst>
          </p:cNvPr>
          <p:cNvSpPr txBox="1"/>
          <p:nvPr/>
        </p:nvSpPr>
        <p:spPr>
          <a:xfrm>
            <a:off x="671804" y="1240971"/>
            <a:ext cx="10487608"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13" name="Rectangle 8">
            <a:extLst>
              <a:ext uri="{FF2B5EF4-FFF2-40B4-BE49-F238E27FC236}">
                <a16:creationId xmlns:a16="http://schemas.microsoft.com/office/drawing/2014/main" id="{8F7EDB99-C18F-B171-32D6-9909B37B9D90}"/>
              </a:ext>
            </a:extLst>
          </p:cNvPr>
          <p:cNvSpPr>
            <a:spLocks noChangeArrowheads="1"/>
          </p:cNvSpPr>
          <p:nvPr/>
        </p:nvSpPr>
        <p:spPr bwMode="auto">
          <a:xfrm>
            <a:off x="817134" y="815258"/>
            <a:ext cx="9409217"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b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Survey on Drug Use and Health (NSDUH) – Youth Population (Ages 12–17)</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missing values using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na.omit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variables into proper formats (e.g., factor, numeric)</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Variable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Subsetting</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demographic_cols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Gender ,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Race,Income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Education, etc.</a:t>
            </a:r>
          </a:p>
          <a:p>
            <a:pPr marL="800100" marR="0" lvl="1"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youth_experience_cols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 influence, parental involvement, mental health, substance exposure, school performance.</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Variables:</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whether a youth has ever used alcohol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alcflag</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Binary Classification – 0 = Never used alcohol, 1 = Ever used alcohol</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alcydays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 class classification– Frequency of alcohol use in the past year</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iralcage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Regression– Age of first alcohol use</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Splitting:</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70% for training, 30% for testing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448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33A0F-8BAA-1413-9A4E-4B63EC99681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2963445-22E5-B5D1-1BC6-6F93644DB611}"/>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AA2C8C29-0C8F-A68C-1F2B-A48C2D103F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DE95031-C740-9B56-873B-6B19FCCB124F}"/>
              </a:ext>
            </a:extLst>
          </p:cNvPr>
          <p:cNvSpPr txBox="1">
            <a:spLocks/>
          </p:cNvSpPr>
          <p:nvPr/>
        </p:nvSpPr>
        <p:spPr>
          <a:xfrm>
            <a:off x="228600" y="393459"/>
            <a:ext cx="1173480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THEORITICAL BACKGROUND</a:t>
            </a:r>
          </a:p>
        </p:txBody>
      </p:sp>
      <p:cxnSp>
        <p:nvCxnSpPr>
          <p:cNvPr id="14" name="Straight Connector 13">
            <a:extLst>
              <a:ext uri="{FF2B5EF4-FFF2-40B4-BE49-F238E27FC236}">
                <a16:creationId xmlns:a16="http://schemas.microsoft.com/office/drawing/2014/main" id="{FD905A3E-361E-79F7-3769-EB53B2DA07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B3258B04-D020-155A-C2CA-F197BD9A7A11}"/>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69BC0A98-993D-2D10-65F6-867B4BC9214B}"/>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E7F944C2-95B2-0CF5-D982-D84BD653031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E109C97A-F3AC-E791-1F33-AAE4B5C72AE4}"/>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DF9270CD-3384-6746-91C5-FE3E673891FB}"/>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C64F2C8C-D371-14F3-4058-AD57E18FADE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0B38C7B3-2D11-263B-C2FD-7F2D22DD08C9}"/>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DF21BC05-D719-E8CC-4741-19835CD0C0A0}"/>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60B9897E-1826-4676-1027-EB889BCF4FA1}"/>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E3EBDD14-048F-DFD6-0DE4-25D0DA47B7D5}"/>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A3A8098-E1D2-A4D5-ABA3-BBB4F783E0F4}"/>
              </a:ext>
            </a:extLst>
          </p:cNvPr>
          <p:cNvSpPr txBox="1"/>
          <p:nvPr/>
        </p:nvSpPr>
        <p:spPr>
          <a:xfrm>
            <a:off x="709126" y="1156779"/>
            <a:ext cx="10487608" cy="1785104"/>
          </a:xfrm>
          <a:prstGeom prst="rect">
            <a:avLst/>
          </a:prstGeom>
          <a:noFill/>
        </p:spPr>
        <p:txBody>
          <a:bodyPr wrap="square" rtlCol="0">
            <a:spAutoFit/>
          </a:bodyPr>
          <a:lstStyle/>
          <a:p>
            <a:pPr marL="342900" indent="-34290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DECISION TREE:</a:t>
            </a:r>
          </a:p>
          <a:p>
            <a:pPr marL="342900" indent="-34290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BAGGING:</a:t>
            </a:r>
          </a:p>
          <a:p>
            <a:pPr marL="342900" indent="-34290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RANDOM FOREST:</a:t>
            </a:r>
          </a:p>
          <a:p>
            <a:pPr marL="342900" indent="-34290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BOOSTING:</a:t>
            </a:r>
          </a:p>
          <a:p>
            <a:endParaRPr lang="en-US" sz="1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METHODOLOGY OVERVIEW</a:t>
            </a:r>
            <a:r>
              <a:rPr lang="en-US" sz="15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2F4D835-34DA-53C5-823D-03A95E75C6DF}"/>
              </a:ext>
            </a:extLst>
          </p:cNvPr>
          <p:cNvSpPr>
            <a:spLocks noChangeArrowheads="1"/>
          </p:cNvSpPr>
          <p:nvPr/>
        </p:nvSpPr>
        <p:spPr bwMode="auto">
          <a:xfrm rot="10800000" flipV="1">
            <a:off x="995266" y="2654460"/>
            <a:ext cx="935941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methodology began with cleaning the National Survey on Drug Use and Health (NSDUH) dataset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na.omit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remove missing values.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Subsets of the data were created focusing on demographic features and youth experiences.</a:t>
            </a:r>
            <a:endParaRPr lang="en-US" alt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analysis included three core tasks: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inary classification to predict whether a youth has ever used alcohol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alcflag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Multi-class classification to predict the frequency of alcohol use in the past year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alcydays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Regression to estimate the age of first alcohol use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iralcage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task, Decision Trees, Bagging, and Random Forests and Boosting were applied and evaluated using appropriate metrics like accuracy for classification and mean squared error for regression.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parameters were tuned, and cross-validation was performed to ensure reliable and generalizable results across all three problem types. </a:t>
            </a:r>
          </a:p>
        </p:txBody>
      </p:sp>
    </p:spTree>
    <p:extLst>
      <p:ext uri="{BB962C8B-B14F-4D97-AF65-F5344CB8AC3E}">
        <p14:creationId xmlns:p14="http://schemas.microsoft.com/office/powerpoint/2010/main" val="38399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C758E-FF92-4F7E-E64F-D1A14703720D}"/>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6296F456-F640-08EC-042E-2F59D21B6A5E}"/>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8F38BA8B-1EE6-F406-EDBF-CF29D6074643}"/>
              </a:ext>
              <a:ext uri="{C183D7F6-B498-43B3-948B-1728B52AA6E4}">
                <adec:decorative xmlns:adec="http://schemas.microsoft.com/office/drawing/2017/decorative" val="1"/>
              </a:ext>
            </a:extLst>
          </p:cNvPr>
          <p:cNvCxnSpPr>
            <a:cxnSpLocks/>
          </p:cNvCxnSpPr>
          <p:nvPr/>
        </p:nvCxnSpPr>
        <p:spPr>
          <a:xfrm>
            <a:off x="7679094" y="522898"/>
            <a:ext cx="45129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B008B1B-0F36-917D-F458-5394429A70C4}"/>
              </a:ext>
            </a:extLst>
          </p:cNvPr>
          <p:cNvSpPr txBox="1">
            <a:spLocks/>
          </p:cNvSpPr>
          <p:nvPr/>
        </p:nvSpPr>
        <p:spPr>
          <a:xfrm>
            <a:off x="228600" y="374482"/>
            <a:ext cx="11734800" cy="95564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Classification</a:t>
            </a:r>
          </a:p>
          <a:p>
            <a:pPr algn="ctr"/>
            <a:b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9986AC6-8DF0-9DE3-A891-F6ACDA0EDD55}"/>
              </a:ext>
              <a:ext uri="{C183D7F6-B498-43B3-948B-1728B52AA6E4}">
                <adec:decorative xmlns:adec="http://schemas.microsoft.com/office/drawing/2017/decorative" val="1"/>
              </a:ext>
            </a:extLst>
          </p:cNvPr>
          <p:cNvCxnSpPr>
            <a:cxnSpLocks/>
          </p:cNvCxnSpPr>
          <p:nvPr/>
        </p:nvCxnSpPr>
        <p:spPr>
          <a:xfrm>
            <a:off x="0" y="522898"/>
            <a:ext cx="43573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7E89F24C-C41F-BDF9-5D40-9196B5DFF3C9}"/>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2755F221-8B2C-65A9-27B2-7C9666733739}"/>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3774CEBE-AFB4-9219-C6D6-8095D15AB71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2496C95A-F690-7B64-CEDB-BC5C875458BF}"/>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2A5C3AC6-945A-BB4C-A7D9-BAE20547A20E}"/>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485F3A05-6A99-395D-C3AB-EE7E401EAB9E}"/>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58FB282C-E7CF-A3F7-CC93-25F2BDCACC63}"/>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7C51D22C-987A-0423-D45D-7F5D6F653F65}"/>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B75C1266-F8D2-5671-AD2F-233081DBB3E8}"/>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1FDFAE56-4270-06DC-2878-01A948E3A04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84D60872-A5FC-7DF6-78AF-A9A7AD3A67C4}"/>
              </a:ext>
            </a:extLst>
          </p:cNvPr>
          <p:cNvSpPr txBox="1"/>
          <p:nvPr/>
        </p:nvSpPr>
        <p:spPr>
          <a:xfrm>
            <a:off x="6699380" y="1240971"/>
            <a:ext cx="4460032" cy="132343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3E4D3E5-58BC-0B1F-2030-445F9BBF28F0}"/>
              </a:ext>
            </a:extLst>
          </p:cNvPr>
          <p:cNvSpPr>
            <a:spLocks noChangeArrowheads="1"/>
          </p:cNvSpPr>
          <p:nvPr/>
        </p:nvSpPr>
        <p:spPr bwMode="auto">
          <a:xfrm>
            <a:off x="6418519" y="197346"/>
            <a:ext cx="533866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5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tree predicts whether a youth has ever consumed alcohol (Yes = 1, No = 0).</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 Node: Evaluates how the youth feels about peers drinking alcohol:</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 Neither approve nor disapprove → goes to left branch</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 Strongly/somewhat disapprove → goes to right branch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 Branch: Checks if most/all students in their grade drink alcohol:</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 Yes → moves further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 No → ends with prediction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most/all students drink, the model asks: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the youth thinks parents feel about them trying alcohol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 Neither approve nor disapprove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leads to prediction: Alcohol never taken (0)</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surrounded by peer alcohol use, lack of strong parental disapproval correlates with non-use.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the complex interaction between peer influence and parental attitudes.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87AF58F7-5B49-00C1-538B-40F1903F5F13}"/>
              </a:ext>
            </a:extLst>
          </p:cNvPr>
          <p:cNvSpPr txBox="1"/>
          <p:nvPr/>
        </p:nvSpPr>
        <p:spPr>
          <a:xfrm>
            <a:off x="1525227" y="854613"/>
            <a:ext cx="6102220"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 Flow</a:t>
            </a:r>
            <a:endParaRPr lang="en-US" dirty="0"/>
          </a:p>
        </p:txBody>
      </p:sp>
      <p:pic>
        <p:nvPicPr>
          <p:cNvPr id="21" name="Picture 20">
            <a:extLst>
              <a:ext uri="{FF2B5EF4-FFF2-40B4-BE49-F238E27FC236}">
                <a16:creationId xmlns:a16="http://schemas.microsoft.com/office/drawing/2014/main" id="{130A8204-9D91-1D9D-7E54-B02DF7F154CF}"/>
              </a:ext>
            </a:extLst>
          </p:cNvPr>
          <p:cNvPicPr>
            <a:picLocks noChangeAspect="1"/>
          </p:cNvPicPr>
          <p:nvPr/>
        </p:nvPicPr>
        <p:blipFill>
          <a:blip r:embed="rId3"/>
          <a:srcRect l="3223" t="5548" r="5440" b="944"/>
          <a:stretch/>
        </p:blipFill>
        <p:spPr>
          <a:xfrm>
            <a:off x="149290" y="1362297"/>
            <a:ext cx="6254453" cy="4777246"/>
          </a:xfrm>
          <a:prstGeom prst="rect">
            <a:avLst/>
          </a:prstGeom>
        </p:spPr>
      </p:pic>
    </p:spTree>
    <p:extLst>
      <p:ext uri="{BB962C8B-B14F-4D97-AF65-F5344CB8AC3E}">
        <p14:creationId xmlns:p14="http://schemas.microsoft.com/office/powerpoint/2010/main" val="426337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E3BE-7E93-5F14-A5B4-7D1CCE2E5C94}"/>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BF2DC715-E03E-D0AE-9EA8-ADF6A7F4FBDA}"/>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BC90FCB8-4C1D-3E67-B861-ECB5D572D22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5B881BE-D25C-41AD-8FA4-74DAE3A46708}"/>
              </a:ext>
            </a:extLst>
          </p:cNvPr>
          <p:cNvSpPr txBox="1">
            <a:spLocks/>
          </p:cNvSpPr>
          <p:nvPr/>
        </p:nvSpPr>
        <p:spPr>
          <a:xfrm>
            <a:off x="228600" y="37448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BINARY CLASSIFICATION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68D0822-0135-F978-9C7A-2D811CE6319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A7FF67C7-B6CA-3C73-05E0-52ED0642F87C}"/>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25CA9A91-D5DF-5346-DE55-43F7FC55E6A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475A7427-CD9D-2A1C-2CF1-6BC97EEF6CC5}"/>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A6179065-96AE-75EB-7AE9-BFAE2F162535}"/>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B5BB2C3F-81C3-3999-7592-9C3B1C3DE88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5D40ECAE-405D-1803-6C75-A99099557C0A}"/>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D396AA2E-F14F-1A64-92FC-D28C5F4B49F3}"/>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9479C905-BD0F-55D3-73CB-EA36E9267B92}"/>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8A6903B6-7064-0275-6D0A-3D77F18F108B}"/>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9E435B31-0AB8-4E65-FD6C-1C8E7FFED61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6C9374B0-5E43-639F-0D70-FE16201C0ABB}"/>
              </a:ext>
            </a:extLst>
          </p:cNvPr>
          <p:cNvSpPr txBox="1"/>
          <p:nvPr/>
        </p:nvSpPr>
        <p:spPr>
          <a:xfrm>
            <a:off x="7133464" y="1282911"/>
            <a:ext cx="4581875" cy="3785652"/>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pruning the tree to 3 terminal nodes strikes a balance between simplicity and predictive power.</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low complexity (k) results in a smaller tree with better generalization.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Helps avoid overfitting while maintaining strong classification accuracy.</a:t>
            </a:r>
          </a:p>
          <a:p>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A03AFF-FF38-666C-C8D4-11E7C717B778}"/>
              </a:ext>
            </a:extLst>
          </p:cNvPr>
          <p:cNvPicPr>
            <a:picLocks noChangeAspect="1"/>
          </p:cNvPicPr>
          <p:nvPr/>
        </p:nvPicPr>
        <p:blipFill>
          <a:blip r:embed="rId3"/>
          <a:srcRect r="7731"/>
          <a:stretch/>
        </p:blipFill>
        <p:spPr>
          <a:xfrm>
            <a:off x="481653" y="1362297"/>
            <a:ext cx="6651812" cy="4397121"/>
          </a:xfrm>
          <a:prstGeom prst="rect">
            <a:avLst/>
          </a:prstGeom>
        </p:spPr>
      </p:pic>
      <p:sp>
        <p:nvSpPr>
          <p:cNvPr id="9" name="TextBox 8">
            <a:extLst>
              <a:ext uri="{FF2B5EF4-FFF2-40B4-BE49-F238E27FC236}">
                <a16:creationId xmlns:a16="http://schemas.microsoft.com/office/drawing/2014/main" id="{B1CA4664-FA81-06D4-CB59-5F892A52A518}"/>
              </a:ext>
            </a:extLst>
          </p:cNvPr>
          <p:cNvSpPr txBox="1"/>
          <p:nvPr/>
        </p:nvSpPr>
        <p:spPr>
          <a:xfrm>
            <a:off x="1209884" y="1086391"/>
            <a:ext cx="61022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Cross validation of binary classification:</a:t>
            </a:r>
          </a:p>
        </p:txBody>
      </p:sp>
    </p:spTree>
    <p:extLst>
      <p:ext uri="{BB962C8B-B14F-4D97-AF65-F5344CB8AC3E}">
        <p14:creationId xmlns:p14="http://schemas.microsoft.com/office/powerpoint/2010/main" val="187497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2C382-5232-0B6A-8974-EB6F3CF78BA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E9A96180-ACE0-A6FF-A887-9FA5FAD20AC4}"/>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754D90A1-C414-D241-F985-4C98903A63B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842333C-A7CB-4626-891F-1FB7B01850CB}"/>
              </a:ext>
            </a:extLst>
          </p:cNvPr>
          <p:cNvSpPr txBox="1">
            <a:spLocks/>
          </p:cNvSpPr>
          <p:nvPr/>
        </p:nvSpPr>
        <p:spPr>
          <a:xfrm>
            <a:off x="228600" y="37448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BINARY CLASSIFICATION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1C2FA3A-44F2-59CE-90D1-E33EC132572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D2BA4912-06A9-294C-D4FB-FE83CE02DA68}"/>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6E285B47-0BA6-5BD3-E1C0-F91E8EA0DCA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7B6B0EEF-76D3-BAA3-5007-7894A4586166}"/>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651E9CB9-664C-F955-0254-435293C619B3}"/>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A59B93BD-07AC-1B74-9A0C-F2FCFD09BEF8}"/>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3B3D4393-19BB-2D47-059B-B4F8FEABF13E}"/>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EF23C326-AB56-F32A-0E55-3A5403BF5EA6}"/>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8F1EE95D-6AE0-2205-A83D-E132FCFC256E}"/>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46C47076-0B45-3DCF-ECDB-48ECDCC2A119}"/>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E2CC7A9-FA3F-38E4-ECE6-F438111504A3}"/>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6A30DC0-3E5D-E3E1-C334-DEBE14EC7390}"/>
              </a:ext>
            </a:extLst>
          </p:cNvPr>
          <p:cNvSpPr txBox="1"/>
          <p:nvPr/>
        </p:nvSpPr>
        <p:spPr>
          <a:xfrm>
            <a:off x="7312104" y="1240971"/>
            <a:ext cx="4598488"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top 10 variables that strongly predict whether a youth has ever used alcohol are consistent across both accuracy and Gini measures. </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Stndalc</a:t>
            </a:r>
            <a:r>
              <a:rPr lang="en-US" sz="2000" dirty="0">
                <a:latin typeface="Times New Roman" panose="02020603050405020304" pitchFamily="18" charset="0"/>
                <a:cs typeface="Times New Roman" panose="02020603050405020304" pitchFamily="18" charset="0"/>
              </a:rPr>
              <a:t>: students in youth grade drink alcohol beverages.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EDUSCHGRD2-Educational background the youth /student can be in what grade and going to be.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YFLTMRJ2:how youth feels: peers try marijuana drug</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Yflmjmo</a:t>
            </a:r>
            <a:r>
              <a:rPr lang="en-US" sz="2000" dirty="0">
                <a:latin typeface="Times New Roman" panose="02020603050405020304" pitchFamily="18" charset="0"/>
                <a:cs typeface="Times New Roman" panose="02020603050405020304" pitchFamily="18" charset="0"/>
              </a:rPr>
              <a:t>-how the youth feels peers trying marijuana drug monthly.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PRMJEVR2-youth think parents feels about them to trying marijuana drug</a:t>
            </a:r>
            <a:r>
              <a:rPr lang="en-US" sz="15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181FD2C-7FAE-5C78-F8DE-D7BA5EFA8C03}"/>
              </a:ext>
            </a:extLst>
          </p:cNvPr>
          <p:cNvPicPr>
            <a:picLocks noChangeAspect="1"/>
          </p:cNvPicPr>
          <p:nvPr/>
        </p:nvPicPr>
        <p:blipFill>
          <a:blip r:embed="rId3"/>
          <a:srcRect r="9119"/>
          <a:stretch/>
        </p:blipFill>
        <p:spPr>
          <a:xfrm>
            <a:off x="0" y="1240971"/>
            <a:ext cx="7194931" cy="4572396"/>
          </a:xfrm>
          <a:prstGeom prst="rect">
            <a:avLst/>
          </a:prstGeom>
        </p:spPr>
      </p:pic>
    </p:spTree>
    <p:extLst>
      <p:ext uri="{BB962C8B-B14F-4D97-AF65-F5344CB8AC3E}">
        <p14:creationId xmlns:p14="http://schemas.microsoft.com/office/powerpoint/2010/main" val="263749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1D2EF-7709-66CB-6808-5CAD644987D1}"/>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004BD379-C189-6806-83A4-A944C752C7FF}"/>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B60C1863-6287-F75A-7BAF-E393B9AB7AF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CD226BF-4F9D-3C05-987A-0CD12184AA2D}"/>
              </a:ext>
            </a:extLst>
          </p:cNvPr>
          <p:cNvSpPr txBox="1">
            <a:spLocks/>
          </p:cNvSpPr>
          <p:nvPr/>
        </p:nvSpPr>
        <p:spPr>
          <a:xfrm>
            <a:off x="228600" y="37448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BINARY CLASSIFICATION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07F25F0B-67E3-E651-2714-8BC40C4E9C9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4D24B9C8-3620-9802-8AB1-92997905F2F0}"/>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E458802C-C77F-C81C-7C8B-0B6A5EBA001D}"/>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3186D085-0055-86B4-2D3B-E6D6BF6A0C0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6480F785-E74E-5248-B874-10574F39AE27}"/>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9B5B720B-2A2A-DC69-A4AE-31764E343EBF}"/>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F723371F-FEDB-7BFD-F610-98EB905FCA5A}"/>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2F131D8-8F2F-6430-8D42-12981BCCE87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A7C06CC3-CADC-BE49-5395-31A4AF9E9797}"/>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45D3B7A9-9741-EA33-358F-12BFB43A6DBC}"/>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9455CA9E-EF79-AF64-ABCA-B6848812E036}"/>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76280526-8DD8-1E2D-3639-A1132BA10504}"/>
              </a:ext>
            </a:extLst>
          </p:cNvPr>
          <p:cNvPicPr>
            <a:picLocks noChangeAspect="1"/>
          </p:cNvPicPr>
          <p:nvPr/>
        </p:nvPicPr>
        <p:blipFill>
          <a:blip r:embed="rId3"/>
          <a:srcRect r="4006"/>
          <a:stretch/>
        </p:blipFill>
        <p:spPr>
          <a:xfrm>
            <a:off x="567219" y="1094076"/>
            <a:ext cx="6627713" cy="5241026"/>
          </a:xfrm>
          <a:prstGeom prst="rect">
            <a:avLst/>
          </a:prstGeom>
        </p:spPr>
      </p:pic>
      <p:sp>
        <p:nvSpPr>
          <p:cNvPr id="7" name="Rectangle 1">
            <a:extLst>
              <a:ext uri="{FF2B5EF4-FFF2-40B4-BE49-F238E27FC236}">
                <a16:creationId xmlns:a16="http://schemas.microsoft.com/office/drawing/2014/main" id="{C521956F-F492-3EE6-1173-3BFA98508EFF}"/>
              </a:ext>
            </a:extLst>
          </p:cNvPr>
          <p:cNvSpPr>
            <a:spLocks noChangeArrowheads="1"/>
          </p:cNvSpPr>
          <p:nvPr/>
        </p:nvSpPr>
        <p:spPr bwMode="auto">
          <a:xfrm rot="10800000" flipV="1">
            <a:off x="7235271" y="1647011"/>
            <a:ext cx="476993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models were tested to predict whether youth had ever used alcohol.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 and Pruned Tree achieved the same accuracy of 80.38%.</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Bagging improved performance slightly with 81.45% accuracy.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performed better with 81.76% accuracy, indicating the advantage of ensemble methods.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Boosting (with shrinkage = 0.01, depth = 1) achieved 100% accuracy.</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Random Forest and  Boosting stand out in performance.</a:t>
            </a:r>
          </a:p>
        </p:txBody>
      </p:sp>
    </p:spTree>
    <p:extLst>
      <p:ext uri="{BB962C8B-B14F-4D97-AF65-F5344CB8AC3E}">
        <p14:creationId xmlns:p14="http://schemas.microsoft.com/office/powerpoint/2010/main" val="312288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BB437C-C387-C6E9-441E-3832D5501EBC}"/>
              </a:ext>
            </a:extLst>
          </p:cNvPr>
          <p:cNvSpPr txBox="1"/>
          <p:nvPr/>
        </p:nvSpPr>
        <p:spPr>
          <a:xfrm>
            <a:off x="662474" y="559587"/>
            <a:ext cx="863081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Comparison of Ensemble Methods – Binary Classification</a:t>
            </a:r>
          </a:p>
        </p:txBody>
      </p:sp>
      <p:pic>
        <p:nvPicPr>
          <p:cNvPr id="8" name="Picture 7">
            <a:extLst>
              <a:ext uri="{FF2B5EF4-FFF2-40B4-BE49-F238E27FC236}">
                <a16:creationId xmlns:a16="http://schemas.microsoft.com/office/drawing/2014/main" id="{B2560AB5-7B4A-2C35-D766-3F00DFBBBA63}"/>
              </a:ext>
            </a:extLst>
          </p:cNvPr>
          <p:cNvPicPr>
            <a:picLocks noChangeAspect="1"/>
          </p:cNvPicPr>
          <p:nvPr/>
        </p:nvPicPr>
        <p:blipFill>
          <a:blip r:embed="rId2"/>
          <a:stretch>
            <a:fillRect/>
          </a:stretch>
        </p:blipFill>
        <p:spPr>
          <a:xfrm>
            <a:off x="1680095" y="1222280"/>
            <a:ext cx="8350313" cy="4963916"/>
          </a:xfrm>
          <a:prstGeom prst="rect">
            <a:avLst/>
          </a:prstGeom>
        </p:spPr>
      </p:pic>
    </p:spTree>
    <p:extLst>
      <p:ext uri="{BB962C8B-B14F-4D97-AF65-F5344CB8AC3E}">
        <p14:creationId xmlns:p14="http://schemas.microsoft.com/office/powerpoint/2010/main" val="314137016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1024</TotalTime>
  <Words>1306</Words>
  <Application>Microsoft Office PowerPoint</Application>
  <PresentationFormat>Widescreen</PresentationFormat>
  <Paragraphs>148</Paragraphs>
  <Slides>18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Courier New</vt:lpstr>
      <vt:lpstr>Segoe UI Light</vt:lpstr>
      <vt:lpstr>Symbol</vt:lpstr>
      <vt:lpstr>Times New Roman</vt:lpstr>
      <vt:lpstr>Wingdings</vt:lpstr>
      <vt:lpstr>Office Theme</vt:lpstr>
      <vt:lpstr>Analyzing and Predicting Youth Substance Usage: Insights from Decision Tree Analysis</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PowerPoint Presentation</vt:lpstr>
      <vt:lpstr>Project analysis slide 2</vt:lpstr>
      <vt:lpstr>Project analysis slide 2</vt:lpstr>
      <vt:lpstr>Project analysis slide 2</vt:lpstr>
      <vt:lpstr>Project analysis slide 2</vt:lpstr>
      <vt:lpstr>Project analysis slide 2</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BUNADRI</dc:creator>
  <cp:lastModifiedBy>Lavanya BUNADRI</cp:lastModifiedBy>
  <cp:revision>3</cp:revision>
  <dcterms:created xsi:type="dcterms:W3CDTF">2025-04-07T19:14:06Z</dcterms:created>
  <dcterms:modified xsi:type="dcterms:W3CDTF">2025-04-11T23:14:01Z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