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notesMasterIdLst>
    <p:notesMasterId r:id="rId42"/>
  </p:notesMasterIdLst>
  <p:sldIdLst>
    <p:sldId id="256" r:id="rId2"/>
    <p:sldId id="296" r:id="rId3"/>
    <p:sldId id="258" r:id="rId4"/>
    <p:sldId id="259" r:id="rId5"/>
    <p:sldId id="297" r:id="rId6"/>
    <p:sldId id="298" r:id="rId7"/>
    <p:sldId id="299" r:id="rId8"/>
    <p:sldId id="301" r:id="rId9"/>
    <p:sldId id="291" r:id="rId10"/>
    <p:sldId id="292" r:id="rId11"/>
    <p:sldId id="293"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29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779" autoAdjust="0"/>
    <p:restoredTop sz="87329" autoAdjust="0"/>
  </p:normalViewPr>
  <p:slideViewPr>
    <p:cSldViewPr snapToGrid="0">
      <p:cViewPr varScale="1">
        <p:scale>
          <a:sx n="52" d="100"/>
          <a:sy n="52" d="100"/>
        </p:scale>
        <p:origin x="96" y="2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61D37-F398-4D1B-B0AD-40F17AFA44ED}" type="datetimeFigureOut">
              <a:rPr lang="en-US" smtClean="0"/>
              <a:t>12/22/23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C8087-2796-4D96-9119-7D7B7FEDE441}" type="slidenum">
              <a:rPr lang="en-US" smtClean="0"/>
              <a:t>‹#›</a:t>
            </a:fld>
            <a:endParaRPr lang="en-US"/>
          </a:p>
        </p:txBody>
      </p:sp>
    </p:spTree>
    <p:extLst>
      <p:ext uri="{BB962C8B-B14F-4D97-AF65-F5344CB8AC3E}">
        <p14:creationId xmlns:p14="http://schemas.microsoft.com/office/powerpoint/2010/main" val="2185591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6C8087-2796-4D96-9119-7D7B7FEDE441}" type="slidenum">
              <a:rPr lang="en-US" smtClean="0"/>
              <a:t>32</a:t>
            </a:fld>
            <a:endParaRPr lang="en-US"/>
          </a:p>
        </p:txBody>
      </p:sp>
    </p:spTree>
    <p:extLst>
      <p:ext uri="{BB962C8B-B14F-4D97-AF65-F5344CB8AC3E}">
        <p14:creationId xmlns:p14="http://schemas.microsoft.com/office/powerpoint/2010/main" val="268908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6C8087-2796-4D96-9119-7D7B7FEDE441}" type="slidenum">
              <a:rPr lang="en-US" smtClean="0"/>
              <a:t>35</a:t>
            </a:fld>
            <a:endParaRPr lang="en-US"/>
          </a:p>
        </p:txBody>
      </p:sp>
    </p:spTree>
    <p:extLst>
      <p:ext uri="{BB962C8B-B14F-4D97-AF65-F5344CB8AC3E}">
        <p14:creationId xmlns:p14="http://schemas.microsoft.com/office/powerpoint/2010/main" val="392257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516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209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7815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64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078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64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9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93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710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909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12/22/23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253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12/22/23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71900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F776-9DB4-F832-EBDA-493BC0F7402E}"/>
              </a:ext>
            </a:extLst>
          </p:cNvPr>
          <p:cNvSpPr>
            <a:spLocks noGrp="1"/>
          </p:cNvSpPr>
          <p:nvPr>
            <p:ph type="ctrTitle"/>
          </p:nvPr>
        </p:nvSpPr>
        <p:spPr>
          <a:xfrm>
            <a:off x="1268963" y="722204"/>
            <a:ext cx="2332653" cy="1367853"/>
          </a:xfrm>
        </p:spPr>
        <p:txBody>
          <a:bodyPr>
            <a:normAutofit fontScale="90000"/>
          </a:bodyPr>
          <a:lstStyle/>
          <a:p>
            <a:r>
              <a:rPr lang="en-IN" sz="9600" dirty="0"/>
              <a:t>      </a:t>
            </a:r>
            <a:r>
              <a:rPr lang="en-IN" sz="8000" b="1" dirty="0"/>
              <a:t>SQL</a:t>
            </a:r>
          </a:p>
        </p:txBody>
      </p:sp>
      <p:sp>
        <p:nvSpPr>
          <p:cNvPr id="3" name="Subtitle 2">
            <a:extLst>
              <a:ext uri="{FF2B5EF4-FFF2-40B4-BE49-F238E27FC236}">
                <a16:creationId xmlns:a16="http://schemas.microsoft.com/office/drawing/2014/main" id="{C21DB799-9DDD-1E96-390D-1016F2AB0195}"/>
              </a:ext>
            </a:extLst>
          </p:cNvPr>
          <p:cNvSpPr>
            <a:spLocks noGrp="1"/>
          </p:cNvSpPr>
          <p:nvPr>
            <p:ph type="subTitle" idx="1"/>
          </p:nvPr>
        </p:nvSpPr>
        <p:spPr>
          <a:xfrm>
            <a:off x="2761863" y="2629739"/>
            <a:ext cx="7595117" cy="780776"/>
          </a:xfrm>
        </p:spPr>
        <p:txBody>
          <a:bodyPr>
            <a:normAutofit fontScale="92500" lnSpcReduction="10000"/>
          </a:bodyPr>
          <a:lstStyle/>
          <a:p>
            <a:r>
              <a:rPr lang="en-IN" sz="4000" dirty="0">
                <a:solidFill>
                  <a:schemeClr val="accent2">
                    <a:lumMod val="50000"/>
                  </a:schemeClr>
                </a:solidFill>
              </a:rPr>
              <a:t>Structured query language</a:t>
            </a:r>
          </a:p>
        </p:txBody>
      </p:sp>
      <p:sp>
        <p:nvSpPr>
          <p:cNvPr id="5" name="TextBox 4">
            <a:extLst>
              <a:ext uri="{FF2B5EF4-FFF2-40B4-BE49-F238E27FC236}">
                <a16:creationId xmlns:a16="http://schemas.microsoft.com/office/drawing/2014/main" id="{876BF9CF-EF3E-1769-2275-C1DC88A69E01}"/>
              </a:ext>
            </a:extLst>
          </p:cNvPr>
          <p:cNvSpPr txBox="1"/>
          <p:nvPr/>
        </p:nvSpPr>
        <p:spPr>
          <a:xfrm>
            <a:off x="7029060" y="3837873"/>
            <a:ext cx="6096001" cy="2308324"/>
          </a:xfrm>
          <a:prstGeom prst="rect">
            <a:avLst/>
          </a:prstGeom>
          <a:noFill/>
        </p:spPr>
        <p:txBody>
          <a:bodyPr wrap="square" rtlCol="0">
            <a:spAutoFit/>
          </a:bodyPr>
          <a:lstStyle/>
          <a:p>
            <a:r>
              <a:rPr lang="en-IN" sz="2400" dirty="0"/>
              <a:t>Presented By:</a:t>
            </a:r>
          </a:p>
          <a:p>
            <a:r>
              <a:rPr lang="en-IN" sz="2400" dirty="0"/>
              <a:t>                    Lavanya</a:t>
            </a:r>
          </a:p>
          <a:p>
            <a:r>
              <a:rPr lang="en-IN" sz="2400" dirty="0"/>
              <a:t>                    Prasanna</a:t>
            </a:r>
          </a:p>
          <a:p>
            <a:r>
              <a:rPr lang="en-IN" sz="2400" dirty="0"/>
              <a:t>                    Poornima</a:t>
            </a:r>
          </a:p>
          <a:p>
            <a:r>
              <a:rPr lang="en-IN" sz="2400" dirty="0"/>
              <a:t>                    Niharika</a:t>
            </a:r>
          </a:p>
          <a:p>
            <a:r>
              <a:rPr lang="en-IN" sz="2400" dirty="0"/>
              <a:t>                    Menaka</a:t>
            </a:r>
            <a:endParaRPr lang="en-IN" sz="2800" dirty="0"/>
          </a:p>
        </p:txBody>
      </p:sp>
      <p:sp>
        <p:nvSpPr>
          <p:cNvPr id="6" name="TextBox 5">
            <a:extLst>
              <a:ext uri="{FF2B5EF4-FFF2-40B4-BE49-F238E27FC236}">
                <a16:creationId xmlns:a16="http://schemas.microsoft.com/office/drawing/2014/main" id="{A74C42F3-4EEF-CC3E-F3C9-30AB1684B0BB}"/>
              </a:ext>
            </a:extLst>
          </p:cNvPr>
          <p:cNvSpPr txBox="1"/>
          <p:nvPr/>
        </p:nvSpPr>
        <p:spPr>
          <a:xfrm>
            <a:off x="486911" y="4767944"/>
            <a:ext cx="3452323" cy="1200329"/>
          </a:xfrm>
          <a:prstGeom prst="rect">
            <a:avLst/>
          </a:prstGeom>
          <a:noFill/>
        </p:spPr>
        <p:txBody>
          <a:bodyPr wrap="square" rtlCol="0">
            <a:spAutoFit/>
          </a:bodyPr>
          <a:lstStyle/>
          <a:p>
            <a:r>
              <a:rPr lang="en-IN" sz="2400" dirty="0"/>
              <a:t>Under Guidance:</a:t>
            </a:r>
          </a:p>
          <a:p>
            <a:r>
              <a:rPr lang="en-IN" sz="2400" dirty="0"/>
              <a:t>       </a:t>
            </a:r>
            <a:r>
              <a:rPr lang="en-IN" sz="2400" b="1" dirty="0">
                <a:solidFill>
                  <a:srgbClr val="FF0000"/>
                </a:solidFill>
              </a:rPr>
              <a:t>D</a:t>
            </a:r>
            <a:r>
              <a:rPr lang="en-IN" sz="2400" b="1" dirty="0"/>
              <a:t> </a:t>
            </a:r>
            <a:r>
              <a:rPr lang="en-IN" sz="2400" b="1" dirty="0">
                <a:solidFill>
                  <a:srgbClr val="FF0000"/>
                </a:solidFill>
              </a:rPr>
              <a:t>Veera</a:t>
            </a:r>
          </a:p>
          <a:p>
            <a:r>
              <a:rPr lang="en-IN" sz="2400" dirty="0"/>
              <a:t>    (Besant Tech)</a:t>
            </a:r>
          </a:p>
        </p:txBody>
      </p:sp>
    </p:spTree>
    <p:extLst>
      <p:ext uri="{BB962C8B-B14F-4D97-AF65-F5344CB8AC3E}">
        <p14:creationId xmlns:p14="http://schemas.microsoft.com/office/powerpoint/2010/main" val="20160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2D463A-FCA3-778D-9945-7EDC5EFA657F}"/>
              </a:ext>
            </a:extLst>
          </p:cNvPr>
          <p:cNvPicPr>
            <a:picLocks noChangeAspect="1"/>
          </p:cNvPicPr>
          <p:nvPr/>
        </p:nvPicPr>
        <p:blipFill>
          <a:blip r:embed="rId2"/>
          <a:stretch>
            <a:fillRect/>
          </a:stretch>
        </p:blipFill>
        <p:spPr>
          <a:xfrm>
            <a:off x="786132" y="2454504"/>
            <a:ext cx="9427778" cy="3507757"/>
          </a:xfrm>
          <a:prstGeom prst="rect">
            <a:avLst/>
          </a:prstGeom>
        </p:spPr>
      </p:pic>
      <p:sp>
        <p:nvSpPr>
          <p:cNvPr id="4" name="TextBox 3">
            <a:extLst>
              <a:ext uri="{FF2B5EF4-FFF2-40B4-BE49-F238E27FC236}">
                <a16:creationId xmlns:a16="http://schemas.microsoft.com/office/drawing/2014/main" id="{2A1D1204-6C44-5815-D1E8-28CFDAF5F06B}"/>
              </a:ext>
            </a:extLst>
          </p:cNvPr>
          <p:cNvSpPr txBox="1"/>
          <p:nvPr/>
        </p:nvSpPr>
        <p:spPr>
          <a:xfrm>
            <a:off x="2442904" y="410335"/>
            <a:ext cx="5580993" cy="1323439"/>
          </a:xfrm>
          <a:prstGeom prst="rect">
            <a:avLst/>
          </a:prstGeom>
          <a:noFill/>
        </p:spPr>
        <p:txBody>
          <a:bodyPr wrap="square" rtlCol="0">
            <a:spAutoFit/>
          </a:bodyPr>
          <a:lstStyle/>
          <a:p>
            <a:r>
              <a:rPr lang="en-IN" sz="8000" dirty="0">
                <a:solidFill>
                  <a:schemeClr val="accent4"/>
                </a:solidFill>
                <a:latin typeface="Copperplate Gothic Bold" panose="020E0705020206020404" pitchFamily="34" charset="0"/>
              </a:rPr>
              <a:t>Projects</a:t>
            </a:r>
          </a:p>
        </p:txBody>
      </p:sp>
      <p:pic>
        <p:nvPicPr>
          <p:cNvPr id="7" name="Picture 6">
            <a:extLst>
              <a:ext uri="{FF2B5EF4-FFF2-40B4-BE49-F238E27FC236}">
                <a16:creationId xmlns:a16="http://schemas.microsoft.com/office/drawing/2014/main" id="{A8FB72B2-37F3-4D95-EAE4-9E65480F685A}"/>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967473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C11D83-3F4C-7D40-1BCD-7061BDB73BD9}"/>
              </a:ext>
            </a:extLst>
          </p:cNvPr>
          <p:cNvPicPr>
            <a:picLocks noChangeAspect="1"/>
          </p:cNvPicPr>
          <p:nvPr/>
        </p:nvPicPr>
        <p:blipFill>
          <a:blip r:embed="rId2"/>
          <a:stretch>
            <a:fillRect/>
          </a:stretch>
        </p:blipFill>
        <p:spPr>
          <a:xfrm>
            <a:off x="0" y="2266882"/>
            <a:ext cx="12192000" cy="4591118"/>
          </a:xfrm>
          <a:prstGeom prst="rect">
            <a:avLst/>
          </a:prstGeom>
        </p:spPr>
      </p:pic>
      <p:sp>
        <p:nvSpPr>
          <p:cNvPr id="4" name="TextBox 3">
            <a:extLst>
              <a:ext uri="{FF2B5EF4-FFF2-40B4-BE49-F238E27FC236}">
                <a16:creationId xmlns:a16="http://schemas.microsoft.com/office/drawing/2014/main" id="{F81CA829-88DC-CD26-894E-CEAC846C0F4F}"/>
              </a:ext>
            </a:extLst>
          </p:cNvPr>
          <p:cNvSpPr txBox="1"/>
          <p:nvPr/>
        </p:nvSpPr>
        <p:spPr>
          <a:xfrm>
            <a:off x="1429407" y="956441"/>
            <a:ext cx="11561379" cy="1200329"/>
          </a:xfrm>
          <a:prstGeom prst="rect">
            <a:avLst/>
          </a:prstGeom>
          <a:noFill/>
        </p:spPr>
        <p:txBody>
          <a:bodyPr wrap="square" rtlCol="0">
            <a:spAutoFit/>
          </a:bodyPr>
          <a:lstStyle/>
          <a:p>
            <a:r>
              <a:rPr lang="en-IN" sz="7200" dirty="0">
                <a:solidFill>
                  <a:schemeClr val="accent4"/>
                </a:solidFill>
                <a:latin typeface="Copperplate Gothic Bold" panose="020E0705020206020404" pitchFamily="34" charset="0"/>
              </a:rPr>
              <a:t>Data science team</a:t>
            </a:r>
          </a:p>
        </p:txBody>
      </p:sp>
      <p:pic>
        <p:nvPicPr>
          <p:cNvPr id="5" name="Picture 4">
            <a:extLst>
              <a:ext uri="{FF2B5EF4-FFF2-40B4-BE49-F238E27FC236}">
                <a16:creationId xmlns:a16="http://schemas.microsoft.com/office/drawing/2014/main" id="{67915053-A31D-E2C4-671F-D277F76F278B}"/>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419933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CB45C-B09F-87BE-9D57-A967C2508418}"/>
              </a:ext>
            </a:extLst>
          </p:cNvPr>
          <p:cNvSpPr txBox="1"/>
          <p:nvPr/>
        </p:nvSpPr>
        <p:spPr>
          <a:xfrm>
            <a:off x="424544" y="0"/>
            <a:ext cx="6111550" cy="1631216"/>
          </a:xfrm>
          <a:prstGeom prst="rect">
            <a:avLst/>
          </a:prstGeom>
          <a:noFill/>
        </p:spPr>
        <p:txBody>
          <a:bodyPr wrap="square">
            <a:spAutoFit/>
          </a:bodyPr>
          <a:lstStyle/>
          <a:p>
            <a:endParaRPr lang="en-IN" sz="2000" b="0" i="0" u="none" strike="noStrike" baseline="0" dirty="0">
              <a:solidFill>
                <a:srgbClr val="000000"/>
              </a:solidFill>
              <a:latin typeface="Arial" panose="020B0604020202020204" pitchFamily="34" charset="0"/>
            </a:endParaRPr>
          </a:p>
          <a:p>
            <a:r>
              <a:rPr lang="en-US" sz="2000" b="0" i="0" u="none" strike="noStrike" baseline="0" dirty="0">
                <a:solidFill>
                  <a:srgbClr val="4D565D"/>
                </a:solidFill>
                <a:latin typeface="Arial" panose="020B0604020202020204" pitchFamily="34" charset="0"/>
              </a:rPr>
              <a:t>Create a database named employee, then import </a:t>
            </a:r>
            <a:r>
              <a:rPr lang="en-US" sz="2000" b="1" i="0" u="none" strike="noStrike" baseline="0" dirty="0">
                <a:solidFill>
                  <a:srgbClr val="4D565D"/>
                </a:solidFill>
                <a:latin typeface="Arial" panose="020B0604020202020204" pitchFamily="34" charset="0"/>
              </a:rPr>
              <a:t>data_science_team.csv proj_table.csv </a:t>
            </a:r>
            <a:r>
              <a:rPr lang="en-US" sz="2000" b="0" i="0" u="none" strike="noStrike" baseline="0" dirty="0">
                <a:solidFill>
                  <a:srgbClr val="4D565D"/>
                </a:solidFill>
                <a:latin typeface="Arial" panose="020B0604020202020204" pitchFamily="34" charset="0"/>
              </a:rPr>
              <a:t>and </a:t>
            </a:r>
            <a:r>
              <a:rPr lang="en-US" sz="2000" b="1" i="0" u="none" strike="noStrike" baseline="0" dirty="0">
                <a:solidFill>
                  <a:srgbClr val="4D565D"/>
                </a:solidFill>
                <a:latin typeface="Arial" panose="020B0604020202020204" pitchFamily="34" charset="0"/>
              </a:rPr>
              <a:t>emp_record_table.csv </a:t>
            </a:r>
            <a:r>
              <a:rPr lang="en-US" sz="2000" b="0" i="0" u="none" strike="noStrike" baseline="0" dirty="0">
                <a:solidFill>
                  <a:srgbClr val="4D565D"/>
                </a:solidFill>
                <a:latin typeface="Arial" panose="020B0604020202020204" pitchFamily="34" charset="0"/>
              </a:rPr>
              <a:t>into the </a:t>
            </a:r>
            <a:r>
              <a:rPr lang="en-US" sz="2000" b="1" i="0" u="none" strike="noStrike" baseline="0" dirty="0">
                <a:solidFill>
                  <a:srgbClr val="4D565D"/>
                </a:solidFill>
                <a:latin typeface="Arial" panose="020B0604020202020204" pitchFamily="34" charset="0"/>
              </a:rPr>
              <a:t>employee </a:t>
            </a:r>
            <a:r>
              <a:rPr lang="en-US" sz="2000" b="0" i="0" u="none" strike="noStrike" baseline="0" dirty="0">
                <a:solidFill>
                  <a:srgbClr val="4D565D"/>
                </a:solidFill>
                <a:latin typeface="Arial" panose="020B0604020202020204" pitchFamily="34" charset="0"/>
              </a:rPr>
              <a:t>database from the given resources. </a:t>
            </a:r>
            <a:endParaRPr lang="en-US" sz="20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69E74D97-EEBA-8432-6E32-FA5BD7A42647}"/>
              </a:ext>
            </a:extLst>
          </p:cNvPr>
          <p:cNvSpPr txBox="1"/>
          <p:nvPr/>
        </p:nvSpPr>
        <p:spPr>
          <a:xfrm>
            <a:off x="424544" y="1684375"/>
            <a:ext cx="7189236" cy="1200329"/>
          </a:xfrm>
          <a:prstGeom prst="rect">
            <a:avLst/>
          </a:prstGeom>
          <a:noFill/>
        </p:spPr>
        <p:txBody>
          <a:bodyPr wrap="square">
            <a:spAutoFit/>
          </a:bodyPr>
          <a:lstStyle/>
          <a:p>
            <a:r>
              <a:rPr lang="en-IN" sz="2400" dirty="0">
                <a:solidFill>
                  <a:srgbClr val="0070C0"/>
                </a:solidFill>
              </a:rPr>
              <a:t>Create database employee;</a:t>
            </a:r>
          </a:p>
          <a:p>
            <a:endParaRPr lang="en-IN" sz="2400" dirty="0">
              <a:solidFill>
                <a:srgbClr val="FF0000"/>
              </a:solidFill>
            </a:endParaRPr>
          </a:p>
          <a:p>
            <a:r>
              <a:rPr lang="en-IN" sz="2400" dirty="0">
                <a:solidFill>
                  <a:srgbClr val="0070C0"/>
                </a:solidFill>
              </a:rPr>
              <a:t>Imported tables by using “Table Data Import Wizard”:</a:t>
            </a:r>
          </a:p>
        </p:txBody>
      </p:sp>
      <p:pic>
        <p:nvPicPr>
          <p:cNvPr id="6" name="Picture 5">
            <a:extLst>
              <a:ext uri="{FF2B5EF4-FFF2-40B4-BE49-F238E27FC236}">
                <a16:creationId xmlns:a16="http://schemas.microsoft.com/office/drawing/2014/main" id="{7AF0F09A-C756-6002-F9E0-DA1219A47FBB}"/>
              </a:ext>
            </a:extLst>
          </p:cNvPr>
          <p:cNvPicPr>
            <a:picLocks noChangeAspect="1"/>
          </p:cNvPicPr>
          <p:nvPr/>
        </p:nvPicPr>
        <p:blipFill>
          <a:blip r:embed="rId2"/>
          <a:stretch>
            <a:fillRect/>
          </a:stretch>
        </p:blipFill>
        <p:spPr>
          <a:xfrm>
            <a:off x="2577824" y="3429000"/>
            <a:ext cx="5948853" cy="2904992"/>
          </a:xfrm>
          <a:prstGeom prst="rect">
            <a:avLst/>
          </a:prstGeom>
        </p:spPr>
      </p:pic>
      <p:pic>
        <p:nvPicPr>
          <p:cNvPr id="7" name="Picture 6">
            <a:extLst>
              <a:ext uri="{FF2B5EF4-FFF2-40B4-BE49-F238E27FC236}">
                <a16:creationId xmlns:a16="http://schemas.microsoft.com/office/drawing/2014/main" id="{F9DE1820-B3C2-7347-E673-594DB5518519}"/>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141741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48B43F-67BF-CB56-BBFF-54FED213ED09}"/>
              </a:ext>
            </a:extLst>
          </p:cNvPr>
          <p:cNvSpPr txBox="1"/>
          <p:nvPr/>
        </p:nvSpPr>
        <p:spPr>
          <a:xfrm>
            <a:off x="1003041" y="374465"/>
            <a:ext cx="7973008" cy="1261884"/>
          </a:xfrm>
          <a:prstGeom prst="rect">
            <a:avLst/>
          </a:prstGeom>
          <a:noFill/>
        </p:spPr>
        <p:txBody>
          <a:bodyPr wrap="square">
            <a:spAutoFit/>
          </a:bodyPr>
          <a:lstStyle/>
          <a:p>
            <a:pPr algn="l"/>
            <a:endParaRPr lang="en-IN" sz="1600" b="0" i="0" u="none" strike="noStrike" baseline="0" dirty="0">
              <a:solidFill>
                <a:srgbClr val="000000"/>
              </a:solidFill>
              <a:latin typeface="Arial" panose="020B0604020202020204" pitchFamily="34" charset="0"/>
            </a:endParaRPr>
          </a:p>
          <a:p>
            <a:r>
              <a:rPr lang="en-US" sz="2000" b="0" i="0" u="none" strike="noStrike" baseline="0" dirty="0">
                <a:solidFill>
                  <a:srgbClr val="4D565D"/>
                </a:solidFill>
                <a:latin typeface="Arial" panose="020B0604020202020204" pitchFamily="34" charset="0"/>
              </a:rPr>
              <a:t>Write a query to fetch EMP_ID, FIRST_NAME, LAST_NAME, GENDER, and DEPARTMENT from the employee record table, and make a list of employees and details of their department ? </a:t>
            </a:r>
            <a:endParaRPr lang="en-US" sz="20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3208BB45-B4E8-3DE6-4399-3D05871C2804}"/>
              </a:ext>
            </a:extLst>
          </p:cNvPr>
          <p:cNvSpPr txBox="1"/>
          <p:nvPr/>
        </p:nvSpPr>
        <p:spPr>
          <a:xfrm>
            <a:off x="1003041" y="3110500"/>
            <a:ext cx="10380306" cy="461665"/>
          </a:xfrm>
          <a:prstGeom prst="rect">
            <a:avLst/>
          </a:prstGeom>
          <a:noFill/>
        </p:spPr>
        <p:txBody>
          <a:bodyPr wrap="square">
            <a:spAutoFit/>
          </a:bodyPr>
          <a:lstStyle/>
          <a:p>
            <a:r>
              <a:rPr lang="en-US" sz="2400" dirty="0">
                <a:solidFill>
                  <a:srgbClr val="002060"/>
                </a:solidFill>
              </a:rPr>
              <a:t>SELECT </a:t>
            </a:r>
            <a:r>
              <a:rPr lang="en-US" sz="2400" dirty="0" err="1">
                <a:solidFill>
                  <a:srgbClr val="002060"/>
                </a:solidFill>
              </a:rPr>
              <a:t>emp_id</a:t>
            </a:r>
            <a:r>
              <a:rPr lang="en-US" sz="2400" dirty="0">
                <a:solidFill>
                  <a:srgbClr val="002060"/>
                </a:solidFill>
              </a:rPr>
              <a:t>, </a:t>
            </a:r>
            <a:r>
              <a:rPr lang="en-US" sz="2400" dirty="0" err="1">
                <a:solidFill>
                  <a:srgbClr val="002060"/>
                </a:solidFill>
              </a:rPr>
              <a:t>first_name</a:t>
            </a:r>
            <a:r>
              <a:rPr lang="en-US" sz="2400" dirty="0">
                <a:solidFill>
                  <a:srgbClr val="002060"/>
                </a:solidFill>
              </a:rPr>
              <a:t>, </a:t>
            </a:r>
            <a:r>
              <a:rPr lang="en-US" sz="2400" dirty="0" err="1">
                <a:solidFill>
                  <a:srgbClr val="002060"/>
                </a:solidFill>
              </a:rPr>
              <a:t>last_name</a:t>
            </a:r>
            <a:r>
              <a:rPr lang="en-US" sz="2400" dirty="0">
                <a:solidFill>
                  <a:srgbClr val="002060"/>
                </a:solidFill>
              </a:rPr>
              <a:t>, gender, dept FROM </a:t>
            </a:r>
            <a:r>
              <a:rPr lang="en-US" sz="2400" dirty="0" err="1">
                <a:solidFill>
                  <a:srgbClr val="002060"/>
                </a:solidFill>
              </a:rPr>
              <a:t>emp_record_table</a:t>
            </a:r>
            <a:r>
              <a:rPr lang="en-US" sz="2400" dirty="0">
                <a:solidFill>
                  <a:srgbClr val="002060"/>
                </a:solidFill>
              </a:rPr>
              <a:t>;</a:t>
            </a:r>
            <a:endParaRPr lang="en-IN" sz="2400" dirty="0">
              <a:solidFill>
                <a:srgbClr val="002060"/>
              </a:solidFill>
            </a:endParaRPr>
          </a:p>
        </p:txBody>
      </p:sp>
      <p:pic>
        <p:nvPicPr>
          <p:cNvPr id="6" name="Picture 5">
            <a:extLst>
              <a:ext uri="{FF2B5EF4-FFF2-40B4-BE49-F238E27FC236}">
                <a16:creationId xmlns:a16="http://schemas.microsoft.com/office/drawing/2014/main" id="{1FDCC6C6-C887-79D1-6E7F-025D02277C2B}"/>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209262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737D77-65C9-5C50-5A5E-8B07E3E84864}"/>
              </a:ext>
            </a:extLst>
          </p:cNvPr>
          <p:cNvSpPr txBox="1"/>
          <p:nvPr/>
        </p:nvSpPr>
        <p:spPr>
          <a:xfrm>
            <a:off x="592495" y="617766"/>
            <a:ext cx="6111550" cy="584775"/>
          </a:xfrm>
          <a:prstGeom prst="rect">
            <a:avLst/>
          </a:prstGeom>
          <a:noFill/>
        </p:spPr>
        <p:txBody>
          <a:bodyPr wrap="square">
            <a:spAutoFit/>
          </a:bodyPr>
          <a:lstStyle/>
          <a:p>
            <a:r>
              <a:rPr lang="en-IN" sz="3200" dirty="0">
                <a:solidFill>
                  <a:srgbClr val="C00000"/>
                </a:solidFill>
              </a:rPr>
              <a:t>Output:</a:t>
            </a:r>
          </a:p>
        </p:txBody>
      </p:sp>
      <p:pic>
        <p:nvPicPr>
          <p:cNvPr id="4" name="Picture 3">
            <a:extLst>
              <a:ext uri="{FF2B5EF4-FFF2-40B4-BE49-F238E27FC236}">
                <a16:creationId xmlns:a16="http://schemas.microsoft.com/office/drawing/2014/main" id="{87792C30-F254-0572-4FDE-3E36DC44C5F3}"/>
              </a:ext>
            </a:extLst>
          </p:cNvPr>
          <p:cNvPicPr>
            <a:picLocks noChangeAspect="1"/>
          </p:cNvPicPr>
          <p:nvPr/>
        </p:nvPicPr>
        <p:blipFill>
          <a:blip r:embed="rId2"/>
          <a:stretch>
            <a:fillRect/>
          </a:stretch>
        </p:blipFill>
        <p:spPr>
          <a:xfrm>
            <a:off x="1713186" y="1375784"/>
            <a:ext cx="8765628" cy="5328744"/>
          </a:xfrm>
          <a:prstGeom prst="rect">
            <a:avLst/>
          </a:prstGeom>
        </p:spPr>
      </p:pic>
      <p:pic>
        <p:nvPicPr>
          <p:cNvPr id="5" name="Picture 4">
            <a:extLst>
              <a:ext uri="{FF2B5EF4-FFF2-40B4-BE49-F238E27FC236}">
                <a16:creationId xmlns:a16="http://schemas.microsoft.com/office/drawing/2014/main" id="{875AC694-B761-5C52-2290-43AACBED62E5}"/>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13924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7D8FB-E1E3-7659-F512-7A7815DB15B4}"/>
              </a:ext>
            </a:extLst>
          </p:cNvPr>
          <p:cNvSpPr txBox="1"/>
          <p:nvPr/>
        </p:nvSpPr>
        <p:spPr>
          <a:xfrm>
            <a:off x="835090" y="494303"/>
            <a:ext cx="7058608" cy="1138773"/>
          </a:xfrm>
          <a:prstGeom prst="rect">
            <a:avLst/>
          </a:prstGeom>
          <a:noFill/>
        </p:spPr>
        <p:txBody>
          <a:bodyPr wrap="square">
            <a:spAutoFit/>
          </a:bodyPr>
          <a:lstStyle/>
          <a:p>
            <a:pPr algn="l"/>
            <a:endParaRPr lang="en-IN" sz="1400" b="0" i="0" u="none" strike="noStrike" baseline="0" dirty="0">
              <a:solidFill>
                <a:srgbClr val="000000"/>
              </a:solidFill>
              <a:latin typeface="Arial" panose="020B0604020202020204" pitchFamily="34" charset="0"/>
            </a:endParaRPr>
          </a:p>
          <a:p>
            <a:r>
              <a:rPr lang="en-US" sz="1800" b="0" i="0" u="none" strike="noStrike" baseline="0" dirty="0">
                <a:solidFill>
                  <a:srgbClr val="4D565D"/>
                </a:solidFill>
                <a:latin typeface="Arial" panose="020B0604020202020204" pitchFamily="34" charset="0"/>
              </a:rPr>
              <a:t>Write a query to fetch EMP_ID, FIRST_NAME, LAST_NAME, GENDER, DEPARTMENT, and EMP_RATING if the EMP_RATING is ?</a:t>
            </a:r>
            <a:endParaRPr lang="en-US" sz="18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57CEE587-0130-D071-E9BF-28984BFC58A1}"/>
              </a:ext>
            </a:extLst>
          </p:cNvPr>
          <p:cNvSpPr txBox="1"/>
          <p:nvPr/>
        </p:nvSpPr>
        <p:spPr>
          <a:xfrm>
            <a:off x="835089" y="2505670"/>
            <a:ext cx="8514183" cy="1200329"/>
          </a:xfrm>
          <a:prstGeom prst="rect">
            <a:avLst/>
          </a:prstGeom>
          <a:noFill/>
        </p:spPr>
        <p:txBody>
          <a:bodyPr wrap="square">
            <a:spAutoFit/>
          </a:bodyPr>
          <a:lstStyle/>
          <a:p>
            <a:r>
              <a:rPr lang="en-US" sz="2400" dirty="0">
                <a:solidFill>
                  <a:srgbClr val="0070C0"/>
                </a:solidFill>
              </a:rPr>
              <a:t>SELECT  </a:t>
            </a:r>
            <a:r>
              <a:rPr lang="en-US" sz="2400" dirty="0" err="1">
                <a:solidFill>
                  <a:srgbClr val="0070C0"/>
                </a:solidFill>
              </a:rPr>
              <a:t>emp_id</a:t>
            </a:r>
            <a:r>
              <a:rPr lang="en-US" sz="2400" dirty="0">
                <a:solidFill>
                  <a:srgbClr val="0070C0"/>
                </a:solidFill>
              </a:rPr>
              <a:t>, </a:t>
            </a:r>
            <a:r>
              <a:rPr lang="en-US" sz="2400" dirty="0" err="1">
                <a:solidFill>
                  <a:srgbClr val="0070C0"/>
                </a:solidFill>
              </a:rPr>
              <a:t>first_name</a:t>
            </a:r>
            <a:r>
              <a:rPr lang="en-US" sz="2400" dirty="0">
                <a:solidFill>
                  <a:srgbClr val="0070C0"/>
                </a:solidFill>
              </a:rPr>
              <a:t>, </a:t>
            </a:r>
            <a:r>
              <a:rPr lang="en-US" sz="2400" dirty="0" err="1">
                <a:solidFill>
                  <a:srgbClr val="0070C0"/>
                </a:solidFill>
              </a:rPr>
              <a:t>last_name</a:t>
            </a:r>
            <a:r>
              <a:rPr lang="en-US" sz="2400" dirty="0">
                <a:solidFill>
                  <a:srgbClr val="0070C0"/>
                </a:solidFill>
              </a:rPr>
              <a:t>, gender, dept, </a:t>
            </a:r>
            <a:r>
              <a:rPr lang="en-US" sz="2400" dirty="0" err="1">
                <a:solidFill>
                  <a:srgbClr val="0070C0"/>
                </a:solidFill>
              </a:rPr>
              <a:t>emp_rating</a:t>
            </a:r>
            <a:r>
              <a:rPr lang="en-US" sz="2400" dirty="0">
                <a:solidFill>
                  <a:srgbClr val="0070C0"/>
                </a:solidFill>
              </a:rPr>
              <a:t> FROM </a:t>
            </a:r>
            <a:r>
              <a:rPr lang="en-US" sz="2400" dirty="0" err="1">
                <a:solidFill>
                  <a:srgbClr val="0070C0"/>
                </a:solidFill>
              </a:rPr>
              <a:t>emp_record_table</a:t>
            </a:r>
            <a:r>
              <a:rPr lang="en-US" sz="2400" dirty="0">
                <a:solidFill>
                  <a:srgbClr val="0070C0"/>
                </a:solidFill>
              </a:rPr>
              <a:t> WHERE </a:t>
            </a:r>
            <a:r>
              <a:rPr lang="en-US" sz="2400" dirty="0" err="1">
                <a:solidFill>
                  <a:srgbClr val="0070C0"/>
                </a:solidFill>
              </a:rPr>
              <a:t>emp_rating</a:t>
            </a:r>
            <a:r>
              <a:rPr lang="en-US" sz="2400" dirty="0">
                <a:solidFill>
                  <a:srgbClr val="0070C0"/>
                </a:solidFill>
              </a:rPr>
              <a:t> &lt; 2 or </a:t>
            </a:r>
            <a:r>
              <a:rPr lang="en-US" sz="2400" dirty="0" err="1">
                <a:solidFill>
                  <a:srgbClr val="0070C0"/>
                </a:solidFill>
              </a:rPr>
              <a:t>emp_rating</a:t>
            </a:r>
            <a:r>
              <a:rPr lang="en-US" sz="2400" dirty="0">
                <a:solidFill>
                  <a:srgbClr val="0070C0"/>
                </a:solidFill>
              </a:rPr>
              <a:t> &gt; 4 or (</a:t>
            </a:r>
            <a:r>
              <a:rPr lang="en-US" sz="2400" dirty="0" err="1">
                <a:solidFill>
                  <a:srgbClr val="0070C0"/>
                </a:solidFill>
              </a:rPr>
              <a:t>emp_rating</a:t>
            </a:r>
            <a:r>
              <a:rPr lang="en-US" sz="2400" dirty="0">
                <a:solidFill>
                  <a:srgbClr val="0070C0"/>
                </a:solidFill>
              </a:rPr>
              <a:t> &gt; 2 and </a:t>
            </a:r>
            <a:r>
              <a:rPr lang="en-US" sz="2400" dirty="0" err="1">
                <a:solidFill>
                  <a:srgbClr val="0070C0"/>
                </a:solidFill>
              </a:rPr>
              <a:t>emp_rating</a:t>
            </a:r>
            <a:r>
              <a:rPr lang="en-US" sz="2400" dirty="0">
                <a:solidFill>
                  <a:srgbClr val="0070C0"/>
                </a:solidFill>
              </a:rPr>
              <a:t> &lt; 4);</a:t>
            </a:r>
            <a:endParaRPr lang="en-IN" sz="2400" dirty="0">
              <a:solidFill>
                <a:srgbClr val="0070C0"/>
              </a:solidFill>
            </a:endParaRPr>
          </a:p>
        </p:txBody>
      </p:sp>
      <p:pic>
        <p:nvPicPr>
          <p:cNvPr id="6" name="Picture 5">
            <a:extLst>
              <a:ext uri="{FF2B5EF4-FFF2-40B4-BE49-F238E27FC236}">
                <a16:creationId xmlns:a16="http://schemas.microsoft.com/office/drawing/2014/main" id="{14FB51A6-B98F-EDC2-A4A5-D25B29A043FA}"/>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25505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05D6F-933A-291D-F7CE-802C4405A19D}"/>
              </a:ext>
            </a:extLst>
          </p:cNvPr>
          <p:cNvSpPr txBox="1"/>
          <p:nvPr/>
        </p:nvSpPr>
        <p:spPr>
          <a:xfrm>
            <a:off x="741784" y="487138"/>
            <a:ext cx="6111550" cy="523220"/>
          </a:xfrm>
          <a:prstGeom prst="rect">
            <a:avLst/>
          </a:prstGeom>
          <a:noFill/>
        </p:spPr>
        <p:txBody>
          <a:bodyPr wrap="square">
            <a:spAutoFit/>
          </a:bodyPr>
          <a:lstStyle/>
          <a:p>
            <a:r>
              <a:rPr lang="en-IN" sz="2800" dirty="0">
                <a:solidFill>
                  <a:schemeClr val="accent2">
                    <a:lumMod val="50000"/>
                  </a:schemeClr>
                </a:solidFill>
              </a:rPr>
              <a:t>Output</a:t>
            </a:r>
            <a:r>
              <a:rPr lang="en-IN" sz="2800" dirty="0">
                <a:solidFill>
                  <a:srgbClr val="FF0000"/>
                </a:solidFill>
              </a:rPr>
              <a:t>:</a:t>
            </a:r>
            <a:endParaRPr lang="en-IN" sz="2800" dirty="0"/>
          </a:p>
        </p:txBody>
      </p:sp>
      <p:pic>
        <p:nvPicPr>
          <p:cNvPr id="4" name="Picture 3">
            <a:extLst>
              <a:ext uri="{FF2B5EF4-FFF2-40B4-BE49-F238E27FC236}">
                <a16:creationId xmlns:a16="http://schemas.microsoft.com/office/drawing/2014/main" id="{99734BB5-A013-0B28-29F4-48018B2DF72C}"/>
              </a:ext>
            </a:extLst>
          </p:cNvPr>
          <p:cNvPicPr>
            <a:picLocks noChangeAspect="1"/>
          </p:cNvPicPr>
          <p:nvPr/>
        </p:nvPicPr>
        <p:blipFill>
          <a:blip r:embed="rId2"/>
          <a:stretch>
            <a:fillRect/>
          </a:stretch>
        </p:blipFill>
        <p:spPr>
          <a:xfrm>
            <a:off x="1298993" y="1328684"/>
            <a:ext cx="8996855" cy="4687614"/>
          </a:xfrm>
          <a:prstGeom prst="rect">
            <a:avLst/>
          </a:prstGeom>
        </p:spPr>
      </p:pic>
      <p:pic>
        <p:nvPicPr>
          <p:cNvPr id="5" name="Picture 4">
            <a:extLst>
              <a:ext uri="{FF2B5EF4-FFF2-40B4-BE49-F238E27FC236}">
                <a16:creationId xmlns:a16="http://schemas.microsoft.com/office/drawing/2014/main" id="{9D43662B-4AA0-93B1-4BD6-B614F026B8D4}"/>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250303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E3D825-7687-2ED5-E399-091C9041DF4D}"/>
              </a:ext>
            </a:extLst>
          </p:cNvPr>
          <p:cNvSpPr txBox="1"/>
          <p:nvPr/>
        </p:nvSpPr>
        <p:spPr>
          <a:xfrm>
            <a:off x="909735" y="281159"/>
            <a:ext cx="9708502" cy="1477328"/>
          </a:xfrm>
          <a:prstGeom prst="rect">
            <a:avLst/>
          </a:prstGeom>
          <a:noFill/>
        </p:spPr>
        <p:txBody>
          <a:bodyPr wrap="square">
            <a:spAutoFit/>
          </a:bodyPr>
          <a:lstStyle/>
          <a:p>
            <a:pPr algn="l"/>
            <a:endParaRPr lang="en-IN" b="0" i="0" u="none" strike="noStrike" baseline="0" dirty="0">
              <a:solidFill>
                <a:srgbClr val="000000"/>
              </a:solidFill>
              <a:latin typeface="Arial" panose="020B0604020202020204" pitchFamily="34" charset="0"/>
            </a:endParaRPr>
          </a:p>
          <a:p>
            <a:r>
              <a:rPr lang="en-US" sz="2400" b="0" i="0" u="none" strike="noStrike" baseline="0" dirty="0">
                <a:solidFill>
                  <a:srgbClr val="4D565D"/>
                </a:solidFill>
                <a:latin typeface="Arial" panose="020B0604020202020204" pitchFamily="34" charset="0"/>
              </a:rPr>
              <a:t>Write a query to concatenate the FIRST_NAME and the LAST_NAME of employees in the Finance department from the employee table and then give the resultant column alias as NAME ?</a:t>
            </a:r>
            <a:endParaRPr lang="en-US"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193DD422-8795-4196-DE94-1A3E77AD4671}"/>
              </a:ext>
            </a:extLst>
          </p:cNvPr>
          <p:cNvSpPr txBox="1"/>
          <p:nvPr/>
        </p:nvSpPr>
        <p:spPr>
          <a:xfrm>
            <a:off x="909735" y="2476018"/>
            <a:ext cx="9130004" cy="707886"/>
          </a:xfrm>
          <a:prstGeom prst="rect">
            <a:avLst/>
          </a:prstGeom>
          <a:noFill/>
        </p:spPr>
        <p:txBody>
          <a:bodyPr wrap="square">
            <a:spAutoFit/>
          </a:bodyPr>
          <a:lstStyle/>
          <a:p>
            <a:r>
              <a:rPr lang="en-US" sz="2000" dirty="0">
                <a:solidFill>
                  <a:srgbClr val="0070C0"/>
                </a:solidFill>
              </a:rPr>
              <a:t>SELECT CONCAT(FIRST_NAME, ' ', LAST_NAME) AS NAME FROM </a:t>
            </a:r>
            <a:r>
              <a:rPr lang="en-US" sz="2000" dirty="0" err="1">
                <a:solidFill>
                  <a:srgbClr val="0070C0"/>
                </a:solidFill>
              </a:rPr>
              <a:t>emp_record_table</a:t>
            </a:r>
            <a:r>
              <a:rPr lang="en-US" sz="2000" dirty="0">
                <a:solidFill>
                  <a:srgbClr val="0070C0"/>
                </a:solidFill>
              </a:rPr>
              <a:t> WHERE DEPT = 'Finance';</a:t>
            </a:r>
            <a:endParaRPr lang="en-IN" sz="2000" dirty="0">
              <a:solidFill>
                <a:srgbClr val="0070C0"/>
              </a:solidFill>
            </a:endParaRPr>
          </a:p>
        </p:txBody>
      </p:sp>
      <p:pic>
        <p:nvPicPr>
          <p:cNvPr id="6" name="Picture 5">
            <a:extLst>
              <a:ext uri="{FF2B5EF4-FFF2-40B4-BE49-F238E27FC236}">
                <a16:creationId xmlns:a16="http://schemas.microsoft.com/office/drawing/2014/main" id="{EE794958-702C-0090-B066-2224ECE06CD5}"/>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324237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29E45-80C5-6E42-E199-B87273BE4011}"/>
              </a:ext>
            </a:extLst>
          </p:cNvPr>
          <p:cNvSpPr txBox="1"/>
          <p:nvPr/>
        </p:nvSpPr>
        <p:spPr>
          <a:xfrm>
            <a:off x="797768" y="617767"/>
            <a:ext cx="6111550" cy="584775"/>
          </a:xfrm>
          <a:prstGeom prst="rect">
            <a:avLst/>
          </a:prstGeom>
          <a:noFill/>
        </p:spPr>
        <p:txBody>
          <a:bodyPr wrap="square">
            <a:spAutoFit/>
          </a:bodyPr>
          <a:lstStyle/>
          <a:p>
            <a:r>
              <a:rPr lang="en-IN" sz="3200" dirty="0">
                <a:solidFill>
                  <a:srgbClr val="0070C0"/>
                </a:solidFill>
              </a:rPr>
              <a:t>Output:</a:t>
            </a:r>
          </a:p>
        </p:txBody>
      </p:sp>
      <p:pic>
        <p:nvPicPr>
          <p:cNvPr id="4" name="Picture 3">
            <a:extLst>
              <a:ext uri="{FF2B5EF4-FFF2-40B4-BE49-F238E27FC236}">
                <a16:creationId xmlns:a16="http://schemas.microsoft.com/office/drawing/2014/main" id="{7508997F-8F32-DCF3-9FDA-2AFC52C4EFDD}"/>
              </a:ext>
            </a:extLst>
          </p:cNvPr>
          <p:cNvPicPr>
            <a:picLocks noChangeAspect="1"/>
          </p:cNvPicPr>
          <p:nvPr/>
        </p:nvPicPr>
        <p:blipFill>
          <a:blip r:embed="rId2"/>
          <a:stretch>
            <a:fillRect/>
          </a:stretch>
        </p:blipFill>
        <p:spPr>
          <a:xfrm>
            <a:off x="1735493" y="1686850"/>
            <a:ext cx="7472855" cy="4366853"/>
          </a:xfrm>
          <a:prstGeom prst="rect">
            <a:avLst/>
          </a:prstGeom>
        </p:spPr>
      </p:pic>
      <p:pic>
        <p:nvPicPr>
          <p:cNvPr id="5" name="Picture 4">
            <a:extLst>
              <a:ext uri="{FF2B5EF4-FFF2-40B4-BE49-F238E27FC236}">
                <a16:creationId xmlns:a16="http://schemas.microsoft.com/office/drawing/2014/main" id="{42F15037-9E81-A798-7222-EA1083CAD33F}"/>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903530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9CB2AD-A8F7-CB3C-563F-7184B18B6F91}"/>
              </a:ext>
            </a:extLst>
          </p:cNvPr>
          <p:cNvSpPr txBox="1"/>
          <p:nvPr/>
        </p:nvSpPr>
        <p:spPr>
          <a:xfrm>
            <a:off x="1170992" y="531626"/>
            <a:ext cx="8252926" cy="954107"/>
          </a:xfrm>
          <a:prstGeom prst="rect">
            <a:avLst/>
          </a:prstGeom>
          <a:noFill/>
        </p:spPr>
        <p:txBody>
          <a:bodyPr wrap="square">
            <a:spAutoFit/>
          </a:bodyPr>
          <a:lstStyle/>
          <a:p>
            <a:pPr algn="l"/>
            <a:endParaRPr lang="en-IN" sz="1600" b="0" i="0" u="none" strike="noStrike" baseline="0" dirty="0">
              <a:solidFill>
                <a:srgbClr val="000000"/>
              </a:solidFill>
              <a:latin typeface="Arial" panose="020B0604020202020204" pitchFamily="34" charset="0"/>
            </a:endParaRPr>
          </a:p>
          <a:p>
            <a:r>
              <a:rPr lang="en-US" sz="2000" b="0" i="0" u="none" strike="noStrike" baseline="0" dirty="0">
                <a:solidFill>
                  <a:srgbClr val="4D565D"/>
                </a:solidFill>
                <a:latin typeface="Arial" panose="020B0604020202020204" pitchFamily="34" charset="0"/>
              </a:rPr>
              <a:t>Write a query to list only those employees who have someone reporting to them. Also, show the number of reporters (including the President) ?</a:t>
            </a:r>
            <a:endParaRPr lang="en-US" sz="20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D60E7D68-26BB-6E63-70B1-81DB46860B28}"/>
              </a:ext>
            </a:extLst>
          </p:cNvPr>
          <p:cNvSpPr txBox="1"/>
          <p:nvPr/>
        </p:nvSpPr>
        <p:spPr>
          <a:xfrm>
            <a:off x="1170991" y="2438696"/>
            <a:ext cx="8756779" cy="707886"/>
          </a:xfrm>
          <a:prstGeom prst="rect">
            <a:avLst/>
          </a:prstGeom>
          <a:noFill/>
        </p:spPr>
        <p:txBody>
          <a:bodyPr wrap="square">
            <a:spAutoFit/>
          </a:bodyPr>
          <a:lstStyle/>
          <a:p>
            <a:r>
              <a:rPr lang="en-US" sz="2000" dirty="0">
                <a:solidFill>
                  <a:srgbClr val="00B0F0"/>
                </a:solidFill>
              </a:rPr>
              <a:t>SELECT  * FROM </a:t>
            </a:r>
            <a:r>
              <a:rPr lang="en-US" sz="2000" dirty="0" err="1">
                <a:solidFill>
                  <a:srgbClr val="00B0F0"/>
                </a:solidFill>
              </a:rPr>
              <a:t>emp_record_table</a:t>
            </a:r>
            <a:r>
              <a:rPr lang="en-US" sz="2000" dirty="0">
                <a:solidFill>
                  <a:srgbClr val="00B0F0"/>
                </a:solidFill>
              </a:rPr>
              <a:t> WHERE EMP_ID IN (SELECT MANAGER_ID  FROM  </a:t>
            </a:r>
            <a:r>
              <a:rPr lang="en-US" sz="2000" dirty="0" err="1">
                <a:solidFill>
                  <a:srgbClr val="00B0F0"/>
                </a:solidFill>
              </a:rPr>
              <a:t>emp_record_table</a:t>
            </a:r>
            <a:r>
              <a:rPr lang="en-US" sz="2000" dirty="0">
                <a:solidFill>
                  <a:srgbClr val="00B0F0"/>
                </a:solidFill>
              </a:rPr>
              <a:t>);</a:t>
            </a:r>
            <a:endParaRPr lang="en-IN" sz="2000" dirty="0">
              <a:solidFill>
                <a:srgbClr val="00B0F0"/>
              </a:solidFill>
            </a:endParaRPr>
          </a:p>
        </p:txBody>
      </p:sp>
      <p:pic>
        <p:nvPicPr>
          <p:cNvPr id="6" name="Picture 5">
            <a:extLst>
              <a:ext uri="{FF2B5EF4-FFF2-40B4-BE49-F238E27FC236}">
                <a16:creationId xmlns:a16="http://schemas.microsoft.com/office/drawing/2014/main" id="{E4F408CF-CE91-D17F-708D-5C5380C16861}"/>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274441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2B0697-60B7-ADCC-C232-766E956CFA4D}"/>
              </a:ext>
            </a:extLst>
          </p:cNvPr>
          <p:cNvPicPr>
            <a:picLocks noChangeAspect="1"/>
          </p:cNvPicPr>
          <p:nvPr/>
        </p:nvPicPr>
        <p:blipFill>
          <a:blip r:embed="rId2"/>
          <a:stretch>
            <a:fillRect/>
          </a:stretch>
        </p:blipFill>
        <p:spPr>
          <a:xfrm>
            <a:off x="2576120" y="1158232"/>
            <a:ext cx="7039757" cy="5015973"/>
          </a:xfrm>
          <a:prstGeom prst="rect">
            <a:avLst/>
          </a:prstGeom>
        </p:spPr>
      </p:pic>
      <p:sp>
        <p:nvSpPr>
          <p:cNvPr id="4" name="TextBox 3">
            <a:extLst>
              <a:ext uri="{FF2B5EF4-FFF2-40B4-BE49-F238E27FC236}">
                <a16:creationId xmlns:a16="http://schemas.microsoft.com/office/drawing/2014/main" id="{F5A6EBA0-F55E-486B-9E14-AB62E81F5984}"/>
              </a:ext>
            </a:extLst>
          </p:cNvPr>
          <p:cNvSpPr txBox="1"/>
          <p:nvPr/>
        </p:nvSpPr>
        <p:spPr>
          <a:xfrm>
            <a:off x="2048069" y="276309"/>
            <a:ext cx="6111550" cy="1015663"/>
          </a:xfrm>
          <a:prstGeom prst="rect">
            <a:avLst/>
          </a:prstGeom>
          <a:noFill/>
        </p:spPr>
        <p:txBody>
          <a:bodyPr wrap="square">
            <a:spAutoFit/>
          </a:bodyPr>
          <a:lstStyle/>
          <a:p>
            <a:r>
              <a:rPr lang="en-IN" sz="2000" dirty="0">
                <a:solidFill>
                  <a:schemeClr val="bg1"/>
                </a:solidFill>
              </a:rPr>
              <a:t> </a:t>
            </a:r>
            <a:r>
              <a:rPr lang="en-IN" sz="4000" dirty="0"/>
              <a:t>Project Title:</a:t>
            </a:r>
          </a:p>
          <a:p>
            <a:r>
              <a:rPr lang="en-IN" sz="2000" dirty="0"/>
              <a:t>                           </a:t>
            </a:r>
            <a:endParaRPr lang="en-US" sz="2000" dirty="0"/>
          </a:p>
        </p:txBody>
      </p:sp>
      <p:sp>
        <p:nvSpPr>
          <p:cNvPr id="7" name="Rectangle 6">
            <a:extLst>
              <a:ext uri="{FF2B5EF4-FFF2-40B4-BE49-F238E27FC236}">
                <a16:creationId xmlns:a16="http://schemas.microsoft.com/office/drawing/2014/main" id="{43A446BB-61F1-B6E0-4192-F699CD4A5815}"/>
              </a:ext>
            </a:extLst>
          </p:cNvPr>
          <p:cNvSpPr/>
          <p:nvPr/>
        </p:nvSpPr>
        <p:spPr>
          <a:xfrm>
            <a:off x="5090135" y="222130"/>
            <a:ext cx="4068743" cy="830997"/>
          </a:xfrm>
          <a:prstGeom prst="rect">
            <a:avLst/>
          </a:prstGeom>
          <a:noFill/>
        </p:spPr>
        <p:txBody>
          <a:bodyPr wrap="none" lIns="91440" tIns="45720" rIns="91440" bIns="45720">
            <a:spAutoFit/>
          </a:bodyPr>
          <a:lstStyle/>
          <a:p>
            <a:pPr algn="ctr"/>
            <a:r>
              <a:rPr lang="en-IN"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t>VeeraQtech</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43999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159470-C96F-B6AD-2DCD-F33CBA8A219D}"/>
              </a:ext>
            </a:extLst>
          </p:cNvPr>
          <p:cNvSpPr txBox="1"/>
          <p:nvPr/>
        </p:nvSpPr>
        <p:spPr>
          <a:xfrm>
            <a:off x="723123" y="599105"/>
            <a:ext cx="6111550" cy="523220"/>
          </a:xfrm>
          <a:prstGeom prst="rect">
            <a:avLst/>
          </a:prstGeom>
          <a:noFill/>
        </p:spPr>
        <p:txBody>
          <a:bodyPr wrap="square">
            <a:spAutoFit/>
          </a:bodyPr>
          <a:lstStyle/>
          <a:p>
            <a:r>
              <a:rPr lang="en-IN" sz="2800" dirty="0">
                <a:solidFill>
                  <a:schemeClr val="accent2">
                    <a:lumMod val="50000"/>
                  </a:schemeClr>
                </a:solidFill>
              </a:rPr>
              <a:t>Output:</a:t>
            </a:r>
          </a:p>
        </p:txBody>
      </p:sp>
      <p:pic>
        <p:nvPicPr>
          <p:cNvPr id="4" name="Picture 3">
            <a:extLst>
              <a:ext uri="{FF2B5EF4-FFF2-40B4-BE49-F238E27FC236}">
                <a16:creationId xmlns:a16="http://schemas.microsoft.com/office/drawing/2014/main" id="{D48134DF-6D7E-4111-496B-9388D2EA5E9B}"/>
              </a:ext>
            </a:extLst>
          </p:cNvPr>
          <p:cNvPicPr>
            <a:picLocks noChangeAspect="1"/>
          </p:cNvPicPr>
          <p:nvPr/>
        </p:nvPicPr>
        <p:blipFill>
          <a:blip r:embed="rId2"/>
          <a:stretch>
            <a:fillRect/>
          </a:stretch>
        </p:blipFill>
        <p:spPr>
          <a:xfrm>
            <a:off x="361561" y="2346060"/>
            <a:ext cx="11468878" cy="4213360"/>
          </a:xfrm>
          <a:prstGeom prst="rect">
            <a:avLst/>
          </a:prstGeom>
        </p:spPr>
      </p:pic>
      <p:pic>
        <p:nvPicPr>
          <p:cNvPr id="5" name="Picture 4">
            <a:extLst>
              <a:ext uri="{FF2B5EF4-FFF2-40B4-BE49-F238E27FC236}">
                <a16:creationId xmlns:a16="http://schemas.microsoft.com/office/drawing/2014/main" id="{54285659-ED95-78D2-1309-68A5FD943398}"/>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69870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664253-43EF-6F53-6DD4-B2927203005C}"/>
              </a:ext>
            </a:extLst>
          </p:cNvPr>
          <p:cNvSpPr txBox="1"/>
          <p:nvPr/>
        </p:nvSpPr>
        <p:spPr>
          <a:xfrm>
            <a:off x="891073" y="463525"/>
            <a:ext cx="9372599" cy="1569660"/>
          </a:xfrm>
          <a:prstGeom prst="rect">
            <a:avLst/>
          </a:prstGeom>
          <a:noFill/>
        </p:spPr>
        <p:txBody>
          <a:bodyPr wrap="square">
            <a:spAutoFit/>
          </a:bodyPr>
          <a:lstStyle/>
          <a:p>
            <a:pPr algn="l"/>
            <a:endParaRPr lang="en-IN" sz="2400" b="0" i="0" u="none" strike="noStrike" baseline="0" dirty="0">
              <a:solidFill>
                <a:srgbClr val="000000"/>
              </a:solidFill>
              <a:latin typeface="Arial" panose="020B0604020202020204" pitchFamily="34" charset="0"/>
            </a:endParaRPr>
          </a:p>
          <a:p>
            <a:r>
              <a:rPr lang="en-US" sz="2400" b="0" i="0" u="none" strike="noStrike" baseline="0" dirty="0">
                <a:solidFill>
                  <a:srgbClr val="4D565D"/>
                </a:solidFill>
                <a:latin typeface="Arial" panose="020B0604020202020204" pitchFamily="34" charset="0"/>
              </a:rPr>
              <a:t>Write a query to list down all the employees from the healthcare and finance departments using union. Take data from the employee record table ? </a:t>
            </a:r>
            <a:endParaRPr lang="en-US" sz="24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5FB14C95-D7F7-BFD0-9DDB-92B2E6D13A39}"/>
              </a:ext>
            </a:extLst>
          </p:cNvPr>
          <p:cNvSpPr txBox="1"/>
          <p:nvPr/>
        </p:nvSpPr>
        <p:spPr>
          <a:xfrm>
            <a:off x="1096346" y="2860032"/>
            <a:ext cx="8271587" cy="707886"/>
          </a:xfrm>
          <a:prstGeom prst="rect">
            <a:avLst/>
          </a:prstGeom>
          <a:noFill/>
        </p:spPr>
        <p:txBody>
          <a:bodyPr wrap="square">
            <a:spAutoFit/>
          </a:bodyPr>
          <a:lstStyle/>
          <a:p>
            <a:r>
              <a:rPr lang="en-US" sz="2000" dirty="0">
                <a:solidFill>
                  <a:srgbClr val="0070C0"/>
                </a:solidFill>
              </a:rPr>
              <a:t>SELECT  *  FROM </a:t>
            </a:r>
            <a:r>
              <a:rPr lang="en-US" sz="2000" dirty="0" err="1">
                <a:solidFill>
                  <a:srgbClr val="0070C0"/>
                </a:solidFill>
              </a:rPr>
              <a:t>emp_record_table</a:t>
            </a:r>
            <a:r>
              <a:rPr lang="en-US" sz="2000" dirty="0">
                <a:solidFill>
                  <a:srgbClr val="0070C0"/>
                </a:solidFill>
              </a:rPr>
              <a:t> WHERE DEPT = 'Healthcare’ UNION </a:t>
            </a:r>
          </a:p>
          <a:p>
            <a:r>
              <a:rPr lang="en-US" sz="2000" dirty="0">
                <a:solidFill>
                  <a:srgbClr val="0070C0"/>
                </a:solidFill>
              </a:rPr>
              <a:t>SELECT  * FROM </a:t>
            </a:r>
            <a:r>
              <a:rPr lang="en-US" sz="2000" dirty="0" err="1">
                <a:solidFill>
                  <a:srgbClr val="0070C0"/>
                </a:solidFill>
              </a:rPr>
              <a:t>emp_record_table</a:t>
            </a:r>
            <a:r>
              <a:rPr lang="en-US" sz="2000" dirty="0">
                <a:solidFill>
                  <a:srgbClr val="0070C0"/>
                </a:solidFill>
              </a:rPr>
              <a:t> WHERE DEPT = 'Finance';</a:t>
            </a:r>
            <a:endParaRPr lang="en-IN" sz="2000" dirty="0">
              <a:solidFill>
                <a:srgbClr val="0070C0"/>
              </a:solidFill>
            </a:endParaRPr>
          </a:p>
        </p:txBody>
      </p:sp>
      <p:pic>
        <p:nvPicPr>
          <p:cNvPr id="6" name="Picture 5">
            <a:extLst>
              <a:ext uri="{FF2B5EF4-FFF2-40B4-BE49-F238E27FC236}">
                <a16:creationId xmlns:a16="http://schemas.microsoft.com/office/drawing/2014/main" id="{504E8557-7D83-EDAC-9D66-3B07190ADB70}"/>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336925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18AE20-ACF8-CE9D-6DDE-9B41721EEECE}"/>
              </a:ext>
            </a:extLst>
          </p:cNvPr>
          <p:cNvSpPr txBox="1"/>
          <p:nvPr/>
        </p:nvSpPr>
        <p:spPr>
          <a:xfrm>
            <a:off x="405882" y="505799"/>
            <a:ext cx="6111550" cy="523220"/>
          </a:xfrm>
          <a:prstGeom prst="rect">
            <a:avLst/>
          </a:prstGeom>
          <a:noFill/>
        </p:spPr>
        <p:txBody>
          <a:bodyPr wrap="square">
            <a:spAutoFit/>
          </a:bodyPr>
          <a:lstStyle/>
          <a:p>
            <a:r>
              <a:rPr lang="en-IN" sz="2800" dirty="0">
                <a:solidFill>
                  <a:schemeClr val="accent2">
                    <a:lumMod val="50000"/>
                  </a:schemeClr>
                </a:solidFill>
              </a:rPr>
              <a:t>Output:</a:t>
            </a:r>
          </a:p>
        </p:txBody>
      </p:sp>
      <p:pic>
        <p:nvPicPr>
          <p:cNvPr id="4" name="Picture 3">
            <a:extLst>
              <a:ext uri="{FF2B5EF4-FFF2-40B4-BE49-F238E27FC236}">
                <a16:creationId xmlns:a16="http://schemas.microsoft.com/office/drawing/2014/main" id="{0CAF4382-E16C-328D-AFFF-0BDDB0123D9B}"/>
              </a:ext>
            </a:extLst>
          </p:cNvPr>
          <p:cNvPicPr>
            <a:picLocks noChangeAspect="1"/>
          </p:cNvPicPr>
          <p:nvPr/>
        </p:nvPicPr>
        <p:blipFill>
          <a:blip r:embed="rId2"/>
          <a:stretch>
            <a:fillRect/>
          </a:stretch>
        </p:blipFill>
        <p:spPr>
          <a:xfrm>
            <a:off x="84083" y="2647909"/>
            <a:ext cx="12107917" cy="3963098"/>
          </a:xfrm>
          <a:prstGeom prst="rect">
            <a:avLst/>
          </a:prstGeom>
        </p:spPr>
      </p:pic>
      <p:pic>
        <p:nvPicPr>
          <p:cNvPr id="5" name="Picture 4">
            <a:extLst>
              <a:ext uri="{FF2B5EF4-FFF2-40B4-BE49-F238E27FC236}">
                <a16:creationId xmlns:a16="http://schemas.microsoft.com/office/drawing/2014/main" id="{19F62253-69CF-AF88-DFB3-E3306D4DF8E2}"/>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2409358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B3995A-C459-142E-2B18-1D91DF3F5CC8}"/>
              </a:ext>
            </a:extLst>
          </p:cNvPr>
          <p:cNvSpPr txBox="1"/>
          <p:nvPr/>
        </p:nvSpPr>
        <p:spPr>
          <a:xfrm>
            <a:off x="947057" y="402590"/>
            <a:ext cx="8607489" cy="1938992"/>
          </a:xfrm>
          <a:prstGeom prst="rect">
            <a:avLst/>
          </a:prstGeom>
          <a:noFill/>
        </p:spPr>
        <p:txBody>
          <a:bodyPr wrap="square">
            <a:spAutoFit/>
          </a:bodyPr>
          <a:lstStyle/>
          <a:p>
            <a:pPr algn="l"/>
            <a:endParaRPr lang="en-IN" sz="2000" b="0" i="0" u="none" strike="noStrike" baseline="0" dirty="0">
              <a:solidFill>
                <a:srgbClr val="000000"/>
              </a:solidFill>
              <a:latin typeface="Arial" panose="020B0604020202020204" pitchFamily="34" charset="0"/>
            </a:endParaRPr>
          </a:p>
          <a:p>
            <a:r>
              <a:rPr lang="en-US" sz="2000" b="0" i="0" u="none" strike="noStrike" baseline="0" dirty="0">
                <a:solidFill>
                  <a:srgbClr val="4D565D"/>
                </a:solidFill>
                <a:latin typeface="Arial" panose="020B0604020202020204" pitchFamily="34" charset="0"/>
              </a:rPr>
              <a:t>Write a query to list down employee details such as EMP_ID, FIRST_NAME, LAST_NAME, ROLE, DEPARTMENT, and EMP_RATING grouped by dept. Also include the respective employee rating along with the max emp rating for the department </a:t>
            </a:r>
            <a:r>
              <a:rPr lang="en-US" sz="2000" dirty="0">
                <a:solidFill>
                  <a:srgbClr val="4D565D"/>
                </a:solidFill>
                <a:latin typeface="Arial" panose="020B0604020202020204" pitchFamily="34" charset="0"/>
              </a:rPr>
              <a:t>?</a:t>
            </a:r>
            <a:endParaRPr lang="en-US" sz="2000" b="0" i="0" u="none" strike="noStrike" baseline="0" dirty="0">
              <a:solidFill>
                <a:srgbClr val="000000"/>
              </a:solidFill>
              <a:latin typeface="Arial" panose="020B0604020202020204" pitchFamily="34" charset="0"/>
            </a:endParaRPr>
          </a:p>
          <a:p>
            <a:endParaRPr lang="en-IN" sz="2000" dirty="0"/>
          </a:p>
        </p:txBody>
      </p:sp>
      <p:sp>
        <p:nvSpPr>
          <p:cNvPr id="5" name="TextBox 4">
            <a:extLst>
              <a:ext uri="{FF2B5EF4-FFF2-40B4-BE49-F238E27FC236}">
                <a16:creationId xmlns:a16="http://schemas.microsoft.com/office/drawing/2014/main" id="{A92F6040-4505-3301-9E0D-FAA7B836E8E1}"/>
              </a:ext>
            </a:extLst>
          </p:cNvPr>
          <p:cNvSpPr txBox="1"/>
          <p:nvPr/>
        </p:nvSpPr>
        <p:spPr>
          <a:xfrm>
            <a:off x="1040362" y="2767280"/>
            <a:ext cx="8420877" cy="1323439"/>
          </a:xfrm>
          <a:prstGeom prst="rect">
            <a:avLst/>
          </a:prstGeom>
          <a:noFill/>
        </p:spPr>
        <p:txBody>
          <a:bodyPr wrap="square">
            <a:spAutoFit/>
          </a:bodyPr>
          <a:lstStyle/>
          <a:p>
            <a:r>
              <a:rPr lang="en-US" sz="2000" dirty="0">
                <a:solidFill>
                  <a:srgbClr val="0070C0"/>
                </a:solidFill>
              </a:rPr>
              <a:t>SELECT  EMP_ID, FIRST_NAME, LAST_NAME, ROLE, DEPT, EMP_RATING, MAX(EMP_RATING) OVER (PARTITION BY DEPT) AS MAX_RATING FROM </a:t>
            </a:r>
            <a:r>
              <a:rPr lang="en-US" sz="2000" dirty="0" err="1">
                <a:solidFill>
                  <a:srgbClr val="0070C0"/>
                </a:solidFill>
              </a:rPr>
              <a:t>emp_record_table</a:t>
            </a:r>
            <a:r>
              <a:rPr lang="en-US" sz="2000" dirty="0">
                <a:solidFill>
                  <a:srgbClr val="0070C0"/>
                </a:solidFill>
              </a:rPr>
              <a:t> GROUP BY DEPT, EMP_ID, FIRST_NAME, LAST_NAME, ROLE, EMP_RATING;</a:t>
            </a:r>
            <a:endParaRPr lang="en-IN" sz="2000" dirty="0">
              <a:solidFill>
                <a:srgbClr val="0070C0"/>
              </a:solidFill>
            </a:endParaRPr>
          </a:p>
        </p:txBody>
      </p:sp>
    </p:spTree>
    <p:extLst>
      <p:ext uri="{BB962C8B-B14F-4D97-AF65-F5344CB8AC3E}">
        <p14:creationId xmlns:p14="http://schemas.microsoft.com/office/powerpoint/2010/main" val="118710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5F6763-420A-44C4-277E-53C3484D2AC1}"/>
              </a:ext>
            </a:extLst>
          </p:cNvPr>
          <p:cNvSpPr txBox="1"/>
          <p:nvPr/>
        </p:nvSpPr>
        <p:spPr>
          <a:xfrm>
            <a:off x="797768" y="449815"/>
            <a:ext cx="6111550" cy="461665"/>
          </a:xfrm>
          <a:prstGeom prst="rect">
            <a:avLst/>
          </a:prstGeom>
          <a:noFill/>
        </p:spPr>
        <p:txBody>
          <a:bodyPr wrap="square">
            <a:spAutoFit/>
          </a:bodyPr>
          <a:lstStyle/>
          <a:p>
            <a:r>
              <a:rPr lang="en-IN" sz="2400" dirty="0">
                <a:solidFill>
                  <a:schemeClr val="accent1">
                    <a:lumMod val="50000"/>
                  </a:schemeClr>
                </a:solidFill>
              </a:rPr>
              <a:t>Output</a:t>
            </a:r>
            <a:r>
              <a:rPr lang="en-IN" dirty="0">
                <a:solidFill>
                  <a:schemeClr val="accent1">
                    <a:lumMod val="50000"/>
                  </a:schemeClr>
                </a:solidFill>
              </a:rPr>
              <a:t>:</a:t>
            </a:r>
          </a:p>
        </p:txBody>
      </p:sp>
      <p:pic>
        <p:nvPicPr>
          <p:cNvPr id="4" name="Picture 3">
            <a:extLst>
              <a:ext uri="{FF2B5EF4-FFF2-40B4-BE49-F238E27FC236}">
                <a16:creationId xmlns:a16="http://schemas.microsoft.com/office/drawing/2014/main" id="{571DD678-039A-9F80-D3FD-7823A220793B}"/>
              </a:ext>
            </a:extLst>
          </p:cNvPr>
          <p:cNvPicPr>
            <a:picLocks noChangeAspect="1"/>
          </p:cNvPicPr>
          <p:nvPr/>
        </p:nvPicPr>
        <p:blipFill>
          <a:blip r:embed="rId2"/>
          <a:stretch>
            <a:fillRect/>
          </a:stretch>
        </p:blipFill>
        <p:spPr>
          <a:xfrm>
            <a:off x="968453" y="1778128"/>
            <a:ext cx="9942786" cy="5079872"/>
          </a:xfrm>
          <a:prstGeom prst="rect">
            <a:avLst/>
          </a:prstGeom>
        </p:spPr>
      </p:pic>
      <p:pic>
        <p:nvPicPr>
          <p:cNvPr id="5" name="Picture 4">
            <a:extLst>
              <a:ext uri="{FF2B5EF4-FFF2-40B4-BE49-F238E27FC236}">
                <a16:creationId xmlns:a16="http://schemas.microsoft.com/office/drawing/2014/main" id="{0B19A29B-9E72-FA05-5068-A89E2BFDF869}"/>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3631310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912172-F30E-D9E2-6055-8EF4F265936F}"/>
              </a:ext>
            </a:extLst>
          </p:cNvPr>
          <p:cNvSpPr txBox="1"/>
          <p:nvPr/>
        </p:nvSpPr>
        <p:spPr>
          <a:xfrm>
            <a:off x="858416" y="426203"/>
            <a:ext cx="8472195" cy="1569660"/>
          </a:xfrm>
          <a:prstGeom prst="rect">
            <a:avLst/>
          </a:prstGeom>
          <a:noFill/>
        </p:spPr>
        <p:txBody>
          <a:bodyPr wrap="square">
            <a:spAutoFit/>
          </a:bodyPr>
          <a:lstStyle/>
          <a:p>
            <a:pPr algn="l"/>
            <a:endParaRPr lang="en-IN" sz="2400" b="0" i="0" u="none" strike="noStrike" baseline="0" dirty="0">
              <a:solidFill>
                <a:srgbClr val="000000"/>
              </a:solidFill>
              <a:latin typeface="Arial" panose="020B0604020202020204" pitchFamily="34" charset="0"/>
            </a:endParaRPr>
          </a:p>
          <a:p>
            <a:r>
              <a:rPr lang="en-US" sz="2400" b="0" i="0" u="none" strike="noStrike" baseline="0" dirty="0">
                <a:solidFill>
                  <a:srgbClr val="4D565D"/>
                </a:solidFill>
                <a:latin typeface="Arial" panose="020B0604020202020204" pitchFamily="34" charset="0"/>
              </a:rPr>
              <a:t>Write a query to calculate the minimum and the maximum salary of the employees in each role. Take data from the employee record table ? </a:t>
            </a:r>
            <a:endParaRPr lang="en-US" sz="24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0EBCF76D-7106-5965-7220-F01BE5FBF1B9}"/>
              </a:ext>
            </a:extLst>
          </p:cNvPr>
          <p:cNvSpPr txBox="1"/>
          <p:nvPr/>
        </p:nvSpPr>
        <p:spPr>
          <a:xfrm>
            <a:off x="989045" y="2673420"/>
            <a:ext cx="8901404" cy="830997"/>
          </a:xfrm>
          <a:prstGeom prst="rect">
            <a:avLst/>
          </a:prstGeom>
          <a:noFill/>
        </p:spPr>
        <p:txBody>
          <a:bodyPr wrap="square">
            <a:spAutoFit/>
          </a:bodyPr>
          <a:lstStyle/>
          <a:p>
            <a:r>
              <a:rPr lang="en-US" sz="2400" dirty="0">
                <a:solidFill>
                  <a:srgbClr val="0070C0"/>
                </a:solidFill>
              </a:rPr>
              <a:t>SELECT ROLE, MIN(SALARY) AS MIN_SALARY, MAX(SALARY) AS MAX_SALARY FROM </a:t>
            </a:r>
            <a:r>
              <a:rPr lang="en-US" sz="2400" dirty="0" err="1">
                <a:solidFill>
                  <a:srgbClr val="0070C0"/>
                </a:solidFill>
              </a:rPr>
              <a:t>emp_record_table</a:t>
            </a:r>
            <a:r>
              <a:rPr lang="en-US" sz="2400" dirty="0">
                <a:solidFill>
                  <a:srgbClr val="0070C0"/>
                </a:solidFill>
              </a:rPr>
              <a:t> GROUP BY ROLE;</a:t>
            </a:r>
            <a:endParaRPr lang="en-IN" sz="2400" dirty="0">
              <a:solidFill>
                <a:srgbClr val="0070C0"/>
              </a:solidFill>
            </a:endParaRPr>
          </a:p>
        </p:txBody>
      </p:sp>
      <p:pic>
        <p:nvPicPr>
          <p:cNvPr id="6" name="Picture 5">
            <a:extLst>
              <a:ext uri="{FF2B5EF4-FFF2-40B4-BE49-F238E27FC236}">
                <a16:creationId xmlns:a16="http://schemas.microsoft.com/office/drawing/2014/main" id="{F60AFD99-E021-44DF-93E3-C684E81AF604}"/>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216098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68AA2C-02A5-3676-E73F-A8A328203810}"/>
              </a:ext>
            </a:extLst>
          </p:cNvPr>
          <p:cNvSpPr txBox="1"/>
          <p:nvPr/>
        </p:nvSpPr>
        <p:spPr>
          <a:xfrm>
            <a:off x="853752" y="636428"/>
            <a:ext cx="6111550" cy="584775"/>
          </a:xfrm>
          <a:prstGeom prst="rect">
            <a:avLst/>
          </a:prstGeom>
          <a:noFill/>
        </p:spPr>
        <p:txBody>
          <a:bodyPr wrap="square">
            <a:spAutoFit/>
          </a:bodyPr>
          <a:lstStyle/>
          <a:p>
            <a:r>
              <a:rPr lang="en-IN" sz="3200" dirty="0">
                <a:solidFill>
                  <a:schemeClr val="accent1">
                    <a:lumMod val="50000"/>
                  </a:schemeClr>
                </a:solidFill>
              </a:rPr>
              <a:t>Output</a:t>
            </a:r>
            <a:r>
              <a:rPr lang="en-IN" sz="2400" dirty="0">
                <a:solidFill>
                  <a:schemeClr val="accent1">
                    <a:lumMod val="50000"/>
                  </a:schemeClr>
                </a:solidFill>
              </a:rPr>
              <a:t>:</a:t>
            </a:r>
          </a:p>
        </p:txBody>
      </p:sp>
      <p:pic>
        <p:nvPicPr>
          <p:cNvPr id="4" name="Picture 3">
            <a:extLst>
              <a:ext uri="{FF2B5EF4-FFF2-40B4-BE49-F238E27FC236}">
                <a16:creationId xmlns:a16="http://schemas.microsoft.com/office/drawing/2014/main" id="{BAD082A1-D021-3B79-390B-B5065A4AA20D}"/>
              </a:ext>
            </a:extLst>
          </p:cNvPr>
          <p:cNvPicPr>
            <a:picLocks noChangeAspect="1"/>
          </p:cNvPicPr>
          <p:nvPr/>
        </p:nvPicPr>
        <p:blipFill>
          <a:blip r:embed="rId2"/>
          <a:stretch>
            <a:fillRect/>
          </a:stretch>
        </p:blipFill>
        <p:spPr>
          <a:xfrm>
            <a:off x="1615161" y="2506019"/>
            <a:ext cx="9509269" cy="3715553"/>
          </a:xfrm>
          <a:prstGeom prst="rect">
            <a:avLst/>
          </a:prstGeom>
        </p:spPr>
      </p:pic>
      <p:pic>
        <p:nvPicPr>
          <p:cNvPr id="5" name="Picture 4">
            <a:extLst>
              <a:ext uri="{FF2B5EF4-FFF2-40B4-BE49-F238E27FC236}">
                <a16:creationId xmlns:a16="http://schemas.microsoft.com/office/drawing/2014/main" id="{05E29A4F-DB9C-12BB-EBEA-E5A2725185C4}"/>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2573003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633BC7-C894-5EB1-26E1-BCF9C8A6E702}"/>
              </a:ext>
            </a:extLst>
          </p:cNvPr>
          <p:cNvSpPr txBox="1"/>
          <p:nvPr/>
        </p:nvSpPr>
        <p:spPr>
          <a:xfrm>
            <a:off x="746449" y="332897"/>
            <a:ext cx="8957388" cy="1200329"/>
          </a:xfrm>
          <a:prstGeom prst="rect">
            <a:avLst/>
          </a:prstGeom>
          <a:noFill/>
        </p:spPr>
        <p:txBody>
          <a:bodyPr wrap="square">
            <a:spAutoFit/>
          </a:bodyPr>
          <a:lstStyle/>
          <a:p>
            <a:pPr algn="l"/>
            <a:endParaRPr lang="en-IN" sz="2400" b="0" i="0" u="none" strike="noStrike" baseline="0" dirty="0">
              <a:solidFill>
                <a:srgbClr val="000000"/>
              </a:solidFill>
              <a:latin typeface="Arial" panose="020B0604020202020204" pitchFamily="34" charset="0"/>
            </a:endParaRPr>
          </a:p>
          <a:p>
            <a:r>
              <a:rPr lang="en-US" sz="2400" b="0" i="0" u="none" strike="noStrike" baseline="0" dirty="0">
                <a:solidFill>
                  <a:srgbClr val="4D565D"/>
                </a:solidFill>
                <a:latin typeface="Arial" panose="020B0604020202020204" pitchFamily="34" charset="0"/>
              </a:rPr>
              <a:t>Write a query to assign ranks to each employee based on their experience. Take data from the employee record table ?</a:t>
            </a:r>
            <a:endParaRPr lang="en-US" sz="24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5FE47962-729A-C792-9FDB-61872AEF26E7}"/>
              </a:ext>
            </a:extLst>
          </p:cNvPr>
          <p:cNvSpPr txBox="1"/>
          <p:nvPr/>
        </p:nvSpPr>
        <p:spPr>
          <a:xfrm>
            <a:off x="746449" y="2721534"/>
            <a:ext cx="8420877" cy="1015663"/>
          </a:xfrm>
          <a:prstGeom prst="rect">
            <a:avLst/>
          </a:prstGeom>
          <a:noFill/>
        </p:spPr>
        <p:txBody>
          <a:bodyPr wrap="square">
            <a:spAutoFit/>
          </a:bodyPr>
          <a:lstStyle/>
          <a:p>
            <a:r>
              <a:rPr lang="en-US" sz="2000" dirty="0">
                <a:solidFill>
                  <a:srgbClr val="0070C0"/>
                </a:solidFill>
              </a:rPr>
              <a:t>SELECT EMP_ID, FIRST_NAME, LAST_NAME, EXP,</a:t>
            </a:r>
          </a:p>
          <a:p>
            <a:r>
              <a:rPr lang="en-US" sz="2000" dirty="0">
                <a:solidFill>
                  <a:srgbClr val="0070C0"/>
                </a:solidFill>
              </a:rPr>
              <a:t>RANK() OVER (ORDER BY EXP DESC) AS EXPERIENCE_RANK </a:t>
            </a:r>
          </a:p>
          <a:p>
            <a:r>
              <a:rPr lang="en-US" sz="2000" dirty="0">
                <a:solidFill>
                  <a:srgbClr val="0070C0"/>
                </a:solidFill>
              </a:rPr>
              <a:t>FROM </a:t>
            </a:r>
            <a:r>
              <a:rPr lang="en-US" sz="2000" dirty="0" err="1">
                <a:solidFill>
                  <a:srgbClr val="0070C0"/>
                </a:solidFill>
              </a:rPr>
              <a:t>emp_record_table</a:t>
            </a:r>
            <a:r>
              <a:rPr lang="en-US" sz="2000" dirty="0">
                <a:solidFill>
                  <a:srgbClr val="0070C0"/>
                </a:solidFill>
              </a:rPr>
              <a:t>;</a:t>
            </a:r>
            <a:endParaRPr lang="en-IN" sz="2000" dirty="0">
              <a:solidFill>
                <a:srgbClr val="0070C0"/>
              </a:solidFill>
            </a:endParaRPr>
          </a:p>
        </p:txBody>
      </p:sp>
      <p:pic>
        <p:nvPicPr>
          <p:cNvPr id="6" name="Picture 5">
            <a:extLst>
              <a:ext uri="{FF2B5EF4-FFF2-40B4-BE49-F238E27FC236}">
                <a16:creationId xmlns:a16="http://schemas.microsoft.com/office/drawing/2014/main" id="{CE3BC383-AE8C-580E-7A2B-DC2942C98208}"/>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3246469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7B44DA-BFAE-8B23-C65F-BD68A17A0C1D}"/>
              </a:ext>
            </a:extLst>
          </p:cNvPr>
          <p:cNvSpPr txBox="1"/>
          <p:nvPr/>
        </p:nvSpPr>
        <p:spPr>
          <a:xfrm>
            <a:off x="592494" y="412493"/>
            <a:ext cx="6111550" cy="523220"/>
          </a:xfrm>
          <a:prstGeom prst="rect">
            <a:avLst/>
          </a:prstGeom>
          <a:noFill/>
        </p:spPr>
        <p:txBody>
          <a:bodyPr wrap="square">
            <a:spAutoFit/>
          </a:bodyPr>
          <a:lstStyle/>
          <a:p>
            <a:r>
              <a:rPr lang="en-IN" sz="2800" dirty="0">
                <a:solidFill>
                  <a:schemeClr val="accent1">
                    <a:lumMod val="50000"/>
                  </a:schemeClr>
                </a:solidFill>
              </a:rPr>
              <a:t>Output</a:t>
            </a:r>
            <a:r>
              <a:rPr lang="en-IN" sz="2000" dirty="0">
                <a:solidFill>
                  <a:schemeClr val="accent1">
                    <a:lumMod val="50000"/>
                  </a:schemeClr>
                </a:solidFill>
              </a:rPr>
              <a:t>:</a:t>
            </a:r>
          </a:p>
        </p:txBody>
      </p:sp>
      <p:pic>
        <p:nvPicPr>
          <p:cNvPr id="4" name="Picture 3">
            <a:extLst>
              <a:ext uri="{FF2B5EF4-FFF2-40B4-BE49-F238E27FC236}">
                <a16:creationId xmlns:a16="http://schemas.microsoft.com/office/drawing/2014/main" id="{697A9F94-02CA-E218-2BEB-A643A60DD169}"/>
              </a:ext>
            </a:extLst>
          </p:cNvPr>
          <p:cNvPicPr>
            <a:picLocks noChangeAspect="1"/>
          </p:cNvPicPr>
          <p:nvPr/>
        </p:nvPicPr>
        <p:blipFill>
          <a:blip r:embed="rId2"/>
          <a:stretch>
            <a:fillRect/>
          </a:stretch>
        </p:blipFill>
        <p:spPr>
          <a:xfrm>
            <a:off x="1807780" y="1704609"/>
            <a:ext cx="8576440" cy="5153391"/>
          </a:xfrm>
          <a:prstGeom prst="rect">
            <a:avLst/>
          </a:prstGeom>
        </p:spPr>
      </p:pic>
      <p:pic>
        <p:nvPicPr>
          <p:cNvPr id="5" name="Picture 4">
            <a:extLst>
              <a:ext uri="{FF2B5EF4-FFF2-40B4-BE49-F238E27FC236}">
                <a16:creationId xmlns:a16="http://schemas.microsoft.com/office/drawing/2014/main" id="{6A027A0A-B094-C9F7-552D-89F55026C8A7}"/>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943276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F75F3-BB2D-81E4-E7EA-3F4D9B7398D8}"/>
              </a:ext>
            </a:extLst>
          </p:cNvPr>
          <p:cNvSpPr txBox="1"/>
          <p:nvPr/>
        </p:nvSpPr>
        <p:spPr>
          <a:xfrm>
            <a:off x="1170992" y="575493"/>
            <a:ext cx="8066314" cy="1323439"/>
          </a:xfrm>
          <a:prstGeom prst="rect">
            <a:avLst/>
          </a:prstGeom>
          <a:noFill/>
        </p:spPr>
        <p:txBody>
          <a:bodyPr wrap="square">
            <a:spAutoFit/>
          </a:bodyPr>
          <a:lstStyle/>
          <a:p>
            <a:pPr algn="l"/>
            <a:endParaRPr lang="en-IN" sz="2000" b="0" i="0" u="none" strike="noStrike" baseline="0" dirty="0">
              <a:solidFill>
                <a:srgbClr val="000000"/>
              </a:solidFill>
              <a:latin typeface="Arial" panose="020B0604020202020204" pitchFamily="34" charset="0"/>
            </a:endParaRPr>
          </a:p>
          <a:p>
            <a:r>
              <a:rPr lang="en-US" sz="2000" b="0" i="0" u="none" strike="noStrike" baseline="0" dirty="0">
                <a:solidFill>
                  <a:srgbClr val="4D565D"/>
                </a:solidFill>
                <a:latin typeface="Arial" panose="020B0604020202020204" pitchFamily="34" charset="0"/>
              </a:rPr>
              <a:t>Write a query to create a view that displays employees in various countries whose salary is more than six thousand. Take data from the employee record table ?</a:t>
            </a:r>
            <a:endParaRPr lang="en-US" sz="20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552E8B65-F7EC-1DA6-C837-C599F32B9431}"/>
              </a:ext>
            </a:extLst>
          </p:cNvPr>
          <p:cNvSpPr txBox="1"/>
          <p:nvPr/>
        </p:nvSpPr>
        <p:spPr>
          <a:xfrm>
            <a:off x="1101012" y="2833501"/>
            <a:ext cx="8066314" cy="1569660"/>
          </a:xfrm>
          <a:prstGeom prst="rect">
            <a:avLst/>
          </a:prstGeom>
          <a:noFill/>
        </p:spPr>
        <p:txBody>
          <a:bodyPr wrap="square">
            <a:spAutoFit/>
          </a:bodyPr>
          <a:lstStyle/>
          <a:p>
            <a:r>
              <a:rPr lang="en-US" sz="2400" dirty="0">
                <a:solidFill>
                  <a:srgbClr val="0070C0"/>
                </a:solidFill>
              </a:rPr>
              <a:t>CREATE view </a:t>
            </a:r>
            <a:r>
              <a:rPr lang="en-US" sz="2400" dirty="0" err="1">
                <a:solidFill>
                  <a:srgbClr val="0070C0"/>
                </a:solidFill>
              </a:rPr>
              <a:t>High_salary_employees</a:t>
            </a:r>
            <a:r>
              <a:rPr lang="en-US" sz="2400" dirty="0">
                <a:solidFill>
                  <a:srgbClr val="0070C0"/>
                </a:solidFill>
              </a:rPr>
              <a:t> AS </a:t>
            </a:r>
          </a:p>
          <a:p>
            <a:r>
              <a:rPr lang="en-US" sz="2400" dirty="0">
                <a:solidFill>
                  <a:srgbClr val="0070C0"/>
                </a:solidFill>
              </a:rPr>
              <a:t>SELECT </a:t>
            </a:r>
            <a:r>
              <a:rPr lang="en-US" sz="2400" dirty="0" err="1">
                <a:solidFill>
                  <a:srgbClr val="0070C0"/>
                </a:solidFill>
              </a:rPr>
              <a:t>emp_id</a:t>
            </a:r>
            <a:r>
              <a:rPr lang="en-US" sz="2400" dirty="0">
                <a:solidFill>
                  <a:srgbClr val="0070C0"/>
                </a:solidFill>
              </a:rPr>
              <a:t>, </a:t>
            </a:r>
            <a:r>
              <a:rPr lang="en-US" sz="2400" dirty="0" err="1">
                <a:solidFill>
                  <a:srgbClr val="0070C0"/>
                </a:solidFill>
              </a:rPr>
              <a:t>first_name</a:t>
            </a:r>
            <a:r>
              <a:rPr lang="en-US" sz="2400" dirty="0">
                <a:solidFill>
                  <a:srgbClr val="0070C0"/>
                </a:solidFill>
              </a:rPr>
              <a:t>, </a:t>
            </a:r>
            <a:r>
              <a:rPr lang="en-US" sz="2400" dirty="0" err="1">
                <a:solidFill>
                  <a:srgbClr val="0070C0"/>
                </a:solidFill>
              </a:rPr>
              <a:t>last_name</a:t>
            </a:r>
            <a:r>
              <a:rPr lang="en-US" sz="2400" dirty="0">
                <a:solidFill>
                  <a:srgbClr val="0070C0"/>
                </a:solidFill>
              </a:rPr>
              <a:t>, country </a:t>
            </a:r>
          </a:p>
          <a:p>
            <a:r>
              <a:rPr lang="en-US" sz="2400" dirty="0">
                <a:solidFill>
                  <a:srgbClr val="0070C0"/>
                </a:solidFill>
              </a:rPr>
              <a:t>FROM </a:t>
            </a:r>
            <a:r>
              <a:rPr lang="en-US" sz="2400" dirty="0" err="1">
                <a:solidFill>
                  <a:srgbClr val="0070C0"/>
                </a:solidFill>
              </a:rPr>
              <a:t>emp_record_table</a:t>
            </a:r>
            <a:r>
              <a:rPr lang="en-US" sz="2400" dirty="0">
                <a:solidFill>
                  <a:srgbClr val="0070C0"/>
                </a:solidFill>
              </a:rPr>
              <a:t> </a:t>
            </a:r>
          </a:p>
          <a:p>
            <a:r>
              <a:rPr lang="en-US" sz="2400" dirty="0">
                <a:solidFill>
                  <a:srgbClr val="0070C0"/>
                </a:solidFill>
              </a:rPr>
              <a:t>WHERE salary&gt;6000;</a:t>
            </a:r>
            <a:endParaRPr lang="en-IN" sz="2400" dirty="0">
              <a:solidFill>
                <a:srgbClr val="0070C0"/>
              </a:solidFill>
            </a:endParaRPr>
          </a:p>
        </p:txBody>
      </p:sp>
      <p:pic>
        <p:nvPicPr>
          <p:cNvPr id="6" name="Picture 5">
            <a:extLst>
              <a:ext uri="{FF2B5EF4-FFF2-40B4-BE49-F238E27FC236}">
                <a16:creationId xmlns:a16="http://schemas.microsoft.com/office/drawing/2014/main" id="{7E05176B-7761-047B-A876-877A82903B86}"/>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161891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D32C9F-4864-EE44-8C4B-234EB8CE5DA5}"/>
              </a:ext>
            </a:extLst>
          </p:cNvPr>
          <p:cNvPicPr>
            <a:picLocks noChangeAspect="1"/>
          </p:cNvPicPr>
          <p:nvPr/>
        </p:nvPicPr>
        <p:blipFill>
          <a:blip r:embed="rId2"/>
          <a:stretch>
            <a:fillRect/>
          </a:stretch>
        </p:blipFill>
        <p:spPr>
          <a:xfrm>
            <a:off x="0" y="18361"/>
            <a:ext cx="12192000" cy="6839639"/>
          </a:xfrm>
          <a:prstGeom prst="rect">
            <a:avLst/>
          </a:prstGeom>
        </p:spPr>
      </p:pic>
    </p:spTree>
    <p:extLst>
      <p:ext uri="{BB962C8B-B14F-4D97-AF65-F5344CB8AC3E}">
        <p14:creationId xmlns:p14="http://schemas.microsoft.com/office/powerpoint/2010/main" val="349043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7F2B24-9F52-87D6-82F7-42B5A2789922}"/>
              </a:ext>
            </a:extLst>
          </p:cNvPr>
          <p:cNvSpPr txBox="1"/>
          <p:nvPr/>
        </p:nvSpPr>
        <p:spPr>
          <a:xfrm>
            <a:off x="685800" y="617767"/>
            <a:ext cx="6111550" cy="523220"/>
          </a:xfrm>
          <a:prstGeom prst="rect">
            <a:avLst/>
          </a:prstGeom>
          <a:noFill/>
        </p:spPr>
        <p:txBody>
          <a:bodyPr wrap="square">
            <a:spAutoFit/>
          </a:bodyPr>
          <a:lstStyle/>
          <a:p>
            <a:r>
              <a:rPr lang="en-IN" sz="2800" dirty="0">
                <a:solidFill>
                  <a:schemeClr val="accent2">
                    <a:lumMod val="50000"/>
                  </a:schemeClr>
                </a:solidFill>
              </a:rPr>
              <a:t>Output</a:t>
            </a:r>
            <a:r>
              <a:rPr lang="en-IN" sz="2000" dirty="0">
                <a:solidFill>
                  <a:schemeClr val="accent2">
                    <a:lumMod val="50000"/>
                  </a:schemeClr>
                </a:solidFill>
              </a:rPr>
              <a:t>:</a:t>
            </a:r>
          </a:p>
        </p:txBody>
      </p:sp>
      <p:pic>
        <p:nvPicPr>
          <p:cNvPr id="4" name="Picture 3">
            <a:extLst>
              <a:ext uri="{FF2B5EF4-FFF2-40B4-BE49-F238E27FC236}">
                <a16:creationId xmlns:a16="http://schemas.microsoft.com/office/drawing/2014/main" id="{29F1539B-C49F-8064-2C1C-C9A4CF1DF665}"/>
              </a:ext>
            </a:extLst>
          </p:cNvPr>
          <p:cNvPicPr>
            <a:picLocks noChangeAspect="1"/>
          </p:cNvPicPr>
          <p:nvPr/>
        </p:nvPicPr>
        <p:blipFill>
          <a:blip r:embed="rId2"/>
          <a:stretch>
            <a:fillRect/>
          </a:stretch>
        </p:blipFill>
        <p:spPr>
          <a:xfrm>
            <a:off x="1686911" y="1140987"/>
            <a:ext cx="8818178" cy="5465252"/>
          </a:xfrm>
          <a:prstGeom prst="rect">
            <a:avLst/>
          </a:prstGeom>
        </p:spPr>
      </p:pic>
      <p:pic>
        <p:nvPicPr>
          <p:cNvPr id="5" name="Picture 4">
            <a:extLst>
              <a:ext uri="{FF2B5EF4-FFF2-40B4-BE49-F238E27FC236}">
                <a16:creationId xmlns:a16="http://schemas.microsoft.com/office/drawing/2014/main" id="{1A74E488-CC65-D0F1-ADDF-B0AEF6AB7376}"/>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1904903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A3DB3D-C621-FB4C-07DF-82ABE55F7D3D}"/>
              </a:ext>
            </a:extLst>
          </p:cNvPr>
          <p:cNvSpPr txBox="1"/>
          <p:nvPr/>
        </p:nvSpPr>
        <p:spPr>
          <a:xfrm>
            <a:off x="1003041" y="840155"/>
            <a:ext cx="9548455" cy="1200329"/>
          </a:xfrm>
          <a:prstGeom prst="rect">
            <a:avLst/>
          </a:prstGeom>
          <a:noFill/>
        </p:spPr>
        <p:txBody>
          <a:bodyPr wrap="square">
            <a:spAutoFit/>
          </a:bodyPr>
          <a:lstStyle/>
          <a:p>
            <a:pPr algn="l"/>
            <a:endParaRPr lang="en-IN" sz="2400" b="0" i="0" u="none" strike="noStrike" baseline="0" dirty="0">
              <a:solidFill>
                <a:srgbClr val="000000"/>
              </a:solidFill>
              <a:latin typeface="Arial" panose="020B0604020202020204" pitchFamily="34" charset="0"/>
            </a:endParaRPr>
          </a:p>
          <a:p>
            <a:r>
              <a:rPr lang="en-US" sz="2400" b="0" i="0" u="none" strike="noStrike" baseline="0" dirty="0">
                <a:solidFill>
                  <a:srgbClr val="4D565D"/>
                </a:solidFill>
                <a:latin typeface="Arial" panose="020B0604020202020204" pitchFamily="34" charset="0"/>
              </a:rPr>
              <a:t>Write a nested query to find employees with experience of more than ten years. Take data from the employee record table ?</a:t>
            </a:r>
            <a:endParaRPr lang="en-US" sz="24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A321D558-0F22-828B-06DE-EFA13FC8FADE}"/>
              </a:ext>
            </a:extLst>
          </p:cNvPr>
          <p:cNvSpPr txBox="1"/>
          <p:nvPr/>
        </p:nvSpPr>
        <p:spPr>
          <a:xfrm>
            <a:off x="1015482" y="3259790"/>
            <a:ext cx="8116077" cy="830997"/>
          </a:xfrm>
          <a:prstGeom prst="rect">
            <a:avLst/>
          </a:prstGeom>
          <a:noFill/>
        </p:spPr>
        <p:txBody>
          <a:bodyPr wrap="square">
            <a:spAutoFit/>
          </a:bodyPr>
          <a:lstStyle/>
          <a:p>
            <a:r>
              <a:rPr lang="en-US" sz="2400" dirty="0">
                <a:solidFill>
                  <a:srgbClr val="0070C0"/>
                </a:solidFill>
              </a:rPr>
              <a:t>SELECT * FROM </a:t>
            </a:r>
            <a:r>
              <a:rPr lang="en-US" sz="2400" dirty="0" err="1">
                <a:solidFill>
                  <a:srgbClr val="0070C0"/>
                </a:solidFill>
              </a:rPr>
              <a:t>Emp_record_table</a:t>
            </a:r>
            <a:endParaRPr lang="en-US" sz="2400" dirty="0">
              <a:solidFill>
                <a:srgbClr val="0070C0"/>
              </a:solidFill>
            </a:endParaRPr>
          </a:p>
          <a:p>
            <a:r>
              <a:rPr lang="en-US" sz="2400" dirty="0">
                <a:solidFill>
                  <a:srgbClr val="0070C0"/>
                </a:solidFill>
              </a:rPr>
              <a:t>WHERE exp&gt;10;</a:t>
            </a:r>
            <a:endParaRPr lang="en-IN" sz="2400" dirty="0">
              <a:solidFill>
                <a:srgbClr val="0070C0"/>
              </a:solidFill>
            </a:endParaRPr>
          </a:p>
        </p:txBody>
      </p:sp>
      <p:pic>
        <p:nvPicPr>
          <p:cNvPr id="6" name="Picture 5">
            <a:extLst>
              <a:ext uri="{FF2B5EF4-FFF2-40B4-BE49-F238E27FC236}">
                <a16:creationId xmlns:a16="http://schemas.microsoft.com/office/drawing/2014/main" id="{2A21E253-4D9F-9664-8573-7E3DC5B650D7}"/>
              </a:ext>
            </a:extLst>
          </p:cNvPr>
          <p:cNvPicPr>
            <a:picLocks noChangeAspect="1"/>
          </p:cNvPicPr>
          <p:nvPr/>
        </p:nvPicPr>
        <p:blipFill>
          <a:blip r:embed="rId2"/>
          <a:stretch>
            <a:fillRect/>
          </a:stretch>
        </p:blipFill>
        <p:spPr>
          <a:xfrm>
            <a:off x="10551497" y="10510"/>
            <a:ext cx="1640503" cy="1072055"/>
          </a:xfrm>
          <a:prstGeom prst="rect">
            <a:avLst/>
          </a:prstGeom>
        </p:spPr>
      </p:pic>
    </p:spTree>
    <p:extLst>
      <p:ext uri="{BB962C8B-B14F-4D97-AF65-F5344CB8AC3E}">
        <p14:creationId xmlns:p14="http://schemas.microsoft.com/office/powerpoint/2010/main" val="3467778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A278D-2652-3953-6477-E224AB1DACAF}"/>
              </a:ext>
            </a:extLst>
          </p:cNvPr>
          <p:cNvSpPr txBox="1"/>
          <p:nvPr/>
        </p:nvSpPr>
        <p:spPr>
          <a:xfrm>
            <a:off x="573833" y="617766"/>
            <a:ext cx="6111550" cy="584775"/>
          </a:xfrm>
          <a:prstGeom prst="rect">
            <a:avLst/>
          </a:prstGeom>
          <a:noFill/>
        </p:spPr>
        <p:txBody>
          <a:bodyPr wrap="square">
            <a:spAutoFit/>
          </a:bodyPr>
          <a:lstStyle/>
          <a:p>
            <a:r>
              <a:rPr lang="en-IN" sz="3200" dirty="0">
                <a:solidFill>
                  <a:schemeClr val="accent2">
                    <a:lumMod val="50000"/>
                  </a:schemeClr>
                </a:solidFill>
              </a:rPr>
              <a:t>Output</a:t>
            </a:r>
            <a:r>
              <a:rPr lang="en-IN" sz="2400" dirty="0">
                <a:solidFill>
                  <a:schemeClr val="accent2">
                    <a:lumMod val="50000"/>
                  </a:schemeClr>
                </a:solidFill>
              </a:rPr>
              <a:t>:</a:t>
            </a:r>
          </a:p>
        </p:txBody>
      </p:sp>
      <p:pic>
        <p:nvPicPr>
          <p:cNvPr id="4" name="Picture 3">
            <a:extLst>
              <a:ext uri="{FF2B5EF4-FFF2-40B4-BE49-F238E27FC236}">
                <a16:creationId xmlns:a16="http://schemas.microsoft.com/office/drawing/2014/main" id="{776F9932-2DC2-8687-62A4-857CD9202690}"/>
              </a:ext>
            </a:extLst>
          </p:cNvPr>
          <p:cNvPicPr>
            <a:picLocks noChangeAspect="1"/>
          </p:cNvPicPr>
          <p:nvPr/>
        </p:nvPicPr>
        <p:blipFill>
          <a:blip r:embed="rId3"/>
          <a:stretch>
            <a:fillRect/>
          </a:stretch>
        </p:blipFill>
        <p:spPr>
          <a:xfrm>
            <a:off x="0" y="2646483"/>
            <a:ext cx="12065572" cy="4211516"/>
          </a:xfrm>
          <a:prstGeom prst="rect">
            <a:avLst/>
          </a:prstGeom>
        </p:spPr>
      </p:pic>
      <p:pic>
        <p:nvPicPr>
          <p:cNvPr id="5" name="Picture 4">
            <a:extLst>
              <a:ext uri="{FF2B5EF4-FFF2-40B4-BE49-F238E27FC236}">
                <a16:creationId xmlns:a16="http://schemas.microsoft.com/office/drawing/2014/main" id="{343CE6F9-E667-C9B9-1897-A4E8DDF481C0}"/>
              </a:ext>
            </a:extLst>
          </p:cNvPr>
          <p:cNvPicPr>
            <a:picLocks noChangeAspect="1"/>
          </p:cNvPicPr>
          <p:nvPr/>
        </p:nvPicPr>
        <p:blipFill>
          <a:blip r:embed="rId4"/>
          <a:stretch>
            <a:fillRect/>
          </a:stretch>
        </p:blipFill>
        <p:spPr>
          <a:xfrm>
            <a:off x="10551497" y="0"/>
            <a:ext cx="1640503" cy="1072055"/>
          </a:xfrm>
          <a:prstGeom prst="rect">
            <a:avLst/>
          </a:prstGeom>
        </p:spPr>
      </p:pic>
    </p:spTree>
    <p:extLst>
      <p:ext uri="{BB962C8B-B14F-4D97-AF65-F5344CB8AC3E}">
        <p14:creationId xmlns:p14="http://schemas.microsoft.com/office/powerpoint/2010/main" val="770096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2CBAFA-5C54-31D1-A7FE-8AB659270240}"/>
              </a:ext>
            </a:extLst>
          </p:cNvPr>
          <p:cNvSpPr txBox="1"/>
          <p:nvPr/>
        </p:nvSpPr>
        <p:spPr>
          <a:xfrm>
            <a:off x="947057" y="536027"/>
            <a:ext cx="8364893" cy="1569660"/>
          </a:xfrm>
          <a:prstGeom prst="rect">
            <a:avLst/>
          </a:prstGeom>
          <a:noFill/>
        </p:spPr>
        <p:txBody>
          <a:bodyPr wrap="square">
            <a:spAutoFit/>
          </a:bodyPr>
          <a:lstStyle/>
          <a:p>
            <a:pPr algn="l"/>
            <a:endParaRPr lang="en-IN" sz="2400" b="0" i="0" u="none" strike="noStrike" baseline="0" dirty="0">
              <a:solidFill>
                <a:srgbClr val="000000"/>
              </a:solidFill>
              <a:latin typeface="Arial" panose="020B0604020202020204" pitchFamily="34" charset="0"/>
            </a:endParaRPr>
          </a:p>
          <a:p>
            <a:r>
              <a:rPr lang="en-US" sz="2400" b="0" i="0" u="none" strike="noStrike" baseline="0" dirty="0">
                <a:solidFill>
                  <a:srgbClr val="4D565D"/>
                </a:solidFill>
                <a:latin typeface="Arial" panose="020B0604020202020204" pitchFamily="34" charset="0"/>
              </a:rPr>
              <a:t>Write a query to create a stored procedure to retrieve the details of the employees whose experience is more than three years. Take data from the employee record table ? </a:t>
            </a:r>
            <a:endParaRPr lang="en-US" sz="24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1B696BD9-97BB-8148-DE41-81F0B633F049}"/>
              </a:ext>
            </a:extLst>
          </p:cNvPr>
          <p:cNvSpPr txBox="1"/>
          <p:nvPr/>
        </p:nvSpPr>
        <p:spPr>
          <a:xfrm>
            <a:off x="947056" y="3057436"/>
            <a:ext cx="8588829" cy="1323439"/>
          </a:xfrm>
          <a:prstGeom prst="rect">
            <a:avLst/>
          </a:prstGeom>
          <a:noFill/>
        </p:spPr>
        <p:txBody>
          <a:bodyPr wrap="square">
            <a:spAutoFit/>
          </a:bodyPr>
          <a:lstStyle/>
          <a:p>
            <a:r>
              <a:rPr lang="en-US" sz="2000" dirty="0">
                <a:solidFill>
                  <a:srgbClr val="0070C0"/>
                </a:solidFill>
              </a:rPr>
              <a:t>CREATE PROCEDURE `</a:t>
            </a:r>
            <a:r>
              <a:rPr lang="en-US" sz="2000" dirty="0" err="1">
                <a:solidFill>
                  <a:srgbClr val="0070C0"/>
                </a:solidFill>
              </a:rPr>
              <a:t>Experienced_Employees</a:t>
            </a:r>
            <a:r>
              <a:rPr lang="en-US" sz="2000" dirty="0">
                <a:solidFill>
                  <a:srgbClr val="0070C0"/>
                </a:solidFill>
              </a:rPr>
              <a:t>`()</a:t>
            </a:r>
          </a:p>
          <a:p>
            <a:r>
              <a:rPr lang="en-US" sz="2000" dirty="0">
                <a:solidFill>
                  <a:srgbClr val="0070C0"/>
                </a:solidFill>
              </a:rPr>
              <a:t>BEGIN</a:t>
            </a:r>
          </a:p>
          <a:p>
            <a:r>
              <a:rPr lang="en-US" sz="2000" dirty="0">
                <a:solidFill>
                  <a:srgbClr val="0070C0"/>
                </a:solidFill>
              </a:rPr>
              <a:t>SELECT * FROM </a:t>
            </a:r>
            <a:r>
              <a:rPr lang="en-US" sz="2000" dirty="0" err="1">
                <a:solidFill>
                  <a:srgbClr val="0070C0"/>
                </a:solidFill>
              </a:rPr>
              <a:t>Emp_record_table</a:t>
            </a:r>
            <a:r>
              <a:rPr lang="en-US" sz="2000" dirty="0">
                <a:solidFill>
                  <a:srgbClr val="0070C0"/>
                </a:solidFill>
              </a:rPr>
              <a:t> WHERE exp &gt; 3;</a:t>
            </a:r>
          </a:p>
          <a:p>
            <a:r>
              <a:rPr lang="en-US" sz="2000" dirty="0">
                <a:solidFill>
                  <a:srgbClr val="0070C0"/>
                </a:solidFill>
              </a:rPr>
              <a:t>END</a:t>
            </a:r>
            <a:endParaRPr lang="en-IN" sz="2000" dirty="0">
              <a:solidFill>
                <a:srgbClr val="0070C0"/>
              </a:solidFill>
            </a:endParaRPr>
          </a:p>
        </p:txBody>
      </p:sp>
      <p:pic>
        <p:nvPicPr>
          <p:cNvPr id="6" name="Picture 5">
            <a:extLst>
              <a:ext uri="{FF2B5EF4-FFF2-40B4-BE49-F238E27FC236}">
                <a16:creationId xmlns:a16="http://schemas.microsoft.com/office/drawing/2014/main" id="{C369D6E3-E353-634A-00FB-DAA8FDFE5E6F}"/>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2468962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C756A7-F2C0-4BAC-16AD-ADAC71ED8B68}"/>
              </a:ext>
            </a:extLst>
          </p:cNvPr>
          <p:cNvSpPr txBox="1"/>
          <p:nvPr/>
        </p:nvSpPr>
        <p:spPr>
          <a:xfrm>
            <a:off x="237931" y="431155"/>
            <a:ext cx="6111550" cy="584775"/>
          </a:xfrm>
          <a:prstGeom prst="rect">
            <a:avLst/>
          </a:prstGeom>
          <a:noFill/>
        </p:spPr>
        <p:txBody>
          <a:bodyPr wrap="square">
            <a:spAutoFit/>
          </a:bodyPr>
          <a:lstStyle/>
          <a:p>
            <a:r>
              <a:rPr lang="en-IN" sz="3200" dirty="0">
                <a:solidFill>
                  <a:schemeClr val="accent2">
                    <a:lumMod val="50000"/>
                  </a:schemeClr>
                </a:solidFill>
              </a:rPr>
              <a:t>Output</a:t>
            </a:r>
            <a:r>
              <a:rPr lang="en-IN" sz="2400" dirty="0">
                <a:solidFill>
                  <a:schemeClr val="accent2">
                    <a:lumMod val="50000"/>
                  </a:schemeClr>
                </a:solidFill>
              </a:rPr>
              <a:t>:</a:t>
            </a:r>
          </a:p>
        </p:txBody>
      </p:sp>
      <p:pic>
        <p:nvPicPr>
          <p:cNvPr id="4" name="Picture 3">
            <a:extLst>
              <a:ext uri="{FF2B5EF4-FFF2-40B4-BE49-F238E27FC236}">
                <a16:creationId xmlns:a16="http://schemas.microsoft.com/office/drawing/2014/main" id="{2E17CAC6-F162-6DA7-2796-BE7015D493E9}"/>
              </a:ext>
            </a:extLst>
          </p:cNvPr>
          <p:cNvPicPr>
            <a:picLocks noChangeAspect="1"/>
          </p:cNvPicPr>
          <p:nvPr/>
        </p:nvPicPr>
        <p:blipFill>
          <a:blip r:embed="rId2"/>
          <a:stretch>
            <a:fillRect/>
          </a:stretch>
        </p:blipFill>
        <p:spPr>
          <a:xfrm>
            <a:off x="0" y="2286799"/>
            <a:ext cx="11937992" cy="4571200"/>
          </a:xfrm>
          <a:prstGeom prst="rect">
            <a:avLst/>
          </a:prstGeom>
        </p:spPr>
      </p:pic>
      <p:pic>
        <p:nvPicPr>
          <p:cNvPr id="5" name="Picture 4">
            <a:extLst>
              <a:ext uri="{FF2B5EF4-FFF2-40B4-BE49-F238E27FC236}">
                <a16:creationId xmlns:a16="http://schemas.microsoft.com/office/drawing/2014/main" id="{C6853423-C03E-88C5-8C34-FEA71808B8C7}"/>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2586631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E30A27-3798-F374-1379-4D1B72663F18}"/>
              </a:ext>
            </a:extLst>
          </p:cNvPr>
          <p:cNvSpPr txBox="1"/>
          <p:nvPr/>
        </p:nvSpPr>
        <p:spPr>
          <a:xfrm>
            <a:off x="1003041" y="530299"/>
            <a:ext cx="8252925" cy="1323439"/>
          </a:xfrm>
          <a:prstGeom prst="rect">
            <a:avLst/>
          </a:prstGeom>
          <a:noFill/>
        </p:spPr>
        <p:txBody>
          <a:bodyPr wrap="square">
            <a:spAutoFit/>
          </a:bodyPr>
          <a:lstStyle/>
          <a:p>
            <a:pPr algn="l"/>
            <a:endParaRPr lang="en-IN" sz="2000" b="0" i="0" u="none" strike="noStrike" baseline="0" dirty="0">
              <a:solidFill>
                <a:srgbClr val="000000"/>
              </a:solidFill>
              <a:latin typeface="Arial" panose="020B0604020202020204" pitchFamily="34" charset="0"/>
            </a:endParaRPr>
          </a:p>
          <a:p>
            <a:r>
              <a:rPr lang="en-US" sz="2000" b="0" i="0" u="none" strike="noStrike" baseline="0" dirty="0">
                <a:solidFill>
                  <a:srgbClr val="4D565D"/>
                </a:solidFill>
                <a:latin typeface="Arial" panose="020B0604020202020204" pitchFamily="34" charset="0"/>
              </a:rPr>
              <a:t>Create an index to improve the cost and performance of the query to find the employee whose FIRST_NAME is ‘Eric’ in the employee table after checking the execution plan ? </a:t>
            </a:r>
            <a:endParaRPr lang="en-US" sz="20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FAEE9F15-7EC4-B6A9-99B3-88A4377052D1}"/>
              </a:ext>
            </a:extLst>
          </p:cNvPr>
          <p:cNvSpPr txBox="1"/>
          <p:nvPr/>
        </p:nvSpPr>
        <p:spPr>
          <a:xfrm>
            <a:off x="1152330" y="2345390"/>
            <a:ext cx="9399167" cy="461665"/>
          </a:xfrm>
          <a:prstGeom prst="rect">
            <a:avLst/>
          </a:prstGeom>
          <a:noFill/>
        </p:spPr>
        <p:txBody>
          <a:bodyPr wrap="square">
            <a:spAutoFit/>
          </a:bodyPr>
          <a:lstStyle/>
          <a:p>
            <a:r>
              <a:rPr lang="en-US" sz="2400" dirty="0">
                <a:solidFill>
                  <a:srgbClr val="0070C0"/>
                </a:solidFill>
              </a:rPr>
              <a:t>CREATE INDEX </a:t>
            </a:r>
            <a:r>
              <a:rPr lang="en-US" sz="2400" dirty="0" err="1">
                <a:solidFill>
                  <a:srgbClr val="0070C0"/>
                </a:solidFill>
              </a:rPr>
              <a:t>idx_First_Name</a:t>
            </a:r>
            <a:r>
              <a:rPr lang="en-US" sz="2400" dirty="0">
                <a:solidFill>
                  <a:srgbClr val="0070C0"/>
                </a:solidFill>
              </a:rPr>
              <a:t> ON </a:t>
            </a:r>
            <a:r>
              <a:rPr lang="en-US" sz="2400" dirty="0" err="1">
                <a:solidFill>
                  <a:srgbClr val="0070C0"/>
                </a:solidFill>
              </a:rPr>
              <a:t>emp_record_table</a:t>
            </a:r>
            <a:r>
              <a:rPr lang="en-US" sz="2400" dirty="0">
                <a:solidFill>
                  <a:srgbClr val="0070C0"/>
                </a:solidFill>
              </a:rPr>
              <a:t>(</a:t>
            </a:r>
            <a:r>
              <a:rPr lang="en-US" sz="2400" dirty="0" err="1">
                <a:solidFill>
                  <a:srgbClr val="0070C0"/>
                </a:solidFill>
              </a:rPr>
              <a:t>first_name</a:t>
            </a:r>
            <a:r>
              <a:rPr lang="en-US" sz="2400" dirty="0">
                <a:solidFill>
                  <a:srgbClr val="0070C0"/>
                </a:solidFill>
              </a:rPr>
              <a:t>);</a:t>
            </a:r>
            <a:endParaRPr lang="en-IN" sz="2400" dirty="0">
              <a:solidFill>
                <a:srgbClr val="0070C0"/>
              </a:solidFill>
            </a:endParaRPr>
          </a:p>
        </p:txBody>
      </p:sp>
      <p:pic>
        <p:nvPicPr>
          <p:cNvPr id="6" name="Picture 5">
            <a:extLst>
              <a:ext uri="{FF2B5EF4-FFF2-40B4-BE49-F238E27FC236}">
                <a16:creationId xmlns:a16="http://schemas.microsoft.com/office/drawing/2014/main" id="{48D4A1E4-3C72-0CA1-62F0-E773DECDBFA2}"/>
              </a:ext>
            </a:extLst>
          </p:cNvPr>
          <p:cNvPicPr>
            <a:picLocks noChangeAspect="1"/>
          </p:cNvPicPr>
          <p:nvPr/>
        </p:nvPicPr>
        <p:blipFill>
          <a:blip r:embed="rId3"/>
          <a:stretch>
            <a:fillRect/>
          </a:stretch>
        </p:blipFill>
        <p:spPr>
          <a:xfrm>
            <a:off x="-3490" y="5029987"/>
            <a:ext cx="12195490" cy="1828011"/>
          </a:xfrm>
          <a:prstGeom prst="rect">
            <a:avLst/>
          </a:prstGeom>
        </p:spPr>
      </p:pic>
      <p:sp>
        <p:nvSpPr>
          <p:cNvPr id="8" name="TextBox 7">
            <a:extLst>
              <a:ext uri="{FF2B5EF4-FFF2-40B4-BE49-F238E27FC236}">
                <a16:creationId xmlns:a16="http://schemas.microsoft.com/office/drawing/2014/main" id="{2E26DDA6-523B-4D2B-B9E1-D0BFB46F036E}"/>
              </a:ext>
            </a:extLst>
          </p:cNvPr>
          <p:cNvSpPr txBox="1"/>
          <p:nvPr/>
        </p:nvSpPr>
        <p:spPr>
          <a:xfrm>
            <a:off x="816429" y="3992243"/>
            <a:ext cx="6111550" cy="523220"/>
          </a:xfrm>
          <a:prstGeom prst="rect">
            <a:avLst/>
          </a:prstGeom>
          <a:noFill/>
        </p:spPr>
        <p:txBody>
          <a:bodyPr wrap="square">
            <a:spAutoFit/>
          </a:bodyPr>
          <a:lstStyle/>
          <a:p>
            <a:r>
              <a:rPr lang="en-IN" sz="2800" dirty="0">
                <a:solidFill>
                  <a:schemeClr val="accent2">
                    <a:lumMod val="50000"/>
                  </a:schemeClr>
                </a:solidFill>
              </a:rPr>
              <a:t>Output</a:t>
            </a:r>
            <a:r>
              <a:rPr lang="en-IN" sz="2000" dirty="0">
                <a:solidFill>
                  <a:schemeClr val="accent2">
                    <a:lumMod val="50000"/>
                  </a:schemeClr>
                </a:solidFill>
              </a:rPr>
              <a:t>:</a:t>
            </a:r>
          </a:p>
        </p:txBody>
      </p:sp>
      <p:pic>
        <p:nvPicPr>
          <p:cNvPr id="9" name="Picture 8">
            <a:extLst>
              <a:ext uri="{FF2B5EF4-FFF2-40B4-BE49-F238E27FC236}">
                <a16:creationId xmlns:a16="http://schemas.microsoft.com/office/drawing/2014/main" id="{C9D4CAE2-A6AF-DDDA-BAC3-E98FFFB9F31E}"/>
              </a:ext>
            </a:extLst>
          </p:cNvPr>
          <p:cNvPicPr>
            <a:picLocks noChangeAspect="1"/>
          </p:cNvPicPr>
          <p:nvPr/>
        </p:nvPicPr>
        <p:blipFill>
          <a:blip r:embed="rId4"/>
          <a:stretch>
            <a:fillRect/>
          </a:stretch>
        </p:blipFill>
        <p:spPr>
          <a:xfrm>
            <a:off x="10551497" y="0"/>
            <a:ext cx="1640503" cy="1072055"/>
          </a:xfrm>
          <a:prstGeom prst="rect">
            <a:avLst/>
          </a:prstGeom>
        </p:spPr>
      </p:pic>
    </p:spTree>
    <p:extLst>
      <p:ext uri="{BB962C8B-B14F-4D97-AF65-F5344CB8AC3E}">
        <p14:creationId xmlns:p14="http://schemas.microsoft.com/office/powerpoint/2010/main" val="4278766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80F92B-BB22-7E36-C0F3-27B05218FF2E}"/>
              </a:ext>
            </a:extLst>
          </p:cNvPr>
          <p:cNvSpPr txBox="1"/>
          <p:nvPr/>
        </p:nvSpPr>
        <p:spPr>
          <a:xfrm>
            <a:off x="1059025" y="687461"/>
            <a:ext cx="8215604" cy="1323439"/>
          </a:xfrm>
          <a:prstGeom prst="rect">
            <a:avLst/>
          </a:prstGeom>
          <a:noFill/>
        </p:spPr>
        <p:txBody>
          <a:bodyPr wrap="square">
            <a:spAutoFit/>
          </a:bodyPr>
          <a:lstStyle/>
          <a:p>
            <a:pPr algn="l"/>
            <a:endParaRPr lang="en-IN" sz="2000" b="0" i="0" u="none" strike="noStrike" baseline="0" dirty="0">
              <a:solidFill>
                <a:srgbClr val="000000"/>
              </a:solidFill>
              <a:latin typeface="Arial" panose="020B0604020202020204" pitchFamily="34" charset="0"/>
            </a:endParaRPr>
          </a:p>
          <a:p>
            <a:r>
              <a:rPr lang="en-US" sz="2000" b="0" i="0" u="none" strike="noStrike" baseline="0" dirty="0">
                <a:solidFill>
                  <a:srgbClr val="4D565D"/>
                </a:solidFill>
                <a:latin typeface="Arial" panose="020B0604020202020204" pitchFamily="34" charset="0"/>
              </a:rPr>
              <a:t>Write a query to calculate the bonus for all the employees, based on their ratings and salaries (Use the formula: 5% of salary * employee rating) ? </a:t>
            </a:r>
            <a:endParaRPr lang="en-US" sz="20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B4FCE4EA-FA41-63DE-E998-C3CB2F2EBC94}"/>
              </a:ext>
            </a:extLst>
          </p:cNvPr>
          <p:cNvSpPr txBox="1"/>
          <p:nvPr/>
        </p:nvSpPr>
        <p:spPr>
          <a:xfrm>
            <a:off x="1059025" y="2967335"/>
            <a:ext cx="8010329" cy="1015663"/>
          </a:xfrm>
          <a:prstGeom prst="rect">
            <a:avLst/>
          </a:prstGeom>
          <a:noFill/>
        </p:spPr>
        <p:txBody>
          <a:bodyPr wrap="square">
            <a:spAutoFit/>
          </a:bodyPr>
          <a:lstStyle/>
          <a:p>
            <a:r>
              <a:rPr lang="en-US" sz="2000" dirty="0">
                <a:solidFill>
                  <a:srgbClr val="0070C0"/>
                </a:solidFill>
              </a:rPr>
              <a:t>SELECT EMP_ID, FIRST_NAME, LAST_NAME, (0.05 * SALARY * EMP_RATING) AS BONUS</a:t>
            </a:r>
          </a:p>
          <a:p>
            <a:r>
              <a:rPr lang="en-US" sz="2000" dirty="0">
                <a:solidFill>
                  <a:srgbClr val="0070C0"/>
                </a:solidFill>
              </a:rPr>
              <a:t>FROM </a:t>
            </a:r>
            <a:r>
              <a:rPr lang="en-US" sz="2000" dirty="0" err="1">
                <a:solidFill>
                  <a:srgbClr val="0070C0"/>
                </a:solidFill>
              </a:rPr>
              <a:t>emp_record_table</a:t>
            </a:r>
            <a:r>
              <a:rPr lang="en-US" sz="2000" dirty="0">
                <a:solidFill>
                  <a:srgbClr val="0070C0"/>
                </a:solidFill>
              </a:rPr>
              <a:t>;</a:t>
            </a:r>
            <a:endParaRPr lang="en-IN" sz="2000" dirty="0">
              <a:solidFill>
                <a:srgbClr val="0070C0"/>
              </a:solidFill>
            </a:endParaRPr>
          </a:p>
        </p:txBody>
      </p:sp>
      <p:pic>
        <p:nvPicPr>
          <p:cNvPr id="6" name="Picture 5">
            <a:extLst>
              <a:ext uri="{FF2B5EF4-FFF2-40B4-BE49-F238E27FC236}">
                <a16:creationId xmlns:a16="http://schemas.microsoft.com/office/drawing/2014/main" id="{3F5D9AB5-8D5B-1C2D-6EBA-2EB234C425A8}"/>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1489644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87285-B6A5-18F7-2A72-63845095CB9A}"/>
              </a:ext>
            </a:extLst>
          </p:cNvPr>
          <p:cNvSpPr txBox="1"/>
          <p:nvPr/>
        </p:nvSpPr>
        <p:spPr>
          <a:xfrm>
            <a:off x="741784" y="655089"/>
            <a:ext cx="6111550" cy="523220"/>
          </a:xfrm>
          <a:prstGeom prst="rect">
            <a:avLst/>
          </a:prstGeom>
          <a:noFill/>
        </p:spPr>
        <p:txBody>
          <a:bodyPr wrap="square">
            <a:spAutoFit/>
          </a:bodyPr>
          <a:lstStyle/>
          <a:p>
            <a:r>
              <a:rPr lang="en-IN" sz="2800" dirty="0">
                <a:solidFill>
                  <a:schemeClr val="accent2">
                    <a:lumMod val="50000"/>
                  </a:schemeClr>
                </a:solidFill>
              </a:rPr>
              <a:t>Output</a:t>
            </a:r>
            <a:r>
              <a:rPr lang="en-IN" sz="2000" dirty="0">
                <a:solidFill>
                  <a:schemeClr val="accent2">
                    <a:lumMod val="50000"/>
                  </a:schemeClr>
                </a:solidFill>
              </a:rPr>
              <a:t>:</a:t>
            </a:r>
            <a:endParaRPr lang="en-IN" sz="2800" dirty="0">
              <a:solidFill>
                <a:schemeClr val="accent2">
                  <a:lumMod val="50000"/>
                </a:schemeClr>
              </a:solidFill>
            </a:endParaRPr>
          </a:p>
        </p:txBody>
      </p:sp>
      <p:pic>
        <p:nvPicPr>
          <p:cNvPr id="4" name="Picture 3">
            <a:extLst>
              <a:ext uri="{FF2B5EF4-FFF2-40B4-BE49-F238E27FC236}">
                <a16:creationId xmlns:a16="http://schemas.microsoft.com/office/drawing/2014/main" id="{A17DB8FA-E332-84E9-F938-67082FFA14C1}"/>
              </a:ext>
            </a:extLst>
          </p:cNvPr>
          <p:cNvPicPr>
            <a:picLocks noChangeAspect="1"/>
          </p:cNvPicPr>
          <p:nvPr/>
        </p:nvPicPr>
        <p:blipFill>
          <a:blip r:embed="rId2"/>
          <a:stretch>
            <a:fillRect/>
          </a:stretch>
        </p:blipFill>
        <p:spPr>
          <a:xfrm>
            <a:off x="2232696" y="1610616"/>
            <a:ext cx="7430814" cy="4949734"/>
          </a:xfrm>
          <a:prstGeom prst="rect">
            <a:avLst/>
          </a:prstGeom>
        </p:spPr>
      </p:pic>
      <p:pic>
        <p:nvPicPr>
          <p:cNvPr id="5" name="Picture 4">
            <a:extLst>
              <a:ext uri="{FF2B5EF4-FFF2-40B4-BE49-F238E27FC236}">
                <a16:creationId xmlns:a16="http://schemas.microsoft.com/office/drawing/2014/main" id="{FD0A8956-81BE-B969-65D8-C2DE4F676726}"/>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676158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E8408-97C2-D869-4478-F23E6EC732BB}"/>
              </a:ext>
            </a:extLst>
          </p:cNvPr>
          <p:cNvSpPr txBox="1"/>
          <p:nvPr/>
        </p:nvSpPr>
        <p:spPr>
          <a:xfrm>
            <a:off x="1282960" y="743444"/>
            <a:ext cx="8103636" cy="1569660"/>
          </a:xfrm>
          <a:prstGeom prst="rect">
            <a:avLst/>
          </a:prstGeom>
          <a:noFill/>
        </p:spPr>
        <p:txBody>
          <a:bodyPr wrap="square">
            <a:spAutoFit/>
          </a:bodyPr>
          <a:lstStyle/>
          <a:p>
            <a:pPr algn="l"/>
            <a:endParaRPr lang="en-IN" sz="2400" b="0" i="0" u="none" strike="noStrike" baseline="0" dirty="0">
              <a:solidFill>
                <a:srgbClr val="000000"/>
              </a:solidFill>
              <a:latin typeface="Arial" panose="020B0604020202020204" pitchFamily="34" charset="0"/>
            </a:endParaRPr>
          </a:p>
          <a:p>
            <a:r>
              <a:rPr lang="en-US" sz="2400" b="0" i="0" u="none" strike="noStrike" baseline="0" dirty="0">
                <a:solidFill>
                  <a:srgbClr val="4D565D"/>
                </a:solidFill>
                <a:latin typeface="Arial" panose="020B0604020202020204" pitchFamily="34" charset="0"/>
              </a:rPr>
              <a:t>Write a query to calculate the average salary distribution based on the continent and country. Take data from the employee record table ?</a:t>
            </a:r>
            <a:endParaRPr lang="en-US" sz="2400" b="0" i="0" u="none" strike="noStrike" baseline="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id="{B2F48FC0-2634-A00C-DB53-087C967F6197}"/>
              </a:ext>
            </a:extLst>
          </p:cNvPr>
          <p:cNvSpPr txBox="1"/>
          <p:nvPr/>
        </p:nvSpPr>
        <p:spPr>
          <a:xfrm>
            <a:off x="1282960" y="3150742"/>
            <a:ext cx="8327571" cy="1015663"/>
          </a:xfrm>
          <a:prstGeom prst="rect">
            <a:avLst/>
          </a:prstGeom>
          <a:noFill/>
        </p:spPr>
        <p:txBody>
          <a:bodyPr wrap="square">
            <a:spAutoFit/>
          </a:bodyPr>
          <a:lstStyle/>
          <a:p>
            <a:r>
              <a:rPr lang="en-US" sz="2000" dirty="0">
                <a:solidFill>
                  <a:srgbClr val="0070C0"/>
                </a:solidFill>
              </a:rPr>
              <a:t>SELECT CONTINENT, COUNTRY, AVG(SALARY) AS AVG_SALARY</a:t>
            </a:r>
          </a:p>
          <a:p>
            <a:r>
              <a:rPr lang="en-US" sz="2000" dirty="0">
                <a:solidFill>
                  <a:srgbClr val="0070C0"/>
                </a:solidFill>
              </a:rPr>
              <a:t>FROM </a:t>
            </a:r>
            <a:r>
              <a:rPr lang="en-US" sz="2000" dirty="0" err="1">
                <a:solidFill>
                  <a:srgbClr val="0070C0"/>
                </a:solidFill>
              </a:rPr>
              <a:t>emp_record_table</a:t>
            </a:r>
            <a:endParaRPr lang="en-US" sz="2000" dirty="0">
              <a:solidFill>
                <a:srgbClr val="0070C0"/>
              </a:solidFill>
            </a:endParaRPr>
          </a:p>
          <a:p>
            <a:r>
              <a:rPr lang="en-US" sz="2000" dirty="0">
                <a:solidFill>
                  <a:srgbClr val="0070C0"/>
                </a:solidFill>
              </a:rPr>
              <a:t>GROUP BY CONTINENT, COUNTRY;</a:t>
            </a:r>
            <a:endParaRPr lang="en-IN" sz="2000" dirty="0">
              <a:solidFill>
                <a:srgbClr val="0070C0"/>
              </a:solidFill>
            </a:endParaRPr>
          </a:p>
        </p:txBody>
      </p:sp>
      <p:pic>
        <p:nvPicPr>
          <p:cNvPr id="6" name="Picture 5">
            <a:extLst>
              <a:ext uri="{FF2B5EF4-FFF2-40B4-BE49-F238E27FC236}">
                <a16:creationId xmlns:a16="http://schemas.microsoft.com/office/drawing/2014/main" id="{95F92A3A-F58D-E201-4EE8-DE0D1EB6FA26}"/>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2156053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5B51E-8727-7724-CD0B-E018A938151E}"/>
              </a:ext>
            </a:extLst>
          </p:cNvPr>
          <p:cNvSpPr txBox="1"/>
          <p:nvPr/>
        </p:nvSpPr>
        <p:spPr>
          <a:xfrm>
            <a:off x="1525555" y="748395"/>
            <a:ext cx="6111550" cy="523220"/>
          </a:xfrm>
          <a:prstGeom prst="rect">
            <a:avLst/>
          </a:prstGeom>
          <a:noFill/>
        </p:spPr>
        <p:txBody>
          <a:bodyPr wrap="square">
            <a:spAutoFit/>
          </a:bodyPr>
          <a:lstStyle/>
          <a:p>
            <a:r>
              <a:rPr lang="en-IN" sz="2800" dirty="0">
                <a:solidFill>
                  <a:schemeClr val="accent2">
                    <a:lumMod val="50000"/>
                  </a:schemeClr>
                </a:solidFill>
              </a:rPr>
              <a:t>Output</a:t>
            </a:r>
            <a:r>
              <a:rPr lang="en-IN" sz="2000" dirty="0">
                <a:solidFill>
                  <a:schemeClr val="accent2">
                    <a:lumMod val="50000"/>
                  </a:schemeClr>
                </a:solidFill>
              </a:rPr>
              <a:t>:</a:t>
            </a:r>
          </a:p>
        </p:txBody>
      </p:sp>
      <p:pic>
        <p:nvPicPr>
          <p:cNvPr id="4" name="Picture 3">
            <a:extLst>
              <a:ext uri="{FF2B5EF4-FFF2-40B4-BE49-F238E27FC236}">
                <a16:creationId xmlns:a16="http://schemas.microsoft.com/office/drawing/2014/main" id="{11B8872C-E097-77E4-328E-77EB91B00426}"/>
              </a:ext>
            </a:extLst>
          </p:cNvPr>
          <p:cNvPicPr>
            <a:picLocks noChangeAspect="1"/>
          </p:cNvPicPr>
          <p:nvPr/>
        </p:nvPicPr>
        <p:blipFill>
          <a:blip r:embed="rId2"/>
          <a:stretch>
            <a:fillRect/>
          </a:stretch>
        </p:blipFill>
        <p:spPr>
          <a:xfrm>
            <a:off x="1694588" y="2158106"/>
            <a:ext cx="8802823" cy="3951499"/>
          </a:xfrm>
          <a:prstGeom prst="rect">
            <a:avLst/>
          </a:prstGeom>
        </p:spPr>
      </p:pic>
      <p:pic>
        <p:nvPicPr>
          <p:cNvPr id="5" name="Picture 4">
            <a:extLst>
              <a:ext uri="{FF2B5EF4-FFF2-40B4-BE49-F238E27FC236}">
                <a16:creationId xmlns:a16="http://schemas.microsoft.com/office/drawing/2014/main" id="{C43B08A9-FB45-D2D9-D53A-031A835BFAD1}"/>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77602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2C1861-3B95-47A7-18D4-48F9AE07E647}"/>
              </a:ext>
            </a:extLst>
          </p:cNvPr>
          <p:cNvPicPr>
            <a:picLocks noChangeAspect="1"/>
          </p:cNvPicPr>
          <p:nvPr/>
        </p:nvPicPr>
        <p:blipFill>
          <a:blip r:embed="rId2"/>
          <a:stretch>
            <a:fillRect/>
          </a:stretch>
        </p:blipFill>
        <p:spPr>
          <a:xfrm>
            <a:off x="0" y="1"/>
            <a:ext cx="12192000" cy="6989378"/>
          </a:xfrm>
          <a:prstGeom prst="rect">
            <a:avLst/>
          </a:prstGeom>
        </p:spPr>
      </p:pic>
    </p:spTree>
    <p:extLst>
      <p:ext uri="{BB962C8B-B14F-4D97-AF65-F5344CB8AC3E}">
        <p14:creationId xmlns:p14="http://schemas.microsoft.com/office/powerpoint/2010/main" val="2794577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EDF7CF-8F84-8905-D6C6-3E3C2842F8B9}"/>
              </a:ext>
            </a:extLst>
          </p:cNvPr>
          <p:cNvPicPr>
            <a:picLocks noChangeAspect="1"/>
          </p:cNvPicPr>
          <p:nvPr/>
        </p:nvPicPr>
        <p:blipFill>
          <a:blip r:embed="rId2"/>
          <a:stretch>
            <a:fillRect/>
          </a:stretch>
        </p:blipFill>
        <p:spPr>
          <a:xfrm>
            <a:off x="0" y="0"/>
            <a:ext cx="12192000" cy="6857999"/>
          </a:xfrm>
          <a:prstGeom prst="rect">
            <a:avLst/>
          </a:prstGeom>
        </p:spPr>
      </p:pic>
      <p:pic>
        <p:nvPicPr>
          <p:cNvPr id="10" name="Picture 9">
            <a:extLst>
              <a:ext uri="{FF2B5EF4-FFF2-40B4-BE49-F238E27FC236}">
                <a16:creationId xmlns:a16="http://schemas.microsoft.com/office/drawing/2014/main" id="{78943923-4B6E-7F44-0372-463A097DE2CD}"/>
              </a:ext>
            </a:extLst>
          </p:cNvPr>
          <p:cNvPicPr>
            <a:picLocks noChangeAspect="1"/>
          </p:cNvPicPr>
          <p:nvPr/>
        </p:nvPicPr>
        <p:blipFill rotWithShape="1">
          <a:blip r:embed="rId3"/>
          <a:srcRect l="3451"/>
          <a:stretch/>
        </p:blipFill>
        <p:spPr>
          <a:xfrm>
            <a:off x="0" y="-20117"/>
            <a:ext cx="12191999" cy="6857999"/>
          </a:xfrm>
          <a:prstGeom prst="rect">
            <a:avLst/>
          </a:prstGeom>
        </p:spPr>
      </p:pic>
      <p:pic>
        <p:nvPicPr>
          <p:cNvPr id="12" name="Picture 11">
            <a:extLst>
              <a:ext uri="{FF2B5EF4-FFF2-40B4-BE49-F238E27FC236}">
                <a16:creationId xmlns:a16="http://schemas.microsoft.com/office/drawing/2014/main" id="{17665394-830B-D679-A8D6-0695DB108F0F}"/>
              </a:ext>
            </a:extLst>
          </p:cNvPr>
          <p:cNvPicPr>
            <a:picLocks noChangeAspect="1"/>
          </p:cNvPicPr>
          <p:nvPr/>
        </p:nvPicPr>
        <p:blipFill>
          <a:blip r:embed="rId4">
            <a:alphaModFix amt="85000"/>
          </a:blip>
          <a:stretch>
            <a:fillRect/>
          </a:stretch>
        </p:blipFill>
        <p:spPr>
          <a:xfrm>
            <a:off x="543457" y="824105"/>
            <a:ext cx="5657645" cy="3697222"/>
          </a:xfrm>
          <a:prstGeom prst="rect">
            <a:avLst/>
          </a:prstGeom>
        </p:spPr>
      </p:pic>
    </p:spTree>
    <p:extLst>
      <p:ext uri="{BB962C8B-B14F-4D97-AF65-F5344CB8AC3E}">
        <p14:creationId xmlns:p14="http://schemas.microsoft.com/office/powerpoint/2010/main" val="359336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E6B4A-6FD3-0D20-6D53-2245534D1A0A}"/>
              </a:ext>
            </a:extLst>
          </p:cNvPr>
          <p:cNvSpPr txBox="1"/>
          <p:nvPr/>
        </p:nvSpPr>
        <p:spPr>
          <a:xfrm>
            <a:off x="1003042" y="673750"/>
            <a:ext cx="6111550" cy="584775"/>
          </a:xfrm>
          <a:prstGeom prst="rect">
            <a:avLst/>
          </a:prstGeom>
          <a:noFill/>
        </p:spPr>
        <p:txBody>
          <a:bodyPr wrap="square">
            <a:spAutoFit/>
          </a:bodyPr>
          <a:lstStyle/>
          <a:p>
            <a:r>
              <a:rPr lang="en-IN" sz="3200" dirty="0">
                <a:solidFill>
                  <a:srgbClr val="00B0F0"/>
                </a:solidFill>
                <a:latin typeface="Copperplate Gothic Bold" panose="020E0705020206020404" pitchFamily="34" charset="0"/>
              </a:rPr>
              <a:t>What is VEERAQTECH ?</a:t>
            </a:r>
            <a:endParaRPr lang="en-IN" sz="3200" dirty="0">
              <a:solidFill>
                <a:srgbClr val="00B0F0"/>
              </a:solidFill>
            </a:endParaRPr>
          </a:p>
        </p:txBody>
      </p:sp>
      <p:sp>
        <p:nvSpPr>
          <p:cNvPr id="5" name="TextBox 4">
            <a:extLst>
              <a:ext uri="{FF2B5EF4-FFF2-40B4-BE49-F238E27FC236}">
                <a16:creationId xmlns:a16="http://schemas.microsoft.com/office/drawing/2014/main" id="{6D5A1263-0904-5228-D9F2-1FF6F41D3202}"/>
              </a:ext>
            </a:extLst>
          </p:cNvPr>
          <p:cNvSpPr txBox="1"/>
          <p:nvPr/>
        </p:nvSpPr>
        <p:spPr>
          <a:xfrm>
            <a:off x="1152331" y="1043082"/>
            <a:ext cx="9652517" cy="3662541"/>
          </a:xfrm>
          <a:prstGeom prst="rect">
            <a:avLst/>
          </a:prstGeom>
          <a:noFill/>
        </p:spPr>
        <p:txBody>
          <a:bodyPr wrap="square">
            <a:spAutoFit/>
          </a:bodyPr>
          <a:lstStyle/>
          <a:p>
            <a:pPr algn="just"/>
            <a:endParaRPr lang="en-IN" sz="1600" b="0" i="0" u="none" strike="noStrike" baseline="0" dirty="0">
              <a:solidFill>
                <a:srgbClr val="000000"/>
              </a:solidFill>
              <a:latin typeface="Arial" panose="020B0604020202020204" pitchFamily="34" charset="0"/>
            </a:endParaRPr>
          </a:p>
          <a:p>
            <a:pPr algn="just"/>
            <a:r>
              <a:rPr lang="en-US" sz="1600" b="0" i="0" u="none" strike="noStrike" baseline="0" dirty="0">
                <a:solidFill>
                  <a:srgbClr val="000000"/>
                </a:solidFill>
                <a:latin typeface="Arial" panose="020B0604020202020204" pitchFamily="34" charset="0"/>
              </a:rPr>
              <a:t> </a:t>
            </a:r>
            <a:r>
              <a:rPr lang="en-US" sz="2400" b="1" i="0" u="none" strike="noStrike" baseline="0" dirty="0" err="1">
                <a:solidFill>
                  <a:srgbClr val="00B050"/>
                </a:solidFill>
                <a:latin typeface="Copperplate Gothic Bold" panose="020E0705020206020404" pitchFamily="34" charset="0"/>
              </a:rPr>
              <a:t>VeeraQtech</a:t>
            </a:r>
            <a:r>
              <a:rPr lang="en-US" sz="2400" b="0" i="0" u="none" strike="noStrike" baseline="0" dirty="0">
                <a:solidFill>
                  <a:srgbClr val="4D565D"/>
                </a:solidFill>
                <a:latin typeface="Arial" panose="020B0604020202020204" pitchFamily="34" charset="0"/>
              </a:rPr>
              <a:t> </a:t>
            </a:r>
            <a:r>
              <a:rPr lang="en-US" sz="2400" b="0" i="0" u="none" strike="noStrike" baseline="0" dirty="0">
                <a:solidFill>
                  <a:srgbClr val="002060"/>
                </a:solidFill>
                <a:latin typeface="Berlin Sans FB" panose="020E0602020502020306" pitchFamily="34" charset="0"/>
              </a:rPr>
              <a:t>is a startup that works in the Data Science field. </a:t>
            </a:r>
            <a:r>
              <a:rPr lang="en-US" sz="2400" b="1" i="0" u="none" strike="noStrike" baseline="0" dirty="0" err="1">
                <a:solidFill>
                  <a:srgbClr val="002060"/>
                </a:solidFill>
                <a:latin typeface="Copperplate Gothic Bold" panose="020E0705020206020404" pitchFamily="34" charset="0"/>
              </a:rPr>
              <a:t>VeeraQtech</a:t>
            </a:r>
            <a:r>
              <a:rPr lang="en-US" sz="2400" b="0" i="0" u="none" strike="noStrike" baseline="0" dirty="0">
                <a:solidFill>
                  <a:srgbClr val="002060"/>
                </a:solidFill>
                <a:latin typeface="Berlin Sans FB" panose="020E0602020502020306" pitchFamily="34" charset="0"/>
              </a:rPr>
              <a:t> has worked on fraud detection, market basket, self-driving cars, supply chain, algorithmic early detection of lung cancer, customer sentiment, and the drug discovery field. With the annual appraisal cycle around the corner, the HR department has asked us (Junior Database Administrator) to generate reports on employee details, their performance, and on the project that the employees have undertaken, to analyze the employee database and extract specific data based on different requirements</a:t>
            </a:r>
            <a:r>
              <a:rPr lang="en-US" sz="2000" b="0" i="0" u="none" strike="noStrike" baseline="0" dirty="0">
                <a:solidFill>
                  <a:srgbClr val="002060"/>
                </a:solidFill>
                <a:latin typeface="Berlin Sans FB" panose="020E0602020502020306" pitchFamily="34" charset="0"/>
              </a:rPr>
              <a:t>. </a:t>
            </a:r>
            <a:endParaRPr lang="en-IN" sz="2000" dirty="0">
              <a:solidFill>
                <a:srgbClr val="002060"/>
              </a:solidFill>
              <a:latin typeface="Berlin Sans FB" panose="020E0602020502020306" pitchFamily="34" charset="0"/>
            </a:endParaRPr>
          </a:p>
        </p:txBody>
      </p:sp>
      <p:pic>
        <p:nvPicPr>
          <p:cNvPr id="6" name="Picture 5">
            <a:extLst>
              <a:ext uri="{FF2B5EF4-FFF2-40B4-BE49-F238E27FC236}">
                <a16:creationId xmlns:a16="http://schemas.microsoft.com/office/drawing/2014/main" id="{742714E2-A8A1-47D9-B1FE-77A8ABA3B098}"/>
              </a:ext>
            </a:extLst>
          </p:cNvPr>
          <p:cNvPicPr>
            <a:picLocks noChangeAspect="1"/>
          </p:cNvPicPr>
          <p:nvPr/>
        </p:nvPicPr>
        <p:blipFill>
          <a:blip r:embed="rId2"/>
          <a:stretch>
            <a:fillRect/>
          </a:stretch>
        </p:blipFill>
        <p:spPr>
          <a:xfrm>
            <a:off x="10954137" y="1"/>
            <a:ext cx="1237863" cy="1043081"/>
          </a:xfrm>
          <a:prstGeom prst="rect">
            <a:avLst/>
          </a:prstGeom>
        </p:spPr>
      </p:pic>
    </p:spTree>
    <p:extLst>
      <p:ext uri="{BB962C8B-B14F-4D97-AF65-F5344CB8AC3E}">
        <p14:creationId xmlns:p14="http://schemas.microsoft.com/office/powerpoint/2010/main" val="423455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01C37D-5632-3717-3A38-A83BA7667C53}"/>
              </a:ext>
            </a:extLst>
          </p:cNvPr>
          <p:cNvSpPr txBox="1"/>
          <p:nvPr/>
        </p:nvSpPr>
        <p:spPr>
          <a:xfrm>
            <a:off x="685801" y="505799"/>
            <a:ext cx="6111550" cy="830997"/>
          </a:xfrm>
          <a:prstGeom prst="rect">
            <a:avLst/>
          </a:prstGeom>
          <a:noFill/>
        </p:spPr>
        <p:txBody>
          <a:bodyPr wrap="square">
            <a:spAutoFit/>
          </a:bodyPr>
          <a:lstStyle/>
          <a:p>
            <a:r>
              <a:rPr lang="en-IN" sz="2400" dirty="0">
                <a:latin typeface="Copperplate Gothic Bold" panose="020E0705020206020404" pitchFamily="34" charset="0"/>
              </a:rPr>
              <a:t>Objective</a:t>
            </a:r>
          </a:p>
          <a:p>
            <a:endParaRPr lang="en-IN" sz="2400" dirty="0">
              <a:latin typeface="Copperplate Gothic Bold" panose="020E0705020206020404" pitchFamily="34" charset="0"/>
            </a:endParaRPr>
          </a:p>
        </p:txBody>
      </p:sp>
      <p:sp>
        <p:nvSpPr>
          <p:cNvPr id="7" name="TextBox 6">
            <a:extLst>
              <a:ext uri="{FF2B5EF4-FFF2-40B4-BE49-F238E27FC236}">
                <a16:creationId xmlns:a16="http://schemas.microsoft.com/office/drawing/2014/main" id="{78FD7D58-B575-E852-F4AD-FE6DB5E9689C}"/>
              </a:ext>
            </a:extLst>
          </p:cNvPr>
          <p:cNvSpPr txBox="1"/>
          <p:nvPr/>
        </p:nvSpPr>
        <p:spPr>
          <a:xfrm>
            <a:off x="685801" y="1771672"/>
            <a:ext cx="11108093" cy="2923877"/>
          </a:xfrm>
          <a:prstGeom prst="rect">
            <a:avLst/>
          </a:prstGeom>
          <a:noFill/>
        </p:spPr>
        <p:txBody>
          <a:bodyPr wrap="square">
            <a:spAutoFit/>
          </a:bodyPr>
          <a:lstStyle/>
          <a:p>
            <a:pPr algn="just"/>
            <a:endParaRPr lang="en-IN" sz="1600" b="0" i="0" u="none" strike="noStrike" baseline="0" dirty="0">
              <a:solidFill>
                <a:schemeClr val="accent4">
                  <a:lumMod val="75000"/>
                </a:schemeClr>
              </a:solidFill>
              <a:latin typeface="Arial" panose="020B0604020202020204" pitchFamily="34" charset="0"/>
            </a:endParaRPr>
          </a:p>
          <a:p>
            <a:pPr algn="just"/>
            <a:r>
              <a:rPr lang="en-US" sz="1600" b="0" i="0" u="none" strike="noStrike" baseline="0" dirty="0">
                <a:solidFill>
                  <a:schemeClr val="accent4">
                    <a:lumMod val="75000"/>
                  </a:schemeClr>
                </a:solidFill>
                <a:latin typeface="Arial" panose="020B0604020202020204" pitchFamily="34" charset="0"/>
              </a:rPr>
              <a:t>                                                     </a:t>
            </a:r>
            <a:r>
              <a:rPr lang="en-US" sz="2400" b="0" i="0" u="none" strike="noStrike" baseline="0" dirty="0">
                <a:solidFill>
                  <a:schemeClr val="accent4">
                    <a:lumMod val="75000"/>
                  </a:schemeClr>
                </a:solidFill>
                <a:latin typeface="Arial Rounded MT Bold" panose="020F0704030504030204" pitchFamily="34" charset="0"/>
              </a:rPr>
              <a:t>To facilitate a better understanding, managers have provided ratings for each employee which will help the HR department to finalize the employee performance mapping. As a DBA, I should find the maximum salary of the employees and ensure that all jobs are meeting the organization's profile standard. You also need to calculate bonuses to find extra cost for expenses. This will raise the overall performance of the organization by ensuring that all required employees receive training</a:t>
            </a:r>
            <a:r>
              <a:rPr lang="en-US" sz="1600" b="0" i="0" u="none" strike="noStrike" baseline="0" dirty="0">
                <a:solidFill>
                  <a:schemeClr val="accent4">
                    <a:lumMod val="75000"/>
                  </a:schemeClr>
                </a:solidFill>
                <a:latin typeface="Arial Rounded MT Bold" panose="020F0704030504030204" pitchFamily="34" charset="0"/>
              </a:rPr>
              <a:t>. </a:t>
            </a:r>
            <a:endParaRPr lang="en-IN" sz="2400" dirty="0">
              <a:solidFill>
                <a:schemeClr val="accent4">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106847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F12DBC-4816-5703-8947-637A1D491ADD}"/>
              </a:ext>
            </a:extLst>
          </p:cNvPr>
          <p:cNvSpPr txBox="1"/>
          <p:nvPr/>
        </p:nvSpPr>
        <p:spPr>
          <a:xfrm>
            <a:off x="480527" y="412493"/>
            <a:ext cx="6111550" cy="461665"/>
          </a:xfrm>
          <a:prstGeom prst="rect">
            <a:avLst/>
          </a:prstGeom>
          <a:noFill/>
        </p:spPr>
        <p:txBody>
          <a:bodyPr wrap="square">
            <a:spAutoFit/>
          </a:bodyPr>
          <a:lstStyle/>
          <a:p>
            <a:r>
              <a:rPr lang="en-IN" sz="2400" dirty="0">
                <a:solidFill>
                  <a:schemeClr val="accent2">
                    <a:lumMod val="50000"/>
                  </a:schemeClr>
                </a:solidFill>
                <a:latin typeface="Berlin Sans FB" panose="020E0602020502020306" pitchFamily="34" charset="0"/>
              </a:rPr>
              <a:t>How is SQL used in VEERAQTECH ?</a:t>
            </a:r>
          </a:p>
        </p:txBody>
      </p:sp>
      <p:sp>
        <p:nvSpPr>
          <p:cNvPr id="5" name="TextBox 4">
            <a:extLst>
              <a:ext uri="{FF2B5EF4-FFF2-40B4-BE49-F238E27FC236}">
                <a16:creationId xmlns:a16="http://schemas.microsoft.com/office/drawing/2014/main" id="{B2B6B683-0081-48EE-0585-578A9DCC5CD9}"/>
              </a:ext>
            </a:extLst>
          </p:cNvPr>
          <p:cNvSpPr txBox="1"/>
          <p:nvPr/>
        </p:nvSpPr>
        <p:spPr>
          <a:xfrm>
            <a:off x="480527" y="1079346"/>
            <a:ext cx="6111550" cy="646331"/>
          </a:xfrm>
          <a:prstGeom prst="rect">
            <a:avLst/>
          </a:prstGeom>
          <a:noFill/>
        </p:spPr>
        <p:txBody>
          <a:bodyPr wrap="square">
            <a:spAutoFit/>
          </a:bodyPr>
          <a:lstStyle/>
          <a:p>
            <a:r>
              <a:rPr lang="en-US" sz="1800" b="0" i="0" u="none" strike="noStrike" baseline="0" dirty="0">
                <a:latin typeface="Sabon Next LT" panose="020B0502040204020203" pitchFamily="2" charset="0"/>
              </a:rPr>
              <a:t>With SQL we can execute queries against a large database system to extract certain piece of information.</a:t>
            </a:r>
            <a:endParaRPr lang="en-IN" sz="1800" dirty="0"/>
          </a:p>
        </p:txBody>
      </p:sp>
      <p:pic>
        <p:nvPicPr>
          <p:cNvPr id="6" name="Picture 5">
            <a:extLst>
              <a:ext uri="{FF2B5EF4-FFF2-40B4-BE49-F238E27FC236}">
                <a16:creationId xmlns:a16="http://schemas.microsoft.com/office/drawing/2014/main" id="{5823FE61-B664-1958-D8F1-2902FF8E0D56}"/>
              </a:ext>
            </a:extLst>
          </p:cNvPr>
          <p:cNvPicPr>
            <a:picLocks noChangeAspect="1"/>
          </p:cNvPicPr>
          <p:nvPr/>
        </p:nvPicPr>
        <p:blipFill>
          <a:blip r:embed="rId2"/>
          <a:stretch>
            <a:fillRect/>
          </a:stretch>
        </p:blipFill>
        <p:spPr>
          <a:xfrm>
            <a:off x="480527" y="2127741"/>
            <a:ext cx="5499538" cy="3650913"/>
          </a:xfrm>
          <a:prstGeom prst="rect">
            <a:avLst/>
          </a:prstGeom>
        </p:spPr>
      </p:pic>
      <p:pic>
        <p:nvPicPr>
          <p:cNvPr id="7" name="Picture 6">
            <a:extLst>
              <a:ext uri="{FF2B5EF4-FFF2-40B4-BE49-F238E27FC236}">
                <a16:creationId xmlns:a16="http://schemas.microsoft.com/office/drawing/2014/main" id="{F728FA7C-E9A2-7151-4CBA-D9267BDB9CF6}"/>
              </a:ext>
            </a:extLst>
          </p:cNvPr>
          <p:cNvPicPr>
            <a:picLocks noChangeAspect="1"/>
          </p:cNvPicPr>
          <p:nvPr/>
        </p:nvPicPr>
        <p:blipFill>
          <a:blip r:embed="rId3">
            <a:alphaModFix amt="70000"/>
          </a:blip>
          <a:stretch>
            <a:fillRect/>
          </a:stretch>
        </p:blipFill>
        <p:spPr>
          <a:xfrm>
            <a:off x="6744852" y="2127741"/>
            <a:ext cx="4819898" cy="3650913"/>
          </a:xfrm>
          <a:prstGeom prst="rect">
            <a:avLst/>
          </a:prstGeom>
        </p:spPr>
      </p:pic>
    </p:spTree>
    <p:extLst>
      <p:ext uri="{BB962C8B-B14F-4D97-AF65-F5344CB8AC3E}">
        <p14:creationId xmlns:p14="http://schemas.microsoft.com/office/powerpoint/2010/main" val="212167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2C7F99EC-BE28-61C4-8FEC-3E5D56F00297}"/>
              </a:ext>
            </a:extLst>
          </p:cNvPr>
          <p:cNvSpPr/>
          <p:nvPr/>
        </p:nvSpPr>
        <p:spPr>
          <a:xfrm>
            <a:off x="2485696" y="1894490"/>
            <a:ext cx="3563007" cy="1581808"/>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latin typeface="Bahnschrift SemiBold SemiConden" panose="020B0502040204020203" pitchFamily="34" charset="0"/>
              </a:rPr>
              <a:t>Employee Record</a:t>
            </a:r>
          </a:p>
        </p:txBody>
      </p:sp>
      <p:sp>
        <p:nvSpPr>
          <p:cNvPr id="2" name="Oval 1">
            <a:extLst>
              <a:ext uri="{FF2B5EF4-FFF2-40B4-BE49-F238E27FC236}">
                <a16:creationId xmlns:a16="http://schemas.microsoft.com/office/drawing/2014/main" id="{2D0543A3-E8B0-02FD-E2ED-5E5695253DB2}"/>
              </a:ext>
            </a:extLst>
          </p:cNvPr>
          <p:cNvSpPr/>
          <p:nvPr/>
        </p:nvSpPr>
        <p:spPr>
          <a:xfrm>
            <a:off x="8061433" y="1834056"/>
            <a:ext cx="3794235" cy="170267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latin typeface="Bahnschrift SemiBold SemiConden" panose="020B0502040204020203" pitchFamily="34" charset="0"/>
              </a:rPr>
              <a:t>Data Science Team</a:t>
            </a:r>
          </a:p>
        </p:txBody>
      </p:sp>
      <p:sp>
        <p:nvSpPr>
          <p:cNvPr id="3" name="Oval 2">
            <a:extLst>
              <a:ext uri="{FF2B5EF4-FFF2-40B4-BE49-F238E27FC236}">
                <a16:creationId xmlns:a16="http://schemas.microsoft.com/office/drawing/2014/main" id="{C3F03F3B-B09D-A1E8-E463-33B2686981F3}"/>
              </a:ext>
            </a:extLst>
          </p:cNvPr>
          <p:cNvSpPr/>
          <p:nvPr/>
        </p:nvSpPr>
        <p:spPr>
          <a:xfrm>
            <a:off x="2438399" y="4971393"/>
            <a:ext cx="3783725" cy="1581808"/>
          </a:xfrm>
          <a:prstGeom prst="ellipse">
            <a:avLst/>
          </a:prstGeom>
          <a:solidFill>
            <a:srgbClr val="FFC000"/>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latin typeface="Bahnschrift SemiBold SemiConden" panose="020B0502040204020203" pitchFamily="34" charset="0"/>
              </a:rPr>
              <a:t>Projects</a:t>
            </a:r>
          </a:p>
        </p:txBody>
      </p:sp>
      <p:cxnSp>
        <p:nvCxnSpPr>
          <p:cNvPr id="4" name="Straight Arrow Connector 3">
            <a:extLst>
              <a:ext uri="{FF2B5EF4-FFF2-40B4-BE49-F238E27FC236}">
                <a16:creationId xmlns:a16="http://schemas.microsoft.com/office/drawing/2014/main" id="{BDB01406-79C9-D722-11B8-548D0768E465}"/>
              </a:ext>
            </a:extLst>
          </p:cNvPr>
          <p:cNvCxnSpPr>
            <a:cxnSpLocks/>
          </p:cNvCxnSpPr>
          <p:nvPr/>
        </p:nvCxnSpPr>
        <p:spPr>
          <a:xfrm>
            <a:off x="6096000" y="2722180"/>
            <a:ext cx="19654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19CF9B6A-32EA-CC7E-AE9E-547237AC97E0}"/>
              </a:ext>
            </a:extLst>
          </p:cNvPr>
          <p:cNvCxnSpPr>
            <a:cxnSpLocks/>
          </p:cNvCxnSpPr>
          <p:nvPr/>
        </p:nvCxnSpPr>
        <p:spPr>
          <a:xfrm>
            <a:off x="4267200" y="3536732"/>
            <a:ext cx="0" cy="134006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148D3ED6-F0A5-2ADB-A20B-890E96DE296A}"/>
              </a:ext>
            </a:extLst>
          </p:cNvPr>
          <p:cNvPicPr>
            <a:picLocks noChangeAspect="1"/>
          </p:cNvPicPr>
          <p:nvPr/>
        </p:nvPicPr>
        <p:blipFill>
          <a:blip r:embed="rId2"/>
          <a:stretch>
            <a:fillRect/>
          </a:stretch>
        </p:blipFill>
        <p:spPr>
          <a:xfrm>
            <a:off x="10551497" y="0"/>
            <a:ext cx="1640503" cy="1072055"/>
          </a:xfrm>
          <a:prstGeom prst="rect">
            <a:avLst/>
          </a:prstGeom>
        </p:spPr>
      </p:pic>
    </p:spTree>
    <p:extLst>
      <p:ext uri="{BB962C8B-B14F-4D97-AF65-F5344CB8AC3E}">
        <p14:creationId xmlns:p14="http://schemas.microsoft.com/office/powerpoint/2010/main" val="192885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46ED76-800C-7BEE-B463-1E790C29264D}"/>
              </a:ext>
            </a:extLst>
          </p:cNvPr>
          <p:cNvPicPr>
            <a:picLocks noChangeAspect="1"/>
          </p:cNvPicPr>
          <p:nvPr/>
        </p:nvPicPr>
        <p:blipFill>
          <a:blip r:embed="rId2"/>
          <a:stretch>
            <a:fillRect/>
          </a:stretch>
        </p:blipFill>
        <p:spPr>
          <a:xfrm>
            <a:off x="0" y="2039007"/>
            <a:ext cx="12192000" cy="4818993"/>
          </a:xfrm>
          <a:prstGeom prst="rect">
            <a:avLst/>
          </a:prstGeom>
        </p:spPr>
      </p:pic>
      <p:sp>
        <p:nvSpPr>
          <p:cNvPr id="4" name="TextBox 3">
            <a:extLst>
              <a:ext uri="{FF2B5EF4-FFF2-40B4-BE49-F238E27FC236}">
                <a16:creationId xmlns:a16="http://schemas.microsoft.com/office/drawing/2014/main" id="{D7A3CDAC-C7DC-8C5D-5A12-5CF5738E9990}"/>
              </a:ext>
            </a:extLst>
          </p:cNvPr>
          <p:cNvSpPr txBox="1"/>
          <p:nvPr/>
        </p:nvSpPr>
        <p:spPr>
          <a:xfrm>
            <a:off x="630621" y="410335"/>
            <a:ext cx="11561379" cy="1323439"/>
          </a:xfrm>
          <a:prstGeom prst="rect">
            <a:avLst/>
          </a:prstGeom>
          <a:noFill/>
        </p:spPr>
        <p:txBody>
          <a:bodyPr wrap="square" rtlCol="0">
            <a:spAutoFit/>
          </a:bodyPr>
          <a:lstStyle/>
          <a:p>
            <a:r>
              <a:rPr lang="en-IN" sz="8000" dirty="0">
                <a:solidFill>
                  <a:schemeClr val="accent4"/>
                </a:solidFill>
                <a:latin typeface="Copperplate Gothic Bold" panose="020E0705020206020404" pitchFamily="34" charset="0"/>
              </a:rPr>
              <a:t>Employees Record</a:t>
            </a:r>
            <a:r>
              <a:rPr lang="en-IN" dirty="0">
                <a:solidFill>
                  <a:schemeClr val="accent4"/>
                </a:solidFill>
              </a:rPr>
              <a:t> </a:t>
            </a:r>
          </a:p>
        </p:txBody>
      </p:sp>
      <p:pic>
        <p:nvPicPr>
          <p:cNvPr id="5" name="Picture 4">
            <a:extLst>
              <a:ext uri="{FF2B5EF4-FFF2-40B4-BE49-F238E27FC236}">
                <a16:creationId xmlns:a16="http://schemas.microsoft.com/office/drawing/2014/main" id="{61CAA009-0E26-408C-C1EA-A7D75A677F1A}"/>
              </a:ext>
            </a:extLst>
          </p:cNvPr>
          <p:cNvPicPr>
            <a:picLocks noChangeAspect="1"/>
          </p:cNvPicPr>
          <p:nvPr/>
        </p:nvPicPr>
        <p:blipFill>
          <a:blip r:embed="rId3"/>
          <a:stretch>
            <a:fillRect/>
          </a:stretch>
        </p:blipFill>
        <p:spPr>
          <a:xfrm>
            <a:off x="10551497" y="0"/>
            <a:ext cx="1640503" cy="1072055"/>
          </a:xfrm>
          <a:prstGeom prst="rect">
            <a:avLst/>
          </a:prstGeom>
        </p:spPr>
      </p:pic>
    </p:spTree>
    <p:extLst>
      <p:ext uri="{BB962C8B-B14F-4D97-AF65-F5344CB8AC3E}">
        <p14:creationId xmlns:p14="http://schemas.microsoft.com/office/powerpoint/2010/main" val="32738479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1637</TotalTime>
  <Words>1195</Words>
  <Application>Microsoft Office PowerPoint</Application>
  <PresentationFormat>Widescreen</PresentationFormat>
  <Paragraphs>104</Paragraphs>
  <Slides>40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Algerian</vt:lpstr>
      <vt:lpstr>Arial</vt:lpstr>
      <vt:lpstr>Arial Rounded MT Bold</vt:lpstr>
      <vt:lpstr>Bahnschrift SemiBold SemiConden</vt:lpstr>
      <vt:lpstr>Berlin Sans FB</vt:lpstr>
      <vt:lpstr>Calibri</vt:lpstr>
      <vt:lpstr>Copperplate Gothic Bold</vt:lpstr>
      <vt:lpstr>Gill Sans MT</vt:lpstr>
      <vt:lpstr>Sabon Next LT</vt:lpstr>
      <vt:lpstr>Gallery</vt:lpstr>
      <vt:lpstr>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Jagan Kotte</dc:creator>
  <cp:lastModifiedBy>MY PC</cp:lastModifiedBy>
  <cp:revision>5</cp:revision>
  <dcterms:created xsi:type="dcterms:W3CDTF">2023-12-18T16:45:55Z</dcterms:created>
  <dcterms:modified xsi:type="dcterms:W3CDTF">2023-12-22T10:31:21Z</dcterms:modified>
</cp:coreProperties>
</file>