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4" r:id="rId2"/>
    <p:sldId id="289" r:id="rId3"/>
    <p:sldId id="283" r:id="rId4"/>
    <p:sldId id="258" r:id="rId5"/>
    <p:sldId id="259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8" r:id="rId14"/>
    <p:sldId id="281" r:id="rId15"/>
    <p:sldId id="285" r:id="rId16"/>
    <p:sldId id="287" r:id="rId17"/>
    <p:sldId id="290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25" autoAdjust="0"/>
  </p:normalViewPr>
  <p:slideViewPr>
    <p:cSldViewPr snapToGrid="0" snapToObjects="1">
      <p:cViewPr varScale="1">
        <p:scale>
          <a:sx n="68" d="100"/>
          <a:sy n="68" d="100"/>
        </p:scale>
        <p:origin x="-11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B150-3E2B-5B40-A347-8D93CE84607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32DDB-8F5F-684A-8AE7-55F19E9A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E8ADC30-6F59-9147-B647-BB1F8C6CE3C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2DDB-8F5F-684A-8AE7-55F19E9AA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2DDB-8F5F-684A-8AE7-55F19E9AA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2DDB-8F5F-684A-8AE7-55F19E9AA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2DDB-8F5F-684A-8AE7-55F19E9AA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2DDB-8F5F-684A-8AE7-55F19E9AA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2DDB-8F5F-684A-8AE7-55F19E9AA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/>
              <a:t>Though not clear how it compares to</a:t>
            </a:r>
          </a:p>
          <a:p>
            <a:r>
              <a:rPr lang="en-US" sz="1200" i="1" dirty="0" smtClean="0"/>
              <a:t>distributed scheduling schemes.</a:t>
            </a:r>
            <a:endParaRPr lang="en-US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2DDB-8F5F-684A-8AE7-55F19E9AA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4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99F3-D5A4-F442-9FB0-524F2381CBB3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6417-5E07-F842-A0EE-AFE81091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19608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High Speed Networks Need Proactive Congestion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47002"/>
            <a:ext cx="7772400" cy="1194675"/>
          </a:xfrm>
        </p:spPr>
        <p:txBody>
          <a:bodyPr rtlCol="0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i="1" dirty="0" smtClean="0">
                <a:solidFill>
                  <a:srgbClr val="000000"/>
                </a:solidFill>
              </a:rPr>
              <a:t>Lavanya Jose</a:t>
            </a:r>
            <a:r>
              <a:rPr lang="en-US" sz="2800" dirty="0" smtClean="0">
                <a:solidFill>
                  <a:srgbClr val="000000"/>
                </a:solidFill>
              </a:rPr>
              <a:t>, Lisa Yan, Nick </a:t>
            </a:r>
            <a:r>
              <a:rPr lang="en-US" sz="2800" dirty="0" err="1" smtClean="0">
                <a:solidFill>
                  <a:srgbClr val="000000"/>
                </a:solidFill>
              </a:rPr>
              <a:t>McKeown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Sachin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Katti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Stanford University 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5422900"/>
            <a:ext cx="200977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85800" y="4341677"/>
            <a:ext cx="3975982" cy="102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Mohammad </a:t>
            </a:r>
            <a:r>
              <a:rPr lang="en-US" sz="2800" dirty="0" err="1" smtClean="0">
                <a:solidFill>
                  <a:schemeClr val="tx1"/>
                </a:solidFill>
              </a:rPr>
              <a:t>Alizadeh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82218" y="4341677"/>
            <a:ext cx="3975982" cy="102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George Varghese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rgbClr val="BFBFBF"/>
                </a:solidFill>
              </a:rPr>
              <a:t>Microsoft Research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00028"/>
      </p:ext>
    </p:extLst>
  </p:cSld>
  <p:clrMapOvr>
    <a:masterClrMapping/>
  </p:clrMapOvr>
  <p:transition xmlns:p14="http://schemas.microsoft.com/office/powerpoint/2010/main" spd="slow" advTm="561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Rate Allocation (PERC)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69082"/>
              </p:ext>
            </p:extLst>
          </p:nvPr>
        </p:nvGraphicFramePr>
        <p:xfrm>
          <a:off x="104587" y="1663962"/>
          <a:ext cx="2040394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0197"/>
                <a:gridCol w="1020197"/>
              </a:tblGrid>
              <a:tr h="183293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b="1" i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∞</a:t>
                      </a:r>
                      <a:endParaRPr lang="en-US" sz="2400" b="1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∞</a:t>
                      </a:r>
                      <a:endParaRPr lang="en-US" sz="2400" b="1" i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2405528" y="1663962"/>
            <a:ext cx="4674639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Capacity at Link 1: </a:t>
            </a:r>
            <a:r>
              <a:rPr lang="en-US" dirty="0" smtClean="0"/>
              <a:t>30G</a:t>
            </a:r>
          </a:p>
          <a:p>
            <a:pPr eaLnBrk="1" hangingPunct="1"/>
            <a:r>
              <a:rPr lang="en-US" dirty="0" smtClean="0"/>
              <a:t>So Fair </a:t>
            </a:r>
            <a:r>
              <a:rPr lang="en-US" dirty="0"/>
              <a:t>Share Rate: 30G/2 = 15G</a:t>
            </a:r>
          </a:p>
          <a:p>
            <a:pPr eaLnBrk="1" hangingPunct="1"/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154686" y="2724352"/>
            <a:ext cx="861299" cy="7459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806"/>
              <a:gd name="adj6" fmla="val -103001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15 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5624856" y="4416690"/>
            <a:ext cx="609395" cy="4064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859"/>
              <a:gd name="adj6" fmla="val -70085"/>
            </a:avLst>
          </a:prstGeom>
          <a:solidFill>
            <a:srgbClr val="B3A2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20" name="Line Callout 2 19"/>
          <p:cNvSpPr/>
          <p:nvPr/>
        </p:nvSpPr>
        <p:spPr>
          <a:xfrm>
            <a:off x="5624856" y="5085142"/>
            <a:ext cx="609395" cy="4064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757"/>
              <a:gd name="adj6" fmla="val -58537"/>
            </a:avLst>
          </a:prstGeom>
          <a:solidFill>
            <a:srgbClr val="B3A2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∞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93842" y="3327711"/>
            <a:ext cx="3751944" cy="2800852"/>
            <a:chOff x="4921008" y="5093204"/>
            <a:chExt cx="2516095" cy="1878279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26130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4988538" y="5093204"/>
              <a:ext cx="1917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Link 1</a:t>
              </a:r>
            </a:p>
            <a:p>
              <a:pPr algn="ctr"/>
              <a:r>
                <a:rPr lang="en-US" sz="2800" i="1" dirty="0" smtClean="0"/>
                <a:t>30 G</a:t>
              </a:r>
              <a:endParaRPr lang="en-US" sz="2800" i="1" dirty="0"/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4921008" y="5188811"/>
              <a:ext cx="1870642" cy="488359"/>
              <a:chOff x="285055" y="3487828"/>
              <a:chExt cx="1870642" cy="488359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833966" y="3732008"/>
                <a:ext cx="1321731" cy="0"/>
              </a:xfrm>
              <a:prstGeom prst="straightConnector1">
                <a:avLst/>
              </a:prstGeom>
              <a:ln w="38100" cmpd="sng">
                <a:solidFill>
                  <a:srgbClr val="215968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4" name="Picture 33" descr="1280px-Router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055" y="3487828"/>
                <a:ext cx="678243" cy="488359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/>
            <p:cNvCxnSpPr/>
            <p:nvPr userDrawn="1"/>
          </p:nvCxnSpPr>
          <p:spPr>
            <a:xfrm>
              <a:off x="679165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 userDrawn="1"/>
          </p:nvCxnSpPr>
          <p:spPr>
            <a:xfrm>
              <a:off x="5261300" y="6157826"/>
              <a:ext cx="1530350" cy="0"/>
            </a:xfrm>
            <a:prstGeom prst="straightConnector1">
              <a:avLst/>
            </a:prstGeom>
            <a:ln w="57150" cmpd="thinThick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 userDrawn="1"/>
          </p:nvCxnSpPr>
          <p:spPr>
            <a:xfrm>
              <a:off x="5261300" y="6607015"/>
              <a:ext cx="1530350" cy="0"/>
            </a:xfrm>
            <a:prstGeom prst="straightConnector1">
              <a:avLst/>
            </a:prstGeom>
            <a:ln w="57150" cmpd="thinThick">
              <a:solidFill>
                <a:srgbClr val="0000FF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5478347" y="6256139"/>
              <a:ext cx="1488898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3366FF"/>
                  </a:solidFill>
                </a:rPr>
                <a:t>Flow B</a:t>
              </a:r>
              <a:endParaRPr lang="en-US" sz="2800" i="1" dirty="0">
                <a:solidFill>
                  <a:srgbClr val="3366FF"/>
                </a:solidFill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5478347" y="5789433"/>
              <a:ext cx="1958756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</a:rPr>
                <a:t>Flow A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053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00"/>
    </mc:Choice>
    <mc:Fallback>
      <p:transition xmlns:p14="http://schemas.microsoft.com/office/powerpoint/2010/main" spd="slow" advTm="283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44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Bottleneck info. takes time to propagate</a:t>
            </a:r>
            <a:endParaRPr lang="en-US" i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09418"/>
              </p:ext>
            </p:extLst>
          </p:nvPr>
        </p:nvGraphicFramePr>
        <p:xfrm>
          <a:off x="104587" y="1663962"/>
          <a:ext cx="2040394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0197"/>
                <a:gridCol w="1020197"/>
              </a:tblGrid>
              <a:tr h="183293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b="1" i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∞</a:t>
                      </a:r>
                      <a:endParaRPr lang="en-US" sz="2400" b="1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80611" y="2487778"/>
            <a:ext cx="76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/>
              <a:t>10 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30825" y="2487778"/>
            <a:ext cx="44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/>
              <a:t>∞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93866" y="3327711"/>
            <a:ext cx="5224078" cy="2800852"/>
            <a:chOff x="4921008" y="5093204"/>
            <a:chExt cx="3503316" cy="1878279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26130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988538" y="5093204"/>
              <a:ext cx="1917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Link 1</a:t>
              </a:r>
            </a:p>
            <a:p>
              <a:pPr algn="ctr"/>
              <a:r>
                <a:rPr lang="en-US" sz="2800" i="1" dirty="0" smtClean="0"/>
                <a:t>30 G</a:t>
              </a:r>
              <a:endParaRPr lang="en-US" sz="2800" i="1" dirty="0"/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6507137" y="5093632"/>
              <a:ext cx="1917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Link 2</a:t>
              </a:r>
            </a:p>
            <a:p>
              <a:pPr algn="ctr"/>
              <a:r>
                <a:rPr lang="en-US" sz="2800" i="1" dirty="0" smtClean="0"/>
                <a:t>10 G</a:t>
              </a:r>
              <a:endParaRPr lang="en-US" sz="2800" i="1" dirty="0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4921008" y="5188811"/>
              <a:ext cx="1559083" cy="488359"/>
              <a:chOff x="285055" y="3487828"/>
              <a:chExt cx="1559083" cy="488359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833966" y="3732008"/>
                <a:ext cx="1010172" cy="0"/>
              </a:xfrm>
              <a:prstGeom prst="straightConnector1">
                <a:avLst/>
              </a:prstGeom>
              <a:ln w="38100" cmpd="sng">
                <a:solidFill>
                  <a:srgbClr val="215968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9" name="Picture 38" descr="1280px-Router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055" y="3487828"/>
                <a:ext cx="678243" cy="488359"/>
              </a:xfrm>
              <a:prstGeom prst="rect">
                <a:avLst/>
              </a:prstGeom>
            </p:spPr>
          </p:pic>
        </p:grpSp>
        <p:cxnSp>
          <p:nvCxnSpPr>
            <p:cNvPr id="29" name="Straight Connector 28"/>
            <p:cNvCxnSpPr/>
            <p:nvPr userDrawn="1"/>
          </p:nvCxnSpPr>
          <p:spPr>
            <a:xfrm>
              <a:off x="679165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 userDrawn="1"/>
          </p:nvCxnSpPr>
          <p:spPr>
            <a:xfrm>
              <a:off x="5261300" y="6157826"/>
              <a:ext cx="1530350" cy="0"/>
            </a:xfrm>
            <a:prstGeom prst="straightConnector1">
              <a:avLst/>
            </a:prstGeom>
            <a:ln w="57150" cmpd="thinThick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 userDrawn="1"/>
          </p:nvCxnSpPr>
          <p:spPr>
            <a:xfrm>
              <a:off x="5261300" y="6607015"/>
              <a:ext cx="2749847" cy="0"/>
            </a:xfrm>
            <a:prstGeom prst="straightConnector1">
              <a:avLst/>
            </a:prstGeom>
            <a:ln w="57150" cmpd="thinThick">
              <a:solidFill>
                <a:srgbClr val="0000FF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 userDrawn="1"/>
          </p:nvSpPr>
          <p:spPr>
            <a:xfrm>
              <a:off x="6216996" y="6247650"/>
              <a:ext cx="1488898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3366FF"/>
                  </a:solidFill>
                </a:rPr>
                <a:t>Flow B</a:t>
              </a:r>
              <a:endParaRPr lang="en-US" sz="2800" i="1" dirty="0">
                <a:solidFill>
                  <a:srgbClr val="3366FF"/>
                </a:solidFill>
              </a:endParaRPr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6452064" y="5188811"/>
              <a:ext cx="1559083" cy="488359"/>
              <a:chOff x="285055" y="3487828"/>
              <a:chExt cx="1559083" cy="488359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833966" y="3732008"/>
                <a:ext cx="1010172" cy="0"/>
              </a:xfrm>
              <a:prstGeom prst="straightConnector1">
                <a:avLst/>
              </a:prstGeom>
              <a:ln w="38100" cmpd="sng">
                <a:solidFill>
                  <a:srgbClr val="215968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7" name="Picture 36" descr="1280px-Router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055" y="3487828"/>
                <a:ext cx="678243" cy="488359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 userDrawn="1"/>
          </p:nvSpPr>
          <p:spPr>
            <a:xfrm>
              <a:off x="5478347" y="5789433"/>
              <a:ext cx="1958756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</a:rPr>
                <a:t>Flow A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6901814" y="3834394"/>
            <a:ext cx="0" cy="2294169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1701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99"/>
    </mc:Choice>
    <mc:Fallback>
      <p:transition xmlns:p14="http://schemas.microsoft.com/office/powerpoint/2010/main" spd="slow" advTm="182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 converges fast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2" y="1560412"/>
            <a:ext cx="2618850" cy="1871806"/>
          </a:xfrm>
          <a:prstGeom prst="rect">
            <a:avLst/>
          </a:prstGeom>
        </p:spPr>
      </p:pic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08700"/>
              </p:ext>
            </p:extLst>
          </p:nvPr>
        </p:nvGraphicFramePr>
        <p:xfrm>
          <a:off x="629052" y="4208685"/>
          <a:ext cx="76200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/>
                <a:gridCol w="2540000"/>
                <a:gridCol w="2540000"/>
              </a:tblGrid>
              <a:tr h="7366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RCP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PERC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Median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14</a:t>
                      </a:r>
                      <a:r>
                        <a:rPr lang="en-US" sz="3200" baseline="0" dirty="0" smtClean="0"/>
                        <a:t> RTTs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 RTTs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Tail</a:t>
                      </a:r>
                      <a:r>
                        <a:rPr lang="en-US" sz="3200" baseline="0" dirty="0" smtClean="0"/>
                        <a:t> (99</a:t>
                      </a:r>
                      <a:r>
                        <a:rPr lang="en-US" sz="3200" baseline="30000" dirty="0" smtClean="0"/>
                        <a:t>th</a:t>
                      </a:r>
                      <a:r>
                        <a:rPr lang="en-US" sz="3200" baseline="0" dirty="0" smtClean="0"/>
                        <a:t>)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71 RTTs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 RTTs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3F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69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28"/>
    </mc:Choice>
    <mc:Fallback>
      <p:transition xmlns:p14="http://schemas.microsoft.com/office/powerpoint/2010/main" spd="slow" advTm="136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1882"/>
            <a:ext cx="8229600" cy="1143000"/>
          </a:xfrm>
        </p:spPr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7"/>
    </mc:Choice>
    <mc:Fallback>
      <p:transition xmlns:p14="http://schemas.microsoft.com/office/powerpoint/2010/main" spd="slow" advTm="20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PERC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981"/>
            <a:ext cx="7764247" cy="39638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 smtClean="0"/>
          </a:p>
          <a:p>
            <a:pPr algn="ctr"/>
            <a:endParaRPr lang="en-US" sz="1000" b="1" dirty="0" smtClean="0"/>
          </a:p>
          <a:p>
            <a:pPr marL="742950" indent="-742950">
              <a:buAutoNum type="arabicPeriod"/>
            </a:pPr>
            <a:r>
              <a:rPr lang="en-US" sz="3600" b="1" dirty="0" smtClean="0"/>
              <a:t>Robust</a:t>
            </a:r>
            <a:r>
              <a:rPr lang="en-US" sz="3600" dirty="0" smtClean="0"/>
              <a:t> </a:t>
            </a:r>
            <a:r>
              <a:rPr lang="en-US" sz="3600" dirty="0" smtClean="0"/>
              <a:t>to control </a:t>
            </a:r>
            <a:r>
              <a:rPr lang="en-US" sz="3600" dirty="0" smtClean="0"/>
              <a:t>packet losses </a:t>
            </a:r>
          </a:p>
          <a:p>
            <a:pPr lvl="1" indent="0">
              <a:buNone/>
            </a:pP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b="1" dirty="0" smtClean="0"/>
              <a:t>Simple computation</a:t>
            </a:r>
            <a:r>
              <a:rPr lang="en-US" sz="3600" dirty="0" smtClean="0"/>
              <a:t> </a:t>
            </a:r>
            <a:r>
              <a:rPr lang="en-US" sz="3600" dirty="0" smtClean="0"/>
              <a:t>in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9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84"/>
    </mc:Choice>
    <mc:Fallback>
      <p:transition xmlns:p14="http://schemas.microsoft.com/office/powerpoint/2010/main" spd="slow" advTm="132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max-</a:t>
            </a:r>
            <a:r>
              <a:rPr lang="en-US" dirty="0" smtClean="0"/>
              <a:t>min fair </a:t>
            </a:r>
            <a:r>
              <a:rPr lang="en-US" dirty="0"/>
              <a:t>rates quickly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35432" y="2797257"/>
            <a:ext cx="5555457" cy="204537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343300"/>
            <a:ext cx="2504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Fair Queuing?</a:t>
            </a:r>
          </a:p>
          <a:p>
            <a:r>
              <a:rPr lang="en-US" sz="3200" dirty="0" err="1" smtClean="0"/>
              <a:t>Fastpass</a:t>
            </a:r>
            <a:r>
              <a:rPr lang="en-US" sz="3200" dirty="0" smtClean="0"/>
              <a:t>?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207865" y="2212481"/>
            <a:ext cx="476604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/>
              <a:t>reactive schemes (</a:t>
            </a:r>
            <a:r>
              <a:rPr lang="en-US" sz="3200" dirty="0" smtClean="0"/>
              <a:t>RCP </a:t>
            </a:r>
            <a:r>
              <a:rPr lang="en-US" sz="3200" dirty="0"/>
              <a:t>etc.)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2520" y="4169690"/>
            <a:ext cx="595447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/>
              <a:t>explicit rate calculation (PERC etc.) </a:t>
            </a:r>
          </a:p>
        </p:txBody>
      </p:sp>
    </p:spTree>
    <p:extLst>
      <p:ext uri="{BB962C8B-B14F-4D97-AF65-F5344CB8AC3E}">
        <p14:creationId xmlns:p14="http://schemas.microsoft.com/office/powerpoint/2010/main" val="75252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20"/>
    </mc:Choice>
    <mc:Fallback>
      <p:transition xmlns:p14="http://schemas.microsoft.com/office/powerpoint/2010/main" spd="slow" advTm="346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“ideal rates”?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Max-min fair?</a:t>
            </a:r>
          </a:p>
          <a:p>
            <a:r>
              <a:rPr lang="en-US" dirty="0" smtClean="0"/>
              <a:t>Fast distributed rate calculation schemes for other metrics?</a:t>
            </a:r>
          </a:p>
        </p:txBody>
      </p:sp>
    </p:spTree>
    <p:extLst>
      <p:ext uri="{BB962C8B-B14F-4D97-AF65-F5344CB8AC3E}">
        <p14:creationId xmlns:p14="http://schemas.microsoft.com/office/powerpoint/2010/main" val="287123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95"/>
    </mc:Choice>
    <mc:Fallback>
      <p:transition xmlns:p14="http://schemas.microsoft.com/office/powerpoint/2010/main" spd="slow" advTm="22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2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dimension- </a:t>
            </a:r>
            <a:r>
              <a:rPr lang="en-US" dirty="0" smtClean="0"/>
              <a:t>Queue Sizes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35432" y="2797257"/>
            <a:ext cx="5555457" cy="204537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4837918"/>
            <a:ext cx="3436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Fastpass</a:t>
            </a:r>
            <a:endParaRPr lang="en-US" sz="3200" dirty="0"/>
          </a:p>
          <a:p>
            <a:r>
              <a:rPr lang="en-US" sz="3200" dirty="0" smtClean="0"/>
              <a:t>Timeslot </a:t>
            </a:r>
            <a:r>
              <a:rPr lang="en-US" sz="3200" dirty="0" smtClean="0"/>
              <a:t>allocation</a:t>
            </a:r>
          </a:p>
          <a:p>
            <a:r>
              <a:rPr lang="en-US" sz="3200" dirty="0" smtClean="0"/>
              <a:t>Zero-queues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79936" y="1473415"/>
            <a:ext cx="37068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TCP (AIMD)</a:t>
            </a:r>
          </a:p>
          <a:p>
            <a:pPr algn="ctr"/>
            <a:r>
              <a:rPr lang="en-US" sz="3200" dirty="0" smtClean="0"/>
              <a:t>Queue ~ </a:t>
            </a:r>
            <a:r>
              <a:rPr lang="en-US" sz="3200" dirty="0" smtClean="0"/>
              <a:t>BDP/</a:t>
            </a:r>
            <a:r>
              <a:rPr lang="en-US" sz="3200" dirty="0" err="1" smtClean="0"/>
              <a:t>sqrt</a:t>
            </a:r>
            <a:r>
              <a:rPr lang="en-US" sz="3200" dirty="0" smtClean="0"/>
              <a:t>(N)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093994" y="3549833"/>
            <a:ext cx="420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Explicit Rate Calculation</a:t>
            </a:r>
          </a:p>
          <a:p>
            <a:pPr algn="ctr"/>
            <a:r>
              <a:rPr lang="en-US" sz="3200" dirty="0" smtClean="0"/>
              <a:t>RTT timescales</a:t>
            </a:r>
          </a:p>
          <a:p>
            <a:pPr algn="ctr"/>
            <a:r>
              <a:rPr lang="en-US" sz="3200" dirty="0" smtClean="0"/>
              <a:t>Transient </a:t>
            </a:r>
            <a:r>
              <a:rPr lang="en-US" sz="3200" dirty="0" err="1" smtClean="0"/>
              <a:t>Incast</a:t>
            </a:r>
            <a:r>
              <a:rPr lang="en-US" sz="3200" dirty="0" smtClean="0"/>
              <a:t> Queues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79739" y="2768314"/>
            <a:ext cx="23142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Fair Queuing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408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100G, a typical flow lasts a few RTTs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35" y="34046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1MB / 100 Gb/s</a:t>
            </a:r>
            <a:r>
              <a:rPr lang="en-US" sz="2800" dirty="0"/>
              <a:t> </a:t>
            </a:r>
            <a:r>
              <a:rPr lang="en-US" sz="2800" dirty="0" smtClean="0"/>
              <a:t> = 80 µs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13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34"/>
    </mc:Choice>
    <mc:Fallback>
      <p:transition xmlns:p14="http://schemas.microsoft.com/office/powerpoint/2010/main" spd="slow" advTm="2413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35" y="29174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Convergence times matter at 100G.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82"/>
    </mc:Choice>
    <mc:Fallback>
      <p:transition xmlns:p14="http://schemas.microsoft.com/office/powerpoint/2010/main" spd="slow" advTm="110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congestion algorithms are slow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3774400" y="7694083"/>
            <a:ext cx="6400800" cy="4574117"/>
            <a:chOff x="23698200" y="8610600"/>
            <a:chExt cx="6400800" cy="4574117"/>
          </a:xfrm>
        </p:grpSpPr>
        <p:grpSp>
          <p:nvGrpSpPr>
            <p:cNvPr id="45" name="Group 44"/>
            <p:cNvGrpSpPr/>
            <p:nvPr/>
          </p:nvGrpSpPr>
          <p:grpSpPr>
            <a:xfrm>
              <a:off x="23698200" y="8610600"/>
              <a:ext cx="6400800" cy="3352800"/>
              <a:chOff x="2622176" y="2300941"/>
              <a:chExt cx="3656358" cy="1915235"/>
            </a:xfrm>
          </p:grpSpPr>
          <p:cxnSp>
            <p:nvCxnSpPr>
              <p:cNvPr id="48" name="Elbow Connector 47"/>
              <p:cNvCxnSpPr/>
              <p:nvPr/>
            </p:nvCxnSpPr>
            <p:spPr>
              <a:xfrm rot="10800000" flipV="1">
                <a:off x="4087624" y="2823277"/>
                <a:ext cx="2190910" cy="1392895"/>
              </a:xfrm>
              <a:prstGeom prst="bentConnector3">
                <a:avLst>
                  <a:gd name="adj1" fmla="val -879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3488765" y="2300941"/>
                <a:ext cx="1927412" cy="104588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Adjust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Flow Rate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Arrow Connector 49"/>
              <p:cNvCxnSpPr>
                <a:endCxn id="49" idx="1"/>
              </p:cNvCxnSpPr>
              <p:nvPr/>
            </p:nvCxnSpPr>
            <p:spPr>
              <a:xfrm>
                <a:off x="2622176" y="2823883"/>
                <a:ext cx="8665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10800000">
                <a:off x="2636777" y="2809285"/>
                <a:ext cx="1465445" cy="1406891"/>
              </a:xfrm>
              <a:prstGeom prst="bentConnector3">
                <a:avLst>
                  <a:gd name="adj1" fmla="val 100207"/>
                </a:avLst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25374600" y="11353800"/>
              <a:ext cx="3374117" cy="18309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Measure Congestion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8575000" y="9525000"/>
              <a:ext cx="1517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650535" y="2891057"/>
            <a:ext cx="4122556" cy="2633477"/>
            <a:chOff x="2672571" y="4207796"/>
            <a:chExt cx="4122556" cy="2633477"/>
          </a:xfrm>
        </p:grpSpPr>
        <p:grpSp>
          <p:nvGrpSpPr>
            <p:cNvPr id="71" name="Group 70"/>
            <p:cNvGrpSpPr/>
            <p:nvPr/>
          </p:nvGrpSpPr>
          <p:grpSpPr>
            <a:xfrm>
              <a:off x="2672571" y="4207796"/>
              <a:ext cx="4122556" cy="1915235"/>
              <a:chOff x="2622176" y="2300941"/>
              <a:chExt cx="4122556" cy="1915235"/>
            </a:xfrm>
          </p:grpSpPr>
          <p:cxnSp>
            <p:nvCxnSpPr>
              <p:cNvPr id="75" name="Elbow Connector 74"/>
              <p:cNvCxnSpPr/>
              <p:nvPr/>
            </p:nvCxnSpPr>
            <p:spPr>
              <a:xfrm rot="10800000" flipV="1">
                <a:off x="4087623" y="2823884"/>
                <a:ext cx="2657109" cy="1392290"/>
              </a:xfrm>
              <a:prstGeom prst="bentConnector3">
                <a:avLst>
                  <a:gd name="adj1" fmla="val 19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488765" y="2300941"/>
                <a:ext cx="1927412" cy="104588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Adjust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Flow Rate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endCxn id="76" idx="1"/>
              </p:cNvCxnSpPr>
              <p:nvPr/>
            </p:nvCxnSpPr>
            <p:spPr>
              <a:xfrm>
                <a:off x="2622176" y="2823883"/>
                <a:ext cx="8665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5416177" y="2809285"/>
                <a:ext cx="1328555" cy="14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>
                <a:off x="2636777" y="2809285"/>
                <a:ext cx="1465445" cy="1406891"/>
              </a:xfrm>
              <a:prstGeom prst="bentConnector3">
                <a:avLst>
                  <a:gd name="adj1" fmla="val 100207"/>
                </a:avLst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/>
            <p:cNvSpPr/>
            <p:nvPr/>
          </p:nvSpPr>
          <p:spPr>
            <a:xfrm>
              <a:off x="3539160" y="5795390"/>
              <a:ext cx="1927412" cy="10458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Measure Congestion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 flipV="1">
              <a:off x="5904338" y="6123030"/>
              <a:ext cx="738042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2952169" y="6123030"/>
              <a:ext cx="41193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913611" y="1819964"/>
            <a:ext cx="4173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They don’t use any explicit info!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5311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570"/>
    </mc:Choice>
    <mc:Fallback>
      <p:transition xmlns:p14="http://schemas.microsoft.com/office/powerpoint/2010/main" spd="slow" advTm="465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explicit info., schedule flows faster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1977" y="1645840"/>
            <a:ext cx="3751944" cy="2800852"/>
            <a:chOff x="4921008" y="5093204"/>
            <a:chExt cx="2516095" cy="1878279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526130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 userDrawn="1"/>
          </p:nvSpPr>
          <p:spPr>
            <a:xfrm>
              <a:off x="4988538" y="5093204"/>
              <a:ext cx="1917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Link 1</a:t>
              </a:r>
            </a:p>
            <a:p>
              <a:pPr algn="ctr"/>
              <a:r>
                <a:rPr lang="en-US" sz="2800" i="1" dirty="0" smtClean="0"/>
                <a:t>30 Gb/s</a:t>
              </a:r>
              <a:endParaRPr lang="en-US" sz="2800" i="1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4921008" y="5188811"/>
              <a:ext cx="1870642" cy="488359"/>
              <a:chOff x="285055" y="3487828"/>
              <a:chExt cx="1870642" cy="488359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833966" y="3732008"/>
                <a:ext cx="1321731" cy="0"/>
              </a:xfrm>
              <a:prstGeom prst="straightConnector1">
                <a:avLst/>
              </a:prstGeom>
              <a:ln w="38100" cmpd="sng">
                <a:solidFill>
                  <a:srgbClr val="215968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13" descr="1280px-Router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055" y="3487828"/>
                <a:ext cx="678243" cy="488359"/>
              </a:xfrm>
              <a:prstGeom prst="rect">
                <a:avLst/>
              </a:prstGeom>
            </p:spPr>
          </p:pic>
        </p:grpSp>
        <p:cxnSp>
          <p:nvCxnSpPr>
            <p:cNvPr id="8" name="Straight Connector 7"/>
            <p:cNvCxnSpPr/>
            <p:nvPr userDrawn="1"/>
          </p:nvCxnSpPr>
          <p:spPr>
            <a:xfrm>
              <a:off x="679165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 userDrawn="1"/>
          </p:nvCxnSpPr>
          <p:spPr>
            <a:xfrm>
              <a:off x="5261300" y="6157826"/>
              <a:ext cx="1530350" cy="0"/>
            </a:xfrm>
            <a:prstGeom prst="straightConnector1">
              <a:avLst/>
            </a:prstGeom>
            <a:ln w="57150" cmpd="thinThick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 userDrawn="1"/>
          </p:nvCxnSpPr>
          <p:spPr>
            <a:xfrm>
              <a:off x="5261300" y="6607015"/>
              <a:ext cx="1530350" cy="0"/>
            </a:xfrm>
            <a:prstGeom prst="straightConnector1">
              <a:avLst/>
            </a:prstGeom>
            <a:ln w="57150" cmpd="thinThick">
              <a:solidFill>
                <a:srgbClr val="0000FF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 userDrawn="1"/>
          </p:nvSpPr>
          <p:spPr>
            <a:xfrm>
              <a:off x="5478347" y="6256139"/>
              <a:ext cx="1488898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3366FF"/>
                  </a:solidFill>
                </a:rPr>
                <a:t>Flow B</a:t>
              </a:r>
              <a:endParaRPr lang="en-US" sz="2800" i="1" dirty="0">
                <a:solidFill>
                  <a:srgbClr val="3366FF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478347" y="5789433"/>
              <a:ext cx="1958756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</a:rPr>
                <a:t>Flow A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55569"/>
              </p:ext>
            </p:extLst>
          </p:nvPr>
        </p:nvGraphicFramePr>
        <p:xfrm>
          <a:off x="3002676" y="5142973"/>
          <a:ext cx="2975080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9580"/>
                <a:gridCol w="2325500"/>
              </a:tblGrid>
              <a:tr h="183293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b="1" i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/>
                        <a:t>10 x</a:t>
                      </a:r>
                      <a:r>
                        <a:rPr lang="en-US" sz="2400" b="0" i="0" baseline="0" dirty="0" smtClean="0"/>
                        <a:t> 1.5KB</a:t>
                      </a:r>
                      <a:endParaRPr lang="en-US" sz="2400" b="1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 smtClean="0"/>
                        <a:t>5 x 1.5KB</a:t>
                      </a:r>
                      <a:endParaRPr lang="en-US" sz="2400" b="1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0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45"/>
    </mc:Choice>
    <mc:Fallback>
      <p:transition xmlns:p14="http://schemas.microsoft.com/office/powerpoint/2010/main" spd="slow" advTm="63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 Use explicit info.- allocate rates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1977" y="1645840"/>
            <a:ext cx="3751944" cy="2800852"/>
            <a:chOff x="4921008" y="5093204"/>
            <a:chExt cx="2516095" cy="1878279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526130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 userDrawn="1"/>
          </p:nvSpPr>
          <p:spPr>
            <a:xfrm>
              <a:off x="4988538" y="5093204"/>
              <a:ext cx="1917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Link 1</a:t>
              </a:r>
            </a:p>
            <a:p>
              <a:pPr algn="ctr"/>
              <a:r>
                <a:rPr lang="en-US" sz="2800" i="1" dirty="0" smtClean="0"/>
                <a:t>30 Gb/s</a:t>
              </a:r>
              <a:endParaRPr lang="en-US" sz="2800" i="1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4921008" y="5188811"/>
              <a:ext cx="1870642" cy="488359"/>
              <a:chOff x="285055" y="3487828"/>
              <a:chExt cx="1870642" cy="488359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833966" y="3732008"/>
                <a:ext cx="1321731" cy="0"/>
              </a:xfrm>
              <a:prstGeom prst="straightConnector1">
                <a:avLst/>
              </a:prstGeom>
              <a:ln w="38100" cmpd="sng">
                <a:solidFill>
                  <a:srgbClr val="215968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13" descr="1280px-Router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055" y="3487828"/>
                <a:ext cx="678243" cy="488359"/>
              </a:xfrm>
              <a:prstGeom prst="rect">
                <a:avLst/>
              </a:prstGeom>
            </p:spPr>
          </p:pic>
        </p:grpSp>
        <p:cxnSp>
          <p:nvCxnSpPr>
            <p:cNvPr id="8" name="Straight Connector 7"/>
            <p:cNvCxnSpPr/>
            <p:nvPr userDrawn="1"/>
          </p:nvCxnSpPr>
          <p:spPr>
            <a:xfrm>
              <a:off x="679165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 userDrawn="1"/>
          </p:nvCxnSpPr>
          <p:spPr>
            <a:xfrm>
              <a:off x="5261300" y="6157826"/>
              <a:ext cx="1530350" cy="0"/>
            </a:xfrm>
            <a:prstGeom prst="straightConnector1">
              <a:avLst/>
            </a:prstGeom>
            <a:ln w="57150" cmpd="thinThick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 userDrawn="1"/>
          </p:nvCxnSpPr>
          <p:spPr>
            <a:xfrm>
              <a:off x="5261300" y="6607015"/>
              <a:ext cx="1530350" cy="0"/>
            </a:xfrm>
            <a:prstGeom prst="straightConnector1">
              <a:avLst/>
            </a:prstGeom>
            <a:ln w="57150" cmpd="thinThick">
              <a:solidFill>
                <a:srgbClr val="0000FF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 userDrawn="1"/>
          </p:nvSpPr>
          <p:spPr>
            <a:xfrm>
              <a:off x="5478347" y="6256139"/>
              <a:ext cx="1488898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3366FF"/>
                  </a:solidFill>
                </a:rPr>
                <a:t>Flow B</a:t>
              </a:r>
              <a:endParaRPr lang="en-US" sz="2800" i="1" dirty="0">
                <a:solidFill>
                  <a:srgbClr val="3366FF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478347" y="5789433"/>
              <a:ext cx="1958756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</a:rPr>
                <a:t>Flow A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16102"/>
              </p:ext>
            </p:extLst>
          </p:nvPr>
        </p:nvGraphicFramePr>
        <p:xfrm>
          <a:off x="3002676" y="5142973"/>
          <a:ext cx="2975080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9580"/>
                <a:gridCol w="2325500"/>
              </a:tblGrid>
              <a:tr h="183293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b="1" i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/>
                        <a:t>10 x</a:t>
                      </a:r>
                      <a:r>
                        <a:rPr lang="en-US" sz="2400" b="0" i="0" baseline="0" dirty="0" smtClean="0"/>
                        <a:t> 1.5KB</a:t>
                      </a:r>
                      <a:endParaRPr lang="en-US" sz="2400" b="1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 smtClean="0"/>
                        <a:t>5 x 1.5KB</a:t>
                      </a:r>
                      <a:endParaRPr lang="en-US" sz="2400" b="1" i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8751" y="3376879"/>
            <a:ext cx="278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3366FF"/>
                </a:solidFill>
              </a:rPr>
              <a:t>Flow B = 15Gb/s</a:t>
            </a:r>
            <a:endParaRPr lang="en-US" sz="2800" i="1" dirty="0">
              <a:solidFill>
                <a:srgbClr val="33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147" y="2854887"/>
            <a:ext cx="2920853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Flow A = 15Gb/s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565" y="2359206"/>
            <a:ext cx="31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</a:t>
            </a:r>
            <a:r>
              <a:rPr lang="en-US" sz="2800" i="1" dirty="0" smtClean="0"/>
              <a:t> = 0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868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91"/>
    </mc:Choice>
    <mc:Fallback>
      <p:transition xmlns:p14="http://schemas.microsoft.com/office/powerpoint/2010/main" spd="slow" advTm="186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(2) Use explicit info.- schedule packets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1977" y="1645840"/>
            <a:ext cx="3751944" cy="2800852"/>
            <a:chOff x="4921008" y="5093204"/>
            <a:chExt cx="2516095" cy="1878279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526130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 userDrawn="1"/>
          </p:nvSpPr>
          <p:spPr>
            <a:xfrm>
              <a:off x="4988538" y="5093204"/>
              <a:ext cx="1917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Link 1</a:t>
              </a:r>
            </a:p>
            <a:p>
              <a:pPr algn="ctr"/>
              <a:r>
                <a:rPr lang="en-US" sz="2800" i="1" dirty="0" smtClean="0"/>
                <a:t>30 Gb/s</a:t>
              </a:r>
              <a:endParaRPr lang="en-US" sz="2800" i="1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4921008" y="5188811"/>
              <a:ext cx="1870642" cy="488359"/>
              <a:chOff x="285055" y="3487828"/>
              <a:chExt cx="1870642" cy="488359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833966" y="3732008"/>
                <a:ext cx="1321731" cy="0"/>
              </a:xfrm>
              <a:prstGeom prst="straightConnector1">
                <a:avLst/>
              </a:prstGeom>
              <a:ln w="38100" cmpd="sng">
                <a:solidFill>
                  <a:srgbClr val="215968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13" descr="1280px-Router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055" y="3487828"/>
                <a:ext cx="678243" cy="488359"/>
              </a:xfrm>
              <a:prstGeom prst="rect">
                <a:avLst/>
              </a:prstGeom>
            </p:spPr>
          </p:pic>
        </p:grpSp>
        <p:cxnSp>
          <p:nvCxnSpPr>
            <p:cNvPr id="8" name="Straight Connector 7"/>
            <p:cNvCxnSpPr/>
            <p:nvPr userDrawn="1"/>
          </p:nvCxnSpPr>
          <p:spPr>
            <a:xfrm>
              <a:off x="6791650" y="5307783"/>
              <a:ext cx="0" cy="16637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 userDrawn="1"/>
          </p:nvCxnSpPr>
          <p:spPr>
            <a:xfrm>
              <a:off x="5261300" y="6157826"/>
              <a:ext cx="1530350" cy="0"/>
            </a:xfrm>
            <a:prstGeom prst="straightConnector1">
              <a:avLst/>
            </a:prstGeom>
            <a:ln w="57150" cmpd="thinThick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 userDrawn="1"/>
          </p:nvSpPr>
          <p:spPr>
            <a:xfrm>
              <a:off x="5478347" y="5789433"/>
              <a:ext cx="1958756" cy="35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</a:rPr>
                <a:t>Flow A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94300"/>
              </p:ext>
            </p:extLst>
          </p:nvPr>
        </p:nvGraphicFramePr>
        <p:xfrm>
          <a:off x="3002676" y="5142973"/>
          <a:ext cx="2975080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9580"/>
                <a:gridCol w="2325500"/>
              </a:tblGrid>
              <a:tr h="183293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b="1" i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/>
                        <a:t>10 x</a:t>
                      </a:r>
                      <a:r>
                        <a:rPr lang="en-US" sz="2400" b="0" i="0" baseline="0" dirty="0" smtClean="0"/>
                        <a:t> 1.5KB</a:t>
                      </a:r>
                      <a:endParaRPr lang="en-US" sz="2400" b="1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 smtClean="0"/>
                        <a:t>10 x 1.5KB</a:t>
                      </a:r>
                      <a:endParaRPr lang="en-US" sz="2400" b="1" i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6147" y="2854887"/>
            <a:ext cx="292085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1.5KB/ (30Gb/s) = 0.4us </a:t>
            </a: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0.4us A</a:t>
            </a:r>
          </a:p>
          <a:p>
            <a:r>
              <a:rPr lang="en-US" sz="2800" i="1" dirty="0" smtClean="0">
                <a:solidFill>
                  <a:srgbClr val="3366FF"/>
                </a:solidFill>
              </a:rPr>
              <a:t>0.8us B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1.2us A</a:t>
            </a:r>
          </a:p>
          <a:p>
            <a:r>
              <a:rPr lang="en-US" sz="2800" i="1" dirty="0" smtClean="0">
                <a:solidFill>
                  <a:srgbClr val="3366FF"/>
                </a:solidFill>
              </a:rPr>
              <a:t>1.6us B</a:t>
            </a:r>
          </a:p>
          <a:p>
            <a:endParaRPr lang="en-US" sz="2800" i="1" dirty="0" smtClean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09413" y="3903205"/>
            <a:ext cx="2282023" cy="0"/>
          </a:xfrm>
          <a:prstGeom prst="straightConnector1">
            <a:avLst/>
          </a:prstGeom>
          <a:ln w="57150" cmpd="thinThick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3068" y="3379985"/>
            <a:ext cx="2220211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3366FF"/>
                </a:solidFill>
              </a:rPr>
              <a:t>Flow B</a:t>
            </a:r>
            <a:endParaRPr lang="en-US" sz="2800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3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69"/>
    </mc:Choice>
    <mc:Fallback>
      <p:transition xmlns:p14="http://schemas.microsoft.com/office/powerpoint/2010/main" spd="slow" advTm="153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rates v/s scheduling packets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2417725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/>
              <a:t>Rate allocation easier to enforce at 100Gb/s</a:t>
            </a:r>
            <a:endParaRPr lang="en-US" sz="3600" i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52400" y="35447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9169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59"/>
    </mc:Choice>
    <mc:Fallback>
      <p:transition xmlns:p14="http://schemas.microsoft.com/office/powerpoint/2010/main" spd="slow" advTm="134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Rate Allocation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68241" y="4865862"/>
            <a:ext cx="410321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8241" y="1434800"/>
            <a:ext cx="0" cy="340782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187" y="1857327"/>
            <a:ext cx="275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D</a:t>
            </a:r>
            <a:r>
              <a:rPr lang="en-US" sz="2800" dirty="0" smtClean="0">
                <a:solidFill>
                  <a:srgbClr val="800000"/>
                </a:solidFill>
              </a:rPr>
              <a:t>istributed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187" y="4308320"/>
            <a:ext cx="291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C</a:t>
            </a:r>
            <a:r>
              <a:rPr lang="en-US" sz="2800" dirty="0" smtClean="0">
                <a:solidFill>
                  <a:srgbClr val="800000"/>
                </a:solidFill>
              </a:rPr>
              <a:t>entralized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2810" y="4865862"/>
            <a:ext cx="277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Timeslots/ packet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9533" y="4825466"/>
            <a:ext cx="398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Rates at RTT timescales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9895" y="2118937"/>
            <a:ext cx="1624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X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9350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52"/>
    </mc:Choice>
    <mc:Fallback>
      <p:transition xmlns:p14="http://schemas.microsoft.com/office/powerpoint/2010/main" spd="slow" advTm="107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7.1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426</Words>
  <Application>Microsoft Macintosh PowerPoint</Application>
  <PresentationFormat>On-screen Show (4:3)</PresentationFormat>
  <Paragraphs>144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High Speed Networks Need Proactive Congestion Control</vt:lpstr>
      <vt:lpstr>At 100G, a typical flow lasts a few RTTs</vt:lpstr>
      <vt:lpstr>Convergence times matter at 100G.</vt:lpstr>
      <vt:lpstr>Most congestion algorithms are slow</vt:lpstr>
      <vt:lpstr>Use explicit info., schedule flows faster</vt:lpstr>
      <vt:lpstr>(1) Use explicit info.- allocate rates</vt:lpstr>
      <vt:lpstr>(2) Use explicit info.- schedule packets</vt:lpstr>
      <vt:lpstr>Allocating rates v/s scheduling packets</vt:lpstr>
      <vt:lpstr>Distributed Rate Allocation</vt:lpstr>
      <vt:lpstr>Distributed Rate Allocation (PERC)</vt:lpstr>
      <vt:lpstr>Bottleneck info. takes time to propagate</vt:lpstr>
      <vt:lpstr>PERC converges fast</vt:lpstr>
      <vt:lpstr>Open Questions</vt:lpstr>
      <vt:lpstr>Making PERC practical</vt:lpstr>
      <vt:lpstr>Getting to max-min fair rates quickly</vt:lpstr>
      <vt:lpstr>What are “ideal rates”?</vt:lpstr>
      <vt:lpstr>That’s all.</vt:lpstr>
      <vt:lpstr>Another dimension- Queue Sizes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Jose</dc:creator>
  <cp:lastModifiedBy>Lavanya Jose</cp:lastModifiedBy>
  <cp:revision>44</cp:revision>
  <dcterms:created xsi:type="dcterms:W3CDTF">2016-01-31T01:53:15Z</dcterms:created>
  <dcterms:modified xsi:type="dcterms:W3CDTF">2016-02-01T03:06:52Z</dcterms:modified>
</cp:coreProperties>
</file>