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xlsm" ContentType="application/vnd.ms-excel.sheet.macroEnabled.12"/>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7" r:id="rId3"/>
    <p:sldId id="261" r:id="rId4"/>
    <p:sldId id="258" r:id="rId5"/>
    <p:sldId id="262" r:id="rId6"/>
    <p:sldId id="263" r:id="rId7"/>
    <p:sldId id="259" r:id="rId8"/>
    <p:sldId id="267" r:id="rId9"/>
    <p:sldId id="265" r:id="rId10"/>
    <p:sldId id="264"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snapToObjects="1">
      <p:cViewPr varScale="1">
        <p:scale>
          <a:sx n="85" d="100"/>
          <a:sy n="85" d="100"/>
        </p:scale>
        <p:origin x="-120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pieChart>
        <c:varyColors val="1"/>
        <c:ser>
          <c:idx val="0"/>
          <c:order val="0"/>
          <c:tx>
            <c:strRef>
              <c:f>Sheet1!$B$1</c:f>
              <c:strCache>
                <c:ptCount val="1"/>
                <c:pt idx="0">
                  <c:v>Fraction of Total Flows in Bing Workload</c:v>
                </c:pt>
              </c:strCache>
            </c:strRef>
          </c:tx>
          <c:dPt>
            <c:idx val="0"/>
            <c:bubble3D val="0"/>
          </c:dPt>
          <c:dPt>
            <c:idx val="1"/>
            <c:bubble3D val="0"/>
          </c:dPt>
          <c:dPt>
            <c:idx val="2"/>
            <c:bubble3D val="0"/>
          </c:dPt>
          <c:dLbls>
            <c:showLegendKey val="0"/>
            <c:showVal val="0"/>
            <c:showCatName val="0"/>
            <c:showSerName val="0"/>
            <c:showPercent val="1"/>
            <c:showBubbleSize val="0"/>
            <c:showLeaderLines val="1"/>
          </c:dLbls>
          <c:cat>
            <c:strRef>
              <c:f>Sheet1!$A$2:$A$4</c:f>
              <c:strCache>
                <c:ptCount val="3"/>
                <c:pt idx="0">
                  <c:v>Small (1-10KB)</c:v>
                </c:pt>
                <c:pt idx="1">
                  <c:v>Medium (10KB-1MB)</c:v>
                </c:pt>
                <c:pt idx="2">
                  <c:v>Large (1MB-100MB)</c:v>
                </c:pt>
              </c:strCache>
            </c:strRef>
          </c:cat>
          <c:val>
            <c:numRef>
              <c:f>Sheet1!$B$2:$B$4</c:f>
              <c:numCache>
                <c:formatCode>0%</c:formatCode>
                <c:ptCount val="3"/>
                <c:pt idx="0">
                  <c:v>0.14</c:v>
                </c:pt>
                <c:pt idx="1">
                  <c:v>0.56</c:v>
                </c:pt>
                <c:pt idx="2">
                  <c:v>0.3</c:v>
                </c:pt>
              </c:numCache>
            </c:numRef>
          </c:val>
        </c:ser>
        <c:dLbls>
          <c:showLegendKey val="0"/>
          <c:showVal val="0"/>
          <c:showCatName val="0"/>
          <c:showSerName val="0"/>
          <c:showPercent val="0"/>
          <c:showBubbleSize val="0"/>
          <c:showLeaderLines val="1"/>
        </c:dLbls>
        <c:firstSliceAng val="0"/>
      </c:pieChart>
      <c:spPr>
        <a:noFill/>
        <a:ln w="25411">
          <a:noFill/>
        </a:ln>
      </c:spPr>
    </c:plotArea>
    <c:legend>
      <c:legendPos val="b"/>
      <c:layout>
        <c:manualLayout>
          <c:xMode val="edge"/>
          <c:yMode val="edge"/>
          <c:x val="0.0011684707747922"/>
          <c:y val="0.25319838798695"/>
          <c:w val="0.345740468727118"/>
          <c:h val="0.528351245413239"/>
        </c:manualLayout>
      </c:layout>
      <c:overlay val="0"/>
    </c:legend>
    <c:plotVisOnly val="1"/>
    <c:dispBlanksAs val="gap"/>
    <c:showDLblsOverMax val="0"/>
  </c:chart>
  <c:txPr>
    <a:bodyPr/>
    <a:lstStyle/>
    <a:p>
      <a:pPr>
        <a:defRPr sz="1801"/>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AD74C-E7EC-AC43-AA33-6E83B1C6C2AD}" type="datetimeFigureOut">
              <a:rPr lang="en-US" smtClean="0"/>
              <a:t>7/10/16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4CAFF9-2EC7-D24E-A9CA-1492CEE168B8}" type="slidenum">
              <a:rPr lang="en-US" smtClean="0"/>
              <a:t>‹#›</a:t>
            </a:fld>
            <a:endParaRPr lang="en-US"/>
          </a:p>
        </p:txBody>
      </p:sp>
    </p:spTree>
    <p:extLst>
      <p:ext uri="{BB962C8B-B14F-4D97-AF65-F5344CB8AC3E}">
        <p14:creationId xmlns:p14="http://schemas.microsoft.com/office/powerpoint/2010/main" val="30838713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I’m </a:t>
            </a:r>
            <a:r>
              <a:rPr lang="en-US" dirty="0" err="1" smtClean="0">
                <a:latin typeface="Calibri" charset="0"/>
              </a:rPr>
              <a:t>gonna</a:t>
            </a:r>
            <a:r>
              <a:rPr lang="en-US" dirty="0" smtClean="0">
                <a:latin typeface="Calibri" charset="0"/>
              </a:rPr>
              <a:t> describe why high speed networks need proactive congestion control</a:t>
            </a:r>
            <a:endParaRPr lang="en-US" dirty="0">
              <a:latin typeface="Calibri" charset="0"/>
            </a:endParaRPr>
          </a:p>
          <a:p>
            <a:pPr eaLnBrk="1" hangingPunct="1">
              <a:spcBef>
                <a:spcPct val="0"/>
              </a:spcBef>
            </a:pPr>
            <a:r>
              <a:rPr lang="en-US" dirty="0">
                <a:latin typeface="Calibri" charset="0"/>
              </a:rPr>
              <a:t>----- Meeting Notes (11/3/15 09:43) -----</a:t>
            </a:r>
          </a:p>
          <a:p>
            <a:pPr eaLnBrk="1" hangingPunct="1">
              <a:spcBef>
                <a:spcPct val="0"/>
              </a:spcBef>
            </a:pPr>
            <a:r>
              <a:rPr lang="en-US" dirty="0">
                <a:latin typeface="Calibri" charset="0"/>
              </a:rPr>
              <a:t>test story</a:t>
            </a:r>
          </a:p>
          <a:p>
            <a:pPr eaLnBrk="1" hangingPunct="1">
              <a:spcBef>
                <a:spcPct val="0"/>
              </a:spcBef>
            </a:pPr>
            <a:r>
              <a:rPr lang="en-US" dirty="0">
                <a:latin typeface="Calibri" charset="0"/>
              </a:rPr>
              <a:t>see how well it holds up</a:t>
            </a:r>
          </a:p>
          <a:p>
            <a:pPr eaLnBrk="1" hangingPunct="1">
              <a:spcBef>
                <a:spcPct val="0"/>
              </a:spcBef>
            </a:pPr>
            <a:endParaRPr lang="en-US" dirty="0">
              <a:latin typeface="Calibri" charset="0"/>
            </a:endParaRPr>
          </a:p>
          <a:p>
            <a:pPr eaLnBrk="1" hangingPunct="1">
              <a:spcBef>
                <a:spcPct val="0"/>
              </a:spcBef>
            </a:pPr>
            <a:r>
              <a:rPr lang="en-US" dirty="0">
                <a:latin typeface="Calibri" charset="0"/>
              </a:rPr>
              <a:t>implement</a:t>
            </a:r>
          </a:p>
          <a:p>
            <a:pPr eaLnBrk="1" hangingPunct="1">
              <a:spcBef>
                <a:spcPct val="0"/>
              </a:spcBef>
            </a:pPr>
            <a:endParaRPr lang="en-US" dirty="0">
              <a:latin typeface="Calibri" charset="0"/>
            </a:endParaRPr>
          </a:p>
          <a:p>
            <a:pPr eaLnBrk="1" hangingPunct="1">
              <a:spcBef>
                <a:spcPct val="0"/>
              </a:spcBef>
            </a:pPr>
            <a:r>
              <a:rPr lang="en-US" dirty="0">
                <a:latin typeface="Calibri" charset="0"/>
              </a:rPr>
              <a:t>TCP to </a:t>
            </a:r>
            <a:r>
              <a:rPr lang="en-US" dirty="0" err="1">
                <a:latin typeface="Calibri" charset="0"/>
              </a:rPr>
              <a:t>Fastpass</a:t>
            </a:r>
            <a:r>
              <a:rPr lang="en-US" dirty="0">
                <a:latin typeface="Calibri" charset="0"/>
              </a:rPr>
              <a:t> continuum (queuing) for discussion</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3E8ADC30-6F59-9147-B647-BB1F8C6CE3C6}" type="slidenum">
              <a:rPr lang="en-US" sz="1200"/>
              <a:pPr eaLnBrk="1" fontAlgn="base" hangingPunct="1">
                <a:spcBef>
                  <a:spcPct val="0"/>
                </a:spcBef>
                <a:spcAft>
                  <a:spcPct val="0"/>
                </a:spcAft>
              </a:pPr>
              <a:t>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don’t </a:t>
            </a:r>
            <a:r>
              <a:rPr lang="en-US" dirty="0" err="1" smtClean="0"/>
              <a:t>knwo</a:t>
            </a:r>
            <a:r>
              <a:rPr lang="en-US" dirty="0" smtClean="0"/>
              <a:t> the correct flow rates but know the direction</a:t>
            </a:r>
            <a:r>
              <a:rPr lang="en-US" baseline="0" dirty="0" smtClean="0"/>
              <a:t> in which to adjust. Because their reaction feeds back into the system they have to be </a:t>
            </a:r>
            <a:r>
              <a:rPr lang="en-US" baseline="0" dirty="0" err="1" smtClean="0"/>
              <a:t>cauitous</a:t>
            </a:r>
            <a:r>
              <a:rPr lang="en-US" baseline="0" dirty="0" smtClean="0"/>
              <a:t>. and they end up taking </a:t>
            </a:r>
            <a:r>
              <a:rPr lang="en-US" baseline="0" dirty="0" err="1" smtClean="0"/>
              <a:t>tesn</a:t>
            </a:r>
            <a:r>
              <a:rPr lang="en-US" baseline="0" dirty="0" smtClean="0"/>
              <a:t> of RTTs.</a:t>
            </a:r>
            <a:endParaRPr lang="en-US" dirty="0"/>
          </a:p>
        </p:txBody>
      </p:sp>
      <p:sp>
        <p:nvSpPr>
          <p:cNvPr id="4" name="Slide Number Placeholder 3"/>
          <p:cNvSpPr>
            <a:spLocks noGrp="1"/>
          </p:cNvSpPr>
          <p:nvPr>
            <p:ph type="sldNum" sz="quarter" idx="10"/>
          </p:nvPr>
        </p:nvSpPr>
        <p:spPr/>
        <p:txBody>
          <a:bodyPr/>
          <a:lstStyle/>
          <a:p>
            <a:fld id="{7B4CAFF9-2EC7-D24E-A9CA-1492CEE168B8}" type="slidenum">
              <a:rPr lang="en-US" smtClean="0"/>
              <a:t>3</a:t>
            </a:fld>
            <a:endParaRPr lang="en-US"/>
          </a:p>
        </p:txBody>
      </p:sp>
    </p:spTree>
    <p:extLst>
      <p:ext uri="{BB962C8B-B14F-4D97-AF65-F5344CB8AC3E}">
        <p14:creationId xmlns:p14="http://schemas.microsoft.com/office/powerpoint/2010/main" val="125279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Flows exchange</a:t>
            </a:r>
            <a:r>
              <a:rPr lang="en-US" baseline="0" dirty="0" smtClean="0"/>
              <a:t> messages with their links using control packets. Here in Flow B’s control packet you can see demands for each link on its path and placeholders for fair shares. Links on the way look at the demand an fill in the fair shares. Note that each flow is sending these control packets as long as it’s active and independently of other flows, in an asynchronous way.</a:t>
            </a:r>
            <a:endParaRPr lang="en-US" dirty="0"/>
          </a:p>
        </p:txBody>
      </p:sp>
      <p:sp>
        <p:nvSpPr>
          <p:cNvPr id="4" name="Slide Number Placeholder 3"/>
          <p:cNvSpPr>
            <a:spLocks noGrp="1"/>
          </p:cNvSpPr>
          <p:nvPr>
            <p:ph type="sldNum" sz="quarter" idx="10"/>
          </p:nvPr>
        </p:nvSpPr>
        <p:spPr/>
        <p:txBody>
          <a:bodyPr/>
          <a:lstStyle/>
          <a:p>
            <a:fld id="{D3295351-98CA-074A-9702-9A3AF165F2F1}" type="slidenum">
              <a:rPr lang="en-US" smtClean="0"/>
              <a:t>8</a:t>
            </a:fld>
            <a:endParaRPr lang="en-US"/>
          </a:p>
        </p:txBody>
      </p:sp>
    </p:spTree>
    <p:extLst>
      <p:ext uri="{BB962C8B-B14F-4D97-AF65-F5344CB8AC3E}">
        <p14:creationId xmlns:p14="http://schemas.microsoft.com/office/powerpoint/2010/main" val="311457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24AC3B-47D8-B54B-A0D6-49237AD342AC}"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550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24AC3B-47D8-B54B-A0D6-49237AD342AC}"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399317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24AC3B-47D8-B54B-A0D6-49237AD342AC}"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1157629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Title</a:t>
            </a:r>
            <a:endParaRPr lang="en-US" dirty="0"/>
          </a:p>
        </p:txBody>
      </p:sp>
      <p:sp>
        <p:nvSpPr>
          <p:cNvPr id="3" name="Date Placeholder 2"/>
          <p:cNvSpPr>
            <a:spLocks noGrp="1"/>
          </p:cNvSpPr>
          <p:nvPr>
            <p:ph type="dt" sz="half" idx="10"/>
          </p:nvPr>
        </p:nvSpPr>
        <p:spPr/>
        <p:txBody>
          <a:bodyPr/>
          <a:lstStyle/>
          <a:p>
            <a:fld id="{543B6708-466C-4245-ADEF-1869660AC6BD}" type="datetimeFigureOut">
              <a:rPr lang="en-US" smtClean="0"/>
              <a:t>7/10/16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369FC-04FF-E44D-99E9-F1AE6F00C25F}" type="slidenum">
              <a:rPr lang="en-US" smtClean="0"/>
              <a:t>‹#›</a:t>
            </a:fld>
            <a:endParaRPr lang="en-US"/>
          </a:p>
        </p:txBody>
      </p:sp>
      <p:grpSp>
        <p:nvGrpSpPr>
          <p:cNvPr id="46" name="Group 45"/>
          <p:cNvGrpSpPr/>
          <p:nvPr userDrawn="1"/>
        </p:nvGrpSpPr>
        <p:grpSpPr>
          <a:xfrm>
            <a:off x="2150196" y="3111558"/>
            <a:ext cx="5224078" cy="2800852"/>
            <a:chOff x="4921008" y="5093204"/>
            <a:chExt cx="3503316" cy="1878279"/>
          </a:xfrm>
        </p:grpSpPr>
        <p:cxnSp>
          <p:nvCxnSpPr>
            <p:cNvPr id="47" name="Straight Connector 46"/>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48" name="TextBox 47"/>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49" name="TextBox 48"/>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50" name="Group 49"/>
            <p:cNvGrpSpPr/>
            <p:nvPr userDrawn="1"/>
          </p:nvGrpSpPr>
          <p:grpSpPr>
            <a:xfrm>
              <a:off x="4921008" y="5188811"/>
              <a:ext cx="1559083" cy="488359"/>
              <a:chOff x="285055" y="3487828"/>
              <a:chExt cx="1559083" cy="488359"/>
            </a:xfrm>
          </p:grpSpPr>
          <p:cxnSp>
            <p:nvCxnSpPr>
              <p:cNvPr id="59" name="Straight Arrow Connector 58"/>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60" name="Picture 59"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51" name="Straight Connector 50"/>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55" name="Group 54"/>
            <p:cNvGrpSpPr/>
            <p:nvPr userDrawn="1"/>
          </p:nvGrpSpPr>
          <p:grpSpPr>
            <a:xfrm>
              <a:off x="6452064" y="5188811"/>
              <a:ext cx="1559083" cy="488359"/>
              <a:chOff x="285055" y="3487828"/>
              <a:chExt cx="1559083" cy="488359"/>
            </a:xfrm>
          </p:grpSpPr>
          <p:cxnSp>
            <p:nvCxnSpPr>
              <p:cNvPr id="57" name="Straight Arrow Connector 56"/>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58" name="Picture 57" descr="1280px-Rou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56" name="TextBox 55"/>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spTree>
    <p:extLst>
      <p:ext uri="{BB962C8B-B14F-4D97-AF65-F5344CB8AC3E}">
        <p14:creationId xmlns:p14="http://schemas.microsoft.com/office/powerpoint/2010/main" val="168632490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24AC3B-47D8-B54B-A0D6-49237AD342AC}"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12982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24AC3B-47D8-B54B-A0D6-49237AD342AC}" type="datetimeFigureOut">
              <a:rPr lang="en-US" smtClean="0"/>
              <a:t>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173823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24AC3B-47D8-B54B-A0D6-49237AD342AC}" type="datetimeFigureOut">
              <a:rPr lang="en-US" smtClean="0"/>
              <a:t>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4216945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24AC3B-47D8-B54B-A0D6-49237AD342AC}" type="datetimeFigureOut">
              <a:rPr lang="en-US" smtClean="0"/>
              <a:t>7/10/16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138793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24AC3B-47D8-B54B-A0D6-49237AD342AC}" type="datetimeFigureOut">
              <a:rPr lang="en-US" smtClean="0"/>
              <a:t>7/10/16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6217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4AC3B-47D8-B54B-A0D6-49237AD342AC}" type="datetimeFigureOut">
              <a:rPr lang="en-US" smtClean="0"/>
              <a:t>7/10/16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359283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24AC3B-47D8-B54B-A0D6-49237AD342AC}" type="datetimeFigureOut">
              <a:rPr lang="en-US" smtClean="0"/>
              <a:t>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264070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24AC3B-47D8-B54B-A0D6-49237AD342AC}" type="datetimeFigureOut">
              <a:rPr lang="en-US" smtClean="0"/>
              <a:t>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C6F6D-31A4-104C-B0DD-7A5E5033AB7E}" type="slidenum">
              <a:rPr lang="en-US" smtClean="0"/>
              <a:t>‹#›</a:t>
            </a:fld>
            <a:endParaRPr lang="en-US"/>
          </a:p>
        </p:txBody>
      </p:sp>
    </p:spTree>
    <p:extLst>
      <p:ext uri="{BB962C8B-B14F-4D97-AF65-F5344CB8AC3E}">
        <p14:creationId xmlns:p14="http://schemas.microsoft.com/office/powerpoint/2010/main" val="24635177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4AC3B-47D8-B54B-A0D6-49237AD342AC}" type="datetimeFigureOut">
              <a:rPr lang="en-US" smtClean="0"/>
              <a:t>7/10/16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C6F6D-31A4-104C-B0DD-7A5E5033AB7E}" type="slidenum">
              <a:rPr lang="en-US" smtClean="0"/>
              <a:t>‹#›</a:t>
            </a:fld>
            <a:endParaRPr lang="en-US"/>
          </a:p>
        </p:txBody>
      </p:sp>
    </p:spTree>
    <p:extLst>
      <p:ext uri="{BB962C8B-B14F-4D97-AF65-F5344CB8AC3E}">
        <p14:creationId xmlns:p14="http://schemas.microsoft.com/office/powerpoint/2010/main" val="2383049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1196080"/>
            <a:ext cx="7772400" cy="1470025"/>
          </a:xfrm>
        </p:spPr>
        <p:txBody>
          <a:bodyPr/>
          <a:lstStyle/>
          <a:p>
            <a:pPr eaLnBrk="1" hangingPunct="1"/>
            <a:r>
              <a:rPr lang="en-US" dirty="0">
                <a:latin typeface="Calibri" charset="0"/>
              </a:rPr>
              <a:t>High Speed Networks Need Proactive Congestion Control</a:t>
            </a:r>
          </a:p>
        </p:txBody>
      </p:sp>
      <p:sp>
        <p:nvSpPr>
          <p:cNvPr id="3" name="Subtitle 2"/>
          <p:cNvSpPr>
            <a:spLocks noGrp="1"/>
          </p:cNvSpPr>
          <p:nvPr>
            <p:ph type="subTitle" idx="1"/>
          </p:nvPr>
        </p:nvSpPr>
        <p:spPr>
          <a:xfrm>
            <a:off x="685800" y="3147002"/>
            <a:ext cx="7772400" cy="1194675"/>
          </a:xfrm>
        </p:spPr>
        <p:txBody>
          <a:bodyPr rtlCol="0">
            <a:noAutofit/>
          </a:bodyPr>
          <a:lstStyle/>
          <a:p>
            <a:pPr>
              <a:lnSpc>
                <a:spcPct val="80000"/>
              </a:lnSpc>
              <a:defRPr/>
            </a:pPr>
            <a:r>
              <a:rPr lang="en-US" sz="2800" i="1" dirty="0" smtClean="0">
                <a:solidFill>
                  <a:srgbClr val="000000"/>
                </a:solidFill>
              </a:rPr>
              <a:t>Lavanya Jose</a:t>
            </a:r>
            <a:r>
              <a:rPr lang="en-US" sz="2800" dirty="0" smtClean="0">
                <a:solidFill>
                  <a:srgbClr val="000000"/>
                </a:solidFill>
              </a:rPr>
              <a:t>, Steve Ibanez, Lisa Yan, Nick </a:t>
            </a:r>
            <a:r>
              <a:rPr lang="en-US" sz="2800" dirty="0" err="1" smtClean="0">
                <a:solidFill>
                  <a:srgbClr val="000000"/>
                </a:solidFill>
              </a:rPr>
              <a:t>McKeown</a:t>
            </a:r>
            <a:r>
              <a:rPr lang="en-US" sz="2800" dirty="0" smtClean="0">
                <a:solidFill>
                  <a:srgbClr val="000000"/>
                </a:solidFill>
              </a:rPr>
              <a:t>, </a:t>
            </a:r>
            <a:r>
              <a:rPr lang="en-US" sz="2800" dirty="0" err="1" smtClean="0">
                <a:solidFill>
                  <a:srgbClr val="000000"/>
                </a:solidFill>
              </a:rPr>
              <a:t>Sachin</a:t>
            </a:r>
            <a:r>
              <a:rPr lang="en-US" sz="2800" dirty="0" smtClean="0">
                <a:solidFill>
                  <a:srgbClr val="000000"/>
                </a:solidFill>
              </a:rPr>
              <a:t> </a:t>
            </a:r>
            <a:r>
              <a:rPr lang="en-US" sz="2800" dirty="0" err="1" smtClean="0">
                <a:solidFill>
                  <a:srgbClr val="000000"/>
                </a:solidFill>
              </a:rPr>
              <a:t>Katti</a:t>
            </a:r>
            <a:endParaRPr lang="en-US" sz="2800" dirty="0">
              <a:solidFill>
                <a:srgbClr val="000000"/>
              </a:solidFill>
            </a:endParaRPr>
          </a:p>
          <a:p>
            <a:pPr>
              <a:lnSpc>
                <a:spcPct val="80000"/>
              </a:lnSpc>
              <a:defRPr/>
            </a:pPr>
            <a:r>
              <a:rPr lang="en-US" dirty="0" smtClean="0">
                <a:solidFill>
                  <a:schemeClr val="bg1">
                    <a:lumMod val="65000"/>
                  </a:schemeClr>
                </a:solidFill>
              </a:rPr>
              <a:t>Stanford University </a:t>
            </a:r>
            <a:endParaRPr lang="en-US" sz="2800" dirty="0" smtClean="0">
              <a:solidFill>
                <a:schemeClr val="bg1">
                  <a:lumMod val="65000"/>
                </a:schemeClr>
              </a:solidFill>
            </a:endParaRPr>
          </a:p>
          <a:p>
            <a:pPr>
              <a:defRPr/>
            </a:pPr>
            <a:r>
              <a:rPr lang="en-US" sz="2800" dirty="0" smtClean="0"/>
              <a:t>		</a:t>
            </a:r>
            <a:endParaRPr lang="en-US" sz="2800" dirty="0"/>
          </a:p>
        </p:txBody>
      </p:sp>
      <p:pic>
        <p:nvPicPr>
          <p:cNvPr id="1433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13" y="5422900"/>
            <a:ext cx="200977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a:xfrm>
            <a:off x="685800" y="4341677"/>
            <a:ext cx="3975982" cy="102194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80000"/>
              </a:lnSpc>
              <a:defRPr/>
            </a:pPr>
            <a:r>
              <a:rPr lang="en-US" sz="2800" dirty="0" smtClean="0">
                <a:solidFill>
                  <a:schemeClr val="tx1"/>
                </a:solidFill>
              </a:rPr>
              <a:t>Mohammad </a:t>
            </a:r>
            <a:r>
              <a:rPr lang="en-US" sz="2800" dirty="0" err="1" smtClean="0">
                <a:solidFill>
                  <a:schemeClr val="tx1"/>
                </a:solidFill>
              </a:rPr>
              <a:t>Alizadeh</a:t>
            </a:r>
            <a:r>
              <a:rPr lang="en-US" sz="2800" dirty="0" smtClean="0">
                <a:solidFill>
                  <a:schemeClr val="tx1"/>
                </a:solidFill>
              </a:rPr>
              <a:t> </a:t>
            </a:r>
          </a:p>
          <a:p>
            <a:pPr>
              <a:lnSpc>
                <a:spcPct val="80000"/>
              </a:lnSpc>
              <a:defRPr/>
            </a:pPr>
            <a:r>
              <a:rPr lang="en-US" dirty="0" smtClean="0">
                <a:solidFill>
                  <a:schemeClr val="bg1">
                    <a:lumMod val="75000"/>
                  </a:schemeClr>
                </a:solidFill>
              </a:rPr>
              <a:t>MIT</a:t>
            </a:r>
            <a:endParaRPr lang="en-US" sz="2800" dirty="0">
              <a:solidFill>
                <a:schemeClr val="bg1">
                  <a:lumMod val="75000"/>
                </a:schemeClr>
              </a:solidFill>
            </a:endParaRPr>
          </a:p>
        </p:txBody>
      </p:sp>
      <p:sp>
        <p:nvSpPr>
          <p:cNvPr id="9" name="Subtitle 2"/>
          <p:cNvSpPr txBox="1">
            <a:spLocks/>
          </p:cNvSpPr>
          <p:nvPr/>
        </p:nvSpPr>
        <p:spPr>
          <a:xfrm>
            <a:off x="4482218" y="4341677"/>
            <a:ext cx="3975982" cy="102194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80000"/>
              </a:lnSpc>
              <a:defRPr/>
            </a:pPr>
            <a:r>
              <a:rPr lang="en-US" sz="2800" dirty="0" smtClean="0">
                <a:solidFill>
                  <a:srgbClr val="000000"/>
                </a:solidFill>
              </a:rPr>
              <a:t>George Varghese</a:t>
            </a:r>
          </a:p>
          <a:p>
            <a:pPr>
              <a:lnSpc>
                <a:spcPct val="80000"/>
              </a:lnSpc>
              <a:defRPr/>
            </a:pPr>
            <a:r>
              <a:rPr lang="en-US" dirty="0" smtClean="0">
                <a:solidFill>
                  <a:srgbClr val="BFBFBF"/>
                </a:solidFill>
              </a:rPr>
              <a:t>Microsoft Research</a:t>
            </a:r>
            <a:endParaRPr lang="en-US" dirty="0">
              <a:solidFill>
                <a:srgbClr val="BFBFBF"/>
              </a:solidFill>
            </a:endParaRPr>
          </a:p>
        </p:txBody>
      </p:sp>
    </p:spTree>
    <p:extLst>
      <p:ext uri="{BB962C8B-B14F-4D97-AF65-F5344CB8AC3E}">
        <p14:creationId xmlns:p14="http://schemas.microsoft.com/office/powerpoint/2010/main" val="3549262273"/>
      </p:ext>
    </p:extLst>
  </p:cSld>
  <p:clrMapOvr>
    <a:masterClrMapping/>
  </p:clrMapOvr>
  <p:transition xmlns:p14="http://schemas.microsoft.com/office/powerpoint/2010/main" spd="slow" advTm="13195"/>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PERC FPGA prototype</a:t>
            </a:r>
            <a:endParaRPr lang="en-US" dirty="0"/>
          </a:p>
        </p:txBody>
      </p:sp>
      <p:pic>
        <p:nvPicPr>
          <p:cNvPr id="4" name="Picture 2" descr="The main purpose of The P4 Language Consortium is to create a thriving open source community to perfect the P4 language and encourage its widespread adoption to design network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 y="1589598"/>
            <a:ext cx="2057770" cy="1005690"/>
          </a:xfrm>
          <a:prstGeom prst="rect">
            <a:avLst/>
          </a:prstGeom>
          <a:solidFill>
            <a:schemeClr val="tx1"/>
          </a:solidFill>
          <a:ln>
            <a:noFill/>
          </a:ln>
        </p:spPr>
      </p:pic>
      <p:grpSp>
        <p:nvGrpSpPr>
          <p:cNvPr id="5" name="Group 4"/>
          <p:cNvGrpSpPr/>
          <p:nvPr/>
        </p:nvGrpSpPr>
        <p:grpSpPr>
          <a:xfrm>
            <a:off x="2964681" y="2689295"/>
            <a:ext cx="2020279" cy="1106645"/>
            <a:chOff x="9164354" y="23314577"/>
            <a:chExt cx="3315917" cy="1615016"/>
          </a:xfrm>
        </p:grpSpPr>
        <p:sp>
          <p:nvSpPr>
            <p:cNvPr id="6" name="TextBox 5"/>
            <p:cNvSpPr txBox="1"/>
            <p:nvPr/>
          </p:nvSpPr>
          <p:spPr>
            <a:xfrm>
              <a:off x="9164354" y="23314577"/>
              <a:ext cx="3315917" cy="1615016"/>
            </a:xfrm>
            <a:prstGeom prst="rect">
              <a:avLst/>
            </a:prstGeom>
            <a:solidFill>
              <a:schemeClr val="tx1"/>
            </a:solidFill>
            <a:ln>
              <a:noFill/>
            </a:ln>
          </p:spPr>
          <p:txBody>
            <a:bodyPr wrap="square" rtlCol="0">
              <a:noAutofit/>
            </a:bodyPr>
            <a:lstStyle/>
            <a:p>
              <a:r>
                <a:rPr lang="en-US" sz="2800" dirty="0" smtClean="0">
                  <a:solidFill>
                    <a:srgbClr val="7030A0"/>
                  </a:solidFill>
                  <a:latin typeface="Arial Rounded MT Bold" panose="020F0704030504030204" pitchFamily="34" charset="0"/>
                </a:rPr>
                <a:t>P</a:t>
              </a:r>
              <a:r>
                <a:rPr lang="en-US" sz="2800" dirty="0" smtClean="0">
                  <a:solidFill>
                    <a:schemeClr val="accent6"/>
                  </a:solidFill>
                  <a:latin typeface="Arial Rounded MT Bold" panose="020F0704030504030204" pitchFamily="34" charset="0"/>
                </a:rPr>
                <a:t>X</a:t>
              </a:r>
              <a:endParaRPr lang="en-US" sz="2800" dirty="0">
                <a:solidFill>
                  <a:schemeClr val="accent6"/>
                </a:solidFill>
                <a:latin typeface="Arial Rounded MT Bold" panose="020F0704030504030204" pitchFamily="34" charset="0"/>
              </a:endParaRPr>
            </a:p>
          </p:txBody>
        </p:sp>
        <p:pic>
          <p:nvPicPr>
            <p:cNvPr id="7" name="Picture 9" descr="https://pbs.twimg.com/profile_images/535545777020338176/pEWdIYq_.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4134" y="23611351"/>
              <a:ext cx="1022790" cy="102279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p:cNvPicPr>
            <a:picLocks noChangeAspect="1"/>
          </p:cNvPicPr>
          <p:nvPr/>
        </p:nvPicPr>
        <p:blipFill rotWithShape="1">
          <a:blip r:embed="rId4"/>
          <a:srcRect l="1300" t="23906" b="24271"/>
          <a:stretch/>
        </p:blipFill>
        <p:spPr>
          <a:xfrm>
            <a:off x="4864632" y="4851171"/>
            <a:ext cx="3822168" cy="2006829"/>
          </a:xfrm>
          <a:prstGeom prst="rect">
            <a:avLst/>
          </a:prstGeom>
        </p:spPr>
      </p:pic>
      <p:sp>
        <p:nvSpPr>
          <p:cNvPr id="9" name="TextBox 8"/>
          <p:cNvSpPr txBox="1"/>
          <p:nvPr/>
        </p:nvSpPr>
        <p:spPr>
          <a:xfrm>
            <a:off x="2125741" y="1748711"/>
            <a:ext cx="2269792" cy="461665"/>
          </a:xfrm>
          <a:prstGeom prst="rect">
            <a:avLst/>
          </a:prstGeom>
          <a:noFill/>
        </p:spPr>
        <p:txBody>
          <a:bodyPr wrap="square" rtlCol="0">
            <a:spAutoFit/>
          </a:bodyPr>
          <a:lstStyle/>
          <a:p>
            <a:r>
              <a:rPr lang="en-US" sz="2400" b="1" dirty="0" smtClean="0"/>
              <a:t>P4 Front end</a:t>
            </a:r>
            <a:endParaRPr lang="en-US" sz="2400" b="1" dirty="0"/>
          </a:p>
        </p:txBody>
      </p:sp>
      <p:sp>
        <p:nvSpPr>
          <p:cNvPr id="10" name="TextBox 9"/>
          <p:cNvSpPr txBox="1"/>
          <p:nvPr/>
        </p:nvSpPr>
        <p:spPr>
          <a:xfrm>
            <a:off x="5960577" y="2689295"/>
            <a:ext cx="2202239" cy="830997"/>
          </a:xfrm>
          <a:prstGeom prst="rect">
            <a:avLst/>
          </a:prstGeom>
          <a:noFill/>
        </p:spPr>
        <p:txBody>
          <a:bodyPr wrap="square" rtlCol="0">
            <a:spAutoFit/>
          </a:bodyPr>
          <a:lstStyle/>
          <a:p>
            <a:r>
              <a:rPr lang="en-US" sz="2400" b="1" dirty="0" smtClean="0"/>
              <a:t>Xilinx </a:t>
            </a:r>
            <a:r>
              <a:rPr lang="en-US" sz="2400" b="1" dirty="0" err="1" smtClean="0"/>
              <a:t>SDNet</a:t>
            </a:r>
            <a:r>
              <a:rPr lang="en-US" sz="2400" b="1" dirty="0" smtClean="0"/>
              <a:t> </a:t>
            </a:r>
          </a:p>
          <a:p>
            <a:r>
              <a:rPr lang="en-US" sz="2400" b="1" dirty="0" smtClean="0"/>
              <a:t>Compilation</a:t>
            </a:r>
            <a:endParaRPr lang="en-US" sz="2400" b="1" dirty="0"/>
          </a:p>
        </p:txBody>
      </p:sp>
      <p:sp>
        <p:nvSpPr>
          <p:cNvPr id="11" name="TextBox 10"/>
          <p:cNvSpPr txBox="1"/>
          <p:nvPr/>
        </p:nvSpPr>
        <p:spPr>
          <a:xfrm>
            <a:off x="1424521" y="5285684"/>
            <a:ext cx="3811146" cy="461665"/>
          </a:xfrm>
          <a:prstGeom prst="rect">
            <a:avLst/>
          </a:prstGeom>
          <a:noFill/>
        </p:spPr>
        <p:txBody>
          <a:bodyPr wrap="square" rtlCol="0">
            <a:spAutoFit/>
          </a:bodyPr>
          <a:lstStyle/>
          <a:p>
            <a:pPr algn="ctr"/>
            <a:r>
              <a:rPr lang="en-US" sz="2400" b="1" dirty="0" err="1" smtClean="0"/>
              <a:t>NetFPGA</a:t>
            </a:r>
            <a:r>
              <a:rPr lang="en-US" sz="2400" b="1" dirty="0" smtClean="0"/>
              <a:t> SUME Switch</a:t>
            </a:r>
            <a:endParaRPr lang="en-US" sz="2400" b="1" dirty="0"/>
          </a:p>
        </p:txBody>
      </p:sp>
      <p:sp>
        <p:nvSpPr>
          <p:cNvPr id="12" name="Right Arrow 11"/>
          <p:cNvSpPr/>
          <p:nvPr/>
        </p:nvSpPr>
        <p:spPr>
          <a:xfrm rot="1537463">
            <a:off x="1517484" y="2388412"/>
            <a:ext cx="1076544" cy="67474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537463">
            <a:off x="4822907" y="4045956"/>
            <a:ext cx="1076544" cy="67474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3072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8593221" cy="6342731"/>
          </a:xfrm>
        </p:spPr>
        <p:txBody>
          <a:bodyPr>
            <a:noAutofit/>
          </a:bodyPr>
          <a:lstStyle/>
          <a:p>
            <a:pPr algn="l"/>
            <a:r>
              <a:rPr lang="en-US" sz="3200" b="1" dirty="0" smtClean="0"/>
              <a:t>Some food for thought</a:t>
            </a:r>
            <a:r>
              <a:rPr lang="en-US" sz="3200" dirty="0" smtClean="0"/>
              <a:t/>
            </a:r>
            <a:br>
              <a:rPr lang="en-US" sz="3200" dirty="0" smtClean="0"/>
            </a:br>
            <a:r>
              <a:rPr lang="en-US" sz="3200" dirty="0" smtClean="0"/>
              <a:t/>
            </a:r>
            <a:br>
              <a:rPr lang="en-US" sz="3200" dirty="0" smtClean="0"/>
            </a:br>
            <a:r>
              <a:rPr lang="en-US" sz="3200" dirty="0" smtClean="0"/>
              <a:t>1. </a:t>
            </a:r>
            <a:r>
              <a:rPr lang="en-US" sz="3200" b="1" dirty="0" smtClean="0"/>
              <a:t>Congestion Control at 100 Gb/s</a:t>
            </a:r>
            <a:br>
              <a:rPr lang="en-US" sz="3200" b="1" dirty="0" smtClean="0"/>
            </a:br>
            <a:r>
              <a:rPr lang="en-US" sz="3200" dirty="0" smtClean="0"/>
              <a:t>- Metrics? Approaches?</a:t>
            </a:r>
            <a:br>
              <a:rPr lang="en-US" sz="3200" dirty="0" smtClean="0"/>
            </a:br>
            <a:r>
              <a:rPr lang="en-US" sz="3200" dirty="0" smtClean="0"/>
              <a:t/>
            </a:r>
            <a:br>
              <a:rPr lang="en-US" sz="3200" dirty="0" smtClean="0"/>
            </a:br>
            <a:r>
              <a:rPr lang="en-US" sz="3200" dirty="0" smtClean="0"/>
              <a:t>2. </a:t>
            </a:r>
            <a:r>
              <a:rPr lang="en-US" sz="3200" b="1" dirty="0" smtClean="0"/>
              <a:t>Constraints of Re-configurable Switch Chips at 100 Gb/s speeds</a:t>
            </a:r>
            <a:br>
              <a:rPr lang="en-US" sz="3200" b="1" dirty="0" smtClean="0"/>
            </a:br>
            <a:r>
              <a:rPr lang="en-US" sz="3200" dirty="0" smtClean="0"/>
              <a:t>- Per-packet compute, Per-flow state, </a:t>
            </a:r>
            <a:r>
              <a:rPr lang="en-US" sz="3200" dirty="0"/>
              <a:t>N</a:t>
            </a:r>
            <a:r>
              <a:rPr lang="en-US" sz="3200" dirty="0" smtClean="0"/>
              <a:t>ew Abstractions?</a:t>
            </a:r>
            <a:br>
              <a:rPr lang="en-US" sz="3200" dirty="0" smtClean="0"/>
            </a:br>
            <a:r>
              <a:rPr lang="en-US" sz="3200" dirty="0" smtClean="0"/>
              <a:t/>
            </a:r>
            <a:br>
              <a:rPr lang="en-US" sz="3200" dirty="0" smtClean="0"/>
            </a:br>
            <a:r>
              <a:rPr lang="en-US" sz="3200" dirty="0" smtClean="0"/>
              <a:t>3. </a:t>
            </a:r>
            <a:r>
              <a:rPr lang="en-US" sz="3200" b="1" dirty="0" smtClean="0"/>
              <a:t>Deploying Robust Pro-active Schemes </a:t>
            </a:r>
            <a:br>
              <a:rPr lang="en-US" sz="3200" b="1" dirty="0" smtClean="0"/>
            </a:br>
            <a:r>
              <a:rPr lang="en-US" sz="3200" dirty="0" smtClean="0"/>
              <a:t>- Handling errors from control packet loss, inaccurate demand estimates</a:t>
            </a:r>
            <a:br>
              <a:rPr lang="en-US" sz="3200" dirty="0" smtClean="0"/>
            </a:br>
            <a:endParaRPr lang="en-US" sz="3200" dirty="0"/>
          </a:p>
        </p:txBody>
      </p:sp>
    </p:spTree>
    <p:extLst>
      <p:ext uri="{BB962C8B-B14F-4D97-AF65-F5344CB8AC3E}">
        <p14:creationId xmlns:p14="http://schemas.microsoft.com/office/powerpoint/2010/main" val="9532980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3481"/>
            <a:ext cx="8229600" cy="4417678"/>
          </a:xfrm>
        </p:spPr>
        <p:txBody>
          <a:bodyPr>
            <a:normAutofit/>
          </a:bodyPr>
          <a:lstStyle/>
          <a:p>
            <a:r>
              <a:rPr lang="en-US" dirty="0" smtClean="0"/>
              <a:t>At 100 Gb/s the network will be very dynamic and a typical flow will finish in just a few RTTs.</a:t>
            </a:r>
            <a:br>
              <a:rPr lang="en-US" dirty="0" smtClean="0"/>
            </a:br>
            <a:r>
              <a:rPr lang="en-US" dirty="0" smtClean="0"/>
              <a:t/>
            </a:r>
            <a:br>
              <a:rPr lang="en-US" dirty="0" smtClean="0"/>
            </a:br>
            <a:endParaRPr lang="en-US" dirty="0"/>
          </a:p>
        </p:txBody>
      </p:sp>
      <p:graphicFrame>
        <p:nvGraphicFramePr>
          <p:cNvPr id="3" name="Chart 3"/>
          <p:cNvGraphicFramePr>
            <a:graphicFrameLocks/>
          </p:cNvGraphicFramePr>
          <p:nvPr>
            <p:extLst>
              <p:ext uri="{D42A27DB-BD31-4B8C-83A1-F6EECF244321}">
                <p14:modId xmlns:p14="http://schemas.microsoft.com/office/powerpoint/2010/main" val="2578588170"/>
              </p:ext>
            </p:extLst>
          </p:nvPr>
        </p:nvGraphicFramePr>
        <p:xfrm>
          <a:off x="300763" y="4211310"/>
          <a:ext cx="7184870" cy="2479575"/>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4865548" y="5183777"/>
            <a:ext cx="4572000" cy="523220"/>
          </a:xfrm>
          <a:prstGeom prst="rect">
            <a:avLst/>
          </a:prstGeom>
        </p:spPr>
        <p:txBody>
          <a:bodyPr>
            <a:spAutoFit/>
          </a:bodyPr>
          <a:lstStyle/>
          <a:p>
            <a:r>
              <a:rPr lang="en-US" sz="2800" dirty="0" smtClean="0"/>
              <a:t>1MB / 100 Gb/s</a:t>
            </a:r>
            <a:r>
              <a:rPr lang="en-US" sz="2800" dirty="0"/>
              <a:t> </a:t>
            </a:r>
            <a:r>
              <a:rPr lang="en-US" sz="2800" dirty="0" smtClean="0"/>
              <a:t> = 80 µs</a:t>
            </a:r>
            <a:endParaRPr lang="en-US" sz="2800" dirty="0"/>
          </a:p>
        </p:txBody>
      </p:sp>
    </p:spTree>
    <p:extLst>
      <p:ext uri="{BB962C8B-B14F-4D97-AF65-F5344CB8AC3E}">
        <p14:creationId xmlns:p14="http://schemas.microsoft.com/office/powerpoint/2010/main" val="2548488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94449"/>
          </a:xfrm>
        </p:spPr>
        <p:txBody>
          <a:bodyPr>
            <a:normAutofit/>
          </a:bodyPr>
          <a:lstStyle/>
          <a:p>
            <a:r>
              <a:rPr lang="en-US" dirty="0" smtClean="0"/>
              <a:t>Traditional congestion control:  react to congestion signals to adjust flow rates.</a:t>
            </a:r>
            <a:br>
              <a:rPr lang="en-US" dirty="0" smtClean="0"/>
            </a:br>
            <a:r>
              <a:rPr lang="en-US" dirty="0" smtClean="0"/>
              <a:t>Take tens of RTTs.</a:t>
            </a:r>
            <a:br>
              <a:rPr lang="en-US" dirty="0" smtClean="0"/>
            </a:br>
            <a:endParaRPr lang="en-US" dirty="0"/>
          </a:p>
        </p:txBody>
      </p:sp>
      <p:grpSp>
        <p:nvGrpSpPr>
          <p:cNvPr id="4" name="Group 3"/>
          <p:cNvGrpSpPr/>
          <p:nvPr/>
        </p:nvGrpSpPr>
        <p:grpSpPr>
          <a:xfrm>
            <a:off x="239518" y="4060743"/>
            <a:ext cx="4122556" cy="1915235"/>
            <a:chOff x="2622176" y="2300941"/>
            <a:chExt cx="4122556" cy="1915235"/>
          </a:xfrm>
        </p:grpSpPr>
        <p:cxnSp>
          <p:nvCxnSpPr>
            <p:cNvPr id="5" name="Elbow Connector 4"/>
            <p:cNvCxnSpPr/>
            <p:nvPr/>
          </p:nvCxnSpPr>
          <p:spPr>
            <a:xfrm rot="10800000" flipV="1">
              <a:off x="4087623" y="2823884"/>
              <a:ext cx="2657109" cy="1392290"/>
            </a:xfrm>
            <a:prstGeom prst="bentConnector3">
              <a:avLst>
                <a:gd name="adj1" fmla="val 197"/>
              </a:avLst>
            </a:prstGeom>
            <a:ln>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488765" y="2300941"/>
              <a:ext cx="1927412" cy="10458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solidFill>
                    <a:schemeClr val="tx1"/>
                  </a:solidFill>
                </a:rPr>
                <a:t>Adjust</a:t>
              </a:r>
            </a:p>
            <a:p>
              <a:pPr algn="ctr"/>
              <a:r>
                <a:rPr lang="en-US" sz="2800" dirty="0" smtClean="0">
                  <a:solidFill>
                    <a:schemeClr val="tx1"/>
                  </a:solidFill>
                </a:rPr>
                <a:t>Flow Rate</a:t>
              </a:r>
              <a:endParaRPr lang="en-US" sz="2800" dirty="0">
                <a:solidFill>
                  <a:schemeClr val="tx1"/>
                </a:solidFill>
              </a:endParaRPr>
            </a:p>
          </p:txBody>
        </p:sp>
        <p:cxnSp>
          <p:nvCxnSpPr>
            <p:cNvPr id="7" name="Straight Arrow Connector 6"/>
            <p:cNvCxnSpPr>
              <a:endCxn id="6" idx="1"/>
            </p:cNvCxnSpPr>
            <p:nvPr/>
          </p:nvCxnSpPr>
          <p:spPr>
            <a:xfrm>
              <a:off x="2622176" y="2823883"/>
              <a:ext cx="8665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5416177" y="2809285"/>
              <a:ext cx="1328555" cy="14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Elbow Connector 8"/>
            <p:cNvCxnSpPr/>
            <p:nvPr/>
          </p:nvCxnSpPr>
          <p:spPr>
            <a:xfrm rot="10800000">
              <a:off x="2636777" y="2809285"/>
              <a:ext cx="1465445" cy="1406891"/>
            </a:xfrm>
            <a:prstGeom prst="bentConnector3">
              <a:avLst>
                <a:gd name="adj1" fmla="val 100207"/>
              </a:avLst>
            </a:prstGeom>
            <a:ln>
              <a:headEnd type="none"/>
              <a:tailEnd type="none"/>
            </a:ln>
          </p:spPr>
          <p:style>
            <a:lnRef idx="2">
              <a:schemeClr val="accent1"/>
            </a:lnRef>
            <a:fillRef idx="0">
              <a:schemeClr val="accent1"/>
            </a:fillRef>
            <a:effectRef idx="1">
              <a:schemeClr val="accent1"/>
            </a:effectRef>
            <a:fontRef idx="minor">
              <a:schemeClr val="tx1"/>
            </a:fontRef>
          </p:style>
        </p:cxnSp>
      </p:grpSp>
      <p:sp>
        <p:nvSpPr>
          <p:cNvPr id="10" name="Rectangle 9"/>
          <p:cNvSpPr/>
          <p:nvPr/>
        </p:nvSpPr>
        <p:spPr>
          <a:xfrm>
            <a:off x="1106107" y="5648337"/>
            <a:ext cx="1927412" cy="10458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solidFill>
                  <a:schemeClr val="tx1"/>
                </a:solidFill>
              </a:rPr>
              <a:t>Measure Congestion</a:t>
            </a:r>
            <a:endParaRPr lang="en-US" sz="2800" dirty="0">
              <a:solidFill>
                <a:schemeClr val="tx1"/>
              </a:solidFill>
            </a:endParaRPr>
          </a:p>
        </p:txBody>
      </p:sp>
      <p:cxnSp>
        <p:nvCxnSpPr>
          <p:cNvPr id="11" name="Straight Arrow Connector 10"/>
          <p:cNvCxnSpPr/>
          <p:nvPr/>
        </p:nvCxnSpPr>
        <p:spPr>
          <a:xfrm flipH="1" flipV="1">
            <a:off x="3471285" y="5975977"/>
            <a:ext cx="738042"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519116" y="5975977"/>
            <a:ext cx="411930"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00" y="4383351"/>
            <a:ext cx="4572000" cy="1446550"/>
          </a:xfrm>
          <a:prstGeom prst="rect">
            <a:avLst/>
          </a:prstGeom>
        </p:spPr>
        <p:txBody>
          <a:bodyPr>
            <a:spAutoFit/>
          </a:bodyPr>
          <a:lstStyle/>
          <a:p>
            <a:r>
              <a:rPr lang="en-US" sz="4400" i="1" dirty="0" smtClean="0">
                <a:latin typeface="+mj-lt"/>
              </a:rPr>
              <a:t>We need new faster approaches.</a:t>
            </a:r>
            <a:endParaRPr lang="en-US" sz="4400" i="1" dirty="0">
              <a:latin typeface="+mj-lt"/>
            </a:endParaRPr>
          </a:p>
        </p:txBody>
      </p:sp>
    </p:spTree>
    <p:extLst>
      <p:ext uri="{BB962C8B-B14F-4D97-AF65-F5344CB8AC3E}">
        <p14:creationId xmlns:p14="http://schemas.microsoft.com/office/powerpoint/2010/main" val="22887982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235783"/>
          </a:xfrm>
        </p:spPr>
        <p:txBody>
          <a:bodyPr>
            <a:normAutofit/>
          </a:bodyPr>
          <a:lstStyle/>
          <a:p>
            <a:r>
              <a:rPr lang="en-US" dirty="0" smtClean="0"/>
              <a:t>Explicitly calculating rates in the network based on the traffic matrix can be much faster.</a:t>
            </a:r>
            <a:br>
              <a:rPr lang="en-US" dirty="0" smtClean="0"/>
            </a:br>
            <a:r>
              <a:rPr lang="en-US" dirty="0"/>
              <a:t/>
            </a:r>
            <a:br>
              <a:rPr lang="en-US" dirty="0"/>
            </a:br>
            <a:r>
              <a:rPr lang="en-US" dirty="0" smtClean="0"/>
              <a:t>(Example)</a:t>
            </a:r>
            <a:endParaRPr lang="en-US" dirty="0"/>
          </a:p>
        </p:txBody>
      </p:sp>
    </p:spTree>
    <p:extLst>
      <p:ext uri="{BB962C8B-B14F-4D97-AF65-F5344CB8AC3E}">
        <p14:creationId xmlns:p14="http://schemas.microsoft.com/office/powerpoint/2010/main" val="27869311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Fair Share for a Single Link</a:t>
            </a: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3822887991"/>
              </p:ext>
            </p:extLst>
          </p:nvPr>
        </p:nvGraphicFramePr>
        <p:xfrm>
          <a:off x="104587" y="1663962"/>
          <a:ext cx="2040394" cy="1280160"/>
        </p:xfrm>
        <a:graphic>
          <a:graphicData uri="http://schemas.openxmlformats.org/drawingml/2006/table">
            <a:tbl>
              <a:tblPr firstRow="1" bandRow="1">
                <a:tableStyleId>{073A0DAA-6AF3-43AB-8588-CEC1D06C72B9}</a:tableStyleId>
              </a:tblPr>
              <a:tblGrid>
                <a:gridCol w="1020197"/>
                <a:gridCol w="1020197"/>
              </a:tblGrid>
              <a:tr h="183293">
                <a:tc>
                  <a:txBody>
                    <a:bodyPr/>
                    <a:lstStyle/>
                    <a:p>
                      <a:r>
                        <a:rPr lang="en-US" dirty="0" smtClean="0"/>
                        <a:t>flow</a:t>
                      </a:r>
                      <a:endParaRPr lang="en-US" dirty="0"/>
                    </a:p>
                  </a:txBody>
                  <a:tcPr/>
                </a:tc>
                <a:tc>
                  <a:txBody>
                    <a:bodyPr/>
                    <a:lstStyle/>
                    <a:p>
                      <a:r>
                        <a:rPr lang="en-US" dirty="0" smtClean="0"/>
                        <a:t>demand</a:t>
                      </a:r>
                      <a:endParaRPr lang="en-US" dirty="0"/>
                    </a:p>
                  </a:txBody>
                  <a:tcPr/>
                </a:tc>
              </a:tr>
              <a:tr h="370840">
                <a:tc>
                  <a:txBody>
                    <a:bodyPr/>
                    <a:lstStyle/>
                    <a:p>
                      <a:r>
                        <a:rPr lang="en-US" sz="2400" dirty="0" smtClean="0"/>
                        <a:t>A</a:t>
                      </a:r>
                      <a:endParaRPr lang="en-US" sz="2400" b="1" i="0" dirty="0">
                        <a:solidFill>
                          <a:srgbClr val="008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r h="370840">
                <a:tc>
                  <a:txBody>
                    <a:bodyPr/>
                    <a:lstStyle/>
                    <a:p>
                      <a:r>
                        <a:rPr lang="en-US" sz="2400" dirty="0" smtClean="0"/>
                        <a:t>B</a:t>
                      </a:r>
                      <a:endParaRPr lang="en-US" sz="2400" b="1" i="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bl>
          </a:graphicData>
        </a:graphic>
      </p:graphicFrame>
      <p:sp>
        <p:nvSpPr>
          <p:cNvPr id="33" name="TextBox 6"/>
          <p:cNvSpPr txBox="1">
            <a:spLocks noChangeArrowheads="1"/>
          </p:cNvSpPr>
          <p:nvPr/>
        </p:nvSpPr>
        <p:spPr bwMode="auto">
          <a:xfrm>
            <a:off x="2405528" y="1663962"/>
            <a:ext cx="4674639"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t>Capacity at Link 1: </a:t>
            </a:r>
            <a:r>
              <a:rPr lang="en-US" dirty="0" smtClean="0"/>
              <a:t>30G</a:t>
            </a:r>
          </a:p>
          <a:p>
            <a:pPr eaLnBrk="1" hangingPunct="1"/>
            <a:r>
              <a:rPr lang="en-US" dirty="0" smtClean="0"/>
              <a:t>So Fair </a:t>
            </a:r>
            <a:r>
              <a:rPr lang="en-US" dirty="0"/>
              <a:t>Share Rate: 30G/2 = 15G</a:t>
            </a:r>
          </a:p>
          <a:p>
            <a:pPr eaLnBrk="1" hangingPunct="1"/>
            <a:endParaRPr lang="en-US" dirty="0"/>
          </a:p>
        </p:txBody>
      </p:sp>
      <p:sp>
        <p:nvSpPr>
          <p:cNvPr id="6" name="Line Callout 2 5"/>
          <p:cNvSpPr/>
          <p:nvPr/>
        </p:nvSpPr>
        <p:spPr>
          <a:xfrm>
            <a:off x="5154686" y="2724352"/>
            <a:ext cx="861299" cy="745926"/>
          </a:xfrm>
          <a:prstGeom prst="borderCallout2">
            <a:avLst>
              <a:gd name="adj1" fmla="val 18750"/>
              <a:gd name="adj2" fmla="val -8333"/>
              <a:gd name="adj3" fmla="val 18750"/>
              <a:gd name="adj4" fmla="val -16667"/>
              <a:gd name="adj5" fmla="val 83806"/>
              <a:gd name="adj6" fmla="val -103001"/>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rPr>
              <a:t>15 G</a:t>
            </a:r>
            <a:endParaRPr lang="en-US" sz="2800" dirty="0">
              <a:solidFill>
                <a:srgbClr val="000000"/>
              </a:solidFill>
            </a:endParaRPr>
          </a:p>
        </p:txBody>
      </p:sp>
      <p:sp>
        <p:nvSpPr>
          <p:cNvPr id="18" name="Line Callout 2 17"/>
          <p:cNvSpPr/>
          <p:nvPr/>
        </p:nvSpPr>
        <p:spPr>
          <a:xfrm>
            <a:off x="5624856" y="4416690"/>
            <a:ext cx="609395" cy="406421"/>
          </a:xfrm>
          <a:prstGeom prst="borderCallout2">
            <a:avLst>
              <a:gd name="adj1" fmla="val 18750"/>
              <a:gd name="adj2" fmla="val -8333"/>
              <a:gd name="adj3" fmla="val 18750"/>
              <a:gd name="adj4" fmla="val -16667"/>
              <a:gd name="adj5" fmla="val 66859"/>
              <a:gd name="adj6" fmla="val -70085"/>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2800" dirty="0">
                <a:solidFill>
                  <a:srgbClr val="000000"/>
                </a:solidFill>
              </a:rPr>
              <a:t>∞</a:t>
            </a:r>
          </a:p>
        </p:txBody>
      </p:sp>
      <p:sp>
        <p:nvSpPr>
          <p:cNvPr id="20" name="Line Callout 2 19"/>
          <p:cNvSpPr/>
          <p:nvPr/>
        </p:nvSpPr>
        <p:spPr>
          <a:xfrm>
            <a:off x="5624856" y="5085142"/>
            <a:ext cx="609395" cy="406421"/>
          </a:xfrm>
          <a:prstGeom prst="borderCallout2">
            <a:avLst>
              <a:gd name="adj1" fmla="val 18750"/>
              <a:gd name="adj2" fmla="val -8333"/>
              <a:gd name="adj3" fmla="val 18750"/>
              <a:gd name="adj4" fmla="val -16667"/>
              <a:gd name="adj5" fmla="val 55757"/>
              <a:gd name="adj6" fmla="val -58537"/>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2800" dirty="0">
                <a:solidFill>
                  <a:srgbClr val="000000"/>
                </a:solidFill>
              </a:rPr>
              <a:t>∞</a:t>
            </a:r>
          </a:p>
        </p:txBody>
      </p:sp>
      <p:grpSp>
        <p:nvGrpSpPr>
          <p:cNvPr id="16" name="Group 15"/>
          <p:cNvGrpSpPr/>
          <p:nvPr/>
        </p:nvGrpSpPr>
        <p:grpSpPr>
          <a:xfrm>
            <a:off x="2293842" y="3327711"/>
            <a:ext cx="3751944" cy="2800852"/>
            <a:chOff x="4921008" y="5093204"/>
            <a:chExt cx="2516095" cy="1878279"/>
          </a:xfrm>
        </p:grpSpPr>
        <p:cxnSp>
          <p:nvCxnSpPr>
            <p:cNvPr id="17" name="Straight Connector 16"/>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grpSp>
          <p:nvGrpSpPr>
            <p:cNvPr id="22" name="Group 21"/>
            <p:cNvGrpSpPr/>
            <p:nvPr userDrawn="1"/>
          </p:nvGrpSpPr>
          <p:grpSpPr>
            <a:xfrm>
              <a:off x="4921008" y="5188811"/>
              <a:ext cx="1870642" cy="488359"/>
              <a:chOff x="285055" y="3487828"/>
              <a:chExt cx="1870642" cy="488359"/>
            </a:xfrm>
          </p:grpSpPr>
          <p:cxnSp>
            <p:nvCxnSpPr>
              <p:cNvPr id="31" name="Straight Arrow Connector 30"/>
              <p:cNvCxnSpPr/>
              <p:nvPr/>
            </p:nvCxnSpPr>
            <p:spPr>
              <a:xfrm>
                <a:off x="833966" y="3732008"/>
                <a:ext cx="1321731"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4" name="Picture 33"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23" name="Straight Connector 22"/>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userDrawn="1"/>
          </p:nvCxnSpPr>
          <p:spPr>
            <a:xfrm>
              <a:off x="5261300" y="6607015"/>
              <a:ext cx="1530350"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5478347" y="6256139"/>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sp>
          <p:nvSpPr>
            <p:cNvPr id="28" name="TextBox 27"/>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spTree>
    <p:custDataLst>
      <p:tags r:id="rId1"/>
    </p:custDataLst>
    <p:extLst>
      <p:ext uri="{BB962C8B-B14F-4D97-AF65-F5344CB8AC3E}">
        <p14:creationId xmlns:p14="http://schemas.microsoft.com/office/powerpoint/2010/main" val="1445633904"/>
      </p:ext>
    </p:extLst>
  </p:cSld>
  <p:clrMapOvr>
    <a:masterClrMapping/>
  </p:clrMapOvr>
  <mc:AlternateContent xmlns:mc="http://schemas.openxmlformats.org/markup-compatibility/2006" xmlns:p14="http://schemas.microsoft.com/office/powerpoint/2010/main">
    <mc:Choice Requires="p14">
      <p:transition spd="slow" p14:dur="2000" advTm="34227"/>
    </mc:Choice>
    <mc:Fallback xmlns="">
      <p:transition xmlns:p14="http://schemas.microsoft.com/office/powerpoint/2010/main" spd="slow" advTm="3422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 grpId="0" animBg="1"/>
      <p:bldP spid="18"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second link introduces a </a:t>
            </a:r>
            <a:r>
              <a:rPr lang="en-US" i="1" dirty="0" smtClean="0"/>
              <a:t>dependency</a:t>
            </a:r>
            <a:endParaRPr lang="en-US" i="1" dirty="0"/>
          </a:p>
        </p:txBody>
      </p:sp>
      <p:graphicFrame>
        <p:nvGraphicFramePr>
          <p:cNvPr id="32" name="Table 31"/>
          <p:cNvGraphicFramePr>
            <a:graphicFrameLocks noGrp="1"/>
          </p:cNvGraphicFramePr>
          <p:nvPr>
            <p:extLst>
              <p:ext uri="{D42A27DB-BD31-4B8C-83A1-F6EECF244321}">
                <p14:modId xmlns:p14="http://schemas.microsoft.com/office/powerpoint/2010/main" val="2614073912"/>
              </p:ext>
            </p:extLst>
          </p:nvPr>
        </p:nvGraphicFramePr>
        <p:xfrm>
          <a:off x="104587" y="1663962"/>
          <a:ext cx="2040394" cy="1280160"/>
        </p:xfrm>
        <a:graphic>
          <a:graphicData uri="http://schemas.openxmlformats.org/drawingml/2006/table">
            <a:tbl>
              <a:tblPr firstRow="1" bandRow="1">
                <a:tableStyleId>{073A0DAA-6AF3-43AB-8588-CEC1D06C72B9}</a:tableStyleId>
              </a:tblPr>
              <a:tblGrid>
                <a:gridCol w="1020197"/>
                <a:gridCol w="1020197"/>
              </a:tblGrid>
              <a:tr h="183293">
                <a:tc>
                  <a:txBody>
                    <a:bodyPr/>
                    <a:lstStyle/>
                    <a:p>
                      <a:r>
                        <a:rPr lang="en-US" dirty="0" smtClean="0"/>
                        <a:t>flow</a:t>
                      </a:r>
                      <a:endParaRPr lang="en-US" dirty="0"/>
                    </a:p>
                  </a:txBody>
                  <a:tcPr/>
                </a:tc>
                <a:tc>
                  <a:txBody>
                    <a:bodyPr/>
                    <a:lstStyle/>
                    <a:p>
                      <a:r>
                        <a:rPr lang="en-US" dirty="0" smtClean="0"/>
                        <a:t>demand</a:t>
                      </a:r>
                      <a:endParaRPr lang="en-US" dirty="0"/>
                    </a:p>
                  </a:txBody>
                  <a:tcPr/>
                </a:tc>
              </a:tr>
              <a:tr h="370840">
                <a:tc>
                  <a:txBody>
                    <a:bodyPr/>
                    <a:lstStyle/>
                    <a:p>
                      <a:r>
                        <a:rPr lang="en-US" sz="2400" dirty="0" smtClean="0"/>
                        <a:t>A</a:t>
                      </a:r>
                      <a:endParaRPr lang="en-US" sz="2400" b="1" i="0" dirty="0">
                        <a:solidFill>
                          <a:srgbClr val="008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a:t>
                      </a:r>
                      <a:endParaRPr lang="en-US" sz="2400" b="1" i="0" dirty="0" smtClean="0"/>
                    </a:p>
                  </a:txBody>
                  <a:tcPr/>
                </a:tc>
              </a:tr>
              <a:tr h="370840">
                <a:tc>
                  <a:txBody>
                    <a:bodyPr/>
                    <a:lstStyle/>
                    <a:p>
                      <a:r>
                        <a:rPr lang="en-US" sz="2400" dirty="0" smtClean="0"/>
                        <a:t>B</a:t>
                      </a:r>
                      <a:endParaRPr lang="en-US" sz="2400" b="1" i="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400" b="1" i="0" dirty="0" smtClean="0"/>
                    </a:p>
                  </a:txBody>
                  <a:tcPr/>
                </a:tc>
              </a:tr>
            </a:tbl>
          </a:graphicData>
        </a:graphic>
      </p:graphicFrame>
      <p:sp>
        <p:nvSpPr>
          <p:cNvPr id="6" name="Rectangle 5"/>
          <p:cNvSpPr/>
          <p:nvPr/>
        </p:nvSpPr>
        <p:spPr>
          <a:xfrm>
            <a:off x="1080611" y="2487778"/>
            <a:ext cx="762348" cy="461665"/>
          </a:xfrm>
          <a:prstGeom prst="rect">
            <a:avLst/>
          </a:prstGeom>
        </p:spPr>
        <p:txBody>
          <a:bodyPr wrap="none">
            <a:spAutoFit/>
          </a:bodyPr>
          <a:lstStyle/>
          <a:p>
            <a:pPr>
              <a:defRPr/>
            </a:pPr>
            <a:r>
              <a:rPr lang="en-US" sz="2400" b="1" dirty="0"/>
              <a:t>10 G</a:t>
            </a:r>
          </a:p>
        </p:txBody>
      </p:sp>
      <p:sp>
        <p:nvSpPr>
          <p:cNvPr id="25" name="Rectangle 24"/>
          <p:cNvSpPr/>
          <p:nvPr/>
        </p:nvSpPr>
        <p:spPr>
          <a:xfrm>
            <a:off x="1130825" y="2487778"/>
            <a:ext cx="442549" cy="461665"/>
          </a:xfrm>
          <a:prstGeom prst="rect">
            <a:avLst/>
          </a:prstGeom>
        </p:spPr>
        <p:txBody>
          <a:bodyPr wrap="none">
            <a:spAutoFit/>
          </a:bodyPr>
          <a:lstStyle/>
          <a:p>
            <a:pPr>
              <a:defRPr/>
            </a:pPr>
            <a:r>
              <a:rPr lang="en-US" sz="2400" b="1" dirty="0"/>
              <a:t>∞</a:t>
            </a:r>
          </a:p>
        </p:txBody>
      </p:sp>
      <p:grpSp>
        <p:nvGrpSpPr>
          <p:cNvPr id="16" name="Group 15"/>
          <p:cNvGrpSpPr/>
          <p:nvPr/>
        </p:nvGrpSpPr>
        <p:grpSpPr>
          <a:xfrm>
            <a:off x="2293866" y="3327711"/>
            <a:ext cx="5224078" cy="2800852"/>
            <a:chOff x="4921008" y="5093204"/>
            <a:chExt cx="3503316" cy="1878279"/>
          </a:xfrm>
        </p:grpSpPr>
        <p:cxnSp>
          <p:nvCxnSpPr>
            <p:cNvPr id="24" name="Straight Connector 23"/>
            <p:cNvCxnSpPr/>
            <p:nvPr userDrawn="1"/>
          </p:nvCxnSpPr>
          <p:spPr>
            <a:xfrm>
              <a:off x="526130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4988538" y="5093204"/>
              <a:ext cx="1917187" cy="646331"/>
            </a:xfrm>
            <a:prstGeom prst="rect">
              <a:avLst/>
            </a:prstGeom>
            <a:noFill/>
          </p:spPr>
          <p:txBody>
            <a:bodyPr wrap="square" rtlCol="0">
              <a:spAutoFit/>
            </a:bodyPr>
            <a:lstStyle/>
            <a:p>
              <a:pPr algn="ctr"/>
              <a:r>
                <a:rPr lang="en-US" sz="2800" dirty="0" smtClean="0"/>
                <a:t>Link 1</a:t>
              </a:r>
            </a:p>
            <a:p>
              <a:pPr algn="ctr"/>
              <a:r>
                <a:rPr lang="en-US" sz="2800" i="1" dirty="0" smtClean="0"/>
                <a:t>30 G</a:t>
              </a:r>
              <a:endParaRPr lang="en-US" sz="2800" i="1" dirty="0"/>
            </a:p>
          </p:txBody>
        </p:sp>
        <p:sp>
          <p:nvSpPr>
            <p:cNvPr id="27" name="TextBox 26"/>
            <p:cNvSpPr txBox="1"/>
            <p:nvPr userDrawn="1"/>
          </p:nvSpPr>
          <p:spPr>
            <a:xfrm>
              <a:off x="6507137" y="5093632"/>
              <a:ext cx="1917187" cy="646331"/>
            </a:xfrm>
            <a:prstGeom prst="rect">
              <a:avLst/>
            </a:prstGeom>
            <a:noFill/>
          </p:spPr>
          <p:txBody>
            <a:bodyPr wrap="square" rtlCol="0">
              <a:spAutoFit/>
            </a:bodyPr>
            <a:lstStyle/>
            <a:p>
              <a:pPr algn="ctr"/>
              <a:r>
                <a:rPr lang="en-US" sz="2800" dirty="0" smtClean="0"/>
                <a:t>Link 2</a:t>
              </a:r>
            </a:p>
            <a:p>
              <a:pPr algn="ctr"/>
              <a:r>
                <a:rPr lang="en-US" sz="2800" i="1" dirty="0" smtClean="0"/>
                <a:t>10 G</a:t>
              </a:r>
              <a:endParaRPr lang="en-US" sz="2800" i="1" dirty="0"/>
            </a:p>
          </p:txBody>
        </p:sp>
        <p:grpSp>
          <p:nvGrpSpPr>
            <p:cNvPr id="28" name="Group 27"/>
            <p:cNvGrpSpPr/>
            <p:nvPr userDrawn="1"/>
          </p:nvGrpSpPr>
          <p:grpSpPr>
            <a:xfrm>
              <a:off x="4921008" y="5188811"/>
              <a:ext cx="1559083" cy="488359"/>
              <a:chOff x="285055" y="3487828"/>
              <a:chExt cx="1559083" cy="488359"/>
            </a:xfrm>
          </p:grpSpPr>
          <p:cxnSp>
            <p:nvCxnSpPr>
              <p:cNvPr id="38" name="Straight Arrow Connector 37"/>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9" name="Picture 38"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cxnSp>
          <p:nvCxnSpPr>
            <p:cNvPr id="29" name="Straight Connector 28"/>
            <p:cNvCxnSpPr/>
            <p:nvPr userDrawn="1"/>
          </p:nvCxnSpPr>
          <p:spPr>
            <a:xfrm>
              <a:off x="6791650" y="5307783"/>
              <a:ext cx="0" cy="1663700"/>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userDrawn="1"/>
          </p:nvCxnSpPr>
          <p:spPr>
            <a:xfrm>
              <a:off x="5261300" y="6157826"/>
              <a:ext cx="1530350" cy="0"/>
            </a:xfrm>
            <a:prstGeom prst="straightConnector1">
              <a:avLst/>
            </a:prstGeom>
            <a:ln w="57150" cmpd="thinThick">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userDrawn="1"/>
          </p:nvCxnSpPr>
          <p:spPr>
            <a:xfrm>
              <a:off x="5261300" y="6607015"/>
              <a:ext cx="2749847" cy="0"/>
            </a:xfrm>
            <a:prstGeom prst="straightConnector1">
              <a:avLst/>
            </a:prstGeom>
            <a:ln w="57150" cmpd="thinThick">
              <a:solidFill>
                <a:srgbClr val="0000FF"/>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userDrawn="1"/>
          </p:nvSpPr>
          <p:spPr>
            <a:xfrm>
              <a:off x="6216996" y="6247650"/>
              <a:ext cx="1488898" cy="350876"/>
            </a:xfrm>
            <a:prstGeom prst="rect">
              <a:avLst/>
            </a:prstGeom>
            <a:noFill/>
          </p:spPr>
          <p:txBody>
            <a:bodyPr wrap="square" rtlCol="0">
              <a:spAutoFit/>
            </a:bodyPr>
            <a:lstStyle/>
            <a:p>
              <a:r>
                <a:rPr lang="en-US" sz="2800" i="1" dirty="0" smtClean="0">
                  <a:solidFill>
                    <a:srgbClr val="3366FF"/>
                  </a:solidFill>
                </a:rPr>
                <a:t>Flow B</a:t>
              </a:r>
              <a:endParaRPr lang="en-US" sz="2800" i="1" dirty="0">
                <a:solidFill>
                  <a:srgbClr val="3366FF"/>
                </a:solidFill>
              </a:endParaRPr>
            </a:p>
          </p:txBody>
        </p:sp>
        <p:grpSp>
          <p:nvGrpSpPr>
            <p:cNvPr id="34" name="Group 33"/>
            <p:cNvGrpSpPr/>
            <p:nvPr userDrawn="1"/>
          </p:nvGrpSpPr>
          <p:grpSpPr>
            <a:xfrm>
              <a:off x="6452064" y="5188811"/>
              <a:ext cx="1559083" cy="488359"/>
              <a:chOff x="285055" y="3487828"/>
              <a:chExt cx="1559083" cy="488359"/>
            </a:xfrm>
          </p:grpSpPr>
          <p:cxnSp>
            <p:nvCxnSpPr>
              <p:cNvPr id="36" name="Straight Arrow Connector 35"/>
              <p:cNvCxnSpPr/>
              <p:nvPr/>
            </p:nvCxnSpPr>
            <p:spPr>
              <a:xfrm>
                <a:off x="833966" y="3732008"/>
                <a:ext cx="1010172" cy="0"/>
              </a:xfrm>
              <a:prstGeom prst="straightConnector1">
                <a:avLst/>
              </a:prstGeom>
              <a:ln w="38100" cmpd="sng">
                <a:solidFill>
                  <a:srgbClr val="215968"/>
                </a:solidFill>
                <a:tailEnd type="arrow"/>
              </a:ln>
            </p:spPr>
            <p:style>
              <a:lnRef idx="3">
                <a:schemeClr val="dk1"/>
              </a:lnRef>
              <a:fillRef idx="0">
                <a:schemeClr val="dk1"/>
              </a:fillRef>
              <a:effectRef idx="2">
                <a:schemeClr val="dk1"/>
              </a:effectRef>
              <a:fontRef idx="minor">
                <a:schemeClr val="tx1"/>
              </a:fontRef>
            </p:style>
          </p:cxnSp>
          <p:pic>
            <p:nvPicPr>
              <p:cNvPr id="37" name="Picture 36" descr="1280px-Rou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55" y="3487828"/>
                <a:ext cx="678243" cy="488359"/>
              </a:xfrm>
              <a:prstGeom prst="rect">
                <a:avLst/>
              </a:prstGeom>
            </p:spPr>
          </p:pic>
        </p:grpSp>
        <p:sp>
          <p:nvSpPr>
            <p:cNvPr id="35" name="TextBox 34"/>
            <p:cNvSpPr txBox="1"/>
            <p:nvPr userDrawn="1"/>
          </p:nvSpPr>
          <p:spPr>
            <a:xfrm>
              <a:off x="5478347" y="5789433"/>
              <a:ext cx="1958756" cy="350876"/>
            </a:xfrm>
            <a:prstGeom prst="rect">
              <a:avLst/>
            </a:prstGeom>
            <a:noFill/>
          </p:spPr>
          <p:txBody>
            <a:bodyPr wrap="square" rtlCol="0">
              <a:spAutoFit/>
            </a:bodyPr>
            <a:lstStyle/>
            <a:p>
              <a:r>
                <a:rPr lang="en-US" sz="2800" i="1" dirty="0" smtClean="0">
                  <a:solidFill>
                    <a:srgbClr val="FF0000"/>
                  </a:solidFill>
                </a:rPr>
                <a:t>Flow A</a:t>
              </a:r>
              <a:endParaRPr lang="en-US" sz="2800" i="1" dirty="0">
                <a:solidFill>
                  <a:srgbClr val="FF0000"/>
                </a:solidFill>
              </a:endParaRPr>
            </a:p>
          </p:txBody>
        </p:sp>
      </p:grpSp>
      <p:cxnSp>
        <p:nvCxnSpPr>
          <p:cNvPr id="40" name="Straight Connector 39"/>
          <p:cNvCxnSpPr/>
          <p:nvPr/>
        </p:nvCxnSpPr>
        <p:spPr>
          <a:xfrm>
            <a:off x="6901814" y="3834394"/>
            <a:ext cx="0" cy="2294169"/>
          </a:xfrm>
          <a:prstGeom prst="line">
            <a:avLst/>
          </a:prstGeom>
          <a:ln w="12700" cmpd="sng">
            <a:solidFill>
              <a:schemeClr val="bg1">
                <a:lumMod val="65000"/>
              </a:schemeClr>
            </a:solidFill>
            <a:prstDash val="solid"/>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170015099"/>
      </p:ext>
    </p:extLst>
  </p:cSld>
  <p:clrMapOvr>
    <a:masterClrMapping/>
  </p:clrMapOvr>
  <mc:AlternateContent xmlns:mc="http://schemas.openxmlformats.org/markup-compatibility/2006" xmlns:p14="http://schemas.microsoft.com/office/powerpoint/2010/main">
    <mc:Choice Requires="p14">
      <p:transition spd="slow" p14:dur="2000" advTm="23928"/>
    </mc:Choice>
    <mc:Fallback xmlns="">
      <p:transition xmlns:p14="http://schemas.microsoft.com/office/powerpoint/2010/main" spd="slow" advTm="239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615513"/>
          </a:xfrm>
        </p:spPr>
        <p:txBody>
          <a:bodyPr>
            <a:normAutofit/>
          </a:bodyPr>
          <a:lstStyle/>
          <a:p>
            <a:r>
              <a:rPr lang="en-US" dirty="0" smtClean="0"/>
              <a:t>In-network congestion control is promising in the context of re-configurable switch chips.</a:t>
            </a:r>
            <a:br>
              <a:rPr lang="en-US" dirty="0" smtClean="0"/>
            </a:br>
            <a:r>
              <a:rPr lang="en-US" dirty="0"/>
              <a:t/>
            </a:r>
            <a:br>
              <a:rPr lang="en-US" dirty="0"/>
            </a:br>
            <a:endParaRPr lang="en-US" dirty="0"/>
          </a:p>
        </p:txBody>
      </p:sp>
      <p:sp>
        <p:nvSpPr>
          <p:cNvPr id="3" name="Rectangle 2"/>
          <p:cNvSpPr/>
          <p:nvPr/>
        </p:nvSpPr>
        <p:spPr>
          <a:xfrm rot="16200000">
            <a:off x="6791613" y="5138353"/>
            <a:ext cx="2326465" cy="25969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endParaRPr lang="en-US" dirty="0"/>
          </a:p>
        </p:txBody>
      </p:sp>
      <p:grpSp>
        <p:nvGrpSpPr>
          <p:cNvPr id="4" name="Group 3"/>
          <p:cNvGrpSpPr/>
          <p:nvPr/>
        </p:nvGrpSpPr>
        <p:grpSpPr>
          <a:xfrm>
            <a:off x="8214543" y="4464248"/>
            <a:ext cx="736006" cy="1118949"/>
            <a:chOff x="8031408" y="3582602"/>
            <a:chExt cx="736006" cy="1118949"/>
          </a:xfrm>
        </p:grpSpPr>
        <p:grpSp>
          <p:nvGrpSpPr>
            <p:cNvPr id="5" name="Group 65"/>
            <p:cNvGrpSpPr/>
            <p:nvPr/>
          </p:nvGrpSpPr>
          <p:grpSpPr>
            <a:xfrm>
              <a:off x="8131589" y="4009362"/>
              <a:ext cx="551591" cy="228624"/>
              <a:chOff x="7660968" y="1751777"/>
              <a:chExt cx="1040580" cy="450645"/>
            </a:xfrm>
          </p:grpSpPr>
          <p:sp>
            <p:nvSpPr>
              <p:cNvPr id="11" name="Freeform 1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 name="Group 70"/>
            <p:cNvGrpSpPr/>
            <p:nvPr/>
          </p:nvGrpSpPr>
          <p:grpSpPr>
            <a:xfrm>
              <a:off x="8132332" y="4472927"/>
              <a:ext cx="551591" cy="228624"/>
              <a:chOff x="7660968" y="1751777"/>
              <a:chExt cx="1040580" cy="450645"/>
            </a:xfrm>
          </p:grpSpPr>
          <p:sp>
            <p:nvSpPr>
              <p:cNvPr id="8" name="Freeform 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 name="Straight Connector 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7" name="TextBox 6"/>
            <p:cNvSpPr txBox="1"/>
            <p:nvPr/>
          </p:nvSpPr>
          <p:spPr>
            <a:xfrm>
              <a:off x="8031408" y="3582602"/>
              <a:ext cx="736006" cy="282419"/>
            </a:xfrm>
            <a:prstGeom prst="rect">
              <a:avLst/>
            </a:prstGeom>
            <a:noFill/>
          </p:spPr>
          <p:txBody>
            <a:bodyPr wrap="none" lIns="130622" tIns="65311" rIns="130622" bIns="65311" rtlCol="0">
              <a:spAutoFit/>
            </a:bodyPr>
            <a:lstStyle/>
            <a:p>
              <a:pPr algn="ctr"/>
              <a:r>
                <a:rPr lang="en-US" sz="2000" dirty="0"/>
                <a:t>Queues</a:t>
              </a:r>
            </a:p>
          </p:txBody>
        </p:sp>
      </p:grpSp>
      <p:grpSp>
        <p:nvGrpSpPr>
          <p:cNvPr id="14" name="Group 13"/>
          <p:cNvGrpSpPr/>
          <p:nvPr/>
        </p:nvGrpSpPr>
        <p:grpSpPr>
          <a:xfrm>
            <a:off x="1497225" y="4093665"/>
            <a:ext cx="1124341" cy="2162134"/>
            <a:chOff x="1492629" y="3212019"/>
            <a:chExt cx="1124341" cy="2162134"/>
          </a:xfrm>
        </p:grpSpPr>
        <p:sp>
          <p:nvSpPr>
            <p:cNvPr id="15" name="Rectangle 14"/>
            <p:cNvSpPr/>
            <p:nvPr/>
          </p:nvSpPr>
          <p:spPr>
            <a:xfrm>
              <a:off x="1492629" y="3216474"/>
              <a:ext cx="1117361" cy="2157679"/>
            </a:xfrm>
            <a:prstGeom prst="rect">
              <a:avLst/>
            </a:prstGeom>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6" name="Rectangle 15"/>
            <p:cNvSpPr/>
            <p:nvPr/>
          </p:nvSpPr>
          <p:spPr>
            <a:xfrm>
              <a:off x="1492629" y="3212019"/>
              <a:ext cx="1124341" cy="2157681"/>
            </a:xfrm>
            <a:prstGeom prst="rect">
              <a:avLst/>
            </a:prstGeom>
            <a:solidFill>
              <a:schemeClr val="lt1">
                <a:alpha val="53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17" name="Group 16"/>
          <p:cNvGrpSpPr/>
          <p:nvPr/>
        </p:nvGrpSpPr>
        <p:grpSpPr>
          <a:xfrm>
            <a:off x="3030515" y="4103511"/>
            <a:ext cx="1126200" cy="2168342"/>
            <a:chOff x="3025919" y="3221865"/>
            <a:chExt cx="1126200" cy="2168342"/>
          </a:xfrm>
        </p:grpSpPr>
        <p:sp>
          <p:nvSpPr>
            <p:cNvPr id="18" name="Rectangle 17"/>
            <p:cNvSpPr/>
            <p:nvPr/>
          </p:nvSpPr>
          <p:spPr>
            <a:xfrm>
              <a:off x="3025919" y="3221865"/>
              <a:ext cx="1117361" cy="2157679"/>
            </a:xfrm>
            <a:prstGeom prst="rect">
              <a:avLst/>
            </a:prstGeom>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19" name="Rectangle 18"/>
            <p:cNvSpPr/>
            <p:nvPr/>
          </p:nvSpPr>
          <p:spPr>
            <a:xfrm>
              <a:off x="3027778" y="3232525"/>
              <a:ext cx="1124341" cy="2157682"/>
            </a:xfrm>
            <a:prstGeom prst="rect">
              <a:avLst/>
            </a:prstGeom>
            <a:solidFill>
              <a:schemeClr val="lt1">
                <a:alpha val="66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20" name="Rectangle 19"/>
          <p:cNvSpPr/>
          <p:nvPr/>
        </p:nvSpPr>
        <p:spPr>
          <a:xfrm rot="16200000">
            <a:off x="-294463" y="5137999"/>
            <a:ext cx="2327923" cy="258943"/>
          </a:xfrm>
          <a:prstGeom prst="rect">
            <a:avLst/>
          </a:prstGeom>
          <a:ln/>
        </p:spPr>
        <p:style>
          <a:lnRef idx="1">
            <a:schemeClr val="dk1"/>
          </a:lnRef>
          <a:fillRef idx="2">
            <a:schemeClr val="dk1"/>
          </a:fillRef>
          <a:effectRef idx="1">
            <a:schemeClr val="dk1"/>
          </a:effectRef>
          <a:fontRef idx="minor">
            <a:schemeClr val="dk1"/>
          </a:fontRef>
        </p:style>
        <p:txBody>
          <a:bodyPr lIns="130622" tIns="65311" rIns="130622" bIns="65311" rtlCol="0" anchor="ctr"/>
          <a:lstStyle/>
          <a:p>
            <a:pPr algn="ctr"/>
            <a:r>
              <a:rPr lang="en-US" dirty="0" smtClean="0">
                <a:solidFill>
                  <a:schemeClr val="tx1"/>
                </a:solidFill>
              </a:rPr>
              <a:t>Parser</a:t>
            </a:r>
            <a:endParaRPr lang="en-US" dirty="0">
              <a:solidFill>
                <a:schemeClr val="tx1"/>
              </a:solidFill>
            </a:endParaRPr>
          </a:p>
        </p:txBody>
      </p:sp>
      <p:grpSp>
        <p:nvGrpSpPr>
          <p:cNvPr id="21" name="Group 20"/>
          <p:cNvGrpSpPr/>
          <p:nvPr/>
        </p:nvGrpSpPr>
        <p:grpSpPr>
          <a:xfrm>
            <a:off x="4741311" y="4098120"/>
            <a:ext cx="1124339" cy="2175034"/>
            <a:chOff x="4580975" y="3216474"/>
            <a:chExt cx="1124339" cy="2175034"/>
          </a:xfrm>
        </p:grpSpPr>
        <p:sp>
          <p:nvSpPr>
            <p:cNvPr id="22" name="Rectangle 21"/>
            <p:cNvSpPr/>
            <p:nvPr/>
          </p:nvSpPr>
          <p:spPr>
            <a:xfrm>
              <a:off x="4580975" y="3216474"/>
              <a:ext cx="1117361" cy="2157679"/>
            </a:xfrm>
            <a:prstGeom prst="rect">
              <a:avLst/>
            </a:prstGeom>
          </p:spPr>
          <p:style>
            <a:lnRef idx="1">
              <a:schemeClr val="accent6"/>
            </a:lnRef>
            <a:fillRef idx="3">
              <a:schemeClr val="accent6"/>
            </a:fillRef>
            <a:effectRef idx="2">
              <a:schemeClr val="accent6"/>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3" name="Rectangle 22"/>
            <p:cNvSpPr/>
            <p:nvPr/>
          </p:nvSpPr>
          <p:spPr>
            <a:xfrm>
              <a:off x="4580975" y="3233829"/>
              <a:ext cx="1124339" cy="2157679"/>
            </a:xfrm>
            <a:prstGeom prst="rect">
              <a:avLst/>
            </a:prstGeom>
            <a:solidFill>
              <a:schemeClr val="lt1">
                <a:alpha val="6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4" name="Group 23"/>
          <p:cNvGrpSpPr/>
          <p:nvPr/>
        </p:nvGrpSpPr>
        <p:grpSpPr>
          <a:xfrm>
            <a:off x="6323482" y="4093665"/>
            <a:ext cx="1128171" cy="2157681"/>
            <a:chOff x="6318886" y="3212019"/>
            <a:chExt cx="1128171" cy="2157681"/>
          </a:xfrm>
        </p:grpSpPr>
        <p:sp>
          <p:nvSpPr>
            <p:cNvPr id="25" name="Rectangle 24"/>
            <p:cNvSpPr/>
            <p:nvPr/>
          </p:nvSpPr>
          <p:spPr>
            <a:xfrm>
              <a:off x="6318886" y="3212021"/>
              <a:ext cx="1117361" cy="2157679"/>
            </a:xfrm>
            <a:prstGeom prst="rect">
              <a:avLst/>
            </a:prstGeom>
          </p:spPr>
          <p:style>
            <a:lnRef idx="1">
              <a:schemeClr val="accent5"/>
            </a:lnRef>
            <a:fillRef idx="3">
              <a:schemeClr val="accent5"/>
            </a:fillRef>
            <a:effectRef idx="2">
              <a:schemeClr val="accent5"/>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26" name="Rectangle 25"/>
            <p:cNvSpPr/>
            <p:nvPr/>
          </p:nvSpPr>
          <p:spPr>
            <a:xfrm>
              <a:off x="6322716" y="3212019"/>
              <a:ext cx="1124341" cy="2157678"/>
            </a:xfrm>
            <a:prstGeom prst="rect">
              <a:avLst/>
            </a:prstGeom>
            <a:solidFill>
              <a:schemeClr val="lt1">
                <a:alpha val="72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grpSp>
        <p:nvGrpSpPr>
          <p:cNvPr id="27" name="Group 26"/>
          <p:cNvGrpSpPr/>
          <p:nvPr/>
        </p:nvGrpSpPr>
        <p:grpSpPr>
          <a:xfrm>
            <a:off x="1348700" y="5890495"/>
            <a:ext cx="6104332" cy="562621"/>
            <a:chOff x="1348700" y="5890495"/>
            <a:chExt cx="6104332" cy="562621"/>
          </a:xfrm>
        </p:grpSpPr>
        <p:sp>
          <p:nvSpPr>
            <p:cNvPr id="28" name="Isosceles Triangle 27"/>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Isosceles Triangle 28"/>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Isosceles Triangle 29"/>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Isosceles Triangle 30"/>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2" name="Group 31"/>
            <p:cNvGrpSpPr/>
            <p:nvPr/>
          </p:nvGrpSpPr>
          <p:grpSpPr>
            <a:xfrm>
              <a:off x="1348700" y="6030725"/>
              <a:ext cx="6104332" cy="422391"/>
              <a:chOff x="1344104" y="5149079"/>
              <a:chExt cx="6104332" cy="615145"/>
            </a:xfrm>
          </p:grpSpPr>
          <p:cxnSp>
            <p:nvCxnSpPr>
              <p:cNvPr id="33" name="Straight Arrow Connector 32"/>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34" name="Elbow Connector 33"/>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35" name="Elbow Connector 34"/>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36" name="Elbow Connector 35"/>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37" name="Elbow Connector 36"/>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38" name="Rectangle 37"/>
          <p:cNvSpPr/>
          <p:nvPr/>
        </p:nvSpPr>
        <p:spPr>
          <a:xfrm rot="16200000">
            <a:off x="1459685" y="5068313"/>
            <a:ext cx="1808805" cy="3332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39" name="Rectangle 38"/>
          <p:cNvSpPr/>
          <p:nvPr/>
        </p:nvSpPr>
        <p:spPr>
          <a:xfrm rot="16200000">
            <a:off x="2992225" y="5046573"/>
            <a:ext cx="1839137" cy="259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40" name="Rectangle 39"/>
          <p:cNvSpPr/>
          <p:nvPr/>
        </p:nvSpPr>
        <p:spPr>
          <a:xfrm rot="16200000">
            <a:off x="4692166" y="5045232"/>
            <a:ext cx="1808805" cy="2594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41" name="Rectangle 40"/>
          <p:cNvSpPr/>
          <p:nvPr/>
        </p:nvSpPr>
        <p:spPr>
          <a:xfrm rot="16200000">
            <a:off x="920830" y="4948036"/>
            <a:ext cx="1909818" cy="5271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L2 Table</a:t>
            </a:r>
            <a:endParaRPr lang="en-US" dirty="0"/>
          </a:p>
        </p:txBody>
      </p:sp>
      <p:sp>
        <p:nvSpPr>
          <p:cNvPr id="42" name="Rectangle 41"/>
          <p:cNvSpPr/>
          <p:nvPr/>
        </p:nvSpPr>
        <p:spPr>
          <a:xfrm rot="16200000">
            <a:off x="6330534" y="5061739"/>
            <a:ext cx="1808805" cy="259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rgbClr val="000000"/>
                </a:solidFill>
              </a:rPr>
              <a:t>Fixed Action</a:t>
            </a:r>
            <a:endParaRPr lang="en-US" dirty="0">
              <a:solidFill>
                <a:srgbClr val="000000"/>
              </a:solidFill>
            </a:endParaRPr>
          </a:p>
        </p:txBody>
      </p:sp>
      <p:sp>
        <p:nvSpPr>
          <p:cNvPr id="43" name="Rectangle 42"/>
          <p:cNvSpPr/>
          <p:nvPr/>
        </p:nvSpPr>
        <p:spPr>
          <a:xfrm rot="16200000">
            <a:off x="2416625" y="4969835"/>
            <a:ext cx="1909818" cy="527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IPv4 Table</a:t>
            </a:r>
            <a:endParaRPr lang="en-US" dirty="0"/>
          </a:p>
        </p:txBody>
      </p:sp>
      <p:sp>
        <p:nvSpPr>
          <p:cNvPr id="44" name="Rectangle 43"/>
          <p:cNvSpPr/>
          <p:nvPr/>
        </p:nvSpPr>
        <p:spPr>
          <a:xfrm rot="16200000">
            <a:off x="4133790" y="4963202"/>
            <a:ext cx="1879486" cy="5271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IPv6 Table</a:t>
            </a:r>
            <a:endParaRPr lang="en-US" dirty="0"/>
          </a:p>
        </p:txBody>
      </p:sp>
      <p:sp>
        <p:nvSpPr>
          <p:cNvPr id="45" name="Rectangle 44"/>
          <p:cNvSpPr/>
          <p:nvPr/>
        </p:nvSpPr>
        <p:spPr>
          <a:xfrm rot="16200000">
            <a:off x="5792820" y="4949606"/>
            <a:ext cx="1852295" cy="5271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ACL Table</a:t>
            </a:r>
            <a:endParaRPr lang="en-US" dirty="0"/>
          </a:p>
        </p:txBody>
      </p:sp>
      <p:grpSp>
        <p:nvGrpSpPr>
          <p:cNvPr id="46" name="Group 45"/>
          <p:cNvGrpSpPr/>
          <p:nvPr/>
        </p:nvGrpSpPr>
        <p:grpSpPr>
          <a:xfrm>
            <a:off x="1496642" y="4090055"/>
            <a:ext cx="1124341" cy="2169168"/>
            <a:chOff x="1485649" y="3204985"/>
            <a:chExt cx="1124341" cy="2169168"/>
          </a:xfrm>
        </p:grpSpPr>
        <p:sp>
          <p:nvSpPr>
            <p:cNvPr id="47" name="Rectangle 46"/>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48" name="Rectangle 47"/>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49" name="Group 48"/>
          <p:cNvGrpSpPr/>
          <p:nvPr/>
        </p:nvGrpSpPr>
        <p:grpSpPr>
          <a:xfrm>
            <a:off x="3027646" y="4102685"/>
            <a:ext cx="1124341" cy="2169168"/>
            <a:chOff x="1485649" y="3204985"/>
            <a:chExt cx="1124341" cy="2169168"/>
          </a:xfrm>
        </p:grpSpPr>
        <p:sp>
          <p:nvSpPr>
            <p:cNvPr id="50" name="Rectangle 49"/>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51" name="Rectangle 50"/>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52" name="Group 51"/>
          <p:cNvGrpSpPr/>
          <p:nvPr/>
        </p:nvGrpSpPr>
        <p:grpSpPr>
          <a:xfrm>
            <a:off x="4732466" y="4095691"/>
            <a:ext cx="1124341" cy="2169168"/>
            <a:chOff x="1485649" y="3204985"/>
            <a:chExt cx="1124341" cy="2169168"/>
          </a:xfrm>
        </p:grpSpPr>
        <p:sp>
          <p:nvSpPr>
            <p:cNvPr id="53" name="Rectangle 52"/>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54" name="Rectangle 53"/>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55" name="Group 54"/>
          <p:cNvGrpSpPr/>
          <p:nvPr/>
        </p:nvGrpSpPr>
        <p:grpSpPr>
          <a:xfrm>
            <a:off x="6321214" y="4095691"/>
            <a:ext cx="1124341" cy="2169168"/>
            <a:chOff x="1485649" y="3204985"/>
            <a:chExt cx="1124341" cy="2169168"/>
          </a:xfrm>
        </p:grpSpPr>
        <p:sp>
          <p:nvSpPr>
            <p:cNvPr id="56" name="Rectangle 55"/>
            <p:cNvSpPr/>
            <p:nvPr/>
          </p:nvSpPr>
          <p:spPr>
            <a:xfrm>
              <a:off x="1492629" y="3216474"/>
              <a:ext cx="1117361" cy="2157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2800" dirty="0">
                <a:solidFill>
                  <a:schemeClr val="tx1"/>
                </a:solidFill>
              </a:endParaRPr>
            </a:p>
          </p:txBody>
        </p:sp>
        <p:sp>
          <p:nvSpPr>
            <p:cNvPr id="57" name="Rectangle 56"/>
            <p:cNvSpPr/>
            <p:nvPr/>
          </p:nvSpPr>
          <p:spPr>
            <a:xfrm>
              <a:off x="1485649" y="3204985"/>
              <a:ext cx="1124341" cy="2157680"/>
            </a:xfrm>
            <a:prstGeom prst="rect">
              <a:avLst/>
            </a:prstGeom>
            <a:solidFill>
              <a:schemeClr val="lt1">
                <a:alpha val="7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58" name="Group 57"/>
          <p:cNvGrpSpPr/>
          <p:nvPr/>
        </p:nvGrpSpPr>
        <p:grpSpPr>
          <a:xfrm>
            <a:off x="1343490" y="5890150"/>
            <a:ext cx="6104332" cy="562621"/>
            <a:chOff x="1348700" y="5890495"/>
            <a:chExt cx="6104332" cy="562621"/>
          </a:xfrm>
        </p:grpSpPr>
        <p:sp>
          <p:nvSpPr>
            <p:cNvPr id="59" name="Isosceles Triangle 58"/>
            <p:cNvSpPr/>
            <p:nvPr/>
          </p:nvSpPr>
          <p:spPr>
            <a:xfrm rot="5400000">
              <a:off x="1459687" y="5907878"/>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Isosceles Triangle 59"/>
            <p:cNvSpPr/>
            <p:nvPr/>
          </p:nvSpPr>
          <p:spPr>
            <a:xfrm rot="5400000">
              <a:off x="3013132"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Isosceles Triangle 60"/>
            <p:cNvSpPr/>
            <p:nvPr/>
          </p:nvSpPr>
          <p:spPr>
            <a:xfrm rot="5400000">
              <a:off x="4728908" y="5925261"/>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Isosceles Triangle 61"/>
            <p:cNvSpPr/>
            <p:nvPr/>
          </p:nvSpPr>
          <p:spPr>
            <a:xfrm rot="5400000">
              <a:off x="6315139" y="5913279"/>
              <a:ext cx="280462" cy="245696"/>
            </a:xfrm>
            <a:prstGeom prst="triangle">
              <a:avLst/>
            </a:prstGeom>
            <a:solidFill>
              <a:schemeClr val="lt1">
                <a:alpha val="6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3" name="Group 62"/>
            <p:cNvGrpSpPr/>
            <p:nvPr/>
          </p:nvGrpSpPr>
          <p:grpSpPr>
            <a:xfrm>
              <a:off x="1348700" y="6030725"/>
              <a:ext cx="6104332" cy="422391"/>
              <a:chOff x="1344104" y="5149079"/>
              <a:chExt cx="6104332" cy="615145"/>
            </a:xfrm>
          </p:grpSpPr>
          <p:cxnSp>
            <p:nvCxnSpPr>
              <p:cNvPr id="64" name="Straight Arrow Connector 63"/>
              <p:cNvCxnSpPr/>
              <p:nvPr/>
            </p:nvCxnSpPr>
            <p:spPr>
              <a:xfrm>
                <a:off x="1344104" y="5732645"/>
                <a:ext cx="6104332" cy="31579"/>
              </a:xfrm>
              <a:prstGeom prst="straightConnector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65" name="Elbow Connector 64"/>
              <p:cNvCxnSpPr/>
              <p:nvPr/>
            </p:nvCxnSpPr>
            <p:spPr>
              <a:xfrm rot="10800000" flipV="1">
                <a:off x="1358390" y="5149079"/>
                <a:ext cx="128370" cy="583566"/>
              </a:xfrm>
              <a:prstGeom prst="bentConnector2">
                <a:avLst/>
              </a:prstGeom>
            </p:spPr>
            <p:style>
              <a:lnRef idx="2">
                <a:schemeClr val="dk1"/>
              </a:lnRef>
              <a:fillRef idx="0">
                <a:schemeClr val="dk1"/>
              </a:fillRef>
              <a:effectRef idx="1">
                <a:schemeClr val="dk1"/>
              </a:effectRef>
              <a:fontRef idx="minor">
                <a:schemeClr val="tx1"/>
              </a:fontRef>
            </p:style>
          </p:cxnSp>
          <p:cxnSp>
            <p:nvCxnSpPr>
              <p:cNvPr id="66" name="Elbow Connector 65"/>
              <p:cNvCxnSpPr/>
              <p:nvPr/>
            </p:nvCxnSpPr>
            <p:spPr>
              <a:xfrm rot="10800000" flipV="1">
                <a:off x="2897549"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67" name="Elbow Connector 66"/>
              <p:cNvCxnSpPr/>
              <p:nvPr/>
            </p:nvCxnSpPr>
            <p:spPr>
              <a:xfrm rot="10800000" flipV="1">
                <a:off x="4620391"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cxnSp>
            <p:nvCxnSpPr>
              <p:cNvPr id="68" name="Elbow Connector 67"/>
              <p:cNvCxnSpPr/>
              <p:nvPr/>
            </p:nvCxnSpPr>
            <p:spPr>
              <a:xfrm rot="10800000" flipV="1">
                <a:off x="6189407" y="5164870"/>
                <a:ext cx="128370" cy="583565"/>
              </a:xfrm>
              <a:prstGeom prst="bentConnector2">
                <a:avLst/>
              </a:prstGeom>
            </p:spPr>
            <p:style>
              <a:lnRef idx="2">
                <a:schemeClr val="dk1"/>
              </a:lnRef>
              <a:fillRef idx="0">
                <a:schemeClr val="dk1"/>
              </a:fillRef>
              <a:effectRef idx="1">
                <a:schemeClr val="dk1"/>
              </a:effectRef>
              <a:fontRef idx="minor">
                <a:schemeClr val="tx1"/>
              </a:fontRef>
            </p:style>
          </p:cxnSp>
        </p:grpSp>
      </p:grpSp>
      <p:sp>
        <p:nvSpPr>
          <p:cNvPr id="69" name="Rectangle 68"/>
          <p:cNvSpPr/>
          <p:nvPr/>
        </p:nvSpPr>
        <p:spPr>
          <a:xfrm rot="16200000">
            <a:off x="927227" y="4951460"/>
            <a:ext cx="1909818"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70" name="Rectangle 69"/>
          <p:cNvSpPr/>
          <p:nvPr/>
        </p:nvSpPr>
        <p:spPr>
          <a:xfrm rot="16200000">
            <a:off x="2465371" y="4971229"/>
            <a:ext cx="1895540"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71" name="Rectangle 70"/>
          <p:cNvSpPr/>
          <p:nvPr/>
        </p:nvSpPr>
        <p:spPr>
          <a:xfrm rot="16200000">
            <a:off x="4173688" y="4967732"/>
            <a:ext cx="1888546"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sp>
        <p:nvSpPr>
          <p:cNvPr id="72" name="Rectangle 71"/>
          <p:cNvSpPr/>
          <p:nvPr/>
        </p:nvSpPr>
        <p:spPr>
          <a:xfrm rot="16200000">
            <a:off x="5761898" y="4946998"/>
            <a:ext cx="1889621" cy="52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 Table</a:t>
            </a:r>
            <a:endParaRPr lang="en-US" dirty="0"/>
          </a:p>
        </p:txBody>
      </p:sp>
      <p:grpSp>
        <p:nvGrpSpPr>
          <p:cNvPr id="73" name="Group 72"/>
          <p:cNvGrpSpPr/>
          <p:nvPr/>
        </p:nvGrpSpPr>
        <p:grpSpPr>
          <a:xfrm>
            <a:off x="2197452" y="4239313"/>
            <a:ext cx="369332" cy="1943069"/>
            <a:chOff x="2494667" y="3258013"/>
            <a:chExt cx="369332" cy="1712316"/>
          </a:xfrm>
        </p:grpSpPr>
        <p:sp>
          <p:nvSpPr>
            <p:cNvPr id="74" name="Trapezoid 73"/>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5" name="TextBox 74"/>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76" name="Group 75"/>
          <p:cNvGrpSpPr/>
          <p:nvPr/>
        </p:nvGrpSpPr>
        <p:grpSpPr>
          <a:xfrm>
            <a:off x="3719756" y="4248978"/>
            <a:ext cx="369332" cy="1943069"/>
            <a:chOff x="2494667" y="3258013"/>
            <a:chExt cx="369332" cy="1712316"/>
          </a:xfrm>
        </p:grpSpPr>
        <p:sp>
          <p:nvSpPr>
            <p:cNvPr id="77" name="Trapezoid 76"/>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8" name="TextBox 77"/>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79" name="Group 78"/>
          <p:cNvGrpSpPr/>
          <p:nvPr/>
        </p:nvGrpSpPr>
        <p:grpSpPr>
          <a:xfrm>
            <a:off x="5410128" y="4251249"/>
            <a:ext cx="369332" cy="1943069"/>
            <a:chOff x="2494667" y="3258013"/>
            <a:chExt cx="369332" cy="1712316"/>
          </a:xfrm>
        </p:grpSpPr>
        <p:sp>
          <p:nvSpPr>
            <p:cNvPr id="80" name="Trapezoid 79"/>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1" name="TextBox 80"/>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grpSp>
        <p:nvGrpSpPr>
          <p:cNvPr id="82" name="Group 81"/>
          <p:cNvGrpSpPr/>
          <p:nvPr/>
        </p:nvGrpSpPr>
        <p:grpSpPr>
          <a:xfrm>
            <a:off x="7022512" y="4235815"/>
            <a:ext cx="369332" cy="1943069"/>
            <a:chOff x="2494667" y="3258013"/>
            <a:chExt cx="369332" cy="1712316"/>
          </a:xfrm>
        </p:grpSpPr>
        <p:sp>
          <p:nvSpPr>
            <p:cNvPr id="83" name="Trapezoid 82"/>
            <p:cNvSpPr/>
            <p:nvPr/>
          </p:nvSpPr>
          <p:spPr>
            <a:xfrm rot="5400000" flipH="1">
              <a:off x="1831929" y="3947535"/>
              <a:ext cx="1712316" cy="333271"/>
            </a:xfrm>
            <a:prstGeom prst="trapezoid">
              <a:avLst>
                <a:gd name="adj" fmla="val 30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4" name="TextBox 83"/>
            <p:cNvSpPr txBox="1"/>
            <p:nvPr/>
          </p:nvSpPr>
          <p:spPr>
            <a:xfrm rot="16200000">
              <a:off x="2041591" y="3929505"/>
              <a:ext cx="1275484" cy="369332"/>
            </a:xfrm>
            <a:prstGeom prst="rect">
              <a:avLst/>
            </a:prstGeom>
            <a:noFill/>
          </p:spPr>
          <p:txBody>
            <a:bodyPr wrap="none" rtlCol="0">
              <a:spAutoFit/>
            </a:bodyPr>
            <a:lstStyle/>
            <a:p>
              <a:pPr algn="ctr"/>
              <a:r>
                <a:rPr lang="en-US" dirty="0" smtClean="0"/>
                <a:t>Action Macro</a:t>
              </a:r>
              <a:endParaRPr lang="en-US" dirty="0"/>
            </a:p>
          </p:txBody>
        </p:sp>
      </p:grpSp>
      <p:sp>
        <p:nvSpPr>
          <p:cNvPr id="85" name="Slide Number Placeholder 6"/>
          <p:cNvSpPr>
            <a:spLocks noGrp="1"/>
          </p:cNvSpPr>
          <p:nvPr>
            <p:ph type="sldNum" sz="quarter" idx="12"/>
          </p:nvPr>
        </p:nvSpPr>
        <p:spPr>
          <a:xfrm>
            <a:off x="6553200" y="6356350"/>
            <a:ext cx="2133600" cy="365125"/>
          </a:xfrm>
        </p:spPr>
        <p:txBody>
          <a:bodyPr/>
          <a:lstStyle/>
          <a:p>
            <a:fld id="{3DE0F19B-68EA-B340-A4BB-C1F18F625CEA}" type="slidenum">
              <a:rPr lang="en-US" smtClean="0"/>
              <a:t>7</a:t>
            </a:fld>
            <a:endParaRPr lang="en-US"/>
          </a:p>
        </p:txBody>
      </p:sp>
    </p:spTree>
    <p:extLst>
      <p:ext uri="{BB962C8B-B14F-4D97-AF65-F5344CB8AC3E}">
        <p14:creationId xmlns:p14="http://schemas.microsoft.com/office/powerpoint/2010/main" val="23403741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PERC</a:t>
            </a:r>
            <a:endParaRPr lang="en-US" dirty="0"/>
          </a:p>
        </p:txBody>
      </p:sp>
      <p:sp>
        <p:nvSpPr>
          <p:cNvPr id="12" name="TextBox 11"/>
          <p:cNvSpPr txBox="1"/>
          <p:nvPr/>
        </p:nvSpPr>
        <p:spPr>
          <a:xfrm>
            <a:off x="1471613" y="2156253"/>
            <a:ext cx="1739312" cy="830997"/>
          </a:xfrm>
          <a:prstGeom prst="rect">
            <a:avLst/>
          </a:prstGeom>
          <a:solidFill>
            <a:srgbClr val="8EB4E3"/>
          </a:solidFill>
          <a:ln>
            <a:solidFill>
              <a:srgbClr val="3366FF"/>
            </a:solidFill>
          </a:ln>
        </p:spPr>
        <p:txBody>
          <a:bodyPr wrap="square">
            <a:spAutoFit/>
          </a:bodyPr>
          <a:lstStyle/>
          <a:p>
            <a:pPr>
              <a:defRPr/>
            </a:pPr>
            <a:r>
              <a:rPr lang="en-US" sz="2400" dirty="0">
                <a:latin typeface="Consolas"/>
                <a:cs typeface="Consolas"/>
              </a:rPr>
              <a:t>d| </a:t>
            </a:r>
            <a:r>
              <a:rPr lang="en-US" sz="2400" b="1" i="1" dirty="0">
                <a:latin typeface="Consolas"/>
                <a:cs typeface="Consolas"/>
              </a:rPr>
              <a:t>∞</a:t>
            </a:r>
            <a:r>
              <a:rPr lang="en-US" sz="2400" dirty="0">
                <a:latin typeface="Consolas"/>
                <a:cs typeface="Consolas"/>
              </a:rPr>
              <a:t> | </a:t>
            </a:r>
            <a:r>
              <a:rPr lang="en-US" sz="2400" b="1" i="1" dirty="0">
                <a:latin typeface="Consolas"/>
                <a:cs typeface="Consolas"/>
              </a:rPr>
              <a:t>∞</a:t>
            </a:r>
            <a:r>
              <a:rPr lang="en-US" sz="2400" dirty="0">
                <a:latin typeface="Consolas"/>
                <a:cs typeface="Consolas"/>
              </a:rPr>
              <a:t> </a:t>
            </a:r>
          </a:p>
          <a:p>
            <a:pPr>
              <a:defRPr/>
            </a:pPr>
            <a:r>
              <a:rPr lang="en-US" sz="2400" dirty="0">
                <a:latin typeface="Consolas"/>
                <a:cs typeface="Consolas"/>
              </a:rPr>
              <a:t>f| ? | ?</a:t>
            </a:r>
          </a:p>
        </p:txBody>
      </p:sp>
      <p:sp>
        <p:nvSpPr>
          <p:cNvPr id="2" name="TextBox 1"/>
          <p:cNvSpPr txBox="1"/>
          <p:nvPr/>
        </p:nvSpPr>
        <p:spPr>
          <a:xfrm>
            <a:off x="1693400" y="1479922"/>
            <a:ext cx="4000639" cy="461665"/>
          </a:xfrm>
          <a:prstGeom prst="rect">
            <a:avLst/>
          </a:prstGeom>
          <a:noFill/>
        </p:spPr>
        <p:txBody>
          <a:bodyPr wrap="square" rtlCol="0">
            <a:spAutoFit/>
          </a:bodyPr>
          <a:lstStyle/>
          <a:p>
            <a:r>
              <a:rPr lang="en-US" sz="2400" dirty="0" smtClean="0"/>
              <a:t>Control Packet For Flow B</a:t>
            </a:r>
            <a:endParaRPr lang="en-US" sz="2400" dirty="0"/>
          </a:p>
        </p:txBody>
      </p:sp>
    </p:spTree>
    <p:custDataLst>
      <p:tags r:id="rId1"/>
    </p:custDataLst>
    <p:extLst>
      <p:ext uri="{BB962C8B-B14F-4D97-AF65-F5344CB8AC3E}">
        <p14:creationId xmlns:p14="http://schemas.microsoft.com/office/powerpoint/2010/main" val="1879764888"/>
      </p:ext>
    </p:extLst>
  </p:cSld>
  <p:clrMapOvr>
    <a:masterClrMapping/>
  </p:clrMapOvr>
  <mc:AlternateContent xmlns:mc="http://schemas.openxmlformats.org/markup-compatibility/2006" xmlns:p14="http://schemas.microsoft.com/office/powerpoint/2010/main">
    <mc:Choice Requires="p14">
      <p:transition spd="slow" p14:dur="2000" advTm="21388"/>
    </mc:Choice>
    <mc:Fallback xmlns="">
      <p:transition xmlns:p14="http://schemas.microsoft.com/office/powerpoint/2010/main" spd="slow" advTm="213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12">
                                            <p:txEl>
                                              <p:pRg st="0" end="0"/>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1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347" y="1905585"/>
            <a:ext cx="8229600" cy="1143000"/>
          </a:xfrm>
        </p:spPr>
        <p:txBody>
          <a:bodyPr>
            <a:normAutofit fontScale="90000"/>
          </a:bodyPr>
          <a:lstStyle/>
          <a:p>
            <a:r>
              <a:rPr lang="en-US" dirty="0" smtClean="0"/>
              <a:t>It is possible to deploy a </a:t>
            </a:r>
            <a:br>
              <a:rPr lang="en-US" dirty="0" smtClean="0"/>
            </a:br>
            <a:r>
              <a:rPr lang="en-US" dirty="0" smtClean="0"/>
              <a:t>robust, pro-active, in-network congestion control scheme in DCs</a:t>
            </a:r>
            <a:br>
              <a:rPr lang="en-US" dirty="0" smtClean="0"/>
            </a:br>
            <a:r>
              <a:rPr lang="en-US" dirty="0" smtClean="0"/>
              <a:t>with re-configurable switch chips.</a:t>
            </a:r>
            <a:endParaRPr lang="en-US" dirty="0"/>
          </a:p>
        </p:txBody>
      </p:sp>
    </p:spTree>
    <p:extLst>
      <p:ext uri="{BB962C8B-B14F-4D97-AF65-F5344CB8AC3E}">
        <p14:creationId xmlns:p14="http://schemas.microsoft.com/office/powerpoint/2010/main" val="3527817859"/>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7|5.4|1.9"/>
</p:tagLst>
</file>

<file path=ppt/tags/tag2.xml><?xml version="1.0" encoding="utf-8"?>
<p:tagLst xmlns:a="http://schemas.openxmlformats.org/drawingml/2006/main" xmlns:r="http://schemas.openxmlformats.org/officeDocument/2006/relationships" xmlns:p="http://schemas.openxmlformats.org/presentationml/2006/main">
  <p:tag name="TIMING" val="|20.6"/>
</p:tagLst>
</file>

<file path=ppt/tags/tag3.xml><?xml version="1.0" encoding="utf-8"?>
<p:tagLst xmlns:a="http://schemas.openxmlformats.org/drawingml/2006/main" xmlns:r="http://schemas.openxmlformats.org/officeDocument/2006/relationships" xmlns:p="http://schemas.openxmlformats.org/presentationml/2006/main">
  <p:tag name="TIMING" val="|11.3|6.8|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1512</TotalTime>
  <Words>431</Words>
  <Application>Microsoft Macintosh PowerPoint</Application>
  <PresentationFormat>On-screen Show (4:3)</PresentationFormat>
  <Paragraphs>92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High Speed Networks Need Proactive Congestion Control</vt:lpstr>
      <vt:lpstr>At 100 Gb/s the network will be very dynamic and a typical flow will finish in just a few RTTs.  </vt:lpstr>
      <vt:lpstr>Traditional congestion control:  react to congestion signals to adjust flow rates. Take tens of RTTs. </vt:lpstr>
      <vt:lpstr>Explicitly calculating rates in the network based on the traffic matrix can be much faster.  (Example)</vt:lpstr>
      <vt:lpstr>Fair Share for a Single Link</vt:lpstr>
      <vt:lpstr>A second link introduces a dependency</vt:lpstr>
      <vt:lpstr>In-network congestion control is promising in the context of re-configurable switch chips.  </vt:lpstr>
      <vt:lpstr>PERC</vt:lpstr>
      <vt:lpstr>It is possible to deploy a  robust, pro-active, in-network congestion control scheme in DCs with re-configurable switch chips.</vt:lpstr>
      <vt:lpstr>PERC FPGA prototype</vt:lpstr>
      <vt:lpstr>Some food for thought  1. Congestion Control at 100 Gb/s - Metrics? Approaches?  2. Constraints of Re-configurable Switch Chips at 100 Gb/s speeds - Per-packet compute, Per-flow state, New Abstractions?  3. Deploying Robust Pro-active Schemes  - Handling errors from control packet loss, inaccurate demand estimates </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Dagstuhl Lightning Talk</dc:title>
  <dc:creator>Lavanya Jose</dc:creator>
  <cp:lastModifiedBy>Lavanya Jose</cp:lastModifiedBy>
  <cp:revision>9</cp:revision>
  <dcterms:created xsi:type="dcterms:W3CDTF">2016-06-20T18:52:25Z</dcterms:created>
  <dcterms:modified xsi:type="dcterms:W3CDTF">2016-07-11T20:04:12Z</dcterms:modified>
</cp:coreProperties>
</file>